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8"/>
  </p:notesMasterIdLst>
  <p:sldIdLst>
    <p:sldId id="256" r:id="rId2"/>
    <p:sldId id="261" r:id="rId3"/>
    <p:sldId id="260" r:id="rId4"/>
    <p:sldId id="258" r:id="rId5"/>
    <p:sldId id="276" r:id="rId6"/>
    <p:sldId id="275" r:id="rId7"/>
  </p:sldIdLst>
  <p:sldSz cx="9144000" cy="5143500" type="screen16x9"/>
  <p:notesSz cx="6858000" cy="9144000"/>
  <p:embeddedFontLst>
    <p:embeddedFont>
      <p:font typeface="Roboto Black" charset="0"/>
      <p:bold r:id="rId9"/>
      <p:boldItalic r:id="rId10"/>
    </p:embeddedFont>
    <p:embeddedFont>
      <p:font typeface="Roboto Light" charset="0"/>
      <p:regular r:id="rId11"/>
      <p:bold r:id="rId12"/>
      <p:italic r:id="rId13"/>
      <p:boldItalic r:id="rId14"/>
    </p:embeddedFont>
    <p:embeddedFont>
      <p:font typeface="Impact" pitchFamily="34" charset="0"/>
      <p:regular r:id="rId15"/>
    </p:embeddedFont>
    <p:embeddedFont>
      <p:font typeface="Bree Serif" charset="0"/>
      <p:regular r:id="rId16"/>
    </p:embeddedFont>
    <p:embeddedFont>
      <p:font typeface="Roboto Mono Thin" charset="0"/>
      <p:regular r:id="rId17"/>
      <p:bold r:id="rId18"/>
      <p:italic r:id="rId19"/>
      <p:boldItalic r:id="rId20"/>
    </p:embeddedFont>
    <p:embeddedFont>
      <p:font typeface="Didact Gothic"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0" autoAdjust="0"/>
  </p:normalViewPr>
  <p:slideViewPr>
    <p:cSldViewPr>
      <p:cViewPr>
        <p:scale>
          <a:sx n="150" d="100"/>
          <a:sy n="150" d="100"/>
        </p:scale>
        <p:origin x="504" y="25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rgbClr val="48FFD5"/>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61" r:id="rId4"/>
    <p:sldLayoutId id="2147483662"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free-photo/smiling-young-man-busy-texting-message-someone_4937272.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www.freepik.com/free-vector/timeline-infographic_3687679.htm" TargetMode="External"/><Relationship Id="rId5" Type="http://schemas.openxmlformats.org/officeDocument/2006/relationships/hyperlink" Target="https://www.freepik.com/free-vector/circuit-user-experience_846089.htm" TargetMode="External"/><Relationship Id="rId4" Type="http://schemas.openxmlformats.org/officeDocument/2006/relationships/hyperlink" Target="https://www.freepik.com/free-vector/flat-computer-engineering-concept_4457725.ht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slidesgo.com/theme/web-project-proposal" TargetMode="External"/><Relationship Id="rId3" Type="http://schemas.openxmlformats.org/officeDocument/2006/relationships/hyperlink" Target="https://www.thoughtco.com/the-difference-between-cookies-and-sessions-2693956" TargetMode="External"/><Relationship Id="rId7" Type="http://schemas.openxmlformats.org/officeDocument/2006/relationships/hyperlink" Target="https://www.w3schools.com/ph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templated.co/p/9822153616677876" TargetMode="External"/><Relationship Id="rId5" Type="http://schemas.openxmlformats.org/officeDocument/2006/relationships/hyperlink" Target="http://idesweb.es/proyecto/proyecto-prac09-php-cookies-sesiones" TargetMode="External"/><Relationship Id="rId4" Type="http://schemas.openxmlformats.org/officeDocument/2006/relationships/hyperlink" Target="http://jquery-manual.blogspot.com/2013/10/video-tutorial-de-php.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smtClean="0"/>
              <a:t>COOKIES</a:t>
            </a:r>
            <a:br>
              <a:rPr lang="es-ES" dirty="0" smtClean="0"/>
            </a:br>
            <a:r>
              <a:rPr lang="es-ES" dirty="0" smtClean="0"/>
              <a:t> Y</a:t>
            </a:r>
            <a:r>
              <a:rPr lang="es-ES" dirty="0"/>
              <a:t> </a:t>
            </a:r>
            <a:r>
              <a:rPr lang="es" dirty="0" smtClean="0"/>
              <a:t>SESIONES</a:t>
            </a:r>
            <a:endParaRPr dirty="0"/>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smtClean="0"/>
              <a:t>Daniel García</a:t>
            </a:r>
            <a:endParaRPr dirty="0"/>
          </a:p>
        </p:txBody>
      </p:sp>
      <p:grpSp>
        <p:nvGrpSpPr>
          <p:cNvPr id="210" name="209 Grupo"/>
          <p:cNvGrpSpPr/>
          <p:nvPr/>
        </p:nvGrpSpPr>
        <p:grpSpPr>
          <a:xfrm>
            <a:off x="-1914609" y="99575"/>
            <a:ext cx="6272845" cy="4944337"/>
            <a:chOff x="-1914609" y="99575"/>
            <a:chExt cx="6272845" cy="4944337"/>
          </a:xfrm>
        </p:grpSpPr>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195736" y="1419622"/>
            <a:ext cx="4608512" cy="2232248"/>
          </a:xfrm>
          <a:prstGeom prst="rect">
            <a:avLst/>
          </a:prstGeom>
        </p:spPr>
        <p:txBody>
          <a:bodyPr spcFirstLastPara="1" wrap="square" lIns="91425" tIns="91425" rIns="91425" bIns="91425" anchor="t" anchorCtr="0">
            <a:noAutofit/>
          </a:bodyPr>
          <a:lstStyle/>
          <a:p>
            <a:pPr marL="0" lvl="0" indent="0"/>
            <a:r>
              <a:rPr lang="es-ES" sz="1600" dirty="0" smtClean="0">
                <a:solidFill>
                  <a:srgbClr val="161234"/>
                </a:solidFill>
              </a:rPr>
              <a:t>Tanto cookies como sesiones tienen una finalidad parecida, almacenar información necesaria para el correcto funcionamiento de la página. La diferencia principal entre ambas reside básicamente en dónde se almacenan, las cookies se almacenan en el lado del cliente a diferencia de las sesiones que se almacenan en el lado del servidor.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5" name="Google Shape;295;p24"/>
          <p:cNvSpPr/>
          <p:nvPr/>
        </p:nvSpPr>
        <p:spPr>
          <a:xfrm>
            <a:off x="1953596" y="1562698"/>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724804"/>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393743"/>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626319"/>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014130"/>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116725"/>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176924"/>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207016"/>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176924"/>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2814399"/>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2756950"/>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2756950"/>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2756950"/>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2839707"/>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158447"/>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1810311"/>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1810311"/>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1810311"/>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1901963"/>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397848"/>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427954"/>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427954"/>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380760"/>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371857"/>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342439"/>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2971033"/>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2912209"/>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2912209"/>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2912209"/>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022337"/>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016866"/>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2740536"/>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281575"/>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224799"/>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224799"/>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1947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083218"/>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030553"/>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273984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373235"/>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460791"/>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037385"/>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066804"/>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066804"/>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151624"/>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590060"/>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570223"/>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801022"/>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515207"/>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353199"/>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187190"/>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602473"/>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258;p22"/>
          <p:cNvSpPr txBox="1">
            <a:spLocks/>
          </p:cNvSpPr>
          <p:nvPr/>
        </p:nvSpPr>
        <p:spPr>
          <a:xfrm>
            <a:off x="4893700" y="957038"/>
            <a:ext cx="3530400" cy="6066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600"/>
              <a:buFont typeface="Roboto Black"/>
              <a:buNone/>
              <a:tabLst/>
              <a:defRPr/>
            </a:pPr>
            <a:r>
              <a:rPr kumimoji="0" lang="es-ES" sz="3000" b="0" i="0" u="none" strike="noStrike" kern="0" cap="none" spc="0" normalizeH="0" baseline="0" noProof="0" dirty="0" smtClean="0">
                <a:ln>
                  <a:noFill/>
                </a:ln>
                <a:solidFill>
                  <a:srgbClr val="FFFFFF"/>
                </a:solidFill>
                <a:effectLst/>
                <a:uLnTx/>
                <a:uFillTx/>
                <a:latin typeface="Roboto Black"/>
                <a:ea typeface="Roboto Black"/>
                <a:cs typeface="Roboto Black"/>
                <a:sym typeface="Roboto Black"/>
              </a:rPr>
              <a:t>COOKIES</a:t>
            </a:r>
            <a:endParaRPr kumimoji="0" lang="es-ES" sz="3000" b="0" i="0" u="none" strike="noStrike" kern="0" cap="none" spc="0" normalizeH="0" baseline="0" noProof="0" dirty="0">
              <a:ln>
                <a:noFill/>
              </a:ln>
              <a:solidFill>
                <a:srgbClr val="FFFFFF"/>
              </a:solidFill>
              <a:effectLst/>
              <a:uLnTx/>
              <a:uFillTx/>
              <a:latin typeface="Roboto Black"/>
              <a:ea typeface="Roboto Black"/>
              <a:cs typeface="Roboto Black"/>
              <a:sym typeface="Roboto Black"/>
            </a:endParaRPr>
          </a:p>
        </p:txBody>
      </p:sp>
      <p:sp>
        <p:nvSpPr>
          <p:cNvPr id="83" name="Google Shape;259;p22"/>
          <p:cNvSpPr txBox="1">
            <a:spLocks/>
          </p:cNvSpPr>
          <p:nvPr/>
        </p:nvSpPr>
        <p:spPr>
          <a:xfrm>
            <a:off x="4893700" y="1563638"/>
            <a:ext cx="3926772" cy="14205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s-ES" sz="1100" dirty="0" smtClean="0">
                <a:solidFill>
                  <a:srgbClr val="FFFFFF"/>
                </a:solidFill>
                <a:latin typeface="Roboto Light"/>
                <a:ea typeface="Roboto Light"/>
                <a:cs typeface="Roboto Light"/>
                <a:sym typeface="Roboto Light"/>
              </a:rPr>
              <a:t>Las </a:t>
            </a:r>
            <a:r>
              <a:rPr lang="es-ES" sz="1100" dirty="0" smtClean="0">
                <a:solidFill>
                  <a:srgbClr val="FFFFFF"/>
                </a:solidFill>
                <a:latin typeface="Roboto Light"/>
                <a:ea typeface="Roboto Light"/>
                <a:cs typeface="Roboto Light"/>
                <a:sym typeface="Roboto Light"/>
              </a:rPr>
              <a:t>cookies almacenan la información en el ordenador del cliente, hasta que este decida borrarlas. Lo más común es almacenar información para la autenticación (para que el usuario no tenga que </a:t>
            </a:r>
            <a:r>
              <a:rPr lang="es-ES" sz="1100" dirty="0" err="1" smtClean="0">
                <a:solidFill>
                  <a:srgbClr val="FFFFFF"/>
                </a:solidFill>
                <a:latin typeface="Roboto Light"/>
                <a:ea typeface="Roboto Light"/>
                <a:cs typeface="Roboto Light"/>
                <a:sym typeface="Roboto Light"/>
              </a:rPr>
              <a:t>loguear</a:t>
            </a:r>
            <a:r>
              <a:rPr lang="es-ES" sz="1100" dirty="0" smtClean="0">
                <a:solidFill>
                  <a:srgbClr val="FFFFFF"/>
                </a:solidFill>
                <a:latin typeface="Roboto Light"/>
                <a:ea typeface="Roboto Light"/>
                <a:cs typeface="Roboto Light"/>
                <a:sym typeface="Roboto Light"/>
              </a:rPr>
              <a:t> en cada acceso), preferencias sobre la página (como por ejemplo si prefieres el modo noche) y/o artículos del carrito de la compra. Aunque las cookies pueden almacenar casi cualquier información el problema reside en que el cliente puede manipular las cookies o bloquearlas por lo que es recomendable no utilizarlas para almacenar información sensible.</a:t>
            </a:r>
          </a:p>
          <a:p>
            <a:pPr>
              <a:buClr>
                <a:schemeClr val="dk1"/>
              </a:buClr>
              <a:buSzPts val="1100"/>
            </a:pPr>
            <a:endParaRPr lang="es-ES" sz="1100" dirty="0" smtClean="0">
              <a:solidFill>
                <a:srgbClr val="FFFFFF"/>
              </a:solidFill>
              <a:latin typeface="Roboto Light"/>
              <a:ea typeface="Roboto Light"/>
              <a:cs typeface="Roboto Light"/>
              <a:sym typeface="Roboto Light"/>
            </a:endParaRPr>
          </a:p>
          <a:p>
            <a:pPr>
              <a:buClr>
                <a:schemeClr val="dk1"/>
              </a:buClr>
              <a:buSzPts val="1100"/>
            </a:pPr>
            <a:endParaRPr kumimoji="0" lang="es-ES" sz="1100" b="0" i="0" u="none" strike="noStrike" kern="0" cap="none" spc="0" normalizeH="0" baseline="0" noProof="0" dirty="0">
              <a:ln>
                <a:noFill/>
              </a:ln>
              <a:solidFill>
                <a:srgbClr val="FFFFFF"/>
              </a:solidFill>
              <a:effectLst/>
              <a:uLnTx/>
              <a:uFillTx/>
              <a:latin typeface="Roboto Light"/>
              <a:ea typeface="Roboto Light"/>
              <a:cs typeface="Roboto Light"/>
              <a:sym typeface="Roboto Light"/>
            </a:endParaRPr>
          </a:p>
        </p:txBody>
      </p:sp>
      <p:cxnSp>
        <p:nvCxnSpPr>
          <p:cNvPr id="84" name="Google Shape;260;p22"/>
          <p:cNvCxnSpPr/>
          <p:nvPr/>
        </p:nvCxnSpPr>
        <p:spPr>
          <a:xfrm>
            <a:off x="4969825" y="1503388"/>
            <a:ext cx="44484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95703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smtClean="0"/>
              <a:t>SESIONES</a:t>
            </a:r>
            <a:endParaRPr sz="3000" dirty="0"/>
          </a:p>
        </p:txBody>
      </p:sp>
      <p:sp>
        <p:nvSpPr>
          <p:cNvPr id="259" name="Google Shape;259;p22"/>
          <p:cNvSpPr txBox="1">
            <a:spLocks noGrp="1"/>
          </p:cNvSpPr>
          <p:nvPr>
            <p:ph type="subTitle" idx="1"/>
          </p:nvPr>
        </p:nvSpPr>
        <p:spPr>
          <a:xfrm>
            <a:off x="4893700" y="1563638"/>
            <a:ext cx="3926772" cy="1420500"/>
          </a:xfrm>
          <a:prstGeom prst="rect">
            <a:avLst/>
          </a:prstGeom>
        </p:spPr>
        <p:txBody>
          <a:bodyPr spcFirstLastPara="1" wrap="square" lIns="91425" tIns="91425" rIns="91425" bIns="91425" anchor="t" anchorCtr="0">
            <a:noAutofit/>
          </a:bodyPr>
          <a:lstStyle/>
          <a:p>
            <a:pPr marL="0" lvl="0" indent="0">
              <a:buClr>
                <a:schemeClr val="dk1"/>
              </a:buClr>
            </a:pPr>
            <a:r>
              <a:rPr lang="es-ES" dirty="0" smtClean="0"/>
              <a:t>Las sesiones tienen una función parecida pero un funcionamiento diferente, las sesiones se mantienen mientras el cliente navegue por el sitio web, en el momento que el cliente cierra el navegador las sesiones desaparecen, lo único que se almacena en el lado del cliente para el uso de sesiones es un ID (almacenado como cookie), este ID se pasa al servidor cada vez que el usuario accede a una página del dominio para así poder usar correctamente las sesiones. Si no necesitas almacenar información permanentemente las sesiones son la mejor manera de almacenar dicha información. Además las sesiones no pueden ser deshabilitadas o editadas por el cliente.</a:t>
            </a:r>
          </a:p>
          <a:p>
            <a:pPr marL="0" lvl="0" indent="0" algn="l" rtl="0">
              <a:spcBef>
                <a:spcPts val="0"/>
              </a:spcBef>
              <a:spcAft>
                <a:spcPts val="0"/>
              </a:spcAft>
              <a:buNone/>
            </a:pPr>
            <a:endParaRPr dirty="0"/>
          </a:p>
        </p:txBody>
      </p:sp>
      <p:cxnSp>
        <p:nvCxnSpPr>
          <p:cNvPr id="260" name="Google Shape;260;p22"/>
          <p:cNvCxnSpPr/>
          <p:nvPr/>
        </p:nvCxnSpPr>
        <p:spPr>
          <a:xfrm>
            <a:off x="4969825" y="1503388"/>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smtClean="0">
                <a:solidFill>
                  <a:srgbClr val="48FFD5"/>
                </a:solidFill>
                <a:latin typeface="Impact"/>
                <a:ea typeface="Impact"/>
                <a:cs typeface="Impact"/>
                <a:sym typeface="Impact"/>
              </a:rPr>
              <a:t> </a:t>
            </a:r>
            <a:endParaRPr dirty="0">
              <a:solidFill>
                <a:srgbClr val="48FFD5"/>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2"/>
        <p:cNvGrpSpPr/>
        <p:nvPr/>
      </p:nvGrpSpPr>
      <p:grpSpPr>
        <a:xfrm>
          <a:off x="0" y="0"/>
          <a:ext cx="0" cy="0"/>
          <a:chOff x="0" y="0"/>
          <a:chExt cx="0" cy="0"/>
        </a:xfrm>
      </p:grpSpPr>
      <p:sp>
        <p:nvSpPr>
          <p:cNvPr id="1283" name="Google Shape;1283;p40"/>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FUNCIONES IMPORTANTES</a:t>
            </a:r>
            <a:endParaRPr dirty="0"/>
          </a:p>
        </p:txBody>
      </p:sp>
      <p:sp>
        <p:nvSpPr>
          <p:cNvPr id="1284" name="Google Shape;1284;p40"/>
          <p:cNvSpPr txBox="1">
            <a:spLocks noGrp="1"/>
          </p:cNvSpPr>
          <p:nvPr>
            <p:ph type="body" idx="1"/>
          </p:nvPr>
        </p:nvSpPr>
        <p:spPr>
          <a:xfrm>
            <a:off x="810000" y="1630550"/>
            <a:ext cx="5634208"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endParaRPr lang="es" dirty="0" smtClean="0"/>
          </a:p>
          <a:p>
            <a:pPr marL="0" lvl="0" indent="0" algn="l" rtl="0">
              <a:spcBef>
                <a:spcPts val="0"/>
              </a:spcBef>
              <a:spcAft>
                <a:spcPts val="0"/>
              </a:spcAft>
              <a:buNone/>
            </a:pPr>
            <a:endParaRPr lang="es" dirty="0" smtClean="0"/>
          </a:p>
          <a:p>
            <a:pPr marL="0" lvl="0" indent="0" algn="l" rtl="0">
              <a:spcBef>
                <a:spcPts val="0"/>
              </a:spcBef>
              <a:spcAft>
                <a:spcPts val="0"/>
              </a:spcAft>
              <a:buNone/>
            </a:pPr>
            <a:r>
              <a:rPr lang="es" dirty="0" smtClean="0"/>
              <a:t>COOKIES</a:t>
            </a:r>
            <a:r>
              <a:rPr lang="es" dirty="0" smtClean="0">
                <a:uFill>
                  <a:noFill/>
                </a:uFill>
              </a:rPr>
              <a:t>	</a:t>
            </a:r>
            <a:endParaRPr lang="es" dirty="0" smtClean="0">
              <a:uFill>
                <a:noFill/>
              </a:uFill>
            </a:endParaRPr>
          </a:p>
          <a:p>
            <a:pPr lvl="0"/>
            <a:r>
              <a:rPr lang="es-ES" dirty="0" smtClean="0">
                <a:uFill>
                  <a:noFill/>
                </a:uFill>
                <a:hlinkClick r:id="rId3"/>
              </a:rPr>
              <a:t>s</a:t>
            </a:r>
            <a:r>
              <a:rPr lang="es" dirty="0" smtClean="0">
                <a:uFill>
                  <a:noFill/>
                </a:uFill>
                <a:hlinkClick r:id="rId3"/>
              </a:rPr>
              <a:t>etcookie(nombre,valor,fecha)</a:t>
            </a:r>
            <a:endParaRPr lang="es" dirty="0" smtClean="0">
              <a:uFill>
                <a:noFill/>
              </a:uFill>
            </a:endParaRPr>
          </a:p>
          <a:p>
            <a:pPr marL="539750" lvl="0" indent="-361950">
              <a:buNone/>
              <a:tabLst>
                <a:tab pos="628650" algn="l"/>
              </a:tabLst>
            </a:pPr>
            <a:r>
              <a:rPr lang="es-ES" dirty="0" smtClean="0"/>
              <a:t>	</a:t>
            </a:r>
            <a:r>
              <a:rPr lang="es" sz="700" dirty="0" smtClean="0">
                <a:uFill>
                  <a:noFill/>
                </a:uFill>
                <a:hlinkClick r:id="rId3"/>
              </a:rPr>
              <a:t>Sirve para crear modificar o eliminar cookies usaremos siempre esta funcion, para crear una cookie basta con darle un nombre (aunque es recomendable asignarle un valor y un tiempo de expiracion). Para  eliminar la cookie simplemente tendremos que ponerle un tiempo de expiracion anterior a la fecha actual  </a:t>
            </a:r>
            <a:endParaRPr sz="700" dirty="0" smtClean="0"/>
          </a:p>
          <a:p>
            <a:pPr marL="0" lvl="0" indent="0" algn="l" rtl="0">
              <a:lnSpc>
                <a:spcPct val="100000"/>
              </a:lnSpc>
              <a:spcBef>
                <a:spcPts val="1600"/>
              </a:spcBef>
              <a:spcAft>
                <a:spcPts val="0"/>
              </a:spcAft>
              <a:buNone/>
            </a:pPr>
            <a:r>
              <a:rPr lang="es" dirty="0" smtClean="0"/>
              <a:t>SESIONES</a:t>
            </a:r>
            <a:endParaRPr dirty="0"/>
          </a:p>
          <a:p>
            <a:pPr marL="0" lvl="0" indent="0" algn="l" rtl="0">
              <a:lnSpc>
                <a:spcPct val="100000"/>
              </a:lnSpc>
              <a:spcBef>
                <a:spcPts val="0"/>
              </a:spcBef>
              <a:spcAft>
                <a:spcPts val="0"/>
              </a:spcAft>
              <a:buNone/>
            </a:pPr>
            <a:endParaRPr dirty="0"/>
          </a:p>
          <a:p>
            <a:pPr marL="457200" lvl="0" indent="-279400" algn="l" rtl="0">
              <a:lnSpc>
                <a:spcPct val="100000"/>
              </a:lnSpc>
              <a:spcBef>
                <a:spcPts val="0"/>
              </a:spcBef>
              <a:spcAft>
                <a:spcPts val="0"/>
              </a:spcAft>
              <a:buSzPts val="800"/>
              <a:buChar char="●"/>
            </a:pPr>
            <a:r>
              <a:rPr lang="es-ES" dirty="0" smtClean="0">
                <a:uFill>
                  <a:noFill/>
                </a:uFill>
                <a:hlinkClick r:id="rId4"/>
              </a:rPr>
              <a:t>s</a:t>
            </a:r>
            <a:r>
              <a:rPr lang="es" dirty="0" smtClean="0">
                <a:uFill>
                  <a:noFill/>
                </a:uFill>
                <a:hlinkClick r:id="rId4"/>
              </a:rPr>
              <a:t>ession_start()</a:t>
            </a:r>
            <a:endParaRPr lang="es" dirty="0" smtClean="0">
              <a:uFill>
                <a:noFill/>
              </a:uFill>
            </a:endParaRPr>
          </a:p>
          <a:p>
            <a:pPr marL="539750" lvl="0" indent="-361950">
              <a:lnSpc>
                <a:spcPct val="100000"/>
              </a:lnSpc>
              <a:buNone/>
            </a:pPr>
            <a:r>
              <a:rPr lang="es" dirty="0" smtClean="0">
                <a:uFill>
                  <a:noFill/>
                </a:uFill>
              </a:rPr>
              <a:t>	</a:t>
            </a:r>
            <a:r>
              <a:rPr lang="es" dirty="0" smtClean="0">
                <a:uFill>
                  <a:noFill/>
                </a:uFill>
                <a:hlinkClick r:id="rId3"/>
              </a:rPr>
              <a:t> </a:t>
            </a:r>
            <a:r>
              <a:rPr lang="es" sz="700" dirty="0" smtClean="0">
                <a:uFill>
                  <a:noFill/>
                </a:uFill>
                <a:hlinkClick r:id="rId3"/>
              </a:rPr>
              <a:t>Sirve </a:t>
            </a:r>
            <a:r>
              <a:rPr lang="es" sz="700" dirty="0" smtClean="0">
                <a:uFill>
                  <a:noFill/>
                </a:uFill>
                <a:hlinkClick r:id="rId3"/>
              </a:rPr>
              <a:t>para inicializar la variable </a:t>
            </a:r>
            <a:r>
              <a:rPr lang="es" sz="700" b="1" dirty="0" smtClean="0">
                <a:uFill>
                  <a:noFill/>
                </a:uFill>
                <a:hlinkClick r:id="rId3"/>
              </a:rPr>
              <a:t>$_SESSION </a:t>
            </a:r>
            <a:r>
              <a:rPr lang="es" sz="700" dirty="0" smtClean="0">
                <a:uFill>
                  <a:noFill/>
                </a:uFill>
                <a:hlinkClick r:id="rId3"/>
              </a:rPr>
              <a:t>y deberemos utilizarla </a:t>
            </a:r>
            <a:r>
              <a:rPr lang="es" sz="700" b="1" dirty="0" smtClean="0">
                <a:uFill>
                  <a:noFill/>
                </a:uFill>
                <a:hlinkClick r:id="rId3"/>
              </a:rPr>
              <a:t>SIEMPRE</a:t>
            </a:r>
            <a:r>
              <a:rPr lang="es" sz="700" dirty="0" smtClean="0">
                <a:uFill>
                  <a:noFill/>
                </a:uFill>
                <a:hlinkClick r:id="rId3"/>
              </a:rPr>
              <a:t> que queramos hacer uso de las sesiones </a:t>
            </a:r>
            <a:endParaRPr dirty="0"/>
          </a:p>
          <a:p>
            <a:pPr marL="457200" lvl="0" indent="-279400" algn="l" rtl="0">
              <a:lnSpc>
                <a:spcPct val="100000"/>
              </a:lnSpc>
              <a:spcBef>
                <a:spcPts val="0"/>
              </a:spcBef>
              <a:spcAft>
                <a:spcPts val="0"/>
              </a:spcAft>
              <a:buSzPts val="800"/>
              <a:buChar char="●"/>
            </a:pPr>
            <a:r>
              <a:rPr lang="es-ES" dirty="0" smtClean="0">
                <a:uFill>
                  <a:noFill/>
                </a:uFill>
                <a:hlinkClick r:id="rId5"/>
              </a:rPr>
              <a:t>s</a:t>
            </a:r>
            <a:r>
              <a:rPr lang="es" dirty="0" smtClean="0">
                <a:uFill>
                  <a:noFill/>
                </a:uFill>
                <a:hlinkClick r:id="rId5"/>
              </a:rPr>
              <a:t>ession_unset()</a:t>
            </a:r>
            <a:endParaRPr lang="es" dirty="0" smtClean="0">
              <a:uFill>
                <a:noFill/>
              </a:uFill>
            </a:endParaRPr>
          </a:p>
          <a:p>
            <a:pPr marL="539750" lvl="0" indent="-361950">
              <a:lnSpc>
                <a:spcPct val="100000"/>
              </a:lnSpc>
              <a:buNone/>
            </a:pPr>
            <a:r>
              <a:rPr lang="es-ES" dirty="0" smtClean="0"/>
              <a:t>	</a:t>
            </a:r>
            <a:r>
              <a:rPr lang="es" dirty="0" smtClean="0">
                <a:uFill>
                  <a:noFill/>
                </a:uFill>
                <a:hlinkClick r:id="rId3"/>
              </a:rPr>
              <a:t> </a:t>
            </a:r>
            <a:r>
              <a:rPr lang="es" sz="700" dirty="0" smtClean="0">
                <a:uFill>
                  <a:noFill/>
                </a:uFill>
                <a:hlinkClick r:id="rId3"/>
              </a:rPr>
              <a:t>Sirve </a:t>
            </a:r>
            <a:r>
              <a:rPr lang="es" sz="700" dirty="0" smtClean="0">
                <a:uFill>
                  <a:noFill/>
                </a:uFill>
                <a:hlinkClick r:id="rId3"/>
              </a:rPr>
              <a:t>para eliminar todas las variables de sesion </a:t>
            </a:r>
            <a:endParaRPr dirty="0"/>
          </a:p>
          <a:p>
            <a:pPr marL="457200" lvl="0" indent="-279400" algn="l" rtl="0">
              <a:lnSpc>
                <a:spcPct val="100000"/>
              </a:lnSpc>
              <a:spcBef>
                <a:spcPts val="0"/>
              </a:spcBef>
              <a:spcAft>
                <a:spcPts val="0"/>
              </a:spcAft>
              <a:buSzPts val="800"/>
              <a:buChar char="●"/>
            </a:pPr>
            <a:r>
              <a:rPr lang="es" dirty="0" smtClean="0">
                <a:uFill>
                  <a:noFill/>
                </a:uFill>
                <a:hlinkClick r:id="rId6"/>
              </a:rPr>
              <a:t>session_destroy()</a:t>
            </a:r>
            <a:endParaRPr lang="es" dirty="0" smtClean="0">
              <a:uFill>
                <a:noFill/>
              </a:uFill>
            </a:endParaRPr>
          </a:p>
          <a:p>
            <a:pPr marL="539750" lvl="0" indent="-361950">
              <a:lnSpc>
                <a:spcPct val="100000"/>
              </a:lnSpc>
              <a:buNone/>
            </a:pPr>
            <a:r>
              <a:rPr lang="es" sz="700" dirty="0" smtClean="0">
                <a:uFill>
                  <a:noFill/>
                </a:uFill>
                <a:hlinkClick r:id="rId3"/>
              </a:rPr>
              <a:t>	Sirve para finalizar la session, lo que tiene el mismo efecto que si el usuario cierra el navegador </a:t>
            </a:r>
            <a:endParaRPr sz="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39"/>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BIBLIOGRAFIA</a:t>
            </a:r>
            <a:endParaRPr dirty="0"/>
          </a:p>
        </p:txBody>
      </p:sp>
      <p:sp>
        <p:nvSpPr>
          <p:cNvPr id="1278" name="Google Shape;1278;p39"/>
          <p:cNvSpPr txBox="1">
            <a:spLocks noGrp="1"/>
          </p:cNvSpPr>
          <p:nvPr>
            <p:ph type="body" idx="1"/>
          </p:nvPr>
        </p:nvSpPr>
        <p:spPr>
          <a:xfrm>
            <a:off x="810000" y="1779662"/>
            <a:ext cx="8520600" cy="3416400"/>
          </a:xfrm>
          <a:prstGeom prst="rect">
            <a:avLst/>
          </a:prstGeom>
        </p:spPr>
        <p:txBody>
          <a:bodyPr spcFirstLastPara="1" wrap="square" lIns="91425" tIns="91425" rIns="91425" bIns="91425" anchor="t" anchorCtr="0">
            <a:noAutofit/>
          </a:bodyPr>
          <a:lstStyle/>
          <a:p>
            <a:pPr marL="241300" lvl="0" indent="-190500" algn="l" rtl="0">
              <a:spcBef>
                <a:spcPts val="0"/>
              </a:spcBef>
              <a:spcAft>
                <a:spcPts val="0"/>
              </a:spcAft>
              <a:buClr>
                <a:schemeClr val="accent2"/>
              </a:buClr>
              <a:buSzPts val="1000"/>
              <a:buFont typeface="Roboto Light"/>
              <a:buChar char="●"/>
            </a:pPr>
            <a:r>
              <a:rPr lang="es-ES" u="sng" dirty="0" smtClean="0">
                <a:hlinkClick r:id="rId3"/>
              </a:rPr>
              <a:t>https</a:t>
            </a:r>
            <a:r>
              <a:rPr lang="es-ES" u="sng" dirty="0" smtClean="0">
                <a:hlinkClick r:id="rId3"/>
              </a:rPr>
              <a:t>://</a:t>
            </a:r>
            <a:r>
              <a:rPr lang="es-ES" u="sng" dirty="0" smtClean="0">
                <a:hlinkClick r:id="rId3"/>
              </a:rPr>
              <a:t>www.thoughtco.com/the-difference-between-cookies-and-sessions-2693956</a:t>
            </a:r>
            <a:endParaRPr lang="es-ES" dirty="0" smtClean="0"/>
          </a:p>
          <a:p>
            <a:pPr marL="241300" lvl="0" indent="-190500" algn="l" rtl="0">
              <a:spcBef>
                <a:spcPts val="0"/>
              </a:spcBef>
              <a:spcAft>
                <a:spcPts val="0"/>
              </a:spcAft>
              <a:buClr>
                <a:schemeClr val="accent2"/>
              </a:buClr>
              <a:buSzPts val="1000"/>
              <a:buFont typeface="Roboto Light"/>
              <a:buChar char="●"/>
            </a:pPr>
            <a:r>
              <a:rPr lang="es-ES" u="sng" dirty="0" smtClean="0">
                <a:hlinkClick r:id="rId4"/>
              </a:rPr>
              <a:t>http</a:t>
            </a:r>
            <a:r>
              <a:rPr lang="es-ES" u="sng" dirty="0" smtClean="0">
                <a:hlinkClick r:id="rId4"/>
              </a:rPr>
              <a:t>://</a:t>
            </a:r>
            <a:r>
              <a:rPr lang="es-ES" u="sng" dirty="0" smtClean="0">
                <a:hlinkClick r:id="rId4"/>
              </a:rPr>
              <a:t>jquery-manual.blogspot.com/2013/10/video-tutorial-de-php.html</a:t>
            </a:r>
            <a:endParaRPr lang="es-ES" dirty="0" smtClean="0"/>
          </a:p>
          <a:p>
            <a:pPr marL="241300" lvl="0" indent="-190500" algn="l" rtl="0">
              <a:spcBef>
                <a:spcPts val="0"/>
              </a:spcBef>
              <a:spcAft>
                <a:spcPts val="0"/>
              </a:spcAft>
              <a:buClr>
                <a:schemeClr val="accent2"/>
              </a:buClr>
              <a:buSzPts val="1000"/>
              <a:buFont typeface="Roboto Light"/>
              <a:buChar char="●"/>
            </a:pPr>
            <a:r>
              <a:rPr lang="es-ES" u="sng" dirty="0" smtClean="0">
                <a:hlinkClick r:id="rId5"/>
              </a:rPr>
              <a:t>http</a:t>
            </a:r>
            <a:r>
              <a:rPr lang="es-ES" u="sng" dirty="0" smtClean="0">
                <a:hlinkClick r:id="rId5"/>
              </a:rPr>
              <a:t>://</a:t>
            </a:r>
            <a:r>
              <a:rPr lang="es-ES" u="sng" dirty="0" smtClean="0">
                <a:hlinkClick r:id="rId5"/>
              </a:rPr>
              <a:t>idesweb.es/proyecto/proyecto-prac09-php-cookies-sesiones</a:t>
            </a:r>
            <a:endParaRPr lang="es-ES" dirty="0" smtClean="0"/>
          </a:p>
          <a:p>
            <a:pPr marL="241300" lvl="0" indent="-190500" algn="l" rtl="0">
              <a:spcBef>
                <a:spcPts val="0"/>
              </a:spcBef>
              <a:spcAft>
                <a:spcPts val="0"/>
              </a:spcAft>
              <a:buClr>
                <a:schemeClr val="accent2"/>
              </a:buClr>
              <a:buSzPts val="1000"/>
              <a:buFont typeface="Roboto Light"/>
              <a:buChar char="●"/>
            </a:pPr>
            <a:r>
              <a:rPr lang="es-ES" u="sng" dirty="0" smtClean="0">
                <a:hlinkClick r:id="rId6"/>
              </a:rPr>
              <a:t>https</a:t>
            </a:r>
            <a:r>
              <a:rPr lang="es-ES" u="sng" dirty="0" smtClean="0">
                <a:hlinkClick r:id="rId6"/>
              </a:rPr>
              <a:t>://</a:t>
            </a:r>
            <a:r>
              <a:rPr lang="es-ES" u="sng" dirty="0" smtClean="0">
                <a:hlinkClick r:id="rId6"/>
              </a:rPr>
              <a:t>templated.co/p/9822153616677876</a:t>
            </a:r>
            <a:endParaRPr lang="es-ES" dirty="0" smtClean="0"/>
          </a:p>
          <a:p>
            <a:pPr marL="241300" lvl="0" indent="-190500" algn="l" rtl="0">
              <a:spcBef>
                <a:spcPts val="0"/>
              </a:spcBef>
              <a:spcAft>
                <a:spcPts val="0"/>
              </a:spcAft>
              <a:buClr>
                <a:schemeClr val="accent2"/>
              </a:buClr>
              <a:buSzPts val="1000"/>
              <a:buFont typeface="Roboto Light"/>
              <a:buChar char="●"/>
            </a:pPr>
            <a:r>
              <a:rPr lang="es-ES" u="sng" dirty="0" smtClean="0">
                <a:hlinkClick r:id="rId7"/>
              </a:rPr>
              <a:t>https://www.w3schools.com/php/</a:t>
            </a:r>
            <a:endParaRPr lang="es-ES" u="sng" dirty="0" smtClean="0"/>
          </a:p>
          <a:p>
            <a:pPr marL="241300" lvl="0" indent="-190500">
              <a:buClr>
                <a:schemeClr val="accent2"/>
              </a:buClr>
            </a:pPr>
            <a:r>
              <a:rPr lang="es-ES" dirty="0" err="1" smtClean="0"/>
              <a:t>Template</a:t>
            </a:r>
            <a:r>
              <a:rPr lang="es-ES" dirty="0" smtClean="0"/>
              <a:t> presentación: </a:t>
            </a:r>
            <a:r>
              <a:rPr lang="es-ES" dirty="0" smtClean="0">
                <a:hlinkClick r:id="rId8"/>
              </a:rPr>
              <a:t>https://slidesgo.com/theme/web-project-proposal</a:t>
            </a:r>
            <a:endParaRPr lang="es-ES" dirty="0" smtClean="0"/>
          </a:p>
          <a:p>
            <a:pPr marL="241300" lvl="0" indent="-190500" algn="l" rtl="0">
              <a:spcBef>
                <a:spcPts val="0"/>
              </a:spcBef>
              <a:spcAft>
                <a:spcPts val="0"/>
              </a:spcAft>
              <a:buClr>
                <a:schemeClr val="accent2"/>
              </a:buClr>
              <a:buSzPts val="1000"/>
              <a:buNone/>
            </a:pPr>
            <a:endParaRPr lang="es" dirty="0" smtClean="0">
              <a:solidFill>
                <a:schemeClr val="accent2"/>
              </a:solidFill>
            </a:endParaRPr>
          </a:p>
          <a:p>
            <a:pPr marL="241300" lvl="0" indent="-190500" algn="l" rtl="0">
              <a:spcBef>
                <a:spcPts val="0"/>
              </a:spcBef>
              <a:spcAft>
                <a:spcPts val="0"/>
              </a:spcAft>
              <a:buClr>
                <a:schemeClr val="accent2"/>
              </a:buClr>
              <a:buSzPts val="1000"/>
              <a:buFont typeface="Roboto Light"/>
              <a:buChar char="●"/>
            </a:pPr>
            <a:endParaRPr dirty="0" smtClean="0">
              <a:solidFill>
                <a:schemeClr val="accent2"/>
              </a:solidFill>
            </a:endParaRPr>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296</Words>
  <Application>Microsoft Office PowerPoint</Application>
  <PresentationFormat>Presentación en pantalla (16:9)</PresentationFormat>
  <Paragraphs>30</Paragraphs>
  <Slides>6</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Roboto Black</vt:lpstr>
      <vt:lpstr>Roboto Light</vt:lpstr>
      <vt:lpstr>Impact</vt:lpstr>
      <vt:lpstr>Bree Serif</vt:lpstr>
      <vt:lpstr>Roboto Mono Thin</vt:lpstr>
      <vt:lpstr>Didact Gothic</vt:lpstr>
      <vt:lpstr>WEB PROPOSAL</vt:lpstr>
      <vt:lpstr>COOKIES  Y SESIONES</vt:lpstr>
      <vt:lpstr>Diapositiva 2</vt:lpstr>
      <vt:lpstr>Diapositiva 3</vt:lpstr>
      <vt:lpstr>SESIONES</vt:lpstr>
      <vt:lpstr>FUNCIONES IMPORTANTES</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Y SESIONES</dc:title>
  <cp:lastModifiedBy>DWES</cp:lastModifiedBy>
  <cp:revision>6</cp:revision>
  <dcterms:modified xsi:type="dcterms:W3CDTF">2019-11-08T10:52:04Z</dcterms:modified>
</cp:coreProperties>
</file>