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E61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Разработка и использование моделей классификации в кредитном </a:t>
            </a:r>
            <a:r>
              <a:rPr lang="ru-RU" sz="3200" dirty="0" err="1" smtClean="0"/>
              <a:t>скоринге</a:t>
            </a:r>
            <a:r>
              <a:rPr lang="ru-RU" sz="3200" dirty="0" smtClean="0"/>
              <a:t> (на примере ОАО «</a:t>
            </a:r>
            <a:r>
              <a:rPr lang="ru-RU" sz="3200" dirty="0" err="1" smtClean="0"/>
              <a:t>Белинвестбанк</a:t>
            </a:r>
            <a:r>
              <a:rPr lang="ru-RU" sz="3200" dirty="0" smtClean="0"/>
              <a:t>»)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Кобак</a:t>
            </a:r>
            <a:r>
              <a:rPr lang="ru-RU" dirty="0" smtClean="0"/>
              <a:t> Ф.А. 18ДКК-1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9670" y="609600"/>
            <a:ext cx="6131994" cy="849086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полученной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58686"/>
                <a:ext cx="8596668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r>
                  <a:rPr lang="en-US" sz="2800" dirty="0" smtClean="0"/>
                  <a:t>;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≥0;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1,113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1,113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58686"/>
                <a:ext cx="8596668" cy="388077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2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полученной модели – </a:t>
            </a:r>
            <a:r>
              <a:rPr lang="en-US" dirty="0" smtClean="0"/>
              <a:t>ROC </a:t>
            </a:r>
            <a:r>
              <a:rPr lang="ru-RU" dirty="0" smtClean="0"/>
              <a:t>кривая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3" y="1284514"/>
            <a:ext cx="4321629" cy="43216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3" y="1284514"/>
            <a:ext cx="4321629" cy="43216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6034" y="5449291"/>
            <a:ext cx="559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Где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FPR </a:t>
            </a:r>
            <a:r>
              <a:rPr lang="ru-RU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—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False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Positive Rate </a:t>
            </a:r>
            <a:r>
              <a:rPr lang="ru-RU" sz="1200" dirty="0">
                <a:latin typeface="Cambria" panose="02040503050406030204" pitchFamily="18" charset="0"/>
                <a:ea typeface="Cambria" panose="02040503050406030204" pitchFamily="18" charset="0"/>
              </a:rPr>
              <a:t>или доля ошибочно предсказанных </a:t>
            </a:r>
            <a:r>
              <a:rPr lang="ru-RU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дефолтов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252000"/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TPR </a:t>
            </a:r>
            <a:r>
              <a:rPr lang="ru-RU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True Positive Rate </a:t>
            </a:r>
            <a:r>
              <a:rPr lang="ru-RU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или доля правильно предсказанных дефолтов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252000"/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AUC </a:t>
            </a:r>
            <a:r>
              <a:rPr lang="ru-RU" sz="1200" dirty="0">
                <a:latin typeface="Cambria" panose="02040503050406030204" pitchFamily="18" charset="0"/>
                <a:ea typeface="Cambria" panose="02040503050406030204" pitchFamily="18" charset="0"/>
              </a:rPr>
              <a:t>– площадь под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ROC </a:t>
            </a:r>
            <a:r>
              <a:rPr lang="ru-RU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кривой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/>
          <a:lstStyle/>
          <a:p>
            <a:pPr algn="ctr"/>
            <a:r>
              <a:rPr lang="ru-RU" dirty="0" smtClean="0"/>
              <a:t>Подбор точки отсечения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ru-RU" dirty="0" smtClean="0"/>
              <a:t>План выступления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3" y="2160589"/>
            <a:ext cx="7454295" cy="2182811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Постановка задачи и идентификационная форма модели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Набор данных и его подготовка</a:t>
            </a:r>
            <a:r>
              <a:rPr lang="en-US" sz="2400" dirty="0" smtClean="0"/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 smtClean="0"/>
              <a:t>Описание модели и выбор точки отсечения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2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22" y="396146"/>
            <a:ext cx="8596668" cy="740229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37114" y="1861457"/>
            <a:ext cx="4201886" cy="17308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 flipV="1">
            <a:off x="1796143" y="2726872"/>
            <a:ext cx="1240971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9845" y="2409148"/>
            <a:ext cx="1696298" cy="64633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Заявка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19340" y="1349829"/>
            <a:ext cx="44374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Кредитный конвейер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802086" y="2353016"/>
            <a:ext cx="1436914" cy="747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Скоринг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073191" y="2090058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6" name="Прямая со стрелкой 15"/>
          <p:cNvCxnSpPr>
            <a:stCxn id="14" idx="3"/>
          </p:cNvCxnSpPr>
          <p:nvPr/>
        </p:nvCxnSpPr>
        <p:spPr>
          <a:xfrm flipV="1">
            <a:off x="7239000" y="2726870"/>
            <a:ext cx="1155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346989" y="2367057"/>
            <a:ext cx="2178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Решение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∈{1,0}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46" y="4234248"/>
                <a:ext cx="302102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94601"/>
            <a:ext cx="8596668" cy="749643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2491" y="1481249"/>
                <a:ext cx="1690078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1481249"/>
                <a:ext cx="1690078" cy="588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32491" y="2544786"/>
                <a:ext cx="6215163" cy="8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— оценка вероятности наступления дефолта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marL="25200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— 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вектор характеристик некоторого заёмщика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marL="252000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ru-RU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— 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оценки коэффициентов модели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2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52000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— </a:t>
                </a:r>
                <a:r>
                  <a:rPr lang="en-US" sz="1200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ru-RU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я область точек в которой задействуется советующее уравнение</a:t>
                </a:r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12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1" y="2544786"/>
                <a:ext cx="6215163" cy="831766"/>
              </a:xfrm>
              <a:prstGeom prst="rect">
                <a:avLst/>
              </a:prstGeom>
              <a:blipFill rotWithShape="0">
                <a:blip r:embed="rId3"/>
                <a:stretch>
                  <a:fillRect l="-98" b="-4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58111" y="1590830"/>
                <a:ext cx="2073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11" y="1590830"/>
                <a:ext cx="20730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1803" b="-154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251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56873"/>
            <a:ext cx="3054670" cy="3054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37584"/>
            <a:ext cx="3425166" cy="34058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2" y="3337584"/>
            <a:ext cx="3054670" cy="3073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858111" y="1011012"/>
                <a:ext cx="2820900" cy="1557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i="1">
                                                  <a:latin typeface="Cambria Math" panose="02040503050406030204" pitchFamily="18" charset="0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ru-RU" sz="1400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11" y="1011012"/>
                <a:ext cx="2820900" cy="155747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902" y="262128"/>
            <a:ext cx="8596668" cy="752856"/>
          </a:xfrm>
        </p:spPr>
        <p:txBody>
          <a:bodyPr/>
          <a:lstStyle/>
          <a:p>
            <a:r>
              <a:rPr lang="ru-RU" dirty="0" smtClean="0"/>
              <a:t>Идентификационная форма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5742" y="4805493"/>
                <a:ext cx="9555480" cy="1840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-1152000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сумматорная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функция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нейрона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слоя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активация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нейрона 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l-1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)-го слоя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коэффициенты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-го слоя модели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нейронов в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 слое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слоев в модели.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/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2" y="4805493"/>
                <a:ext cx="9555480" cy="1840247"/>
              </a:xfrm>
              <a:prstGeom prst="rect">
                <a:avLst/>
              </a:prstGeom>
              <a:blipFill rotWithShape="0">
                <a:blip r:embed="rId2"/>
                <a:stretch>
                  <a:fillRect l="-1467" t="-25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2" y="1094554"/>
            <a:ext cx="7971211" cy="338357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Выноска со стрелкой вверх 10"/>
              <p:cNvSpPr/>
              <p:nvPr/>
            </p:nvSpPr>
            <p:spPr>
              <a:xfrm>
                <a:off x="649902" y="4315968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Входной слой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характеристика описываемого кредитополучателя </a:t>
                </a:r>
                <a:endParaRPr lang="ru-RU" dirty="0"/>
              </a:p>
            </p:txBody>
          </p:sp>
        </mc:Choice>
        <mc:Fallback xmlns="">
          <p:sp>
            <p:nvSpPr>
              <p:cNvPr id="11" name="Выноска со стрелкой вверх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02" y="4315968"/>
                <a:ext cx="3337560" cy="2055131"/>
              </a:xfrm>
              <a:prstGeom prst="upArrowCallout">
                <a:avLst/>
              </a:prstGeom>
              <a:blipFill rotWithShape="0">
                <a:blip r:embed="rId4"/>
                <a:stretch>
                  <a:fillRect b="-3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Выноска со стрелкой вверх 5"/>
              <p:cNvSpPr/>
              <p:nvPr/>
            </p:nvSpPr>
            <p:spPr>
              <a:xfrm>
                <a:off x="2886475" y="4315968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Скрытые слои</a:t>
                </a:r>
                <a:endParaRPr lang="en-US" sz="2400" b="1" dirty="0" smtClean="0"/>
              </a:p>
              <a:p>
                <a:pPr algn="ctr"/>
                <a:r>
                  <a:rPr lang="en-US" dirty="0" err="1" smtClean="0"/>
                  <a:t>ReLU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преобразование</a:t>
                </a:r>
                <a:endParaRPr lang="ru-RU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Выноска со стрелкой вверх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75" y="4315968"/>
                <a:ext cx="3337560" cy="2055131"/>
              </a:xfrm>
              <a:prstGeom prst="upArrowCallou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Выноска со стрелкой вверх 7"/>
              <p:cNvSpPr/>
              <p:nvPr/>
            </p:nvSpPr>
            <p:spPr>
              <a:xfrm>
                <a:off x="5415233" y="4315967"/>
                <a:ext cx="3337560" cy="2055131"/>
              </a:xfrm>
              <a:prstGeom prst="up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 smtClean="0"/>
                  <a:t>Выходной слой</a:t>
                </a:r>
                <a:endParaRPr lang="en-US" sz="2400" b="1" dirty="0" smtClean="0"/>
              </a:p>
              <a:p>
                <a:pPr algn="ctr"/>
                <a:r>
                  <a:rPr lang="ru-RU" dirty="0" err="1" smtClean="0"/>
                  <a:t>Логит</a:t>
                </a:r>
                <a:r>
                  <a:rPr lang="ru-RU" dirty="0" smtClean="0"/>
                  <a:t> преобразование</a:t>
                </a:r>
                <a:endParaRPr lang="ru-RU" sz="2000" dirty="0" smtClean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Выноска со стрелкой вверх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33" y="4315967"/>
                <a:ext cx="3337560" cy="2055131"/>
              </a:xfrm>
              <a:prstGeom prst="upArrowCallou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1" grpId="1" animBg="1"/>
      <p:bldP spid="6" grpId="0" animBg="1"/>
      <p:bldP spid="6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66" y="609600"/>
            <a:ext cx="8596668" cy="1320800"/>
          </a:xfrm>
        </p:spPr>
        <p:txBody>
          <a:bodyPr/>
          <a:lstStyle/>
          <a:p>
            <a:r>
              <a:rPr lang="ru-RU" dirty="0" smtClean="0"/>
              <a:t>Набор данных для практической части работы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8220"/>
              </p:ext>
            </p:extLst>
          </p:nvPr>
        </p:nvGraphicFramePr>
        <p:xfrm>
          <a:off x="1776000" y="1809000"/>
          <a:ext cx="86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0"/>
              </a:tblGrid>
              <a:tr h="3240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показателей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633646"/>
                  </p:ext>
                </p:extLst>
              </p:nvPr>
            </p:nvGraphicFramePr>
            <p:xfrm>
              <a:off x="1797666" y="1823962"/>
              <a:ext cx="8596668" cy="3210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42666"/>
                    <a:gridCol w="1654002"/>
                  </a:tblGrid>
                  <a:tr h="3210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Число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дней просрочки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633646"/>
                  </p:ext>
                </p:extLst>
              </p:nvPr>
            </p:nvGraphicFramePr>
            <p:xfrm>
              <a:off x="1797666" y="1823962"/>
              <a:ext cx="8596668" cy="3210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42666"/>
                    <a:gridCol w="1654002"/>
                  </a:tblGrid>
                  <a:tr h="32100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9485" t="-190" r="-1471" b="-7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465162"/>
                  </p:ext>
                </p:extLst>
              </p:nvPr>
            </p:nvGraphicFramePr>
            <p:xfrm>
              <a:off x="1797666" y="1835035"/>
              <a:ext cx="8596668" cy="3187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0474"/>
                    <a:gridCol w="1666194"/>
                  </a:tblGrid>
                  <a:tr h="318793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465162"/>
                  </p:ext>
                </p:extLst>
              </p:nvPr>
            </p:nvGraphicFramePr>
            <p:xfrm>
              <a:off x="1797666" y="1835035"/>
              <a:ext cx="8596668" cy="3187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0474"/>
                    <a:gridCol w="1666194"/>
                  </a:tblGrid>
                  <a:tr h="318793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chemeClr val="tx1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15693" t="-382" r="-1460" b="-9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391890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158"/>
                    <a:gridCol w="2310158"/>
                    <a:gridCol w="2310158"/>
                    <a:gridCol w="1666194"/>
                  </a:tblGrid>
                  <a:tr h="463096">
                    <a:tc grid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7 дата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14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391890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158"/>
                    <a:gridCol w="2310158"/>
                    <a:gridCol w="2310158"/>
                    <a:gridCol w="1666194"/>
                  </a:tblGrid>
                  <a:tr h="463096">
                    <a:tc gridSpan="3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7 дата</a:t>
                          </a:r>
                          <a:endParaRPr lang="ru-RU" dirty="0" smtClean="0"/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14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26894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26894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44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23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750102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41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20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750102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41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21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20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6016752" y="1865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915656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727161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38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727161"/>
                  </p:ext>
                </p:extLst>
              </p:nvPr>
            </p:nvGraphicFramePr>
            <p:xfrm>
              <a:off x="1797666" y="1844618"/>
              <a:ext cx="8596668" cy="3168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5237"/>
                    <a:gridCol w="3465237"/>
                    <a:gridCol w="1666194"/>
                  </a:tblGrid>
                  <a:tr h="463096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38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l="-415693" t="-192" r="-1460" b="-1152"/>
                          </a:stretch>
                        </a:blipFill>
                      </a:tcPr>
                    </a:tc>
                  </a:tr>
                  <a:tr h="2705668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19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4145280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956590" y="34625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016752" y="1865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440430"/>
                  </p:ext>
                </p:extLst>
              </p:nvPr>
            </p:nvGraphicFramePr>
            <p:xfrm>
              <a:off x="1776000" y="18432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43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22</a:t>
                          </a:r>
                          <a:r>
                            <a:rPr lang="ru-RU" dirty="0" smtClean="0"/>
                            <a:t>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440430"/>
                  </p:ext>
                </p:extLst>
              </p:nvPr>
            </p:nvGraphicFramePr>
            <p:xfrm>
              <a:off x="1776000" y="18432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solidFill>
                                <a:sysClr val="windowText" lastClr="000000"/>
                              </a:solidFill>
                            </a:rPr>
                            <a:t>43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416000" t="-192" r="-1455" b="-1152"/>
                          </a:stretch>
                        </a:blip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22</a:t>
                          </a:r>
                          <a:r>
                            <a:rPr lang="ru-RU" dirty="0" smtClean="0"/>
                            <a:t>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6101643" y="18978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149346" y="34805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935748" y="34620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6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6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152" y="711200"/>
            <a:ext cx="7727757" cy="748145"/>
          </a:xfrm>
        </p:spPr>
        <p:txBody>
          <a:bodyPr/>
          <a:lstStyle/>
          <a:p>
            <a:r>
              <a:rPr lang="ru-RU" dirty="0" smtClean="0"/>
              <a:t>Невозможные значения и выбросы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571353"/>
              </p:ext>
            </p:extLst>
          </p:nvPr>
        </p:nvGraphicFramePr>
        <p:xfrm>
          <a:off x="1236777" y="1806766"/>
          <a:ext cx="7388904" cy="2874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453"/>
                <a:gridCol w="1182716"/>
                <a:gridCol w="1231868"/>
                <a:gridCol w="980733"/>
                <a:gridCol w="946173"/>
                <a:gridCol w="883965"/>
                <a:gridCol w="1151996"/>
              </a:tblGrid>
              <a:tr h="1277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Максимальное количество дней просрочки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кредитных лимитов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договора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Ежедневный платеж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Среднее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7719,67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5739,18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СКО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13222,99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13752,80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Мин.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1187,16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4471,00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678562,60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196,24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644209"/>
              </p:ext>
            </p:extLst>
          </p:nvPr>
        </p:nvGraphicFramePr>
        <p:xfrm>
          <a:off x="1236777" y="1806766"/>
          <a:ext cx="7388904" cy="2874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453"/>
                <a:gridCol w="1182716"/>
                <a:gridCol w="1231868"/>
                <a:gridCol w="980733"/>
                <a:gridCol w="946173"/>
                <a:gridCol w="883965"/>
                <a:gridCol w="1151996"/>
              </a:tblGrid>
              <a:tr h="1277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Максимальное количество дней просрочки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кредитных лимитов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Сумма договора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Ежедневный платеж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</a:rPr>
                        <a:t>Среднее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5,11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18,05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7719,67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5739,18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СКО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10,60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132,79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13222,99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13752,80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</a:rPr>
                        <a:t>Мин.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1187,16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8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284,00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4471,00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678562,60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196,24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644606" y="5220586"/>
                <a:ext cx="4554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06" y="5220586"/>
                <a:ext cx="455477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492145" y="5226450"/>
                <a:ext cx="2656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+1,5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145" y="5226450"/>
                <a:ext cx="265649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649"/>
              </p:ext>
            </p:extLst>
          </p:nvPr>
        </p:nvGraphicFramePr>
        <p:xfrm>
          <a:off x="1244728" y="1811027"/>
          <a:ext cx="7373003" cy="2865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371"/>
                <a:gridCol w="1183862"/>
                <a:gridCol w="1233062"/>
                <a:gridCol w="981683"/>
                <a:gridCol w="947090"/>
                <a:gridCol w="884822"/>
                <a:gridCol w="1153113"/>
              </a:tblGrid>
              <a:tr h="12799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Статистика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Количество фактов просрочки по основному долгу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Максимальное количество дней просрочки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Общее количество запросов в КБ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Сумма кредитных лимитов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Сумма договора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Ежедневный платеж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Среднее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2,04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7,42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4684,76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2667,00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2,25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СКО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2,89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4,18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5,28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4643,93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2931,37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Мин.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570,80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50%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3200,00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1118,88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1,76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75%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7000,00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4000,00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3,01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6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Макс.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23,00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20464,32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11600,00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6,67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4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ru-RU" dirty="0" smtClean="0"/>
              <a:t>Отбор показателей в 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18" y="1320800"/>
            <a:ext cx="5814525" cy="4360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26871" y="5681694"/>
                <a:ext cx="2920479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71" y="5681694"/>
                <a:ext cx="2920479" cy="318164"/>
              </a:xfrm>
              <a:prstGeom prst="rect">
                <a:avLst/>
              </a:prstGeom>
              <a:blipFill rotWithShape="0">
                <a:blip r:embed="rId3"/>
                <a:stretch>
                  <a:fillRect l="-1044" t="-11538" r="-2296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18" y="1320800"/>
            <a:ext cx="5814525" cy="43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5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Преобразованные данные для построения модели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8816689"/>
                  </p:ext>
                </p:extLst>
              </p:nvPr>
            </p:nvGraphicFramePr>
            <p:xfrm>
              <a:off x="634001" y="19304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27 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𝟓𝟗</m:t>
                                        </m:r>
                                      </m:e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rgbClr val="94DE61"/>
                        </a:solid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6 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8816689"/>
                  </p:ext>
                </p:extLst>
              </p:nvPr>
            </p:nvGraphicFramePr>
            <p:xfrm>
              <a:off x="634001" y="1930400"/>
              <a:ext cx="8640001" cy="31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2704"/>
                    <a:gridCol w="3482704"/>
                    <a:gridCol w="1674593"/>
                  </a:tblGrid>
                  <a:tr h="464400">
                    <a:tc gridSpan="2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27 </a:t>
                          </a:r>
                          <a:r>
                            <a:rPr lang="ru-RU" baseline="0" dirty="0" smtClean="0">
                              <a:solidFill>
                                <a:sysClr val="windowText" lastClr="000000"/>
                              </a:solidFill>
                            </a:rPr>
                            <a:t>показателей</a:t>
                          </a:r>
                          <a:endParaRPr lang="ru-RU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6364" t="-192" r="-1455" b="-1344"/>
                          </a:stretch>
                        </a:blipFill>
                      </a:tcPr>
                    </a:tc>
                  </a:tr>
                  <a:tr h="270720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6 </a:t>
                          </a:r>
                          <a:r>
                            <a:rPr lang="ru-RU" dirty="0" smtClean="0"/>
                            <a:t>числовых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21</a:t>
                          </a:r>
                          <a:r>
                            <a:rPr lang="ru-RU" dirty="0" smtClean="0"/>
                            <a:t> категориальных</a:t>
                          </a:r>
                        </a:p>
                      </a:txBody>
                      <a:tcPr anchor="ctr">
                        <a:solidFill>
                          <a:srgbClr val="90C22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7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962</TotalTime>
  <Words>445</Words>
  <Application>Microsoft Office PowerPoint</Application>
  <PresentationFormat>Широкоэкранный</PresentationFormat>
  <Paragraphs>258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Cambria Math</vt:lpstr>
      <vt:lpstr>Courier New</vt:lpstr>
      <vt:lpstr>Times New Roman</vt:lpstr>
      <vt:lpstr>Trebuchet MS</vt:lpstr>
      <vt:lpstr>Wingdings 3</vt:lpstr>
      <vt:lpstr>Грань</vt:lpstr>
      <vt:lpstr>Разработка и использование моделей классификации в кредитном скоринге (на примере ОАО «Белинвестбанк»)</vt:lpstr>
      <vt:lpstr>План выступления</vt:lpstr>
      <vt:lpstr>Постановка задачи</vt:lpstr>
      <vt:lpstr>Идентификационная форма модели</vt:lpstr>
      <vt:lpstr>Идентификационная форма модели</vt:lpstr>
      <vt:lpstr>Набор данных для практической части работы</vt:lpstr>
      <vt:lpstr>Невозможные значения и выбросы</vt:lpstr>
      <vt:lpstr>Отбор показателей в модель</vt:lpstr>
      <vt:lpstr>Преобразованные данные для построения модели</vt:lpstr>
      <vt:lpstr>Описание полученной модели</vt:lpstr>
      <vt:lpstr>Описание полученной модели – ROC кривая</vt:lpstr>
      <vt:lpstr>Подбор точки отсечения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использование моделей классификации в кредитном скоринге (на примере ОАО «Белинвестбанк»)</dc:title>
  <dc:creator>Учетная запись Майкрософт</dc:creator>
  <cp:lastModifiedBy>Учетная запись Майкрософт</cp:lastModifiedBy>
  <cp:revision>75</cp:revision>
  <dcterms:created xsi:type="dcterms:W3CDTF">2022-04-27T20:22:41Z</dcterms:created>
  <dcterms:modified xsi:type="dcterms:W3CDTF">2022-06-13T06:35:18Z</dcterms:modified>
</cp:coreProperties>
</file>