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94D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9670" y="609600"/>
            <a:ext cx="6131994" cy="8490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полученной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58686"/>
                <a:ext cx="8596668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en-US" sz="2800" dirty="0" smtClean="0"/>
                  <a:t>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1,113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1,113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58686"/>
                <a:ext cx="8596668" cy="388077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полученной модели – </a:t>
            </a:r>
            <a:r>
              <a:rPr lang="en-US" dirty="0" smtClean="0"/>
              <a:t>ROC </a:t>
            </a:r>
            <a:r>
              <a:rPr lang="ru-RU" dirty="0" smtClean="0"/>
              <a:t>кривая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3" y="1284514"/>
            <a:ext cx="4321629" cy="43216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3" y="1284514"/>
            <a:ext cx="4321629" cy="4321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6034" y="5449291"/>
            <a:ext cx="559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Где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FPR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—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False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Positive Rate </a:t>
            </a:r>
            <a:r>
              <a:rPr lang="ru-RU" sz="1200" dirty="0">
                <a:latin typeface="Cambria" panose="02040503050406030204" pitchFamily="18" charset="0"/>
                <a:ea typeface="Cambria" panose="02040503050406030204" pitchFamily="18" charset="0"/>
              </a:rPr>
              <a:t>или доля ошибочно предсказанных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дефолтов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252000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TPR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True Positive Rate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или доля правильно предсказанных дефолтов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252000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</a:t>
            </a:r>
            <a:r>
              <a:rPr lang="ru-RU" sz="1200" dirty="0">
                <a:latin typeface="Cambria" panose="02040503050406030204" pitchFamily="18" charset="0"/>
                <a:ea typeface="Cambria" panose="02040503050406030204" pitchFamily="18" charset="0"/>
              </a:rPr>
              <a:t>– площадь под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ROC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кривой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2963" y="609600"/>
            <a:ext cx="6354837" cy="674914"/>
          </a:xfrm>
        </p:spPr>
        <p:txBody>
          <a:bodyPr/>
          <a:lstStyle/>
          <a:p>
            <a:pPr algn="ctr"/>
            <a:r>
              <a:rPr lang="ru-RU" dirty="0" smtClean="0"/>
              <a:t>Подбор точки отсечения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5" y="1284514"/>
            <a:ext cx="4234543" cy="52931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5" y="1284514"/>
            <a:ext cx="4234543" cy="5293179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82187"/>
              </p:ext>
            </p:extLst>
          </p:nvPr>
        </p:nvGraphicFramePr>
        <p:xfrm>
          <a:off x="4975670" y="1703387"/>
          <a:ext cx="5855614" cy="408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950"/>
                <a:gridCol w="1194950"/>
                <a:gridCol w="577619"/>
                <a:gridCol w="577619"/>
                <a:gridCol w="577619"/>
                <a:gridCol w="577619"/>
                <a:gridCol w="577619"/>
                <a:gridCol w="577619"/>
              </a:tblGrid>
              <a:tr h="11761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p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47047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Правильно класси-фицировано дефолтов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4304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1028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4704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Правильно класси-фицировано не дефолтов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171477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199168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206352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208329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208990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209235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70571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Доля правильно клас-сифицированных дефолтов%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61,81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30,62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14,76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7,4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3,68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1,91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70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Доля правильно клас-сифицированных не дефолтов%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81,89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95,11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98,54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99,49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99,8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99,92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23523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Экономические показатели (BYN)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Потери на процентах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5294381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1339533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350132,7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101219,9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26105,66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6211,94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23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Потери от невозврата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447152,8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857556,1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1023652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1088162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1117317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1129349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23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Полученные проценты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15328995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19283842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20273243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20522155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20597270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20617163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352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Предот-вращенный невозврат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697447,9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287044,6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120948,5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56438,44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27283,94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15251,53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352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Выйгрыш класси-фикатора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-4596933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-1052489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-229184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-44781,4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1178,28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9039,59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00736"/>
              </p:ext>
            </p:extLst>
          </p:nvPr>
        </p:nvGraphicFramePr>
        <p:xfrm>
          <a:off x="4975668" y="1702800"/>
          <a:ext cx="5855614" cy="408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950"/>
                <a:gridCol w="1194950"/>
                <a:gridCol w="577619"/>
                <a:gridCol w="577619"/>
                <a:gridCol w="577619"/>
                <a:gridCol w="577619"/>
                <a:gridCol w="577619"/>
                <a:gridCol w="577619"/>
              </a:tblGrid>
              <a:tr h="11761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p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47047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Правильно класси-фицировано дефолтов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4304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1028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256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4704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Правильно класси-фицировано не дефолтов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171477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199168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206352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208329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208990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209235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70571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Доля правильно клас-сифицированных дефолтов%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61,81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30,62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14,76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7,4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3,68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1,91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70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Доля правильно клас-сифицированных не дефолтов%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81,89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95,11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98,54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99,49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99,8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99,92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23523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Экономические показатели (BYN)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Потери на процентах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5294381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1339533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350132,7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101219,9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26105,66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6211,94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23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Потери от невозврата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447152,8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857556,1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1023652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1088162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1117317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1129349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23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Полученные проценты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15328995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19283842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20273243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20522155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20597270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20617163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352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Предот-вращенный невозврат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697447,9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287044,6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120948,5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56438,44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27283,94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15251,53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352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Выйгрыш класси-фикатора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-4596933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-1052489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-229184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-44781,4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1178,28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9039,59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5" y="1284514"/>
            <a:ext cx="4234543" cy="5293179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52184"/>
              </p:ext>
            </p:extLst>
          </p:nvPr>
        </p:nvGraphicFramePr>
        <p:xfrm>
          <a:off x="4975200" y="1702800"/>
          <a:ext cx="5855614" cy="408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950"/>
                <a:gridCol w="1194950"/>
                <a:gridCol w="577619"/>
                <a:gridCol w="577619"/>
                <a:gridCol w="577619"/>
                <a:gridCol w="577619"/>
                <a:gridCol w="577619"/>
                <a:gridCol w="577619"/>
              </a:tblGrid>
              <a:tr h="11761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p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</a:tr>
              <a:tr h="47047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Правильно класси-фицировано дефолтов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4304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1028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256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704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Правильно класси-фицировано не дефолтов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171477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199168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206352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208329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208990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209235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0571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Доля правильно клас-сифицированных дефолтов%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61,81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30,62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14,76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7,4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3,68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1,91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0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Доля правильно клас-сифицированных не дефолтов%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81,89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95,11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98,54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99,49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99,8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99,92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3523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Экономические показатели (BYN)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Потери на процентах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5294381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1339533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350132,7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101219,9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26105,66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6211,94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3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Потери от невозврата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447152,8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857556,1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1023652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1088162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1117317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1129349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3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Полученные проценты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15328995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19283842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20273243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20522155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20597270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20617163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2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Предот-вращенный невозврат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697447,9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287044,6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120948,5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56438,44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27283,94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15251,53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2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Выйгрыш класси-фикатора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-4596933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-1052489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-229184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-44781,4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1178,28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9039,59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43" marR="42343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9391" y="2841172"/>
            <a:ext cx="5146523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18281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Постановка задачи и идентификационная форма модели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Описание модели и выбор точки отсечения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>
            <a:stCxn id="14" idx="3"/>
          </p:cNvCxnSpPr>
          <p:nvPr/>
        </p:nvCxnSpPr>
        <p:spPr>
          <a:xfrm flipV="1">
            <a:off x="7239000" y="2726870"/>
            <a:ext cx="1155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— оценка вероятности наступления дефолта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252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вектор характеристик некоторого заёмщика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252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оценки коэффициентов модели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52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en-US" sz="1200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я область точек в которой задействуется советующее уравнение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blipFill rotWithShape="0">
                <a:blip r:embed="rId3"/>
                <a:stretch>
                  <a:fillRect l="-98" b="-4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54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058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37584"/>
            <a:ext cx="3054670" cy="3073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02" y="262128"/>
            <a:ext cx="8596668" cy="752856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-1152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сумматорная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активация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нейрона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)-го слоя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модели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нейронов 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слое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слоев в модели.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blipFill rotWithShape="0">
                <a:blip r:embed="rId2"/>
                <a:stretch>
                  <a:fillRect l="-1467" t="-25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1094554"/>
            <a:ext cx="7971211" cy="33835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Выноска со стрелкой вверх 10"/>
              <p:cNvSpPr/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Входной слой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характеристика описываемого кредитополучателя </a:t>
                </a:r>
                <a:endParaRPr lang="ru-RU" dirty="0"/>
              </a:p>
            </p:txBody>
          </p:sp>
        </mc:Choice>
        <mc:Fallback xmlns="">
          <p:sp>
            <p:nvSpPr>
              <p:cNvPr id="11" name="Выноска со стрелкой вверх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3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Выноска со стрелкой вверх 5"/>
              <p:cNvSpPr/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Скрытые слои</a:t>
                </a:r>
                <a:endParaRPr lang="en-US" sz="2400" b="1" dirty="0" smtClean="0"/>
              </a:p>
              <a:p>
                <a:pPr algn="ctr"/>
                <a:r>
                  <a:rPr lang="en-US" dirty="0" err="1" smtClean="0"/>
                  <a:t>ReLU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преобразование</a:t>
                </a:r>
                <a:endParaRPr lang="ru-RU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Выноска со стрелкой вверх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Выноска со стрелкой вверх 7"/>
              <p:cNvSpPr/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Выходной слой</a:t>
                </a:r>
                <a:endParaRPr lang="en-US" sz="2400" b="1" dirty="0" smtClean="0"/>
              </a:p>
              <a:p>
                <a:pPr algn="ctr"/>
                <a:r>
                  <a:rPr lang="ru-RU" dirty="0" err="1" smtClean="0"/>
                  <a:t>Логит</a:t>
                </a:r>
                <a:r>
                  <a:rPr lang="ru-RU" dirty="0" smtClean="0"/>
                  <a:t> преобразование</a:t>
                </a:r>
                <a:endParaRPr lang="ru-RU" sz="200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Выноска со стрелкой вверх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r>
              <a:rPr lang="ru-RU" dirty="0" smtClean="0"/>
              <a:t>Набор данных для практической части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8220"/>
              </p:ext>
            </p:extLst>
          </p:nvPr>
        </p:nvGraphicFramePr>
        <p:xfrm>
          <a:off x="1776000" y="1809000"/>
          <a:ext cx="86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0"/>
              </a:tblGrid>
              <a:tr h="32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показателей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33646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Число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дней просрочки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33646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485" t="-190" r="-1471" b="-7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693" t="-382" r="-146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15656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14528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95659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40430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40430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16000" t="-192" r="-1455" b="-1152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6101643" y="18978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49346" y="3480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935748" y="34620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152" y="711200"/>
            <a:ext cx="7727757" cy="748145"/>
          </a:xfrm>
        </p:spPr>
        <p:txBody>
          <a:bodyPr/>
          <a:lstStyle/>
          <a:p>
            <a:r>
              <a:rPr lang="ru-RU" dirty="0" smtClean="0"/>
              <a:t>Невозможные значения и выбросы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71353"/>
              </p:ext>
            </p:extLst>
          </p:nvPr>
        </p:nvGraphicFramePr>
        <p:xfrm>
          <a:off x="1236777" y="1806766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Максимальное количество дней просрочки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644209"/>
              </p:ext>
            </p:extLst>
          </p:nvPr>
        </p:nvGraphicFramePr>
        <p:xfrm>
          <a:off x="1236777" y="1806766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44606" y="5220586"/>
                <a:ext cx="4554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06" y="5220586"/>
                <a:ext cx="45547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92145" y="5226450"/>
                <a:ext cx="2656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45" y="5226450"/>
                <a:ext cx="2656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5892"/>
              </p:ext>
            </p:extLst>
          </p:nvPr>
        </p:nvGraphicFramePr>
        <p:xfrm>
          <a:off x="1244728" y="1811027"/>
          <a:ext cx="7373003" cy="286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71"/>
                <a:gridCol w="1183862"/>
                <a:gridCol w="1233062"/>
                <a:gridCol w="981683"/>
                <a:gridCol w="947090"/>
                <a:gridCol w="884822"/>
                <a:gridCol w="1153113"/>
              </a:tblGrid>
              <a:tr h="1279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кредитных лимитов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договора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Ежедневный платеж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Среднее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7,42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4684,76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2667,00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СКО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2,89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4643,93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2931,37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570,80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1,12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3200,00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1118,88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1,76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20464,32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11600,00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327063" y="5589918"/>
                <a:ext cx="5351933" cy="322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-я </a:t>
                </a:r>
                <a:r>
                  <a:rPr lang="ru-RU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персентиль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рассматриваемого показателя </a:t>
                </a: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∈[0,100]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63" y="5589918"/>
                <a:ext cx="5351933" cy="322845"/>
              </a:xfrm>
              <a:prstGeom prst="rect">
                <a:avLst/>
              </a:prstGeom>
              <a:blipFill rotWithShape="0">
                <a:blip r:embed="rId4"/>
                <a:stretch>
                  <a:fillRect l="-342" t="-3774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4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 smtClean="0"/>
              <a:t>Отбор показателей в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8" y="1320800"/>
            <a:ext cx="5814525" cy="4360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26871" y="5681694"/>
                <a:ext cx="2920479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71" y="5681694"/>
                <a:ext cx="2920479" cy="318164"/>
              </a:xfrm>
              <a:prstGeom prst="rect">
                <a:avLst/>
              </a:prstGeom>
              <a:blipFill rotWithShape="0">
                <a:blip r:embed="rId3"/>
                <a:stretch>
                  <a:fillRect l="-1044" t="-11538" r="-2296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8" y="1320800"/>
            <a:ext cx="5814525" cy="4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Преобразованные данные для построения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816689"/>
                  </p:ext>
                </p:extLst>
              </p:nvPr>
            </p:nvGraphicFramePr>
            <p:xfrm>
              <a:off x="634001" y="19304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27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6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816689"/>
                  </p:ext>
                </p:extLst>
              </p:nvPr>
            </p:nvGraphicFramePr>
            <p:xfrm>
              <a:off x="634001" y="19304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27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6364" t="-192" r="-1455" b="-1344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6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4977"/>
              </p:ext>
            </p:extLst>
          </p:nvPr>
        </p:nvGraphicFramePr>
        <p:xfrm>
          <a:off x="1404257" y="5344885"/>
          <a:ext cx="6085114" cy="1168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302"/>
                <a:gridCol w="869302"/>
                <a:gridCol w="869302"/>
                <a:gridCol w="869302"/>
                <a:gridCol w="869302"/>
                <a:gridCol w="869302"/>
                <a:gridCol w="869302"/>
              </a:tblGrid>
              <a:tr h="26804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Полные данные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Тренировочные данные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Тестовые данные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5131">
                <a:tc vMerge="1">
                  <a:txBody>
                    <a:bodyPr/>
                    <a:lstStyle/>
                    <a:p>
                      <a:pPr algn="ctr" fontAlgn="t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Количество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Доля%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Количество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Доля%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Количество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Доля%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51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Не дефолт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209401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96,78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157051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96,78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52350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96,78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420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Дефолт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6963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3,22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5222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3,22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1118</TotalTime>
  <Words>786</Words>
  <Application>Microsoft Office PowerPoint</Application>
  <PresentationFormat>Широкоэкранный</PresentationFormat>
  <Paragraphs>504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Courier New</vt:lpstr>
      <vt:lpstr>Times New Roman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  <vt:lpstr>Идентификационная форма модели</vt:lpstr>
      <vt:lpstr>Набор данных для практической части работы</vt:lpstr>
      <vt:lpstr>Невозможные значения и выбросы</vt:lpstr>
      <vt:lpstr>Отбор показателей в модель</vt:lpstr>
      <vt:lpstr>Преобразованные данные для построения модели</vt:lpstr>
      <vt:lpstr>Описание полученной модели</vt:lpstr>
      <vt:lpstr>Описание полученной модели – ROC кривая</vt:lpstr>
      <vt:lpstr>Подбор точки отсечения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84</cp:revision>
  <dcterms:created xsi:type="dcterms:W3CDTF">2022-04-27T20:22:41Z</dcterms:created>
  <dcterms:modified xsi:type="dcterms:W3CDTF">2022-06-13T11:38:54Z</dcterms:modified>
</cp:coreProperties>
</file>