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70" r:id="rId9"/>
    <p:sldId id="260" r:id="rId10"/>
    <p:sldId id="271" r:id="rId11"/>
    <p:sldId id="261" r:id="rId12"/>
    <p:sldId id="262" r:id="rId13"/>
    <p:sldId id="263"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Darren Sheftic</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5419A252-B178-E161-2C99-572B6586452D}"/>
              </a:ext>
            </a:extLst>
          </p:cNvPr>
          <p:cNvPicPr>
            <a:picLocks noChangeAspect="1"/>
          </p:cNvPicPr>
          <p:nvPr/>
        </p:nvPicPr>
        <p:blipFill>
          <a:blip r:embed="rId5"/>
          <a:stretch>
            <a:fillRect/>
          </a:stretch>
        </p:blipFill>
        <p:spPr>
          <a:xfrm>
            <a:off x="1174713" y="1772431"/>
            <a:ext cx="9553815" cy="5085569"/>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A8DD56-FE92-B57C-08B2-0FBB65A3549A}"/>
              </a:ext>
            </a:extLst>
          </p:cNvPr>
          <p:cNvPicPr>
            <a:picLocks noChangeAspect="1"/>
          </p:cNvPicPr>
          <p:nvPr/>
        </p:nvPicPr>
        <p:blipFill>
          <a:blip r:embed="rId2"/>
          <a:stretch>
            <a:fillRect/>
          </a:stretch>
        </p:blipFill>
        <p:spPr>
          <a:xfrm>
            <a:off x="1248074" y="1"/>
            <a:ext cx="9229837" cy="6858000"/>
          </a:xfrm>
          <a:prstGeom prst="rect">
            <a:avLst/>
          </a:prstGeom>
        </p:spPr>
      </p:pic>
    </p:spTree>
    <p:extLst>
      <p:ext uri="{BB962C8B-B14F-4D97-AF65-F5344CB8AC3E}">
        <p14:creationId xmlns:p14="http://schemas.microsoft.com/office/powerpoint/2010/main" val="208682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Plan</a:t>
            </a:r>
          </a:p>
          <a:p>
            <a:pPr marL="685800" lvl="1" indent="-228600" algn="l" rtl="0">
              <a:lnSpc>
                <a:spcPct val="90000"/>
              </a:lnSpc>
              <a:spcBef>
                <a:spcPts val="0"/>
              </a:spcBef>
              <a:spcAft>
                <a:spcPts val="0"/>
              </a:spcAft>
              <a:buClr>
                <a:schemeClr val="lt1"/>
              </a:buClr>
              <a:buSzPts val="2000"/>
              <a:buChar char="•"/>
            </a:pPr>
            <a:r>
              <a:rPr lang="en-US" dirty="0"/>
              <a:t>Design</a:t>
            </a:r>
          </a:p>
          <a:p>
            <a:pPr marL="685800" lvl="1" indent="-228600" algn="l" rtl="0">
              <a:lnSpc>
                <a:spcPct val="90000"/>
              </a:lnSpc>
              <a:spcBef>
                <a:spcPts val="0"/>
              </a:spcBef>
              <a:spcAft>
                <a:spcPts val="0"/>
              </a:spcAft>
              <a:buClr>
                <a:schemeClr val="lt1"/>
              </a:buClr>
              <a:buSzPts val="2000"/>
              <a:buChar char="•"/>
            </a:pPr>
            <a:r>
              <a:rPr lang="en-US" dirty="0"/>
              <a:t>Build</a:t>
            </a:r>
          </a:p>
          <a:p>
            <a:pPr marL="685800" lvl="1" indent="-228600" algn="l" rtl="0">
              <a:lnSpc>
                <a:spcPct val="90000"/>
              </a:lnSpc>
              <a:spcBef>
                <a:spcPts val="0"/>
              </a:spcBef>
              <a:spcAft>
                <a:spcPts val="0"/>
              </a:spcAft>
              <a:buClr>
                <a:schemeClr val="lt1"/>
              </a:buClr>
              <a:buSzPts val="2000"/>
              <a:buChar char="•"/>
            </a:pPr>
            <a:r>
              <a:rPr lang="en-US" dirty="0"/>
              <a:t>Test</a:t>
            </a:r>
          </a:p>
          <a:p>
            <a:pPr marL="685800" lvl="1" indent="-228600" algn="l" rtl="0">
              <a:lnSpc>
                <a:spcPct val="90000"/>
              </a:lnSpc>
              <a:spcBef>
                <a:spcPts val="0"/>
              </a:spcBef>
              <a:spcAft>
                <a:spcPts val="0"/>
              </a:spcAft>
              <a:buClr>
                <a:schemeClr val="lt1"/>
              </a:buClr>
              <a:buSzPts val="2000"/>
              <a:buChar char="•"/>
            </a:pPr>
            <a:r>
              <a:rPr lang="en-US" dirty="0"/>
              <a:t>Monitor</a:t>
            </a:r>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endParaRPr lang="en-US" dirty="0"/>
          </a:p>
          <a:p>
            <a:pPr marL="685800" lvl="1" indent="-228600" algn="l" rtl="0">
              <a:lnSpc>
                <a:spcPct val="90000"/>
              </a:lnSpc>
              <a:spcBef>
                <a:spcPts val="0"/>
              </a:spcBef>
              <a:spcAft>
                <a:spcPts val="0"/>
              </a:spcAft>
              <a:buClr>
                <a:schemeClr val="lt1"/>
              </a:buClr>
              <a:buSzPts val="2000"/>
              <a:buChar char="•"/>
            </a:pPr>
            <a:r>
              <a:rPr lang="en-US" dirty="0"/>
              <a:t>Static Code Analysis</a:t>
            </a:r>
          </a:p>
          <a:p>
            <a:pPr marL="685800" lvl="1" indent="-228600" algn="l" rtl="0">
              <a:lnSpc>
                <a:spcPct val="90000"/>
              </a:lnSpc>
              <a:spcBef>
                <a:spcPts val="0"/>
              </a:spcBef>
              <a:spcAft>
                <a:spcPts val="0"/>
              </a:spcAft>
              <a:buClr>
                <a:schemeClr val="lt1"/>
              </a:buClr>
              <a:buSzPts val="2000"/>
              <a:buChar char="•"/>
            </a:pPr>
            <a:r>
              <a:rPr lang="en-US" dirty="0"/>
              <a:t>Dependency Scanning</a:t>
            </a:r>
          </a:p>
          <a:p>
            <a:pPr marL="685800" lvl="1" indent="-228600" algn="l" rtl="0">
              <a:lnSpc>
                <a:spcPct val="90000"/>
              </a:lnSpc>
              <a:spcBef>
                <a:spcPts val="0"/>
              </a:spcBef>
              <a:spcAft>
                <a:spcPts val="0"/>
              </a:spcAft>
              <a:buClr>
                <a:schemeClr val="lt1"/>
              </a:buClr>
              <a:buSzPts val="2000"/>
              <a:buChar char="•"/>
            </a:pPr>
            <a:r>
              <a:rPr lang="en-US" dirty="0"/>
              <a:t>Monitoring</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Now or Later?</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Assess</a:t>
            </a:r>
          </a:p>
          <a:p>
            <a:pPr marL="228600" lvl="0" indent="-228600" algn="l" rtl="0">
              <a:lnSpc>
                <a:spcPct val="90000"/>
              </a:lnSpc>
              <a:spcBef>
                <a:spcPts val="0"/>
              </a:spcBef>
              <a:spcAft>
                <a:spcPts val="0"/>
              </a:spcAft>
              <a:buClr>
                <a:schemeClr val="lt1"/>
              </a:buClr>
              <a:buSzPts val="2000"/>
              <a:buChar char="•"/>
            </a:pPr>
            <a:r>
              <a:rPr lang="en-US" sz="2000" dirty="0"/>
              <a:t>Propose Solutions</a:t>
            </a:r>
          </a:p>
          <a:p>
            <a:pPr marL="228600" lvl="0" indent="-228600" algn="l" rtl="0">
              <a:lnSpc>
                <a:spcPct val="90000"/>
              </a:lnSpc>
              <a:spcBef>
                <a:spcPts val="0"/>
              </a:spcBef>
              <a:spcAft>
                <a:spcPts val="0"/>
              </a:spcAft>
              <a:buClr>
                <a:schemeClr val="lt1"/>
              </a:buClr>
              <a:buSzPts val="2000"/>
              <a:buChar char="•"/>
            </a:pPr>
            <a:r>
              <a:rPr lang="en-US" sz="2000" dirty="0"/>
              <a:t>Taking Action, Risks and Benefits</a:t>
            </a:r>
          </a:p>
          <a:p>
            <a:pPr marL="228600" lvl="0" indent="-228600" algn="l" rtl="0">
              <a:lnSpc>
                <a:spcPct val="90000"/>
              </a:lnSpc>
              <a:spcBef>
                <a:spcPts val="0"/>
              </a:spcBef>
              <a:spcAft>
                <a:spcPts val="0"/>
              </a:spcAft>
              <a:buClr>
                <a:schemeClr val="lt1"/>
              </a:buClr>
              <a:buSzPts val="2000"/>
              <a:buChar char="•"/>
            </a:pPr>
            <a:r>
              <a:rPr lang="en-US" sz="2000" dirty="0"/>
              <a:t>Delaying Action Risks</a:t>
            </a:r>
          </a:p>
          <a:p>
            <a:pPr marL="228600" lvl="0" indent="-228600" algn="l" rtl="0">
              <a:lnSpc>
                <a:spcPct val="90000"/>
              </a:lnSpc>
              <a:spcBef>
                <a:spcPts val="0"/>
              </a:spcBef>
              <a:spcAft>
                <a:spcPts val="0"/>
              </a:spcAft>
              <a:buClr>
                <a:schemeClr val="lt1"/>
              </a:buClr>
              <a:buSzPts val="2000"/>
              <a:buChar char="•"/>
            </a:pPr>
            <a:r>
              <a:rPr lang="en-US" sz="2000" dirty="0"/>
              <a:t>Gaps</a:t>
            </a:r>
          </a:p>
          <a:p>
            <a:pPr marL="0" lvl="0" indent="0" algn="l" rtl="0">
              <a:lnSpc>
                <a:spcPct val="90000"/>
              </a:lnSpc>
              <a:spcBef>
                <a:spcPts val="0"/>
              </a:spcBef>
              <a:spcAft>
                <a:spcPts val="0"/>
              </a:spcAft>
              <a:buClr>
                <a:schemeClr val="lt1"/>
              </a:buClr>
              <a:buSzPts val="2000"/>
              <a:buNone/>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Incomplete Coverage</a:t>
            </a:r>
          </a:p>
          <a:p>
            <a:pPr marL="1143000" lvl="2" indent="-228600" algn="l" rtl="0">
              <a:lnSpc>
                <a:spcPct val="90000"/>
              </a:lnSpc>
              <a:spcBef>
                <a:spcPts val="0"/>
              </a:spcBef>
              <a:spcAft>
                <a:spcPts val="0"/>
              </a:spcAft>
              <a:buClr>
                <a:schemeClr val="lt1"/>
              </a:buClr>
              <a:buSzPts val="1800"/>
              <a:buChar char="•"/>
            </a:pPr>
            <a:r>
              <a:rPr lang="en-US" sz="1400" dirty="0"/>
              <a:t>Incident Response</a:t>
            </a:r>
          </a:p>
          <a:p>
            <a:pPr marL="1143000" lvl="2" indent="-228600" algn="l" rtl="0">
              <a:lnSpc>
                <a:spcPct val="90000"/>
              </a:lnSpc>
              <a:spcBef>
                <a:spcPts val="0"/>
              </a:spcBef>
              <a:spcAft>
                <a:spcPts val="0"/>
              </a:spcAft>
              <a:buClr>
                <a:schemeClr val="lt1"/>
              </a:buClr>
              <a:buSzPts val="1800"/>
              <a:buChar char="•"/>
            </a:pPr>
            <a:r>
              <a:rPr lang="en-US" sz="1400" dirty="0"/>
              <a:t>Lacking Physical Security Measures</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From The Beginning</a:t>
            </a:r>
          </a:p>
          <a:p>
            <a:pPr marL="228600" lvl="0" indent="-228600" algn="l" rtl="0">
              <a:lnSpc>
                <a:spcPct val="90000"/>
              </a:lnSpc>
              <a:spcBef>
                <a:spcPts val="0"/>
              </a:spcBef>
              <a:spcAft>
                <a:spcPts val="0"/>
              </a:spcAft>
              <a:buClr>
                <a:schemeClr val="lt1"/>
              </a:buClr>
              <a:buSzPts val="2200"/>
              <a:buChar char="•"/>
            </a:pPr>
            <a:r>
              <a:rPr lang="en-US" sz="2000" dirty="0"/>
              <a:t>Defense-In-Depth</a:t>
            </a:r>
          </a:p>
          <a:p>
            <a:pPr marL="228600" lvl="0" indent="-228600" algn="l" rtl="0">
              <a:lnSpc>
                <a:spcPct val="90000"/>
              </a:lnSpc>
              <a:spcBef>
                <a:spcPts val="0"/>
              </a:spcBef>
              <a:spcAft>
                <a:spcPts val="0"/>
              </a:spcAft>
              <a:buClr>
                <a:schemeClr val="lt1"/>
              </a:buClr>
              <a:buSzPts val="2200"/>
              <a:buChar char="•"/>
            </a:pPr>
            <a:r>
              <a:rPr lang="en-US" sz="2000" dirty="0"/>
              <a:t>Triple-A Architecture</a:t>
            </a:r>
            <a:endParaRPr sz="2000" dirty="0"/>
          </a:p>
          <a:p>
            <a:pPr marL="228600" lvl="0" indent="-88900" algn="l" rtl="0">
              <a:lnSpc>
                <a:spcPct val="90000"/>
              </a:lnSpc>
              <a:spcBef>
                <a:spcPts val="1000"/>
              </a:spcBef>
              <a:spcAft>
                <a:spcPts val="0"/>
              </a:spcAft>
              <a:buClr>
                <a:schemeClr val="lt1"/>
              </a:buClr>
              <a:buSzPts val="2200"/>
              <a:buNone/>
            </a:pPr>
            <a:endParaRPr sz="20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Coding Standards</a:t>
            </a:r>
          </a:p>
          <a:p>
            <a:pPr marL="228600" lvl="0" indent="-228600" algn="l" rtl="0">
              <a:lnSpc>
                <a:spcPct val="90000"/>
              </a:lnSpc>
              <a:spcBef>
                <a:spcPts val="0"/>
              </a:spcBef>
              <a:spcAft>
                <a:spcPts val="0"/>
              </a:spcAft>
              <a:buClr>
                <a:schemeClr val="lt1"/>
              </a:buClr>
              <a:buSzPts val="2200"/>
              <a:buChar char="•"/>
            </a:pPr>
            <a:r>
              <a:rPr lang="en-US" dirty="0"/>
              <a:t>https://wiki.sei.cmu.edu/confluence/pages/viewpage.action?pageId=88046682</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Security based on the Ten Secure Coding Principles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l" rtl="0">
              <a:lnSpc>
                <a:spcPct val="107916"/>
              </a:lnSpc>
              <a:spcBef>
                <a:spcPts val="0"/>
              </a:spcBef>
              <a:spcAft>
                <a:spcPts val="0"/>
              </a:spcAft>
              <a:buSzPts val="1800"/>
              <a:buNone/>
            </a:pPr>
            <a:r>
              <a:rPr lang="en-US" sz="2000" dirty="0">
                <a:solidFill>
                  <a:srgbClr val="FFFFFF"/>
                </a:solidFill>
              </a:rPr>
              <a:t>Likely:</a:t>
            </a:r>
          </a:p>
          <a:p>
            <a:pPr marL="228600" lvl="0" indent="0" algn="l" rtl="0">
              <a:lnSpc>
                <a:spcPct val="107916"/>
              </a:lnSpc>
              <a:spcBef>
                <a:spcPts val="0"/>
              </a:spcBef>
              <a:spcAft>
                <a:spcPts val="0"/>
              </a:spcAft>
              <a:buSzPts val="1800"/>
              <a:buNone/>
            </a:pPr>
            <a:r>
              <a:rPr lang="en-US" sz="2000" dirty="0">
                <a:solidFill>
                  <a:srgbClr val="FFFFFF"/>
                </a:solidFill>
              </a:rPr>
              <a:t>Risk is high, severe</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Priority:</a:t>
            </a:r>
          </a:p>
          <a:p>
            <a:pPr marL="228600" lvl="0" indent="0" algn="l" rtl="0">
              <a:lnSpc>
                <a:spcPct val="107916"/>
              </a:lnSpc>
              <a:spcBef>
                <a:spcPts val="0"/>
              </a:spcBef>
              <a:spcAft>
                <a:spcPts val="0"/>
              </a:spcAft>
              <a:buSzPts val="1800"/>
              <a:buNone/>
            </a:pPr>
            <a:r>
              <a:rPr lang="en-US" sz="2000" dirty="0">
                <a:solidFill>
                  <a:srgbClr val="FFFFFF"/>
                </a:solidFill>
              </a:rPr>
              <a:t>Risk is probable, severe</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Low Priority:</a:t>
            </a:r>
          </a:p>
          <a:p>
            <a:pPr marL="228600" lvl="0" indent="0" algn="l" rtl="0">
              <a:lnSpc>
                <a:spcPct val="107916"/>
              </a:lnSpc>
              <a:spcBef>
                <a:spcPts val="0"/>
              </a:spcBef>
              <a:spcAft>
                <a:spcPts val="0"/>
              </a:spcAft>
              <a:buSzPts val="1800"/>
              <a:buNone/>
            </a:pPr>
            <a:r>
              <a:rPr lang="en-US" sz="2000" dirty="0">
                <a:solidFill>
                  <a:srgbClr val="FFFFFF"/>
                </a:solidFill>
              </a:rPr>
              <a:t>Risk is probable, mild</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Unlikely:</a:t>
            </a:r>
          </a:p>
          <a:p>
            <a:pPr marL="228600" lvl="0" indent="0" algn="l" rtl="0">
              <a:lnSpc>
                <a:spcPct val="107916"/>
              </a:lnSpc>
              <a:spcBef>
                <a:spcPts val="0"/>
              </a:spcBef>
              <a:spcAft>
                <a:spcPts val="0"/>
              </a:spcAft>
              <a:buSzPts val="1800"/>
              <a:buNone/>
            </a:pPr>
            <a:r>
              <a:rPr lang="en-US" sz="2000" dirty="0">
                <a:solidFill>
                  <a:srgbClr val="FFFFFF"/>
                </a:solidFill>
              </a:rPr>
              <a:t>Risk is low, mild</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917880889"/>
              </p:ext>
            </p:extLst>
          </p:nvPr>
        </p:nvGraphicFramePr>
        <p:xfrm>
          <a:off x="3171900" y="2561050"/>
          <a:ext cx="7835225" cy="37809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latin typeface="Arial" panose="020B0604020202020204" pitchFamily="34" charset="0"/>
                          <a:cs typeface="Arial" panose="020B0604020202020204" pitchFamily="34" charset="0"/>
                        </a:rPr>
                        <a:t>Likely</a:t>
                      </a:r>
                      <a:endParaRPr sz="2400" b="1" u="none" strike="noStrike" cap="none" dirty="0">
                        <a:solidFill>
                          <a:schemeClr val="tx1"/>
                        </a:solidFill>
                        <a:latin typeface="Arial" panose="020B0604020202020204" pitchFamily="34" charset="0"/>
                        <a:cs typeface="Arial" panose="020B0604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2400" b="0" dirty="0">
                          <a:solidFill>
                            <a:schemeClr val="tx1"/>
                          </a:solidFill>
                          <a:latin typeface="Arial" panose="020B0604020202020204" pitchFamily="34" charset="0"/>
                          <a:cs typeface="Arial" panose="020B0604020202020204" pitchFamily="34" charset="0"/>
                        </a:rPr>
                        <a:t>STD-003-CPP</a:t>
                      </a:r>
                    </a:p>
                    <a:p>
                      <a:pPr marL="0" marR="0" lvl="0" indent="0" algn="ctr" rtl="0">
                        <a:lnSpc>
                          <a:spcPct val="100000"/>
                        </a:lnSpc>
                        <a:spcBef>
                          <a:spcPts val="0"/>
                        </a:spcBef>
                        <a:spcAft>
                          <a:spcPts val="0"/>
                        </a:spcAft>
                        <a:buClr>
                          <a:srgbClr val="000000"/>
                        </a:buClr>
                        <a:buSzPts val="3600"/>
                        <a:buFont typeface="Arial"/>
                        <a:buNone/>
                      </a:pPr>
                      <a:r>
                        <a:rPr lang="en-US" sz="2400" b="0" dirty="0">
                          <a:solidFill>
                            <a:schemeClr val="tx1"/>
                          </a:solidFill>
                          <a:latin typeface="Arial" panose="020B0604020202020204" pitchFamily="34" charset="0"/>
                          <a:cs typeface="Arial" panose="020B0604020202020204" pitchFamily="34" charset="0"/>
                        </a:rPr>
                        <a:t>STD-004-J</a:t>
                      </a:r>
                    </a:p>
                    <a:p>
                      <a:pPr marL="0" marR="0" lvl="0" indent="0" algn="ctr" rtl="0">
                        <a:lnSpc>
                          <a:spcPct val="100000"/>
                        </a:lnSpc>
                        <a:spcBef>
                          <a:spcPts val="0"/>
                        </a:spcBef>
                        <a:spcAft>
                          <a:spcPts val="0"/>
                        </a:spcAft>
                        <a:buClr>
                          <a:srgbClr val="000000"/>
                        </a:buClr>
                        <a:buSzPts val="3600"/>
                        <a:buFont typeface="Arial"/>
                        <a:buNone/>
                      </a:pPr>
                      <a:r>
                        <a:rPr lang="en-US" sz="2400" b="0" dirty="0">
                          <a:solidFill>
                            <a:schemeClr val="tx1"/>
                          </a:solidFill>
                          <a:latin typeface="Arial" panose="020B0604020202020204" pitchFamily="34" charset="0"/>
                          <a:cs typeface="Arial" panose="020B0604020202020204" pitchFamily="34" charset="0"/>
                        </a:rPr>
                        <a:t>STD-005-CPP</a:t>
                      </a:r>
                    </a:p>
                    <a:p>
                      <a:pPr marL="0" marR="0" lvl="0" indent="0" algn="ctr" rtl="0">
                        <a:lnSpc>
                          <a:spcPct val="100000"/>
                        </a:lnSpc>
                        <a:spcBef>
                          <a:spcPts val="0"/>
                        </a:spcBef>
                        <a:spcAft>
                          <a:spcPts val="0"/>
                        </a:spcAft>
                        <a:buClr>
                          <a:srgbClr val="000000"/>
                        </a:buClr>
                        <a:buSzPts val="3600"/>
                        <a:buFont typeface="Arial"/>
                        <a:buNone/>
                      </a:pPr>
                      <a:endParaRPr lang="en-US" sz="2400" b="1" dirty="0">
                        <a:solidFill>
                          <a:schemeClr val="tx1"/>
                        </a:solidFill>
                        <a:latin typeface="Arial" panose="020B0604020202020204" pitchFamily="34" charset="0"/>
                        <a:cs typeface="Arial" panose="020B0604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latin typeface="Arial" panose="020B0604020202020204" pitchFamily="34" charset="0"/>
                          <a:cs typeface="Arial" panose="020B0604020202020204" pitchFamily="34" charset="0"/>
                        </a:rPr>
                        <a:t>Priority</a:t>
                      </a:r>
                      <a:endParaRPr sz="2400" b="1" u="none" strike="noStrike" cap="none" dirty="0">
                        <a:solidFill>
                          <a:schemeClr val="tx1"/>
                        </a:solidFill>
                        <a:latin typeface="Arial" panose="020B0604020202020204" pitchFamily="34" charset="0"/>
                        <a:cs typeface="Arial" panose="020B0604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STD-001-CPP</a:t>
                      </a: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STD-007-CPP</a:t>
                      </a: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STD-010-C</a:t>
                      </a:r>
                      <a:endParaRPr sz="2400" b="0" u="none" strike="noStrike" cap="none" dirty="0">
                        <a:solidFill>
                          <a:schemeClr val="tx1"/>
                        </a:solidFill>
                        <a:latin typeface="Arial" panose="020B0604020202020204" pitchFamily="34" charset="0"/>
                        <a:cs typeface="Arial" panose="020B060402020202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latin typeface="Arial" panose="020B0604020202020204" pitchFamily="34" charset="0"/>
                          <a:cs typeface="Arial" panose="020B0604020202020204" pitchFamily="34" charset="0"/>
                        </a:rPr>
                        <a:t>Low priority</a:t>
                      </a:r>
                      <a:endParaRPr sz="2400" b="1" u="none" strike="noStrike" cap="none" dirty="0">
                        <a:solidFill>
                          <a:schemeClr val="tx1"/>
                        </a:solidFill>
                        <a:latin typeface="Arial" panose="020B0604020202020204" pitchFamily="34" charset="0"/>
                        <a:cs typeface="Arial" panose="020B0604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STD-002-CPP</a:t>
                      </a: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STD-006-C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tx1"/>
                          </a:solidFill>
                          <a:latin typeface="Arial" panose="020B0604020202020204" pitchFamily="34" charset="0"/>
                          <a:cs typeface="Arial" panose="020B0604020202020204" pitchFamily="34" charset="0"/>
                        </a:rPr>
                        <a:t>Unlikely</a:t>
                      </a:r>
                      <a:endParaRPr sz="2400" b="1" u="none" strike="noStrike" cap="none" dirty="0">
                        <a:solidFill>
                          <a:schemeClr val="tx1"/>
                        </a:solidFill>
                        <a:latin typeface="Arial" panose="020B0604020202020204" pitchFamily="34" charset="0"/>
                        <a:cs typeface="Arial" panose="020B0604020202020204" pitchFamily="34" charset="0"/>
                      </a:endParaRP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STD-008-CPP</a:t>
                      </a:r>
                    </a:p>
                    <a:p>
                      <a:pPr marL="0" marR="0" lvl="0" indent="0" algn="ctr" rtl="0">
                        <a:lnSpc>
                          <a:spcPct val="100000"/>
                        </a:lnSpc>
                        <a:spcBef>
                          <a:spcPts val="0"/>
                        </a:spcBef>
                        <a:spcAft>
                          <a:spcPts val="0"/>
                        </a:spcAft>
                        <a:buClr>
                          <a:srgbClr val="000000"/>
                        </a:buClr>
                        <a:buSzPts val="3600"/>
                        <a:buFont typeface="Arial"/>
                        <a:buNone/>
                      </a:pPr>
                      <a:r>
                        <a:rPr lang="en-US" sz="2400" b="0" u="none" strike="noStrike" cap="none" dirty="0">
                          <a:solidFill>
                            <a:schemeClr val="tx1"/>
                          </a:solidFill>
                          <a:latin typeface="Arial" panose="020B0604020202020204" pitchFamily="34" charset="0"/>
                          <a:cs typeface="Arial" panose="020B0604020202020204" pitchFamily="34" charset="0"/>
                        </a:rPr>
                        <a:t>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828800"/>
            <a:ext cx="10820400" cy="43898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685800" lvl="1" indent="-228600">
              <a:spcBef>
                <a:spcPts val="0"/>
              </a:spcBef>
              <a:buSzPts val="2200"/>
            </a:pPr>
            <a:r>
              <a:rPr lang="en-US" dirty="0"/>
              <a:t>[STD-004-J]: Do not allow tainted variables in privileged blocks.</a:t>
            </a:r>
          </a:p>
          <a:p>
            <a:pPr marL="685800" lvl="1" indent="-228600">
              <a:spcBef>
                <a:spcPts val="0"/>
              </a:spcBef>
              <a:buSzPts val="2200"/>
            </a:pPr>
            <a:r>
              <a:rPr lang="en-US" dirty="0"/>
              <a:t>[STD-003-CPP]: Do not attempt to create a std::string from a null pointer.</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Architecture and Design for Security Policies</a:t>
            </a:r>
          </a:p>
          <a:p>
            <a:pPr marL="685800" lvl="1" indent="-228600">
              <a:spcBef>
                <a:spcPts val="0"/>
              </a:spcBef>
              <a:buSzPts val="2200"/>
            </a:pPr>
            <a:r>
              <a:rPr lang="en-US" dirty="0"/>
              <a:t>[STD-005-CPP]: Do not access freed memory.</a:t>
            </a:r>
          </a:p>
          <a:p>
            <a:pPr marL="685800" lvl="1" indent="-228600">
              <a:spcBef>
                <a:spcPts val="0"/>
              </a:spcBef>
              <a:buSzPts val="2200"/>
            </a:pPr>
            <a:r>
              <a:rPr lang="en-US" dirty="0"/>
              <a:t>[STD-007-CPP]: Do not throw an exception across execution boundaries.</a:t>
            </a:r>
          </a:p>
          <a:p>
            <a:pPr marL="228600" lvl="0" indent="-228600" algn="l" rtl="0">
              <a:lnSpc>
                <a:spcPct val="90000"/>
              </a:lnSpc>
              <a:spcBef>
                <a:spcPts val="0"/>
              </a:spcBef>
              <a:spcAft>
                <a:spcPts val="0"/>
              </a:spcAft>
              <a:buClr>
                <a:schemeClr val="lt1"/>
              </a:buClr>
              <a:buSzPts val="2200"/>
              <a:buChar char="•"/>
            </a:pPr>
            <a:r>
              <a:rPr lang="en-US" dirty="0"/>
              <a:t>Keep It Simple</a:t>
            </a:r>
          </a:p>
          <a:p>
            <a:pPr marL="685800" lvl="1" indent="-228600">
              <a:spcBef>
                <a:spcPts val="0"/>
              </a:spcBef>
              <a:buSzPts val="2200"/>
            </a:pPr>
            <a:r>
              <a:rPr lang="en-US" dirty="0"/>
              <a:t>[STD-001-CPP]: Do not define a C-style variadic function.</a:t>
            </a:r>
          </a:p>
          <a:p>
            <a:pPr marL="685800" lvl="1" indent="-228600">
              <a:spcBef>
                <a:spcPts val="0"/>
              </a:spcBef>
              <a:buSzPts val="2200"/>
            </a:pPr>
            <a:r>
              <a:rPr lang="en-US" dirty="0"/>
              <a:t>[STD-008-CPP]: Do not invoke virtual functions from constructors or destructors.</a:t>
            </a:r>
          </a:p>
          <a:p>
            <a:pPr marL="228600" lvl="0" indent="-228600" algn="l" rtl="0">
              <a:lnSpc>
                <a:spcPct val="90000"/>
              </a:lnSpc>
              <a:spcBef>
                <a:spcPts val="0"/>
              </a:spcBef>
              <a:spcAft>
                <a:spcPts val="0"/>
              </a:spcAft>
              <a:buClr>
                <a:schemeClr val="lt1"/>
              </a:buClr>
              <a:buSzPts val="2200"/>
              <a:buChar char="•"/>
            </a:pPr>
            <a:r>
              <a:rPr lang="en-US" dirty="0"/>
              <a:t>Default Deny</a:t>
            </a:r>
          </a:p>
          <a:p>
            <a:pPr marL="685800" lvl="1" indent="-228600">
              <a:spcBef>
                <a:spcPts val="0"/>
              </a:spcBef>
              <a:buSzPts val="2200"/>
            </a:pPr>
            <a:r>
              <a:rPr lang="en-US" dirty="0"/>
              <a:t>[STD-004-J]: Do not allow tainted variables in privileged blocks.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79C457-75CD-30F1-ECFF-FAD15D34E947}"/>
              </a:ext>
            </a:extLst>
          </p:cNvPr>
          <p:cNvSpPr>
            <a:spLocks noGrp="1"/>
          </p:cNvSpPr>
          <p:nvPr>
            <p:ph type="body" idx="1"/>
          </p:nvPr>
        </p:nvSpPr>
        <p:spPr>
          <a:xfrm>
            <a:off x="685800" y="1379620"/>
            <a:ext cx="10820400" cy="4839065"/>
          </a:xfrm>
        </p:spPr>
        <p:txBody>
          <a:bodyPr/>
          <a:lstStyle/>
          <a:p>
            <a:pPr marL="228600" lvl="0" indent="-228600" algn="l" rtl="0">
              <a:lnSpc>
                <a:spcPct val="90000"/>
              </a:lnSpc>
              <a:spcBef>
                <a:spcPts val="0"/>
              </a:spcBef>
              <a:spcAft>
                <a:spcPts val="0"/>
              </a:spcAft>
              <a:buClr>
                <a:schemeClr val="lt1"/>
              </a:buClr>
              <a:buSzPts val="2200"/>
              <a:buChar char="•"/>
            </a:pPr>
            <a:r>
              <a:rPr lang="en-US" dirty="0"/>
              <a:t>Principle of Least Privilege</a:t>
            </a:r>
          </a:p>
          <a:p>
            <a:pPr marL="685800" lvl="1" indent="-228600">
              <a:spcBef>
                <a:spcPts val="0"/>
              </a:spcBef>
              <a:buSzPts val="2200"/>
            </a:pPr>
            <a:r>
              <a:rPr lang="en-US" dirty="0"/>
              <a:t>[STD-004-J]: Do not allow tainted variables in privileged blocks.</a:t>
            </a:r>
          </a:p>
          <a:p>
            <a:pPr marL="228600" lvl="0" indent="-228600" algn="l" rtl="0">
              <a:lnSpc>
                <a:spcPct val="90000"/>
              </a:lnSpc>
              <a:spcBef>
                <a:spcPts val="0"/>
              </a:spcBef>
              <a:spcAft>
                <a:spcPts val="0"/>
              </a:spcAft>
              <a:buClr>
                <a:schemeClr val="lt1"/>
              </a:buClr>
              <a:buSzPts val="2200"/>
              <a:buChar char="•"/>
            </a:pPr>
            <a:r>
              <a:rPr lang="en-US" dirty="0"/>
              <a:t>Sanitize Data</a:t>
            </a:r>
          </a:p>
          <a:p>
            <a:pPr marL="685800" lvl="1" indent="-228600">
              <a:spcBef>
                <a:spcPts val="0"/>
              </a:spcBef>
              <a:buSzPts val="2200"/>
            </a:pPr>
            <a:r>
              <a:rPr lang="en-US" dirty="0"/>
              <a:t>[STD-003-CPP]: Do not attempt to create a std::string from a null pointer.</a:t>
            </a:r>
          </a:p>
          <a:p>
            <a:pPr marL="685800" lvl="1" indent="-228600">
              <a:spcBef>
                <a:spcPts val="0"/>
              </a:spcBef>
              <a:buSzPts val="2200"/>
            </a:pPr>
            <a:r>
              <a:rPr lang="en-US" dirty="0"/>
              <a:t>[STD-004-J]: Do not allow tainted variables in privileged blocks.</a:t>
            </a:r>
          </a:p>
          <a:p>
            <a:pPr marL="228600" lvl="0" indent="-228600" algn="l" rtl="0">
              <a:lnSpc>
                <a:spcPct val="90000"/>
              </a:lnSpc>
              <a:spcBef>
                <a:spcPts val="0"/>
              </a:spcBef>
              <a:spcAft>
                <a:spcPts val="0"/>
              </a:spcAft>
              <a:buClr>
                <a:schemeClr val="lt1"/>
              </a:buClr>
              <a:buSzPts val="2200"/>
              <a:buChar char="•"/>
            </a:pPr>
            <a:r>
              <a:rPr lang="en-US" dirty="0"/>
              <a:t>Defense in Depth</a:t>
            </a:r>
          </a:p>
          <a:p>
            <a:pPr marL="685800" lvl="1" indent="-228600">
              <a:spcBef>
                <a:spcPts val="0"/>
              </a:spcBef>
              <a:buSzPts val="2200"/>
            </a:pPr>
            <a:r>
              <a:rPr lang="en-US" dirty="0"/>
              <a:t>[STD-005-CPP]: Do not access freed memory.</a:t>
            </a:r>
          </a:p>
          <a:p>
            <a:pPr marL="685800" lvl="1" indent="-228600">
              <a:spcBef>
                <a:spcPts val="0"/>
              </a:spcBef>
              <a:buSzPts val="2200"/>
            </a:pPr>
            <a:r>
              <a:rPr lang="en-US" dirty="0"/>
              <a:t>[STD-009-CPP]: Wrap functions that can spuriously wake up in a loop.</a:t>
            </a:r>
          </a:p>
          <a:p>
            <a:pPr marL="228600" lvl="0" indent="-228600" algn="l" rtl="0">
              <a:lnSpc>
                <a:spcPct val="90000"/>
              </a:lnSpc>
              <a:spcBef>
                <a:spcPts val="0"/>
              </a:spcBef>
              <a:spcAft>
                <a:spcPts val="0"/>
              </a:spcAft>
              <a:buClr>
                <a:schemeClr val="lt1"/>
              </a:buClr>
              <a:buSzPts val="2200"/>
              <a:buChar char="•"/>
            </a:pPr>
            <a:r>
              <a:rPr lang="en-US" dirty="0"/>
              <a:t>Effective Quality Assurance Techniques</a:t>
            </a:r>
          </a:p>
          <a:p>
            <a:pPr marL="685800" lvl="1" indent="-228600">
              <a:spcBef>
                <a:spcPts val="0"/>
              </a:spcBef>
              <a:buSzPts val="2200"/>
            </a:pPr>
            <a:r>
              <a:rPr lang="en-US" dirty="0"/>
              <a:t>[STD-006-C]: Use a static assertion to test the value of a constant expression.</a:t>
            </a:r>
          </a:p>
          <a:p>
            <a:pPr marL="685800" lvl="1" indent="-228600">
              <a:spcBef>
                <a:spcPts val="0"/>
              </a:spcBef>
              <a:buSzPts val="2200"/>
            </a:pPr>
            <a:r>
              <a:rPr lang="en-US" dirty="0"/>
              <a:t>[STD-007-CPP]: Do not throw an exception across execution boundaries.</a:t>
            </a:r>
          </a:p>
          <a:p>
            <a:pPr marL="228600" lvl="0" indent="-228600" algn="l" rtl="0">
              <a:lnSpc>
                <a:spcPct val="90000"/>
              </a:lnSpc>
              <a:spcBef>
                <a:spcPts val="0"/>
              </a:spcBef>
              <a:spcAft>
                <a:spcPts val="0"/>
              </a:spcAft>
              <a:buClr>
                <a:schemeClr val="lt1"/>
              </a:buClr>
              <a:buSzPts val="2200"/>
              <a:buChar char="•"/>
            </a:pPr>
            <a:r>
              <a:rPr lang="en-US" dirty="0"/>
              <a:t>Secure Coding Practices</a:t>
            </a:r>
          </a:p>
          <a:p>
            <a:endParaRPr lang="en-US" dirty="0"/>
          </a:p>
        </p:txBody>
      </p:sp>
    </p:spTree>
    <p:extLst>
      <p:ext uri="{BB962C8B-B14F-4D97-AF65-F5344CB8AC3E}">
        <p14:creationId xmlns:p14="http://schemas.microsoft.com/office/powerpoint/2010/main" val="182512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[STD-001-CPP] Do not define a C-style variadic function: Ensure only integers are passed to the function, preventing undefined behavior and enhancing code reliability.</a:t>
            </a:r>
          </a:p>
          <a:p>
            <a:pPr marL="228600" lvl="0" indent="-228600" algn="l" rtl="0">
              <a:lnSpc>
                <a:spcPct val="90000"/>
              </a:lnSpc>
              <a:spcBef>
                <a:spcPts val="0"/>
              </a:spcBef>
              <a:spcAft>
                <a:spcPts val="0"/>
              </a:spcAft>
              <a:buClr>
                <a:schemeClr val="lt1"/>
              </a:buClr>
              <a:buSzPts val="2000"/>
              <a:buChar char="•"/>
            </a:pPr>
            <a:r>
              <a:rPr lang="en-US" sz="2000" dirty="0"/>
              <a:t>[STD-002-CPP] Value-returning functions must return a value from all exit paths: Prevents undefined behavior that might be exploited to cause data integrity violations.</a:t>
            </a:r>
          </a:p>
          <a:p>
            <a:pPr marL="228600" lvl="0" indent="-228600" algn="l" rtl="0">
              <a:lnSpc>
                <a:spcPct val="90000"/>
              </a:lnSpc>
              <a:spcBef>
                <a:spcPts val="0"/>
              </a:spcBef>
              <a:spcAft>
                <a:spcPts val="0"/>
              </a:spcAft>
              <a:buClr>
                <a:schemeClr val="lt1"/>
              </a:buClr>
              <a:buSzPts val="2000"/>
              <a:buChar char="•"/>
            </a:pPr>
            <a:r>
              <a:rPr lang="en-US" sz="2000" dirty="0"/>
              <a:t>[STD-003-CPP] Do not attempt to create a std::string from a null pointer: Avoids undefined behavior that could result in arbitrary code execution or abnormal program termination.</a:t>
            </a:r>
          </a:p>
          <a:p>
            <a:pPr marL="228600" lvl="0" indent="-228600" algn="l" rtl="0">
              <a:lnSpc>
                <a:spcPct val="90000"/>
              </a:lnSpc>
              <a:spcBef>
                <a:spcPts val="0"/>
              </a:spcBef>
              <a:spcAft>
                <a:spcPts val="0"/>
              </a:spcAft>
              <a:buClr>
                <a:schemeClr val="lt1"/>
              </a:buClr>
              <a:buSzPts val="2000"/>
              <a:buChar char="•"/>
            </a:pPr>
            <a:r>
              <a:rPr lang="en-US" sz="2000" dirty="0"/>
              <a:t>[STD-004-J] Do not allow tainted variables in privileged blocks: Prevents privilege escalation attacks by sanitizing inputs before they are used in privileged operations.</a:t>
            </a:r>
          </a:p>
          <a:p>
            <a:pPr marL="228600" lvl="0" indent="-228600" algn="l" rtl="0">
              <a:lnSpc>
                <a:spcPct val="90000"/>
              </a:lnSpc>
              <a:spcBef>
                <a:spcPts val="0"/>
              </a:spcBef>
              <a:spcAft>
                <a:spcPts val="0"/>
              </a:spcAft>
              <a:buClr>
                <a:schemeClr val="lt1"/>
              </a:buClr>
              <a:buSzPts val="2000"/>
              <a:buChar char="•"/>
            </a:pPr>
            <a:r>
              <a:rPr lang="en-US" sz="2000" dirty="0"/>
              <a:t>[STD-005-CPP] Do not access freed memory: Prevents use-after-free vulnerabilities that can lead to arbitrary code execution or program crashes.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ADD75F-2CCF-B6D2-4B9B-0CC600611AFF}"/>
              </a:ext>
            </a:extLst>
          </p:cNvPr>
          <p:cNvSpPr>
            <a:spLocks noGrp="1"/>
          </p:cNvSpPr>
          <p:nvPr>
            <p:ph type="body" idx="1"/>
          </p:nvPr>
        </p:nvSpPr>
        <p:spPr>
          <a:xfrm>
            <a:off x="685800" y="1556084"/>
            <a:ext cx="10820400" cy="4662601"/>
          </a:xfrm>
        </p:spPr>
        <p:txBody>
          <a:bodyPr>
            <a:normAutofit fontScale="92500"/>
          </a:bodyPr>
          <a:lstStyle/>
          <a:p>
            <a:pPr marL="228600" lvl="0" indent="-228600" algn="l" rtl="0">
              <a:lnSpc>
                <a:spcPct val="90000"/>
              </a:lnSpc>
              <a:spcBef>
                <a:spcPts val="0"/>
              </a:spcBef>
              <a:spcAft>
                <a:spcPts val="0"/>
              </a:spcAft>
              <a:buClr>
                <a:schemeClr val="lt1"/>
              </a:buClr>
              <a:buSzPts val="2000"/>
              <a:buChar char="•"/>
            </a:pPr>
            <a:r>
              <a:rPr lang="en-US" sz="2400" dirty="0"/>
              <a:t>[STD-006-C] Use a static assertion to test the value of a constant expression: Helps identify and eliminate potential software defects at compile time, ensuring code correctness.</a:t>
            </a:r>
          </a:p>
          <a:p>
            <a:pPr marL="228600" lvl="0" indent="-228600" algn="l" rtl="0">
              <a:lnSpc>
                <a:spcPct val="90000"/>
              </a:lnSpc>
              <a:spcBef>
                <a:spcPts val="0"/>
              </a:spcBef>
              <a:spcAft>
                <a:spcPts val="0"/>
              </a:spcAft>
              <a:buClr>
                <a:schemeClr val="lt1"/>
              </a:buClr>
              <a:buSzPts val="2000"/>
              <a:buChar char="•"/>
            </a:pPr>
            <a:r>
              <a:rPr lang="en-US" sz="2400" dirty="0"/>
              <a:t>[STD-007-CPP] Do not throw an exception across execution boundaries: Prevents undefined behavior by ensuring exceptions do not cross execution boundaries where different ABIs may cause issues.</a:t>
            </a:r>
          </a:p>
          <a:p>
            <a:pPr marL="228600" lvl="0" indent="-228600" algn="l" rtl="0">
              <a:lnSpc>
                <a:spcPct val="90000"/>
              </a:lnSpc>
              <a:spcBef>
                <a:spcPts val="0"/>
              </a:spcBef>
              <a:spcAft>
                <a:spcPts val="0"/>
              </a:spcAft>
              <a:buClr>
                <a:schemeClr val="lt1"/>
              </a:buClr>
              <a:buSzPts val="2000"/>
              <a:buChar char="•"/>
            </a:pPr>
            <a:r>
              <a:rPr lang="en-US" sz="2400" dirty="0"/>
              <a:t>[STD-008-CPP] Do not invoke virtual functions from constructors or destructors: Avoids unpredictable behavior and potential security vulnerabilities by ensuring virtual functions are not called when the virtual table pointer may not be correctly set.</a:t>
            </a:r>
          </a:p>
          <a:p>
            <a:pPr marL="228600" lvl="0" indent="-228600" algn="l" rtl="0">
              <a:lnSpc>
                <a:spcPct val="90000"/>
              </a:lnSpc>
              <a:spcBef>
                <a:spcPts val="0"/>
              </a:spcBef>
              <a:spcAft>
                <a:spcPts val="0"/>
              </a:spcAft>
              <a:buClr>
                <a:schemeClr val="lt1"/>
              </a:buClr>
              <a:buSzPts val="2000"/>
              <a:buChar char="•"/>
            </a:pPr>
            <a:r>
              <a:rPr lang="en-US" sz="2400" dirty="0"/>
              <a:t>[STD-009-CPP] Wrap functions that can spuriously wake up in a loop: Ensures that condition variables are properly handled to prevent indefinite blocking and denial-of-service (DoS) attacks.</a:t>
            </a:r>
          </a:p>
          <a:p>
            <a:pPr marL="228600" lvl="0" indent="-228600" algn="l" rtl="0">
              <a:lnSpc>
                <a:spcPct val="90000"/>
              </a:lnSpc>
              <a:spcBef>
                <a:spcPts val="0"/>
              </a:spcBef>
              <a:spcAft>
                <a:spcPts val="0"/>
              </a:spcAft>
              <a:buClr>
                <a:schemeClr val="lt1"/>
              </a:buClr>
              <a:buSzPts val="2000"/>
              <a:buChar char="•"/>
            </a:pPr>
            <a:r>
              <a:rPr lang="en-US" sz="2400" dirty="0"/>
              <a:t>[STD-010-C] Do not call system(): Prevents command-injection attacks by avoiding the use of system() in favor of safer alternatives like </a:t>
            </a:r>
            <a:r>
              <a:rPr lang="en-US" sz="2400" dirty="0" err="1"/>
              <a:t>execve</a:t>
            </a:r>
            <a:r>
              <a:rPr lang="en-US" sz="2400" dirty="0"/>
              <a:t>().</a:t>
            </a:r>
            <a:endParaRPr lang="en-US" dirty="0"/>
          </a:p>
        </p:txBody>
      </p:sp>
    </p:spTree>
    <p:extLst>
      <p:ext uri="{BB962C8B-B14F-4D97-AF65-F5344CB8AC3E}">
        <p14:creationId xmlns:p14="http://schemas.microsoft.com/office/powerpoint/2010/main" val="173064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700464"/>
            <a:ext cx="10820400" cy="4518222"/>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000"/>
              <a:buChar char="•"/>
            </a:pPr>
            <a:r>
              <a:rPr lang="en-US" sz="2800" dirty="0"/>
              <a:t>Flight</a:t>
            </a:r>
          </a:p>
          <a:p>
            <a:pPr marL="685800" lvl="1" indent="-228600">
              <a:spcBef>
                <a:spcPts val="0"/>
              </a:spcBef>
              <a:buSzPts val="2000"/>
            </a:pPr>
            <a:r>
              <a:rPr lang="en-US" sz="2800" dirty="0"/>
              <a:t>What</a:t>
            </a:r>
          </a:p>
          <a:p>
            <a:pPr marL="685800" lvl="1" indent="-228600">
              <a:spcBef>
                <a:spcPts val="0"/>
              </a:spcBef>
              <a:buSzPts val="2000"/>
            </a:pPr>
            <a:r>
              <a:rPr lang="en-US" sz="2800" dirty="0"/>
              <a:t>How</a:t>
            </a:r>
          </a:p>
          <a:p>
            <a:pPr marL="685800" lvl="1" indent="-228600">
              <a:spcBef>
                <a:spcPts val="0"/>
              </a:spcBef>
              <a:buSzPts val="2000"/>
            </a:pPr>
            <a:r>
              <a:rPr lang="en-US" sz="2800" dirty="0"/>
              <a:t>Why</a:t>
            </a:r>
          </a:p>
          <a:p>
            <a:pPr marL="685800" lvl="1" indent="-228600">
              <a:spcBef>
                <a:spcPts val="0"/>
              </a:spcBef>
              <a:buSzPts val="2000"/>
            </a:pPr>
            <a:endParaRPr lang="en-US" sz="2800" dirty="0"/>
          </a:p>
          <a:p>
            <a:pPr marL="228600" lvl="0" indent="-228600" algn="l" rtl="0">
              <a:lnSpc>
                <a:spcPct val="90000"/>
              </a:lnSpc>
              <a:spcBef>
                <a:spcPts val="0"/>
              </a:spcBef>
              <a:spcAft>
                <a:spcPts val="0"/>
              </a:spcAft>
              <a:buClr>
                <a:schemeClr val="lt1"/>
              </a:buClr>
              <a:buSzPts val="2000"/>
              <a:buChar char="•"/>
            </a:pPr>
            <a:r>
              <a:rPr lang="en-US" sz="2800" dirty="0"/>
              <a:t>Rest</a:t>
            </a:r>
          </a:p>
          <a:p>
            <a:pPr marL="685800" lvl="1" indent="-228600">
              <a:spcBef>
                <a:spcPts val="0"/>
              </a:spcBef>
              <a:buSzPts val="2000"/>
            </a:pPr>
            <a:r>
              <a:rPr lang="en-US" sz="2800" dirty="0"/>
              <a:t>What</a:t>
            </a:r>
          </a:p>
          <a:p>
            <a:pPr marL="685800" lvl="1" indent="-228600">
              <a:spcBef>
                <a:spcPts val="0"/>
              </a:spcBef>
              <a:buSzPts val="2000"/>
            </a:pPr>
            <a:r>
              <a:rPr lang="en-US" sz="2800" dirty="0"/>
              <a:t>How</a:t>
            </a:r>
          </a:p>
          <a:p>
            <a:pPr marL="685800" lvl="1" indent="-228600">
              <a:spcBef>
                <a:spcPts val="0"/>
              </a:spcBef>
              <a:buSzPts val="2000"/>
            </a:pPr>
            <a:r>
              <a:rPr lang="en-US" sz="2800" dirty="0"/>
              <a:t>Why</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r>
              <a:rPr lang="en-US" sz="2800" dirty="0"/>
              <a:t>Use</a:t>
            </a:r>
          </a:p>
          <a:p>
            <a:pPr marL="685800" lvl="1" indent="-228600">
              <a:spcBef>
                <a:spcPts val="0"/>
              </a:spcBef>
              <a:buSzPts val="2000"/>
            </a:pPr>
            <a:r>
              <a:rPr lang="en-US" sz="2800" dirty="0"/>
              <a:t>What</a:t>
            </a:r>
          </a:p>
          <a:p>
            <a:pPr marL="685800" lvl="1" indent="-228600">
              <a:spcBef>
                <a:spcPts val="0"/>
              </a:spcBef>
              <a:buSzPts val="2000"/>
            </a:pPr>
            <a:r>
              <a:rPr lang="en-US" sz="2800" dirty="0"/>
              <a:t>How</a:t>
            </a:r>
          </a:p>
          <a:p>
            <a:pPr marL="685800" lvl="1" indent="-228600">
              <a:spcBef>
                <a:spcPts val="0"/>
              </a:spcBef>
              <a:buSzPts val="2000"/>
            </a:pPr>
            <a:r>
              <a:rPr lang="en-US" sz="2800" dirty="0"/>
              <a:t>Why</a:t>
            </a: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685800" lvl="1" indent="-228600">
              <a:spcBef>
                <a:spcPts val="0"/>
              </a:spcBef>
              <a:buSzPts val="2400"/>
            </a:pPr>
            <a:r>
              <a:rPr lang="en-US" dirty="0"/>
              <a:t>What</a:t>
            </a:r>
          </a:p>
          <a:p>
            <a:pPr marL="685800" lvl="1" indent="-228600">
              <a:spcBef>
                <a:spcPts val="0"/>
              </a:spcBef>
              <a:buSzPts val="2400"/>
            </a:pPr>
            <a:r>
              <a:rPr lang="en-US" dirty="0"/>
              <a:t>How</a:t>
            </a:r>
          </a:p>
          <a:p>
            <a:pPr marL="685800" lvl="1" indent="-228600">
              <a:spcBef>
                <a:spcPts val="0"/>
              </a:spcBef>
              <a:buSzPts val="2400"/>
            </a:pPr>
            <a:r>
              <a:rPr lang="en-US" dirty="0"/>
              <a:t>Why</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a:t>
            </a:r>
          </a:p>
          <a:p>
            <a:pPr marL="685800" lvl="1" indent="-228600">
              <a:spcBef>
                <a:spcPts val="0"/>
              </a:spcBef>
              <a:buSzPts val="2400"/>
            </a:pPr>
            <a:r>
              <a:rPr lang="en-US" dirty="0"/>
              <a:t>What</a:t>
            </a:r>
          </a:p>
          <a:p>
            <a:pPr marL="685800" lvl="1" indent="-228600">
              <a:spcBef>
                <a:spcPts val="0"/>
              </a:spcBef>
              <a:buSzPts val="2400"/>
            </a:pPr>
            <a:r>
              <a:rPr lang="en-US" dirty="0"/>
              <a:t>How</a:t>
            </a:r>
          </a:p>
          <a:p>
            <a:pPr marL="685800" lvl="1" indent="-228600">
              <a:spcBef>
                <a:spcPts val="0"/>
              </a:spcBef>
              <a:buSzPts val="2400"/>
            </a:pPr>
            <a:r>
              <a:rPr lang="en-US" dirty="0"/>
              <a:t>Why</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a:t>
            </a:r>
          </a:p>
          <a:p>
            <a:pPr marL="685800" lvl="1" indent="-228600">
              <a:spcBef>
                <a:spcPts val="0"/>
              </a:spcBef>
              <a:buSzPts val="2400"/>
            </a:pPr>
            <a:r>
              <a:rPr lang="en-US" dirty="0"/>
              <a:t>What</a:t>
            </a:r>
          </a:p>
          <a:p>
            <a:pPr marL="685800" lvl="1" indent="-228600">
              <a:spcBef>
                <a:spcPts val="0"/>
              </a:spcBef>
              <a:buSzPts val="2400"/>
            </a:pPr>
            <a:r>
              <a:rPr lang="en-US" dirty="0"/>
              <a:t>How</a:t>
            </a:r>
          </a:p>
          <a:p>
            <a:pPr marL="685800" lvl="1" indent="-228600">
              <a:spcBef>
                <a:spcPts val="0"/>
              </a:spcBef>
              <a:buSzPts val="2400"/>
            </a:pPr>
            <a:r>
              <a:rPr lang="en-US" dirty="0"/>
              <a:t>Why</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1395</TotalTime>
  <Words>681</Words>
  <Application>Microsoft Office PowerPoint</Application>
  <PresentationFormat>Widescreen</PresentationFormat>
  <Paragraphs>131</Paragraphs>
  <Slides>17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PowerPoint Presentation</vt:lpstr>
      <vt:lpstr>CODING STANDARDS</vt:lpstr>
      <vt:lpstr>PowerPoint Presentation</vt:lpstr>
      <vt:lpstr>ENCRYPTION POLICIES</vt:lpstr>
      <vt:lpstr>TRIPLE-A POLICIES</vt:lpstr>
      <vt:lpstr>Unit Testing</vt:lpstr>
      <vt:lpstr>PowerPoint Presentation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Darren Sheftic</cp:lastModifiedBy>
  <cp:revision>9</cp:revision>
  <dcterms:created xsi:type="dcterms:W3CDTF">2020-08-19T17:59:24Z</dcterms:created>
  <dcterms:modified xsi:type="dcterms:W3CDTF">2024-08-15T19:21:51Z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