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74" r:id="rId3"/>
    <p:sldId id="451" r:id="rId4"/>
    <p:sldId id="261" r:id="rId5"/>
    <p:sldId id="380" r:id="rId6"/>
    <p:sldId id="496" r:id="rId7"/>
    <p:sldId id="497" r:id="rId8"/>
    <p:sldId id="498" r:id="rId9"/>
    <p:sldId id="500" r:id="rId10"/>
    <p:sldId id="499" r:id="rId11"/>
    <p:sldId id="501" r:id="rId12"/>
    <p:sldId id="399" r:id="rId13"/>
    <p:sldId id="502" r:id="rId14"/>
    <p:sldId id="503" r:id="rId15"/>
    <p:sldId id="504" r:id="rId16"/>
    <p:sldId id="505" r:id="rId17"/>
    <p:sldId id="506"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527" r:id="rId39"/>
    <p:sldId id="528" r:id="rId40"/>
    <p:sldId id="529" r:id="rId41"/>
    <p:sldId id="530" r:id="rId42"/>
    <p:sldId id="531" r:id="rId43"/>
    <p:sldId id="532" r:id="rId44"/>
    <p:sldId id="533" r:id="rId45"/>
    <p:sldId id="534" r:id="rId46"/>
    <p:sldId id="535" r:id="rId47"/>
    <p:sldId id="536" r:id="rId48"/>
    <p:sldId id="537" r:id="rId49"/>
    <p:sldId id="538" r:id="rId50"/>
    <p:sldId id="539" r:id="rId51"/>
    <p:sldId id="540" r:id="rId52"/>
    <p:sldId id="541" r:id="rId53"/>
    <p:sldId id="542" r:id="rId54"/>
    <p:sldId id="543" r:id="rId55"/>
    <p:sldId id="544" r:id="rId56"/>
    <p:sldId id="545" r:id="rId57"/>
    <p:sldId id="546" r:id="rId58"/>
    <p:sldId id="547" r:id="rId59"/>
    <p:sldId id="495" r:id="rId60"/>
    <p:sldId id="549" r:id="rId61"/>
    <p:sldId id="550" r:id="rId62"/>
    <p:sldId id="552" r:id="rId63"/>
    <p:sldId id="548" r:id="rId64"/>
    <p:sldId id="551" r:id="rId65"/>
    <p:sldId id="553" r:id="rId66"/>
    <p:sldId id="554" r:id="rId67"/>
    <p:sldId id="487" r:id="rId68"/>
    <p:sldId id="447" r:id="rId69"/>
  </p:sldIdLst>
  <p:sldSz cx="8128000" cy="4572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625">
          <p15:clr>
            <a:srgbClr val="A4A3A4"/>
          </p15:clr>
        </p15:guide>
        <p15:guide id="2" pos="246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奕辉 杨" initials="奕辉" lastIdx="1" clrIdx="0">
    <p:extLst>
      <p:ext uri="{19B8F6BF-5375-455C-9EA6-DF929625EA0E}">
        <p15:presenceInfo xmlns:p15="http://schemas.microsoft.com/office/powerpoint/2012/main" userId="8e208907eacd2c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A4A6A"/>
    <a:srgbClr val="9C2D2A"/>
    <a:srgbClr val="4F81BD"/>
    <a:srgbClr val="CD3C38"/>
    <a:srgbClr val="9376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95" autoAdjust="0"/>
    <p:restoredTop sz="80952" autoAdjust="0"/>
  </p:normalViewPr>
  <p:slideViewPr>
    <p:cSldViewPr snapToGrid="0">
      <p:cViewPr varScale="1">
        <p:scale>
          <a:sx n="120" d="100"/>
          <a:sy n="120" d="100"/>
        </p:scale>
        <p:origin x="1564" y="76"/>
      </p:cViewPr>
      <p:guideLst>
        <p:guide orient="horz" pos="2625"/>
        <p:guide pos="2464"/>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7T14:18:45.42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4333A1A-D218-4395-A2EB-4DE1A115C4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a:extLst>
              <a:ext uri="{FF2B5EF4-FFF2-40B4-BE49-F238E27FC236}">
                <a16:creationId xmlns:a16="http://schemas.microsoft.com/office/drawing/2014/main" id="{3825B48B-B66A-4161-8AFD-ED48BAE0FAC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AAF45AFC-CB7F-42C6-A333-45EF9333C533}" type="datetimeFigureOut">
              <a:rPr lang="zh-CN" altLang="en-US"/>
              <a:pPr/>
              <a:t>2020/12/11</a:t>
            </a:fld>
            <a:endParaRPr lang="zh-CN" altLang="en-US">
              <a:latin typeface="Times New Roman" panose="02020603050405020304" pitchFamily="18" charset="0"/>
              <a:ea typeface="黑体" panose="02010609060101010101" pitchFamily="49" charset="-122"/>
            </a:endParaRPr>
          </a:p>
        </p:txBody>
      </p:sp>
      <p:sp>
        <p:nvSpPr>
          <p:cNvPr id="12292" name="幻灯片图像占位符 3">
            <a:extLst>
              <a:ext uri="{FF2B5EF4-FFF2-40B4-BE49-F238E27FC236}">
                <a16:creationId xmlns:a16="http://schemas.microsoft.com/office/drawing/2014/main" id="{B638DEE9-B92C-430E-B4A0-58B7F2813C5C}"/>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2293" name="备注占位符 4">
            <a:extLst>
              <a:ext uri="{FF2B5EF4-FFF2-40B4-BE49-F238E27FC236}">
                <a16:creationId xmlns:a16="http://schemas.microsoft.com/office/drawing/2014/main" id="{39527B04-C96B-4C6B-BDB5-5CAB161D1F7F}"/>
              </a:ext>
            </a:extLst>
          </p:cNvPr>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2A2E8C94-BEE0-493A-B7B8-6B78FB9572D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a:extLst>
              <a:ext uri="{FF2B5EF4-FFF2-40B4-BE49-F238E27FC236}">
                <a16:creationId xmlns:a16="http://schemas.microsoft.com/office/drawing/2014/main" id="{23AD1E57-576C-443D-92BE-9F591F66B8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ea typeface="+mn-ea"/>
              </a:defRPr>
            </a:lvl1pPr>
          </a:lstStyle>
          <a:p>
            <a:fld id="{4DECC4C5-113D-47A8-95C8-0C8CB15B13EB}" type="slidenum">
              <a:rPr lang="zh-CN" altLang="en-US"/>
              <a:pPr/>
              <a:t>‹#›</a:t>
            </a:fld>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065665942"/>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learnblockchain.cn/2017/11/20/whatiseth/"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27277280-5AFC-4667-9E05-CB0F019EB0D2}"/>
              </a:ext>
            </a:extLst>
          </p:cNvPr>
          <p:cNvSpPr>
            <a:spLocks noGrp="1" noRot="1" noChangeAspect="1" noChangeArrowheads="1"/>
          </p:cNvSpPr>
          <p:nvPr>
            <p:ph type="sldImg" idx="4294967295"/>
          </p:nvPr>
        </p:nvSpPr>
        <p:spPr>
          <a:ln>
            <a:miter lim="800000"/>
          </a:ln>
        </p:spPr>
      </p:sp>
      <p:sp>
        <p:nvSpPr>
          <p:cNvPr id="14338" name="备注占位符 2">
            <a:extLst>
              <a:ext uri="{FF2B5EF4-FFF2-40B4-BE49-F238E27FC236}">
                <a16:creationId xmlns:a16="http://schemas.microsoft.com/office/drawing/2014/main" id="{8B06246B-E51A-4865-ADB5-C586699AC997}"/>
              </a:ext>
            </a:extLst>
          </p:cNvPr>
          <p:cNvSpPr>
            <a:spLocks noGrp="1" noChangeArrowheads="1"/>
          </p:cNvSpPr>
          <p:nvPr>
            <p:ph type="body" idx="4294967295"/>
          </p:nvPr>
        </p:nvSpPr>
        <p:spPr/>
        <p:txBody>
          <a:bodyPr/>
          <a:lstStyle/>
          <a:p>
            <a:endParaRPr lang="zh-CN" altLang="en-US"/>
          </a:p>
        </p:txBody>
      </p:sp>
      <p:sp>
        <p:nvSpPr>
          <p:cNvPr id="14339" name="幻灯片编号占位符 3">
            <a:extLst>
              <a:ext uri="{FF2B5EF4-FFF2-40B4-BE49-F238E27FC236}">
                <a16:creationId xmlns:a16="http://schemas.microsoft.com/office/drawing/2014/main" id="{0CCA10BA-99D5-4139-9162-CB7D203A6B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1754DD92-D6EB-4BAA-A19A-9C2DC07EDFEC}" type="slidenum">
              <a:rPr lang="zh-CN" altLang="en-US">
                <a:latin typeface="Calibri" panose="020F0502020204030204" pitchFamily="34" charset="0"/>
                <a:ea typeface="宋体" panose="02010600030101010101" pitchFamily="2" charset="-122"/>
              </a:rPr>
              <a:pPr fontAlgn="base"/>
              <a:t>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66527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r>
              <a:rPr lang="zh-CN" altLang="en-US" sz="1200" dirty="0">
                <a:latin typeface="微软雅黑" panose="020B0503020204020204" pitchFamily="34" charset="-122"/>
                <a:ea typeface="微软雅黑" panose="020B0503020204020204" pitchFamily="34" charset="-122"/>
              </a:rPr>
              <a:t>密码学函数都有高度优化的</a:t>
            </a:r>
            <a:r>
              <a:rPr lang="en-US" altLang="zh-CN" sz="1200" dirty="0">
                <a:latin typeface="微软雅黑" panose="020B0503020204020204" pitchFamily="34" charset="-122"/>
                <a:ea typeface="微软雅黑" panose="020B0503020204020204" pitchFamily="34" charset="-122"/>
              </a:rPr>
              <a:t>C</a:t>
            </a:r>
            <a:r>
              <a:rPr lang="zh-CN" altLang="en-US" sz="1200" dirty="0">
                <a:latin typeface="微软雅黑" panose="020B0503020204020204" pitchFamily="34" charset="-122"/>
                <a:ea typeface="微软雅黑" panose="020B0503020204020204" pitchFamily="34" charset="-122"/>
              </a:rPr>
              <a:t>实现</a:t>
            </a:r>
          </a:p>
          <a:p>
            <a:r>
              <a:rPr lang="zh-CN" altLang="en-US" sz="1200" dirty="0">
                <a:latin typeface="微软雅黑" panose="020B0503020204020204" pitchFamily="34" charset="-122"/>
                <a:ea typeface="微软雅黑" panose="020B0503020204020204" pitchFamily="34" charset="-122"/>
              </a:rPr>
              <a:t>密码学函数的时间开销与计算开销都是固定已知的</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zh-CN" altLang="en-US" sz="1800" dirty="0">
                <a:solidFill>
                  <a:srgbClr val="000000"/>
                </a:solidFill>
                <a:latin typeface="Yu Gothic UI" panose="020B0500000000000000" pitchFamily="34" charset="-128"/>
                <a:ea typeface="Yu Gothic UI" panose="020B0500000000000000" pitchFamily="34" charset="-128"/>
              </a:rPr>
              <a:t>每一个被封装的复杂操作称为</a:t>
            </a:r>
            <a:r>
              <a:rPr lang="en-US" altLang="zh-CN" sz="1800" dirty="0">
                <a:solidFill>
                  <a:srgbClr val="000000"/>
                </a:solidFill>
                <a:latin typeface="Yu Gothic UI" panose="020B0500000000000000" pitchFamily="34" charset="-128"/>
                <a:ea typeface="Yu Gothic UI" panose="020B0500000000000000" pitchFamily="34" charset="-128"/>
              </a:rPr>
              <a:t>Precompiled</a:t>
            </a:r>
            <a:r>
              <a:rPr lang="zh-CN" altLang="en-US" sz="1800" dirty="0">
                <a:solidFill>
                  <a:srgbClr val="000000"/>
                </a:solidFill>
                <a:latin typeface="Yu Gothic UI" panose="020B0500000000000000" pitchFamily="34" charset="-128"/>
                <a:ea typeface="Yu Gothic UI" panose="020B0500000000000000" pitchFamily="34" charset="-128"/>
              </a:rPr>
              <a:t>合约</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11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55999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r>
              <a:rPr lang="zh-CN" altLang="en-US" sz="1200" dirty="0">
                <a:latin typeface="微软雅黑" panose="020B0503020204020204" pitchFamily="34" charset="-122"/>
                <a:ea typeface="微软雅黑" panose="020B0503020204020204" pitchFamily="34" charset="-122"/>
              </a:rPr>
              <a:t>带大家看一下手续费</a:t>
            </a:r>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13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48067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14</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02976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15</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69567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16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2114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17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82013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18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29484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19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53906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4413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21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7500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ECC4C5-113D-47A8-95C8-0C8CB15B13EB}" type="slidenum">
              <a:rPr lang="zh-CN" altLang="en-US" smtClean="0"/>
              <a:pPr/>
              <a:t>2</a:t>
            </a:fld>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418746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22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07364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23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64568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24</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64005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25</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91892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26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97958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r>
              <a:rPr lang="zh-CN" altLang="en-US" sz="1200" dirty="0">
                <a:latin typeface="微软雅黑" panose="020B0503020204020204" pitchFamily="34" charset="-122"/>
                <a:ea typeface="微软雅黑" panose="020B0503020204020204" pitchFamily="34" charset="-122"/>
              </a:rPr>
              <a:t>问题：</a:t>
            </a:r>
            <a:r>
              <a:rPr lang="en-US" altLang="zh-CN" sz="1200" dirty="0">
                <a:latin typeface="微软雅黑" panose="020B0503020204020204" pitchFamily="34" charset="-122"/>
                <a:ea typeface="微软雅黑" panose="020B0503020204020204" pitchFamily="34" charset="-122"/>
              </a:rPr>
              <a:t>send</a:t>
            </a:r>
            <a:r>
              <a:rPr lang="zh-CN" altLang="en-US" sz="1200" dirty="0">
                <a:latin typeface="微软雅黑" panose="020B0503020204020204" pitchFamily="34" charset="-122"/>
                <a:ea typeface="微软雅黑" panose="020B0503020204020204" pitchFamily="34" charset="-122"/>
              </a:rPr>
              <a:t>与</a:t>
            </a:r>
            <a:r>
              <a:rPr lang="en-US" altLang="zh-CN" sz="1200" dirty="0">
                <a:latin typeface="微软雅黑" panose="020B0503020204020204" pitchFamily="34" charset="-122"/>
                <a:ea typeface="微软雅黑" panose="020B0503020204020204" pitchFamily="34" charset="-122"/>
              </a:rPr>
              <a:t>transfer </a:t>
            </a:r>
            <a:r>
              <a:rPr lang="zh-CN" altLang="en-US" sz="1200" dirty="0">
                <a:latin typeface="微软雅黑" panose="020B0503020204020204" pitchFamily="34" charset="-122"/>
                <a:ea typeface="微软雅黑" panose="020B0503020204020204" pitchFamily="34" charset="-122"/>
              </a:rPr>
              <a:t>哪⼀种调⽤⽅式更加符合编码规范？</a:t>
            </a:r>
          </a:p>
          <a:p>
            <a:r>
              <a:rPr lang="en-US" altLang="zh-CN" sz="1200" dirty="0">
                <a:latin typeface="微软雅黑" panose="020B0503020204020204" pitchFamily="34" charset="-122"/>
                <a:ea typeface="微软雅黑" panose="020B0503020204020204" pitchFamily="34" charset="-122"/>
              </a:rPr>
              <a:t>Transfer</a:t>
            </a:r>
            <a:r>
              <a:rPr lang="zh-CN" altLang="en-US" sz="1200" dirty="0">
                <a:latin typeface="微软雅黑" panose="020B0503020204020204" pitchFamily="34" charset="-122"/>
                <a:ea typeface="微软雅黑" panose="020B0503020204020204" pitchFamily="34" charset="-122"/>
              </a:rPr>
              <a:t>。对于</a:t>
            </a:r>
            <a:r>
              <a:rPr lang="en-US" altLang="zh-CN" sz="1200" dirty="0">
                <a:latin typeface="微软雅黑" panose="020B0503020204020204" pitchFamily="34" charset="-122"/>
                <a:ea typeface="微软雅黑" panose="020B0503020204020204" pitchFamily="34" charset="-122"/>
              </a:rPr>
              <a:t>send</a:t>
            </a:r>
            <a:r>
              <a:rPr lang="zh-CN" altLang="en-US" sz="1200" dirty="0">
                <a:latin typeface="微软雅黑" panose="020B0503020204020204" pitchFamily="34" charset="-122"/>
                <a:ea typeface="微软雅黑" panose="020B0503020204020204" pitchFamily="34" charset="-122"/>
              </a:rPr>
              <a:t>来说，该指令会有若⼲情况导致执行失败，例如</a:t>
            </a:r>
            <a:r>
              <a:rPr lang="en-US" altLang="zh-CN" sz="1200" dirty="0">
                <a:latin typeface="微软雅黑" panose="020B0503020204020204" pitchFamily="34" charset="-122"/>
                <a:ea typeface="微软雅黑" panose="020B0503020204020204" pitchFamily="34" charset="-122"/>
              </a:rPr>
              <a:t>fallback</a:t>
            </a:r>
            <a:r>
              <a:rPr lang="zh-CN" altLang="en-US" sz="1200" dirty="0">
                <a:latin typeface="微软雅黑" panose="020B0503020204020204" pitchFamily="34" charset="-122"/>
                <a:ea typeface="微软雅黑" panose="020B0503020204020204" pitchFamily="34" charset="-122"/>
              </a:rPr>
              <a:t>函数执⾏时</a:t>
            </a:r>
            <a:r>
              <a:rPr lang="en-US" altLang="zh-CN" sz="1200" dirty="0">
                <a:latin typeface="微软雅黑" panose="020B0503020204020204" pitchFamily="34" charset="-122"/>
                <a:ea typeface="微软雅黑" panose="020B0503020204020204" pitchFamily="34" charset="-122"/>
              </a:rPr>
              <a:t>Out of Gas</a:t>
            </a:r>
            <a:r>
              <a:rPr lang="zh-CN" altLang="en-US" sz="1200" dirty="0">
                <a:latin typeface="微软雅黑" panose="020B0503020204020204" pitchFamily="34" charset="-122"/>
                <a:ea typeface="微软雅黑" panose="020B0503020204020204" pitchFamily="34" charset="-122"/>
              </a:rPr>
              <a:t>，或者调用栈深度超过</a:t>
            </a:r>
            <a:r>
              <a:rPr lang="en-US" altLang="zh-CN" sz="1200" dirty="0">
                <a:latin typeface="微软雅黑" panose="020B0503020204020204" pitchFamily="34" charset="-122"/>
                <a:ea typeface="微软雅黑" panose="020B0503020204020204" pitchFamily="34" charset="-122"/>
              </a:rPr>
              <a:t>1024 </a:t>
            </a:r>
            <a:r>
              <a:rPr lang="zh-CN" altLang="en-US" sz="1200" dirty="0">
                <a:latin typeface="微软雅黑" panose="020B0503020204020204" pitchFamily="34" charset="-122"/>
                <a:ea typeface="微软雅黑" panose="020B0503020204020204" pitchFamily="34" charset="-122"/>
              </a:rPr>
              <a:t>，调用者必须时刻检查</a:t>
            </a:r>
            <a:r>
              <a:rPr lang="en-US" altLang="zh-CN" sz="1200" dirty="0">
                <a:latin typeface="微软雅黑" panose="020B0503020204020204" pitchFamily="34" charset="-122"/>
                <a:ea typeface="微软雅黑" panose="020B0503020204020204" pitchFamily="34" charset="-122"/>
              </a:rPr>
              <a:t>send</a:t>
            </a:r>
            <a:r>
              <a:rPr lang="zh-CN" altLang="en-US" sz="1200" dirty="0">
                <a:latin typeface="微软雅黑" panose="020B0503020204020204" pitchFamily="34" charset="-122"/>
                <a:ea typeface="微软雅黑" panose="020B0503020204020204" pitchFamily="34" charset="-122"/>
              </a:rPr>
              <a:t>的返回值确保转账成功；对于</a:t>
            </a:r>
            <a:r>
              <a:rPr lang="en-US" altLang="zh-CN" sz="1200" dirty="0">
                <a:latin typeface="微软雅黑" panose="020B0503020204020204" pitchFamily="34" charset="-122"/>
                <a:ea typeface="微软雅黑" panose="020B0503020204020204" pitchFamily="34" charset="-122"/>
              </a:rPr>
              <a:t>transfer</a:t>
            </a:r>
            <a:r>
              <a:rPr lang="zh-CN" altLang="en-US" sz="1200" dirty="0">
                <a:latin typeface="微软雅黑" panose="020B0503020204020204" pitchFamily="34" charset="-122"/>
                <a:ea typeface="微软雅黑" panose="020B0503020204020204" pitchFamily="34" charset="-122"/>
              </a:rPr>
              <a:t>来说，任意的子调用异常都会直接抛起异常，并将异常传递给所有父调用，回滚整个交易的执行</a:t>
            </a:r>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27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41153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51135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29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87534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pPr algn="l"/>
            <a:r>
              <a:rPr lang="zh-CN" altLang="en-US" b="0" i="0" dirty="0">
                <a:solidFill>
                  <a:srgbClr val="121212"/>
                </a:solidFill>
                <a:effectLst/>
                <a:latin typeface="-apple-system"/>
              </a:rPr>
              <a:t>相同之处</a:t>
            </a: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1</a:t>
            </a:r>
            <a:r>
              <a:rPr lang="zh-CN" altLang="en-US" b="0" i="0" dirty="0">
                <a:solidFill>
                  <a:srgbClr val="121212"/>
                </a:solidFill>
                <a:effectLst/>
                <a:latin typeface="-apple-system"/>
              </a:rPr>
              <a:t>）调用时会将本合约所有可用的</a:t>
            </a:r>
            <a:r>
              <a:rPr lang="en-US" altLang="zh-CN" b="0" i="0" dirty="0">
                <a:solidFill>
                  <a:srgbClr val="121212"/>
                </a:solidFill>
                <a:effectLst/>
                <a:latin typeface="-apple-system"/>
              </a:rPr>
              <a:t>gas</a:t>
            </a:r>
            <a:r>
              <a:rPr lang="zh-CN" altLang="en-US" b="0" i="0" dirty="0">
                <a:solidFill>
                  <a:srgbClr val="121212"/>
                </a:solidFill>
                <a:effectLst/>
                <a:latin typeface="-apple-system"/>
              </a:rPr>
              <a:t>传输过去</a:t>
            </a: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2</a:t>
            </a:r>
            <a:r>
              <a:rPr lang="zh-CN" altLang="en-US" b="0" i="0" dirty="0">
                <a:solidFill>
                  <a:srgbClr val="121212"/>
                </a:solidFill>
                <a:effectLst/>
                <a:latin typeface="-apple-system"/>
              </a:rPr>
              <a:t>）执行失败均返回</a:t>
            </a:r>
            <a:r>
              <a:rPr lang="en-US" altLang="zh-CN" b="0" i="0" dirty="0">
                <a:solidFill>
                  <a:srgbClr val="121212"/>
                </a:solidFill>
                <a:effectLst/>
                <a:latin typeface="-apple-system"/>
              </a:rPr>
              <a:t>false</a:t>
            </a:r>
          </a:p>
          <a:p>
            <a:pPr algn="l"/>
            <a:r>
              <a:rPr lang="zh-CN" altLang="en-US" b="0" i="0" dirty="0">
                <a:solidFill>
                  <a:srgbClr val="121212"/>
                </a:solidFill>
                <a:effectLst/>
                <a:latin typeface="-apple-system"/>
              </a:rPr>
              <a:t>不同之处</a:t>
            </a: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1</a:t>
            </a:r>
            <a:r>
              <a:rPr lang="zh-CN" altLang="en-US" b="0" i="0" dirty="0">
                <a:solidFill>
                  <a:srgbClr val="121212"/>
                </a:solidFill>
                <a:effectLst/>
                <a:latin typeface="-apple-system"/>
              </a:rPr>
              <a:t>）</a:t>
            </a:r>
            <a:r>
              <a:rPr lang="en-US" altLang="zh-CN" b="0" i="0" dirty="0">
                <a:solidFill>
                  <a:srgbClr val="121212"/>
                </a:solidFill>
                <a:effectLst/>
                <a:latin typeface="-apple-system"/>
              </a:rPr>
              <a:t>call</a:t>
            </a:r>
            <a:r>
              <a:rPr lang="zh-CN" altLang="en-US" b="0" i="0" dirty="0">
                <a:solidFill>
                  <a:srgbClr val="121212"/>
                </a:solidFill>
                <a:effectLst/>
                <a:latin typeface="-apple-system"/>
              </a:rPr>
              <a:t>可以使用</a:t>
            </a:r>
            <a:r>
              <a:rPr lang="en-US" altLang="zh-CN" b="0" i="0" dirty="0">
                <a:solidFill>
                  <a:srgbClr val="121212"/>
                </a:solidFill>
                <a:effectLst/>
                <a:latin typeface="-apple-system"/>
              </a:rPr>
              <a:t>.value</a:t>
            </a:r>
            <a:r>
              <a:rPr lang="zh-CN" altLang="en-US" b="0" i="0" dirty="0">
                <a:solidFill>
                  <a:srgbClr val="121212"/>
                </a:solidFill>
                <a:effectLst/>
                <a:latin typeface="-apple-system"/>
              </a:rPr>
              <a:t>传</a:t>
            </a:r>
            <a:r>
              <a:rPr lang="en-US" altLang="zh-CN" b="0" i="0" dirty="0">
                <a:solidFill>
                  <a:srgbClr val="121212"/>
                </a:solidFill>
                <a:effectLst/>
                <a:latin typeface="-apple-system"/>
              </a:rPr>
              <a:t>ETH</a:t>
            </a:r>
            <a:r>
              <a:rPr lang="zh-CN" altLang="en-US" b="0" i="0" dirty="0">
                <a:solidFill>
                  <a:srgbClr val="121212"/>
                </a:solidFill>
                <a:effectLst/>
                <a:latin typeface="-apple-system"/>
              </a:rPr>
              <a:t>给被调用合约</a:t>
            </a: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2</a:t>
            </a:r>
            <a:r>
              <a:rPr lang="zh-CN" altLang="en-US" b="0" i="0" dirty="0">
                <a:solidFill>
                  <a:srgbClr val="121212"/>
                </a:solidFill>
                <a:effectLst/>
                <a:latin typeface="-apple-system"/>
              </a:rPr>
              <a:t>）假设在</a:t>
            </a:r>
            <a:r>
              <a:rPr lang="en-US" altLang="zh-CN" b="0" i="0" dirty="0" err="1">
                <a:solidFill>
                  <a:srgbClr val="121212"/>
                </a:solidFill>
                <a:effectLst/>
                <a:latin typeface="-apple-system"/>
              </a:rPr>
              <a:t>contract_test</a:t>
            </a:r>
            <a:r>
              <a:rPr lang="zh-CN" altLang="en-US" b="0" i="0" dirty="0">
                <a:solidFill>
                  <a:srgbClr val="121212"/>
                </a:solidFill>
                <a:effectLst/>
                <a:latin typeface="-apple-system"/>
              </a:rPr>
              <a:t>合约中分别有</a:t>
            </a:r>
            <a:r>
              <a:rPr lang="en-US" altLang="zh-CN" b="0" i="0" dirty="0" err="1">
                <a:solidFill>
                  <a:srgbClr val="121212"/>
                </a:solidFill>
                <a:effectLst/>
                <a:latin typeface="-apple-system"/>
              </a:rPr>
              <a:t>nameReg.call</a:t>
            </a:r>
            <a:r>
              <a:rPr lang="en-US" altLang="zh-CN" b="0" i="0" dirty="0">
                <a:solidFill>
                  <a:srgbClr val="121212"/>
                </a:solidFill>
                <a:effectLst/>
                <a:latin typeface="-apple-system"/>
              </a:rPr>
              <a:t>("</a:t>
            </a:r>
            <a:r>
              <a:rPr lang="en-US" altLang="zh-CN" b="0" i="0" dirty="0" err="1">
                <a:solidFill>
                  <a:srgbClr val="121212"/>
                </a:solidFill>
                <a:effectLst/>
                <a:latin typeface="-apple-system"/>
              </a:rPr>
              <a:t>somefunction</a:t>
            </a:r>
            <a:r>
              <a:rPr lang="en-US" altLang="zh-CN" b="0" i="0" dirty="0">
                <a:solidFill>
                  <a:srgbClr val="121212"/>
                </a:solidFill>
                <a:effectLst/>
                <a:latin typeface="-apple-system"/>
              </a:rPr>
              <a:t>")</a:t>
            </a:r>
            <a:r>
              <a:rPr lang="zh-CN" altLang="en-US" b="0" i="0" dirty="0">
                <a:solidFill>
                  <a:srgbClr val="121212"/>
                </a:solidFill>
                <a:effectLst/>
                <a:latin typeface="-apple-system"/>
              </a:rPr>
              <a:t>以及</a:t>
            </a:r>
            <a:r>
              <a:rPr lang="en-US" altLang="zh-CN" b="0" i="0" dirty="0" err="1">
                <a:solidFill>
                  <a:srgbClr val="121212"/>
                </a:solidFill>
                <a:effectLst/>
                <a:latin typeface="-apple-system"/>
              </a:rPr>
              <a:t>nameReg.delegatecall</a:t>
            </a:r>
            <a:r>
              <a:rPr lang="en-US" altLang="zh-CN" b="0" i="0" dirty="0">
                <a:solidFill>
                  <a:srgbClr val="121212"/>
                </a:solidFill>
                <a:effectLst/>
                <a:latin typeface="-apple-system"/>
              </a:rPr>
              <a:t>("</a:t>
            </a:r>
            <a:r>
              <a:rPr lang="en-US" altLang="zh-CN" b="0" i="0" dirty="0" err="1">
                <a:solidFill>
                  <a:srgbClr val="121212"/>
                </a:solidFill>
                <a:effectLst/>
                <a:latin typeface="-apple-system"/>
              </a:rPr>
              <a:t>somefunction</a:t>
            </a:r>
            <a:r>
              <a:rPr lang="en-US" altLang="zh-CN" b="0" i="0" dirty="0">
                <a:solidFill>
                  <a:srgbClr val="121212"/>
                </a:solidFill>
                <a:effectLst/>
                <a:latin typeface="-apple-system"/>
              </a:rPr>
              <a:t>")</a:t>
            </a:r>
          </a:p>
          <a:p>
            <a:pPr algn="l"/>
            <a:r>
              <a:rPr lang="en-US" altLang="zh-CN" b="0" i="0" dirty="0" err="1">
                <a:solidFill>
                  <a:srgbClr val="121212"/>
                </a:solidFill>
                <a:effectLst/>
                <a:latin typeface="-apple-system"/>
              </a:rPr>
              <a:t>nameReg.call</a:t>
            </a:r>
            <a:r>
              <a:rPr lang="zh-CN" altLang="en-US" b="0" i="0" dirty="0">
                <a:solidFill>
                  <a:srgbClr val="121212"/>
                </a:solidFill>
                <a:effectLst/>
                <a:latin typeface="-apple-system"/>
              </a:rPr>
              <a:t>以</a:t>
            </a:r>
            <a:r>
              <a:rPr lang="en-US" altLang="zh-CN" b="0" i="0" dirty="0" err="1">
                <a:solidFill>
                  <a:srgbClr val="121212"/>
                </a:solidFill>
                <a:effectLst/>
                <a:latin typeface="-apple-system"/>
              </a:rPr>
              <a:t>nameReg</a:t>
            </a:r>
            <a:r>
              <a:rPr lang="zh-CN" altLang="en-US" b="0" i="0" dirty="0">
                <a:solidFill>
                  <a:srgbClr val="121212"/>
                </a:solidFill>
                <a:effectLst/>
                <a:latin typeface="-apple-system"/>
              </a:rPr>
              <a:t>合约的身份在</a:t>
            </a:r>
            <a:r>
              <a:rPr lang="en-US" altLang="zh-CN" b="0" i="0" dirty="0" err="1">
                <a:solidFill>
                  <a:srgbClr val="121212"/>
                </a:solidFill>
                <a:effectLst/>
                <a:latin typeface="-apple-system"/>
              </a:rPr>
              <a:t>nameReg</a:t>
            </a:r>
            <a:r>
              <a:rPr lang="zh-CN" altLang="en-US" b="0" i="0" dirty="0">
                <a:solidFill>
                  <a:srgbClr val="121212"/>
                </a:solidFill>
                <a:effectLst/>
                <a:latin typeface="-apple-system"/>
              </a:rPr>
              <a:t>中执行</a:t>
            </a:r>
            <a:r>
              <a:rPr lang="en-US" altLang="zh-CN" b="0" i="0" dirty="0" err="1">
                <a:solidFill>
                  <a:srgbClr val="121212"/>
                </a:solidFill>
                <a:effectLst/>
                <a:latin typeface="-apple-system"/>
              </a:rPr>
              <a:t>somefunction</a:t>
            </a:r>
            <a:endParaRPr lang="en-US" altLang="zh-CN" b="0" i="0" dirty="0">
              <a:solidFill>
                <a:srgbClr val="121212"/>
              </a:solidFill>
              <a:effectLst/>
              <a:latin typeface="-apple-system"/>
            </a:endParaRPr>
          </a:p>
          <a:p>
            <a:pPr algn="l"/>
            <a:r>
              <a:rPr lang="en-US" altLang="zh-CN" b="0" i="0" dirty="0" err="1">
                <a:solidFill>
                  <a:srgbClr val="121212"/>
                </a:solidFill>
                <a:effectLst/>
                <a:latin typeface="-apple-system"/>
              </a:rPr>
              <a:t>nameReg.delegatecall</a:t>
            </a:r>
            <a:r>
              <a:rPr lang="zh-CN" altLang="en-US" b="0" i="0" dirty="0">
                <a:solidFill>
                  <a:srgbClr val="121212"/>
                </a:solidFill>
                <a:effectLst/>
                <a:latin typeface="-apple-system"/>
              </a:rPr>
              <a:t>以</a:t>
            </a:r>
            <a:r>
              <a:rPr lang="en-US" altLang="zh-CN" b="0" i="0" dirty="0" err="1">
                <a:solidFill>
                  <a:srgbClr val="121212"/>
                </a:solidFill>
                <a:effectLst/>
                <a:latin typeface="-apple-system"/>
              </a:rPr>
              <a:t>contract_test</a:t>
            </a:r>
            <a:r>
              <a:rPr lang="zh-CN" altLang="en-US" b="0" i="0" dirty="0">
                <a:solidFill>
                  <a:srgbClr val="121212"/>
                </a:solidFill>
                <a:effectLst/>
                <a:latin typeface="-apple-system"/>
              </a:rPr>
              <a:t>合约的身份在</a:t>
            </a:r>
            <a:r>
              <a:rPr lang="en-US" altLang="zh-CN" b="0" i="0" dirty="0" err="1">
                <a:solidFill>
                  <a:srgbClr val="121212"/>
                </a:solidFill>
                <a:effectLst/>
                <a:latin typeface="-apple-system"/>
              </a:rPr>
              <a:t>nameReg</a:t>
            </a:r>
            <a:r>
              <a:rPr lang="zh-CN" altLang="en-US" b="0" i="0" dirty="0">
                <a:solidFill>
                  <a:srgbClr val="121212"/>
                </a:solidFill>
                <a:effectLst/>
                <a:latin typeface="-apple-system"/>
              </a:rPr>
              <a:t>中执行</a:t>
            </a:r>
            <a:r>
              <a:rPr lang="en-US" altLang="zh-CN" b="0" i="0" dirty="0" err="1">
                <a:solidFill>
                  <a:srgbClr val="121212"/>
                </a:solidFill>
                <a:effectLst/>
                <a:latin typeface="-apple-system"/>
              </a:rPr>
              <a:t>somefunction</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a:t>
            </a:r>
            <a:r>
              <a:rPr lang="en-US" altLang="zh-CN" b="0" i="0" dirty="0">
                <a:solidFill>
                  <a:srgbClr val="121212"/>
                </a:solidFill>
                <a:effectLst/>
                <a:latin typeface="-apple-system"/>
              </a:rPr>
              <a:t>3</a:t>
            </a:r>
            <a:r>
              <a:rPr lang="zh-CN" altLang="en-US" b="0" i="0" dirty="0">
                <a:solidFill>
                  <a:srgbClr val="121212"/>
                </a:solidFill>
                <a:effectLst/>
                <a:latin typeface="-apple-system"/>
              </a:rPr>
              <a:t>）</a:t>
            </a:r>
            <a:r>
              <a:rPr lang="en-US" altLang="zh-CN" b="0" i="0" dirty="0" err="1">
                <a:solidFill>
                  <a:srgbClr val="121212"/>
                </a:solidFill>
                <a:effectLst/>
                <a:latin typeface="-apple-system"/>
              </a:rPr>
              <a:t>delegatecall</a:t>
            </a:r>
            <a:r>
              <a:rPr lang="zh-CN" altLang="en-US" b="0" i="0" dirty="0">
                <a:solidFill>
                  <a:srgbClr val="121212"/>
                </a:solidFill>
                <a:effectLst/>
                <a:latin typeface="-apple-system"/>
              </a:rPr>
              <a:t>的目的就是让合约在不用传输自身状态</a:t>
            </a:r>
            <a:r>
              <a:rPr lang="en-US" altLang="zh-CN" b="0" i="0" dirty="0">
                <a:solidFill>
                  <a:srgbClr val="121212"/>
                </a:solidFill>
                <a:effectLst/>
                <a:latin typeface="-apple-system"/>
              </a:rPr>
              <a:t>(</a:t>
            </a:r>
            <a:r>
              <a:rPr lang="zh-CN" altLang="en-US" b="0" i="0" dirty="0">
                <a:solidFill>
                  <a:srgbClr val="121212"/>
                </a:solidFill>
                <a:effectLst/>
                <a:latin typeface="-apple-system"/>
              </a:rPr>
              <a:t>如</a:t>
            </a:r>
            <a:r>
              <a:rPr lang="en-US" altLang="zh-CN" b="0" i="0" dirty="0">
                <a:solidFill>
                  <a:srgbClr val="121212"/>
                </a:solidFill>
                <a:effectLst/>
                <a:latin typeface="-apple-system"/>
              </a:rPr>
              <a:t>balance</a:t>
            </a:r>
            <a:r>
              <a:rPr lang="zh-CN" altLang="en-US" b="0" i="0" dirty="0">
                <a:solidFill>
                  <a:srgbClr val="121212"/>
                </a:solidFill>
                <a:effectLst/>
                <a:latin typeface="-apple-system"/>
              </a:rPr>
              <a:t>、</a:t>
            </a:r>
            <a:r>
              <a:rPr lang="en-US" altLang="zh-CN" b="0" i="0" dirty="0">
                <a:solidFill>
                  <a:srgbClr val="121212"/>
                </a:solidFill>
                <a:effectLst/>
                <a:latin typeface="-apple-system"/>
              </a:rPr>
              <a:t>storage)</a:t>
            </a:r>
            <a:r>
              <a:rPr lang="zh-CN" altLang="en-US" b="0" i="0" dirty="0">
                <a:solidFill>
                  <a:srgbClr val="121212"/>
                </a:solidFill>
                <a:effectLst/>
                <a:latin typeface="-apple-system"/>
              </a:rPr>
              <a:t>的情况下可以使用其他合约的代码</a:t>
            </a:r>
          </a:p>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28083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31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0087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pPr indent="457200"/>
            <a:r>
              <a:rPr lang="zh-CN" altLang="en-US" sz="1200" dirty="0">
                <a:latin typeface="微软雅黑" panose="020B0503020204020204" pitchFamily="34" charset="-122"/>
                <a:ea typeface="微软雅黑" panose="020B0503020204020204" pitchFamily="34" charset="-122"/>
              </a:rPr>
              <a:t>数字合约是在互联网上运行的数字化签名合约。举个例子，乘客在 </a:t>
            </a:r>
            <a:r>
              <a:rPr lang="en-US" altLang="zh-CN" sz="1200" dirty="0">
                <a:latin typeface="微软雅黑" panose="020B0503020204020204" pitchFamily="34" charset="-122"/>
                <a:ea typeface="微软雅黑" panose="020B0503020204020204" pitchFamily="34" charset="-122"/>
              </a:rPr>
              <a:t>Uber </a:t>
            </a:r>
            <a:r>
              <a:rPr lang="zh-CN" altLang="en-US" sz="1200" dirty="0">
                <a:latin typeface="微软雅黑" panose="020B0503020204020204" pitchFamily="34" charset="-122"/>
                <a:ea typeface="微软雅黑" panose="020B0503020204020204" pitchFamily="34" charset="-122"/>
              </a:rPr>
              <a:t>的用户条款中点击“同意”，即同意在车辆将其送达目的地时付款给司机。</a:t>
            </a:r>
          </a:p>
          <a:p>
            <a:pPr indent="457200"/>
            <a:r>
              <a:rPr lang="zh-CN" altLang="en-US" sz="1200" dirty="0">
                <a:latin typeface="微软雅黑" panose="020B0503020204020204" pitchFamily="34" charset="-122"/>
                <a:ea typeface="微软雅黑" panose="020B0503020204020204" pitchFamily="34" charset="-122"/>
              </a:rPr>
              <a:t>在大部分数字协议中，双方都互不认识，这种情况下如果任意一方不履约就会产生风险。为了规避此类对手方风险，数字协议通常由具有一定规模的营利性企业从中执行，这些企业能够可靠地执行合约条款。这类数字合约可以在用户与大公司之间签署，也可以在两个用户之间签署，而大公司则作为可信中介从中协调。虽然这个机制大大降低了对手方风险，拓宽了合约的应用场景，但却给了这些大公司极大的合约控制权。</a:t>
            </a:r>
            <a:endParaRPr lang="en-US" altLang="zh-CN" sz="1200" dirty="0">
              <a:latin typeface="微软雅黑" panose="020B0503020204020204" pitchFamily="34" charset="-122"/>
              <a:ea typeface="微软雅黑" panose="020B0503020204020204" pitchFamily="34" charset="-122"/>
            </a:endParaRPr>
          </a:p>
          <a:p>
            <a:pPr indent="457200"/>
            <a:r>
              <a:rPr lang="zh-CN" altLang="en-US" sz="1200" dirty="0">
                <a:latin typeface="微软雅黑" panose="020B0503020204020204" pitchFamily="34" charset="-122"/>
                <a:ea typeface="微软雅黑" panose="020B0503020204020204" pitchFamily="34" charset="-122"/>
              </a:rPr>
              <a:t>智能合约本身也是一个数字协议，只是它是在区块链上不可篡改的程序，严格按照约定的条款执行。最简单的条件逻辑是：“如果事件 </a:t>
            </a:r>
            <a:r>
              <a:rPr lang="en-US" altLang="zh-CN" sz="1200" dirty="0">
                <a:latin typeface="微软雅黑" panose="020B0503020204020204" pitchFamily="34" charset="-122"/>
                <a:ea typeface="微软雅黑" panose="020B0503020204020204" pitchFamily="34" charset="-122"/>
              </a:rPr>
              <a:t>X </a:t>
            </a:r>
            <a:r>
              <a:rPr lang="zh-CN" altLang="en-US" sz="1200" dirty="0">
                <a:latin typeface="微软雅黑" panose="020B0503020204020204" pitchFamily="34" charset="-122"/>
                <a:ea typeface="微软雅黑" panose="020B0503020204020204" pitchFamily="34" charset="-122"/>
              </a:rPr>
              <a:t>发生，则执行行为 </a:t>
            </a:r>
            <a:r>
              <a:rPr lang="en-US" altLang="zh-CN" sz="1200" dirty="0">
                <a:latin typeface="微软雅黑" panose="020B0503020204020204" pitchFamily="34" charset="-122"/>
                <a:ea typeface="微软雅黑" panose="020B0503020204020204" pitchFamily="34" charset="-122"/>
              </a:rPr>
              <a:t>Y</a:t>
            </a:r>
            <a:r>
              <a:rPr lang="zh-CN" altLang="en-US" sz="1200" dirty="0">
                <a:latin typeface="微软雅黑" panose="020B0503020204020204" pitchFamily="34" charset="-122"/>
                <a:ea typeface="微软雅黑" panose="020B0503020204020204" pitchFamily="34" charset="-122"/>
              </a:rPr>
              <a:t>。”举个例子，如果 </a:t>
            </a:r>
            <a:r>
              <a:rPr lang="en-US" altLang="zh-CN" sz="1200" dirty="0">
                <a:latin typeface="微软雅黑" panose="020B0503020204020204" pitchFamily="34" charset="-122"/>
                <a:ea typeface="微软雅黑" panose="020B0503020204020204" pitchFamily="34" charset="-122"/>
              </a:rPr>
              <a:t>A </a:t>
            </a:r>
            <a:r>
              <a:rPr lang="zh-CN" altLang="en-US" sz="1200" dirty="0">
                <a:latin typeface="微软雅黑" panose="020B0503020204020204" pitchFamily="34" charset="-122"/>
                <a:ea typeface="微软雅黑" panose="020B0503020204020204" pitchFamily="34" charset="-122"/>
              </a:rPr>
              <a:t>队赢得体育比赛，则付款给 </a:t>
            </a:r>
            <a:r>
              <a:rPr lang="en-US" altLang="zh-CN" sz="1200" dirty="0">
                <a:latin typeface="微软雅黑" panose="020B0503020204020204" pitchFamily="34" charset="-122"/>
                <a:ea typeface="微软雅黑" panose="020B0503020204020204" pitchFamily="34" charset="-122"/>
              </a:rPr>
              <a:t>Bob</a:t>
            </a:r>
            <a:r>
              <a:rPr lang="zh-CN" altLang="en-US" sz="1200" dirty="0">
                <a:latin typeface="微软雅黑" panose="020B0503020204020204" pitchFamily="34" charset="-122"/>
                <a:ea typeface="微软雅黑" panose="020B0503020204020204" pitchFamily="34" charset="-122"/>
              </a:rPr>
              <a:t>；如果 </a:t>
            </a:r>
            <a:r>
              <a:rPr lang="en-US" altLang="zh-CN" sz="1200" dirty="0">
                <a:latin typeface="微软雅黑" panose="020B0503020204020204" pitchFamily="34" charset="-122"/>
                <a:ea typeface="微软雅黑" panose="020B0503020204020204" pitchFamily="34" charset="-122"/>
              </a:rPr>
              <a:t>B </a:t>
            </a:r>
            <a:r>
              <a:rPr lang="zh-CN" altLang="en-US" sz="1200" dirty="0">
                <a:latin typeface="微软雅黑" panose="020B0503020204020204" pitchFamily="34" charset="-122"/>
                <a:ea typeface="微软雅黑" panose="020B0503020204020204" pitchFamily="34" charset="-122"/>
              </a:rPr>
              <a:t>队赢得比赛，则付款给 </a:t>
            </a:r>
            <a:r>
              <a:rPr lang="en-US" altLang="zh-CN" sz="1200" dirty="0">
                <a:latin typeface="微软雅黑" panose="020B0503020204020204" pitchFamily="34" charset="-122"/>
                <a:ea typeface="微软雅黑" panose="020B0503020204020204" pitchFamily="34" charset="-122"/>
              </a:rPr>
              <a:t>Steve</a:t>
            </a:r>
            <a:r>
              <a:rPr lang="zh-CN" altLang="en-US" sz="1200" dirty="0">
                <a:latin typeface="微软雅黑" panose="020B0503020204020204" pitchFamily="34" charset="-122"/>
                <a:ea typeface="微软雅黑" panose="020B0503020204020204" pitchFamily="34" charset="-122"/>
              </a:rPr>
              <a:t>。智能合约无须手动输入比赛结果，而是直接连接比赛结果数据触发执行。智能合约收到数据后，会自动执行，通常执行的任务是付款。</a:t>
            </a:r>
            <a:endParaRPr lang="en-US" altLang="zh-CN" sz="1200" dirty="0">
              <a:latin typeface="微软雅黑" panose="020B0503020204020204" pitchFamily="34" charset="-122"/>
              <a:ea typeface="微软雅黑" panose="020B0503020204020204" pitchFamily="34" charset="-122"/>
            </a:endParaRPr>
          </a:p>
          <a:p>
            <a:pPr indent="457200"/>
            <a:r>
              <a:rPr lang="zh-CN" altLang="en-US" b="0" i="0" dirty="0">
                <a:solidFill>
                  <a:srgbClr val="24292E"/>
                </a:solidFill>
                <a:effectLst/>
                <a:latin typeface="Helvetica Neue"/>
              </a:rPr>
              <a:t>商业逻辑（即合约）是基于概率的，也就是说合约有可能会按照约定条款执行也有可能不会；而智能合约则是高度确定的，也就是说合约百分之百会给按照规定条款执行。智能合约之所以能分毫不差地执行，是因为它们所在的区块链环境具有去中心化、无须许可、防篡改和永远在线的特性。在这个框架下，合约是在中立的去中心化网络中运行，而且通过技术手段保障执行。</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7266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32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63427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33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28444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34</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1520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35</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28631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36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75566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37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22747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38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96460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39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79212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418260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2358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543B1012-E619-4E36-84D4-9A23B794B7CA}"/>
              </a:ext>
            </a:extLst>
          </p:cNvPr>
          <p:cNvSpPr>
            <a:spLocks noGrp="1" noRot="1" noChangeAspect="1" noChangeArrowheads="1"/>
          </p:cNvSpPr>
          <p:nvPr>
            <p:ph type="sldImg" idx="4294967295"/>
          </p:nvPr>
        </p:nvSpPr>
        <p:spPr>
          <a:ln>
            <a:miter lim="800000"/>
          </a:ln>
        </p:spPr>
      </p:sp>
      <p:sp>
        <p:nvSpPr>
          <p:cNvPr id="21506" name="备注占位符 2">
            <a:extLst>
              <a:ext uri="{FF2B5EF4-FFF2-40B4-BE49-F238E27FC236}">
                <a16:creationId xmlns:a16="http://schemas.microsoft.com/office/drawing/2014/main" id="{5C175661-800C-498E-858D-260CC92233C5}"/>
              </a:ext>
            </a:extLst>
          </p:cNvPr>
          <p:cNvSpPr>
            <a:spLocks noGrp="1" noChangeArrowheads="1"/>
          </p:cNvSpPr>
          <p:nvPr>
            <p:ph type="body" idx="4294967295"/>
          </p:nvPr>
        </p:nvSpPr>
        <p:spPr/>
        <p:txBody>
          <a:bodyPr/>
          <a:lstStyle/>
          <a:p>
            <a:endParaRPr lang="zh-CN" altLang="en-US"/>
          </a:p>
        </p:txBody>
      </p:sp>
      <p:sp>
        <p:nvSpPr>
          <p:cNvPr id="21507" name="幻灯片编号占位符 3">
            <a:extLst>
              <a:ext uri="{FF2B5EF4-FFF2-40B4-BE49-F238E27FC236}">
                <a16:creationId xmlns:a16="http://schemas.microsoft.com/office/drawing/2014/main" id="{F4464E96-9811-4EB4-912A-E915A7FC71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11B59388-516C-4EF6-BC28-A46409F86293}" type="slidenum">
              <a:rPr lang="zh-CN" altLang="en-US">
                <a:latin typeface="Calibri" panose="020F0502020204030204" pitchFamily="34" charset="0"/>
                <a:ea typeface="宋体" panose="02010600030101010101" pitchFamily="2" charset="-122"/>
              </a:rPr>
              <a:pPr fontAlgn="base"/>
              <a:t>5</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94302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3338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37806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44</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65254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45</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7913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43789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83685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r>
              <a:rPr lang="zh-CN" altLang="en-US" sz="1200" dirty="0">
                <a:latin typeface="微软雅黑" panose="020B0503020204020204" pitchFamily="34" charset="-122"/>
                <a:ea typeface="微软雅黑" panose="020B0503020204020204" pitchFamily="34" charset="-122"/>
              </a:rPr>
              <a:t>对于</a:t>
            </a:r>
            <a:r>
              <a:rPr lang="en-US" altLang="zh-CN" sz="1200" dirty="0">
                <a:latin typeface="微软雅黑" panose="020B0503020204020204" pitchFamily="34" charset="-122"/>
                <a:ea typeface="微软雅黑" panose="020B0503020204020204" pitchFamily="34" charset="-122"/>
              </a:rPr>
              <a:t>external </a:t>
            </a:r>
            <a:r>
              <a:rPr lang="zh-CN" altLang="en-US" sz="1200" dirty="0">
                <a:latin typeface="微软雅黑" panose="020B0503020204020204" pitchFamily="34" charset="-122"/>
                <a:ea typeface="微软雅黑" panose="020B0503020204020204" pitchFamily="34" charset="-122"/>
              </a:rPr>
              <a:t>函数，其调用时会产生一个</a:t>
            </a:r>
            <a:r>
              <a:rPr lang="en-US" altLang="zh-CN" sz="1200" dirty="0">
                <a:latin typeface="微软雅黑" panose="020B0503020204020204" pitchFamily="34" charset="-122"/>
                <a:ea typeface="微软雅黑" panose="020B0503020204020204" pitchFamily="34" charset="-122"/>
              </a:rPr>
              <a:t>child message </a:t>
            </a:r>
            <a:r>
              <a:rPr lang="zh-CN" altLang="en-US" sz="1200" dirty="0">
                <a:latin typeface="微软雅黑" panose="020B0503020204020204" pitchFamily="34" charset="-122"/>
                <a:ea typeface="微软雅黑" panose="020B0503020204020204" pitchFamily="34" charset="-122"/>
              </a:rPr>
              <a:t>，会将</a:t>
            </a:r>
            <a:r>
              <a:rPr lang="en-US" altLang="zh-CN" sz="1200" dirty="0">
                <a:latin typeface="微软雅黑" panose="020B0503020204020204" pitchFamily="34" charset="-122"/>
                <a:ea typeface="微软雅黑" panose="020B0503020204020204" pitchFamily="34" charset="-122"/>
              </a:rPr>
              <a:t>call data </a:t>
            </a:r>
            <a:r>
              <a:rPr lang="zh-CN" altLang="en-US" sz="1200" dirty="0">
                <a:latin typeface="微软雅黑" panose="020B0503020204020204" pitchFamily="34" charset="-122"/>
                <a:ea typeface="微软雅黑" panose="020B0503020204020204" pitchFamily="34" charset="-122"/>
              </a:rPr>
              <a:t>放入指定的堆空间，进行更深一层的调用，同时调用的返回值</a:t>
            </a:r>
            <a:r>
              <a:rPr lang="en-US" altLang="zh-CN" sz="1200" dirty="0">
                <a:latin typeface="微软雅黑" panose="020B0503020204020204" pitchFamily="34" charset="-122"/>
                <a:ea typeface="微软雅黑" panose="020B0503020204020204" pitchFamily="34" charset="-122"/>
              </a:rPr>
              <a:t>return data </a:t>
            </a:r>
            <a:r>
              <a:rPr lang="zh-CN" altLang="en-US" sz="1200" dirty="0">
                <a:latin typeface="微软雅黑" panose="020B0503020204020204" pitchFamily="34" charset="-122"/>
                <a:ea typeface="微软雅黑" panose="020B0503020204020204" pitchFamily="34" charset="-122"/>
              </a:rPr>
              <a:t>会被放置在指定的堆空间</a:t>
            </a:r>
          </a:p>
          <a:p>
            <a:r>
              <a:rPr lang="zh-CN" altLang="en-US" sz="1200" dirty="0">
                <a:latin typeface="微软雅黑" panose="020B0503020204020204" pitchFamily="34" charset="-122"/>
                <a:ea typeface="微软雅黑" panose="020B0503020204020204" pitchFamily="34" charset="-122"/>
              </a:rPr>
              <a:t>对于 非</a:t>
            </a:r>
            <a:r>
              <a:rPr lang="en-US" altLang="zh-CN" sz="1200" dirty="0">
                <a:latin typeface="微软雅黑" panose="020B0503020204020204" pitchFamily="34" charset="-122"/>
                <a:ea typeface="微软雅黑" panose="020B0503020204020204" pitchFamily="34" charset="-122"/>
              </a:rPr>
              <a:t>external </a:t>
            </a:r>
            <a:r>
              <a:rPr lang="zh-CN" altLang="en-US" sz="1200" dirty="0">
                <a:latin typeface="微软雅黑" panose="020B0503020204020204" pitchFamily="34" charset="-122"/>
                <a:ea typeface="微软雅黑" panose="020B0503020204020204" pitchFamily="34" charset="-122"/>
              </a:rPr>
              <a:t>函数，其调用本质上是指令跳转，不会产生</a:t>
            </a:r>
            <a:r>
              <a:rPr lang="en-US" altLang="zh-CN" sz="1200" dirty="0">
                <a:latin typeface="微软雅黑" panose="020B0503020204020204" pitchFamily="34" charset="-122"/>
                <a:ea typeface="微软雅黑" panose="020B0503020204020204" pitchFamily="34" charset="-122"/>
              </a:rPr>
              <a:t>call data, return data </a:t>
            </a:r>
            <a:r>
              <a:rPr lang="zh-CN" altLang="en-US" sz="1200" dirty="0">
                <a:latin typeface="微软雅黑" panose="020B0503020204020204" pitchFamily="34" charset="-122"/>
                <a:ea typeface="微软雅黑" panose="020B0503020204020204" pitchFamily="34" charset="-122"/>
              </a:rPr>
              <a:t>，所有执行环境（堆栈等）都是共有的</a:t>
            </a:r>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914833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49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764591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50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826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51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6011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zh-CN" altLang="en-US" dirty="0"/>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713669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52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284075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53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881169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54</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16782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55</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78973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56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371997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57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796945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58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523787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r>
              <a:rPr lang="zh-CN" altLang="en-US" b="0" i="0" dirty="0">
                <a:solidFill>
                  <a:srgbClr val="24292E"/>
                </a:solidFill>
                <a:effectLst/>
                <a:latin typeface="Helvetica Neue"/>
              </a:rPr>
              <a:t>如果不那么追求精确的定义，代币就是数字货币，比特币、以太币就是一个代币。</a:t>
            </a:r>
            <a:br>
              <a:rPr lang="zh-CN" altLang="en-US" dirty="0"/>
            </a:br>
            <a:r>
              <a:rPr lang="zh-CN" altLang="en-US" b="0" i="0" dirty="0">
                <a:solidFill>
                  <a:srgbClr val="24292E"/>
                </a:solidFill>
                <a:effectLst/>
                <a:latin typeface="Helvetica Neue"/>
              </a:rPr>
              <a:t>利用</a:t>
            </a:r>
            <a:r>
              <a:rPr lang="zh-CN" altLang="en-US" b="0" i="0" u="none" strike="noStrike" dirty="0">
                <a:solidFill>
                  <a:srgbClr val="0767C8"/>
                </a:solidFill>
                <a:effectLst/>
                <a:latin typeface="Helvetica Neue"/>
                <a:hlinkClick r:id="rId3"/>
              </a:rPr>
              <a:t>以太坊</a:t>
            </a:r>
            <a:r>
              <a:rPr lang="zh-CN" altLang="en-US" b="0" i="0" dirty="0">
                <a:solidFill>
                  <a:srgbClr val="24292E"/>
                </a:solidFill>
                <a:effectLst/>
                <a:latin typeface="Helvetica Neue"/>
              </a:rPr>
              <a:t>的智能合约可以轻松编写出属于自己的代币，代币可以代表任何可以交易的东西，如：积分、财产、证书等等。</a:t>
            </a:r>
            <a:br>
              <a:rPr lang="zh-CN" altLang="en-US" dirty="0"/>
            </a:br>
            <a:r>
              <a:rPr lang="zh-CN" altLang="en-US" b="0" i="0" dirty="0">
                <a:solidFill>
                  <a:srgbClr val="24292E"/>
                </a:solidFill>
                <a:effectLst/>
                <a:latin typeface="Helvetica Neue"/>
              </a:rPr>
              <a:t>因此不管是出于商业，还是学习很多人想创建一个自己的代币，先贴一个图看看创建的代币是什么样子。</a:t>
            </a:r>
            <a:br>
              <a:rPr lang="zh-CN" altLang="en-US" dirty="0"/>
            </a:br>
            <a:endParaRPr lang="en-US" altLang="zh-CN" dirty="0"/>
          </a:p>
          <a:p>
            <a:r>
              <a:rPr lang="zh-CN" altLang="en-US" sz="1200" dirty="0">
                <a:latin typeface="微软雅黑" panose="020B0503020204020204" pitchFamily="34" charset="-122"/>
                <a:ea typeface="微软雅黑" panose="020B0503020204020204" pitchFamily="34" charset="-122"/>
              </a:rPr>
              <a:t>最重要的以太坊代币之一被称为</a:t>
            </a:r>
            <a:r>
              <a:rPr lang="en-US" altLang="zh-CN" sz="1200" dirty="0">
                <a:latin typeface="微软雅黑" panose="020B0503020204020204" pitchFamily="34" charset="-122"/>
                <a:ea typeface="微软雅黑" panose="020B0503020204020204" pitchFamily="34" charset="-122"/>
              </a:rPr>
              <a:t>ERC-20</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ERC-20</a:t>
            </a:r>
            <a:r>
              <a:rPr lang="zh-CN" altLang="en-US" sz="1200" dirty="0">
                <a:latin typeface="微软雅黑" panose="020B0503020204020204" pitchFamily="34" charset="-122"/>
                <a:ea typeface="微软雅黑" panose="020B0503020204020204" pitchFamily="34" charset="-122"/>
              </a:rPr>
              <a:t>已成为技术标准。 它用于以太坊区块链上的所有智能合约以实现令牌，并提供所有基于以太坊的令牌必须遵循的规则列表。</a:t>
            </a:r>
          </a:p>
          <a:p>
            <a:endParaRPr lang="zh-CN" altLang="en-US"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ERC-20</a:t>
            </a:r>
            <a:r>
              <a:rPr lang="zh-CN" altLang="en-US" sz="1200" dirty="0">
                <a:latin typeface="微软雅黑" panose="020B0503020204020204" pitchFamily="34" charset="-122"/>
                <a:ea typeface="微软雅黑" panose="020B0503020204020204" pitchFamily="34" charset="-122"/>
              </a:rPr>
              <a:t>在某些方面类似于比特币，莱特币和任何其他加密货币。 </a:t>
            </a:r>
            <a:r>
              <a:rPr lang="en-US" altLang="zh-CN" sz="1200" dirty="0">
                <a:latin typeface="微软雅黑" panose="020B0503020204020204" pitchFamily="34" charset="-122"/>
                <a:ea typeface="微软雅黑" panose="020B0503020204020204" pitchFamily="34" charset="-122"/>
              </a:rPr>
              <a:t>ERC-20</a:t>
            </a:r>
            <a:r>
              <a:rPr lang="zh-CN" altLang="en-US" sz="1200" dirty="0">
                <a:latin typeface="微软雅黑" panose="020B0503020204020204" pitchFamily="34" charset="-122"/>
                <a:ea typeface="微软雅黑" panose="020B0503020204020204" pitchFamily="34" charset="-122"/>
              </a:rPr>
              <a:t>令牌是基于区块链的资产，具有价值，可以发送和接收。 主要区别在于，</a:t>
            </a:r>
            <a:r>
              <a:rPr lang="en-US" altLang="zh-CN" sz="1200" dirty="0">
                <a:latin typeface="微软雅黑" panose="020B0503020204020204" pitchFamily="34" charset="-122"/>
                <a:ea typeface="微软雅黑" panose="020B0503020204020204" pitchFamily="34" charset="-122"/>
              </a:rPr>
              <a:t>ERC-20</a:t>
            </a:r>
            <a:r>
              <a:rPr lang="zh-CN" altLang="en-US" sz="1200" dirty="0">
                <a:latin typeface="微软雅黑" panose="020B0503020204020204" pitchFamily="34" charset="-122"/>
                <a:ea typeface="微软雅黑" panose="020B0503020204020204" pitchFamily="34" charset="-122"/>
              </a:rPr>
              <a:t>令牌不是在自己的区块链上运行，而是在以太坊网络上发行。</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60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683687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61</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267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62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1051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r>
              <a:rPr lang="zh-CN" altLang="en-US" dirty="0"/>
              <a:t>区块链是通过多方存储、多方计算来实现数据不可篡改、计算结果可信的分布式系统</a:t>
            </a:r>
            <a:endParaRPr lang="en-US" altLang="zh-CN" dirty="0"/>
          </a:p>
          <a:p>
            <a:endParaRPr lang="en-US" altLang="zh-CN" dirty="0"/>
          </a:p>
          <a:p>
            <a:r>
              <a:rPr lang="zh-CN" altLang="en-US" dirty="0"/>
              <a:t>停机问题：</a:t>
            </a:r>
            <a:r>
              <a:rPr lang="zh-CN" altLang="en-US" sz="1200" dirty="0">
                <a:latin typeface="微软雅黑" panose="020B0503020204020204" pitchFamily="34" charset="-122"/>
                <a:ea typeface="微软雅黑" panose="020B0503020204020204" pitchFamily="34" charset="-122"/>
              </a:rPr>
              <a:t>简单来说停机问题就是判断任意一个程序是否能在有限时间之内结束运行的问题</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停机问题被艾伦</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图灵证明在图灵机上是不可判定问题，即不存在解决停机问题的通用算法</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可终止性：</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可终止性的实现方式：</a:t>
            </a:r>
          </a:p>
          <a:p>
            <a:r>
              <a:rPr lang="zh-CN" altLang="en-US" sz="1200" dirty="0">
                <a:latin typeface="微软雅黑" panose="020B0503020204020204" pitchFamily="34" charset="-122"/>
                <a:ea typeface="微软雅黑" panose="020B0503020204020204" pitchFamily="34" charset="-122"/>
              </a:rPr>
              <a:t>非图灵完备：例如不提供跳转、循环等指令，程序执行不可能陷入死循环 </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比特币</a:t>
            </a:r>
          </a:p>
          <a:p>
            <a:r>
              <a:rPr lang="zh-CN" altLang="en-US" sz="1200" dirty="0">
                <a:latin typeface="微软雅黑" panose="020B0503020204020204" pitchFamily="34" charset="-122"/>
                <a:ea typeface="微软雅黑" panose="020B0503020204020204" pitchFamily="34" charset="-122"/>
              </a:rPr>
              <a:t>手续费 </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以太坊：</a:t>
            </a:r>
          </a:p>
          <a:p>
            <a:r>
              <a:rPr lang="zh-CN" altLang="en-US" sz="1200" dirty="0">
                <a:latin typeface="微软雅黑" panose="020B0503020204020204" pitchFamily="34" charset="-122"/>
                <a:ea typeface="微软雅黑" panose="020B0503020204020204" pitchFamily="34" charset="-122"/>
              </a:rPr>
              <a:t>每执一个指令，需要消耗一定的“资源”；待预付的“资源”消耗完，程序运行终止</a:t>
            </a:r>
          </a:p>
          <a:p>
            <a:r>
              <a:rPr lang="zh-CN" altLang="en-US" sz="1200" dirty="0">
                <a:latin typeface="微软雅黑" panose="020B0503020204020204" pitchFamily="34" charset="-122"/>
                <a:ea typeface="微软雅黑" panose="020B0503020204020204" pitchFamily="34" charset="-122"/>
              </a:rPr>
              <a:t>“资源”需要用户进行购买，通过经济调控的方式保证系统可终止性</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隔离性：</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用户可以运行任意智能合约</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如果合约可对宿主机直接操作，那么系统将不再安全</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为了保障系统安全，必须具备资源隔离性</a:t>
            </a:r>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467790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pPr algn="l"/>
            <a:r>
              <a:rPr lang="en-US" altLang="zh-CN" b="0" i="0" dirty="0">
                <a:solidFill>
                  <a:srgbClr val="121212"/>
                </a:solidFill>
                <a:effectLst/>
                <a:latin typeface="-apple-system"/>
              </a:rPr>
              <a:t>1.ERC721 </a:t>
            </a:r>
            <a:r>
              <a:rPr lang="zh-CN" altLang="en-US" b="0" i="0" dirty="0">
                <a:solidFill>
                  <a:srgbClr val="121212"/>
                </a:solidFill>
                <a:effectLst/>
                <a:latin typeface="-apple-system"/>
              </a:rPr>
              <a:t>简要解释是“</a:t>
            </a:r>
            <a:r>
              <a:rPr lang="en-US" altLang="zh-CN" b="0" i="0" dirty="0">
                <a:solidFill>
                  <a:srgbClr val="121212"/>
                </a:solidFill>
                <a:effectLst/>
                <a:latin typeface="-apple-system"/>
              </a:rPr>
              <a:t>Non-Fungible Tokens”</a:t>
            </a:r>
            <a:r>
              <a:rPr lang="zh-CN" altLang="en-US" b="0" i="0" dirty="0">
                <a:solidFill>
                  <a:srgbClr val="121212"/>
                </a:solidFill>
                <a:effectLst/>
                <a:latin typeface="-apple-system"/>
              </a:rPr>
              <a:t>，翻译为不可互换的</a:t>
            </a:r>
            <a:r>
              <a:rPr lang="en-US" altLang="zh-CN" b="0" i="0" dirty="0">
                <a:solidFill>
                  <a:srgbClr val="121212"/>
                </a:solidFill>
                <a:effectLst/>
                <a:latin typeface="-apple-system"/>
              </a:rPr>
              <a:t>Token, </a:t>
            </a:r>
            <a:r>
              <a:rPr lang="zh-CN" altLang="en-US" b="0" i="0" dirty="0">
                <a:solidFill>
                  <a:srgbClr val="121212"/>
                </a:solidFill>
                <a:effectLst/>
                <a:latin typeface="-apple-system"/>
              </a:rPr>
              <a:t>英文简写为</a:t>
            </a:r>
            <a:r>
              <a:rPr lang="en-US" altLang="zh-CN" b="0" i="0" dirty="0">
                <a:solidFill>
                  <a:srgbClr val="121212"/>
                </a:solidFill>
                <a:effectLst/>
                <a:latin typeface="-apple-system"/>
              </a:rPr>
              <a:t>"NFT"</a:t>
            </a:r>
            <a:r>
              <a:rPr lang="zh-CN" altLang="en-US" b="0" i="0" dirty="0">
                <a:solidFill>
                  <a:srgbClr val="121212"/>
                </a:solidFill>
                <a:effectLst/>
                <a:latin typeface="-apple-system"/>
              </a:rPr>
              <a:t>，简单理解为每个</a:t>
            </a:r>
            <a:r>
              <a:rPr lang="en-US" altLang="zh-CN" b="0" i="0" dirty="0">
                <a:solidFill>
                  <a:srgbClr val="121212"/>
                </a:solidFill>
                <a:effectLst/>
                <a:latin typeface="-apple-system"/>
              </a:rPr>
              <a:t>Token</a:t>
            </a:r>
            <a:r>
              <a:rPr lang="zh-CN" altLang="en-US" b="0" i="0" dirty="0">
                <a:solidFill>
                  <a:srgbClr val="121212"/>
                </a:solidFill>
                <a:effectLst/>
                <a:latin typeface="-apple-system"/>
              </a:rPr>
              <a:t>都是独一无二的。也就是说</a:t>
            </a:r>
            <a:r>
              <a:rPr lang="en-US" altLang="zh-CN" b="0" i="0" dirty="0">
                <a:solidFill>
                  <a:srgbClr val="121212"/>
                </a:solidFill>
                <a:effectLst/>
                <a:latin typeface="-apple-system"/>
              </a:rPr>
              <a:t>ERC721</a:t>
            </a:r>
            <a:r>
              <a:rPr lang="zh-CN" altLang="en-US" b="0" i="0" dirty="0">
                <a:solidFill>
                  <a:srgbClr val="121212"/>
                </a:solidFill>
                <a:effectLst/>
                <a:latin typeface="-apple-system"/>
              </a:rPr>
              <a:t>的每个</a:t>
            </a:r>
            <a:r>
              <a:rPr lang="en-US" altLang="zh-CN" b="0" i="0" dirty="0">
                <a:solidFill>
                  <a:srgbClr val="121212"/>
                </a:solidFill>
                <a:effectLst/>
                <a:latin typeface="-apple-system"/>
              </a:rPr>
              <a:t>Token</a:t>
            </a:r>
            <a:r>
              <a:rPr lang="zh-CN" altLang="en-US" b="0" i="0" dirty="0">
                <a:solidFill>
                  <a:srgbClr val="121212"/>
                </a:solidFill>
                <a:effectLst/>
                <a:latin typeface="-apple-system"/>
              </a:rPr>
              <a:t>都拥有独立唯一的</a:t>
            </a:r>
            <a:r>
              <a:rPr lang="en-US" altLang="zh-CN" b="0" i="0" dirty="0" err="1">
                <a:solidFill>
                  <a:srgbClr val="121212"/>
                </a:solidFill>
                <a:effectLst/>
                <a:latin typeface="-apple-system"/>
              </a:rPr>
              <a:t>token_id</a:t>
            </a:r>
            <a:r>
              <a:rPr lang="zh-CN" altLang="en-US" b="0" i="0" dirty="0">
                <a:solidFill>
                  <a:srgbClr val="121212"/>
                </a:solidFill>
                <a:effectLst/>
                <a:latin typeface="-apple-system"/>
              </a:rPr>
              <a:t>编号，</a:t>
            </a:r>
            <a:r>
              <a:rPr lang="en-US" altLang="zh-CN" b="0" i="0" dirty="0" err="1">
                <a:solidFill>
                  <a:srgbClr val="121212"/>
                </a:solidFill>
                <a:effectLst/>
                <a:latin typeface="-apple-system"/>
              </a:rPr>
              <a:t>token_id</a:t>
            </a:r>
            <a:r>
              <a:rPr lang="zh-CN" altLang="en-US" b="0" i="0" dirty="0">
                <a:solidFill>
                  <a:srgbClr val="121212"/>
                </a:solidFill>
                <a:effectLst/>
                <a:latin typeface="-apple-system"/>
              </a:rPr>
              <a:t>只能被一个</a:t>
            </a:r>
            <a:r>
              <a:rPr lang="en-US" altLang="zh-CN" b="0" i="0" dirty="0">
                <a:solidFill>
                  <a:srgbClr val="121212"/>
                </a:solidFill>
                <a:effectLst/>
                <a:latin typeface="-apple-system"/>
              </a:rPr>
              <a:t>owner(i.e. eth address) </a:t>
            </a:r>
            <a:r>
              <a:rPr lang="zh-CN" altLang="en-US" b="0" i="0" dirty="0">
                <a:solidFill>
                  <a:srgbClr val="121212"/>
                </a:solidFill>
                <a:effectLst/>
                <a:latin typeface="-apple-system"/>
              </a:rPr>
              <a:t>所拥有；</a:t>
            </a:r>
          </a:p>
          <a:p>
            <a:pPr algn="l"/>
            <a:r>
              <a:rPr lang="en-US" altLang="zh-CN" b="0" i="0" dirty="0">
                <a:solidFill>
                  <a:srgbClr val="121212"/>
                </a:solidFill>
                <a:effectLst/>
                <a:latin typeface="-apple-system"/>
              </a:rPr>
              <a:t>2.ERC20</a:t>
            </a:r>
            <a:r>
              <a:rPr lang="zh-CN" altLang="en-US" b="0" i="0" dirty="0">
                <a:solidFill>
                  <a:srgbClr val="121212"/>
                </a:solidFill>
                <a:effectLst/>
                <a:latin typeface="-apple-system"/>
              </a:rPr>
              <a:t>是标准</a:t>
            </a:r>
            <a:r>
              <a:rPr lang="en-US" altLang="zh-CN" b="0" i="0" dirty="0">
                <a:solidFill>
                  <a:srgbClr val="121212"/>
                </a:solidFill>
                <a:effectLst/>
                <a:latin typeface="-apple-system"/>
              </a:rPr>
              <a:t>Token</a:t>
            </a:r>
            <a:r>
              <a:rPr lang="zh-CN" altLang="en-US" b="0" i="0" dirty="0">
                <a:solidFill>
                  <a:srgbClr val="121212"/>
                </a:solidFill>
                <a:effectLst/>
                <a:latin typeface="-apple-system"/>
              </a:rPr>
              <a:t>接口，</a:t>
            </a:r>
            <a:r>
              <a:rPr lang="en-US" altLang="zh-CN" b="0" i="0" dirty="0">
                <a:solidFill>
                  <a:srgbClr val="121212"/>
                </a:solidFill>
                <a:effectLst/>
                <a:latin typeface="-apple-system"/>
              </a:rPr>
              <a:t>ERC20</a:t>
            </a:r>
            <a:r>
              <a:rPr lang="zh-CN" altLang="en-US" b="0" i="0" dirty="0">
                <a:solidFill>
                  <a:srgbClr val="121212"/>
                </a:solidFill>
                <a:effectLst/>
                <a:latin typeface="-apple-system"/>
              </a:rPr>
              <a:t>的</a:t>
            </a:r>
            <a:r>
              <a:rPr lang="en-US" altLang="zh-CN" b="0" i="0" dirty="0">
                <a:solidFill>
                  <a:srgbClr val="121212"/>
                </a:solidFill>
                <a:effectLst/>
                <a:latin typeface="-apple-system"/>
              </a:rPr>
              <a:t>Token</a:t>
            </a:r>
            <a:r>
              <a:rPr lang="zh-CN" altLang="en-US" b="0" i="0" dirty="0">
                <a:solidFill>
                  <a:srgbClr val="121212"/>
                </a:solidFill>
                <a:effectLst/>
                <a:latin typeface="-apple-system"/>
              </a:rPr>
              <a:t>可以无限细分为</a:t>
            </a:r>
            <a:r>
              <a:rPr lang="en-US" altLang="zh-CN" b="0" i="0" dirty="0">
                <a:solidFill>
                  <a:srgbClr val="121212"/>
                </a:solidFill>
                <a:effectLst/>
                <a:latin typeface="-apple-system"/>
              </a:rPr>
              <a:t>10^18</a:t>
            </a:r>
            <a:r>
              <a:rPr lang="zh-CN" altLang="en-US" b="0" i="0" dirty="0">
                <a:solidFill>
                  <a:srgbClr val="121212"/>
                </a:solidFill>
                <a:effectLst/>
                <a:latin typeface="-apple-system"/>
              </a:rPr>
              <a:t>份，而</a:t>
            </a:r>
            <a:r>
              <a:rPr lang="en-US" altLang="zh-CN" b="0" i="0" dirty="0">
                <a:solidFill>
                  <a:srgbClr val="121212"/>
                </a:solidFill>
                <a:effectLst/>
                <a:latin typeface="-apple-system"/>
              </a:rPr>
              <a:t>ERC721</a:t>
            </a:r>
            <a:r>
              <a:rPr lang="zh-CN" altLang="en-US" b="0" i="0" dirty="0">
                <a:solidFill>
                  <a:srgbClr val="121212"/>
                </a:solidFill>
                <a:effectLst/>
                <a:latin typeface="-apple-system"/>
              </a:rPr>
              <a:t>定义了一种</a:t>
            </a:r>
            <a:r>
              <a:rPr lang="en-US" altLang="zh-CN" b="0" i="0" dirty="0">
                <a:solidFill>
                  <a:srgbClr val="121212"/>
                </a:solidFill>
                <a:effectLst/>
                <a:latin typeface="-apple-system"/>
              </a:rPr>
              <a:t>Ethereum</a:t>
            </a:r>
            <a:r>
              <a:rPr lang="zh-CN" altLang="en-US" b="0" i="0" dirty="0">
                <a:solidFill>
                  <a:srgbClr val="121212"/>
                </a:solidFill>
                <a:effectLst/>
                <a:latin typeface="-apple-system"/>
              </a:rPr>
              <a:t>生态中不可分割的、具有唯一性的</a:t>
            </a:r>
            <a:r>
              <a:rPr lang="en-US" altLang="zh-CN" b="0" i="0" dirty="0">
                <a:solidFill>
                  <a:srgbClr val="121212"/>
                </a:solidFill>
                <a:effectLst/>
                <a:latin typeface="-apple-system"/>
              </a:rPr>
              <a:t>token</a:t>
            </a:r>
            <a:r>
              <a:rPr lang="zh-CN" altLang="en-US" b="0" i="0" dirty="0">
                <a:solidFill>
                  <a:srgbClr val="121212"/>
                </a:solidFill>
                <a:effectLst/>
                <a:latin typeface="-apple-system"/>
              </a:rPr>
              <a:t>交互、流通的接口规范，</a:t>
            </a:r>
            <a:r>
              <a:rPr lang="en-US" altLang="zh-CN" b="0" i="0" dirty="0">
                <a:solidFill>
                  <a:srgbClr val="121212"/>
                </a:solidFill>
                <a:effectLst/>
                <a:latin typeface="-apple-system"/>
              </a:rPr>
              <a:t>Token</a:t>
            </a:r>
            <a:r>
              <a:rPr lang="zh-CN" altLang="en-US" b="0" i="0" dirty="0">
                <a:solidFill>
                  <a:srgbClr val="121212"/>
                </a:solidFill>
                <a:effectLst/>
                <a:latin typeface="-apple-system"/>
              </a:rPr>
              <a:t>最小的单位为</a:t>
            </a:r>
            <a:r>
              <a:rPr lang="en-US" altLang="zh-CN" b="0" i="0" dirty="0">
                <a:solidFill>
                  <a:srgbClr val="121212"/>
                </a:solidFill>
                <a:effectLst/>
                <a:latin typeface="-apple-system"/>
              </a:rPr>
              <a:t>1</a:t>
            </a:r>
            <a:r>
              <a:rPr lang="zh-CN" altLang="en-US" b="0" i="0" dirty="0">
                <a:solidFill>
                  <a:srgbClr val="121212"/>
                </a:solidFill>
                <a:effectLst/>
                <a:latin typeface="-apple-system"/>
              </a:rPr>
              <a:t>，无法再分割；</a:t>
            </a:r>
          </a:p>
          <a:p>
            <a:pPr algn="l"/>
            <a:r>
              <a:rPr lang="en-US" altLang="zh-CN" b="0" i="0" dirty="0">
                <a:solidFill>
                  <a:srgbClr val="121212"/>
                </a:solidFill>
                <a:effectLst/>
                <a:latin typeface="-apple-system"/>
              </a:rPr>
              <a:t>3.</a:t>
            </a:r>
            <a:r>
              <a:rPr lang="zh-CN" altLang="en-US" b="0" i="0" dirty="0">
                <a:solidFill>
                  <a:srgbClr val="121212"/>
                </a:solidFill>
                <a:effectLst/>
                <a:latin typeface="-apple-system"/>
              </a:rPr>
              <a:t>一个</a:t>
            </a:r>
            <a:r>
              <a:rPr lang="en-US" altLang="zh-CN" b="0" i="0" dirty="0">
                <a:solidFill>
                  <a:srgbClr val="121212"/>
                </a:solidFill>
                <a:effectLst/>
                <a:latin typeface="-apple-system"/>
              </a:rPr>
              <a:t>owner</a:t>
            </a:r>
            <a:r>
              <a:rPr lang="zh-CN" altLang="en-US" b="0" i="0" dirty="0">
                <a:solidFill>
                  <a:srgbClr val="121212"/>
                </a:solidFill>
                <a:effectLst/>
                <a:latin typeface="-apple-system"/>
              </a:rPr>
              <a:t>可以拥有多个</a:t>
            </a:r>
            <a:r>
              <a:rPr lang="en-US" altLang="zh-CN" b="0" i="0" dirty="0">
                <a:solidFill>
                  <a:srgbClr val="121212"/>
                </a:solidFill>
                <a:effectLst/>
                <a:latin typeface="-apple-system"/>
              </a:rPr>
              <a:t>NFTs</a:t>
            </a:r>
            <a:r>
              <a:rPr lang="zh-CN" altLang="en-US" b="0" i="0" dirty="0">
                <a:solidFill>
                  <a:srgbClr val="121212"/>
                </a:solidFill>
                <a:effectLst/>
                <a:latin typeface="-apple-system"/>
              </a:rPr>
              <a:t>，它的</a:t>
            </a:r>
            <a:r>
              <a:rPr lang="en-US" altLang="zh-CN" b="0" i="0" dirty="0">
                <a:solidFill>
                  <a:srgbClr val="121212"/>
                </a:solidFill>
                <a:effectLst/>
                <a:latin typeface="-apple-system"/>
              </a:rPr>
              <a:t>balance</a:t>
            </a:r>
            <a:r>
              <a:rPr lang="zh-CN" altLang="en-US" b="0" i="0" dirty="0">
                <a:solidFill>
                  <a:srgbClr val="121212"/>
                </a:solidFill>
                <a:effectLst/>
                <a:latin typeface="-apple-system"/>
              </a:rPr>
              <a:t>只记数量。有另外的存储列表记录</a:t>
            </a:r>
            <a:r>
              <a:rPr lang="en-US" altLang="zh-CN" b="0" i="0" dirty="0" err="1">
                <a:solidFill>
                  <a:srgbClr val="121212"/>
                </a:solidFill>
                <a:effectLst/>
                <a:latin typeface="-apple-system"/>
              </a:rPr>
              <a:t>token_id</a:t>
            </a:r>
            <a:r>
              <a:rPr lang="en-US" altLang="zh-CN" b="0" i="0" dirty="0">
                <a:solidFill>
                  <a:srgbClr val="121212"/>
                </a:solidFill>
                <a:effectLst/>
                <a:latin typeface="-apple-system"/>
              </a:rPr>
              <a:t> - </a:t>
            </a:r>
            <a:r>
              <a:rPr lang="en-US" altLang="zh-CN" b="0" i="0" dirty="0" err="1">
                <a:solidFill>
                  <a:srgbClr val="121212"/>
                </a:solidFill>
                <a:effectLst/>
                <a:latin typeface="-apple-system"/>
              </a:rPr>
              <a:t>owner_addr</a:t>
            </a:r>
            <a:r>
              <a:rPr lang="zh-CN" altLang="en-US" b="0" i="0" dirty="0">
                <a:solidFill>
                  <a:srgbClr val="121212"/>
                </a:solidFill>
                <a:effectLst/>
                <a:latin typeface="-apple-system"/>
              </a:rPr>
              <a:t>的对应关系；</a:t>
            </a:r>
          </a:p>
          <a:p>
            <a:pPr algn="l"/>
            <a:r>
              <a:rPr lang="en-US" altLang="zh-CN" b="0" i="0" dirty="0">
                <a:solidFill>
                  <a:srgbClr val="121212"/>
                </a:solidFill>
                <a:effectLst/>
                <a:latin typeface="-apple-system"/>
              </a:rPr>
              <a:t>4.NFT</a:t>
            </a:r>
            <a:r>
              <a:rPr lang="zh-CN" altLang="en-US" b="0" i="0" dirty="0">
                <a:solidFill>
                  <a:srgbClr val="121212"/>
                </a:solidFill>
                <a:effectLst/>
                <a:latin typeface="-apple-system"/>
              </a:rPr>
              <a:t>有</a:t>
            </a:r>
            <a:r>
              <a:rPr lang="en-US" altLang="zh-CN" b="0" i="0" dirty="0">
                <a:solidFill>
                  <a:srgbClr val="121212"/>
                </a:solidFill>
                <a:effectLst/>
                <a:latin typeface="-apple-system"/>
              </a:rPr>
              <a:t>approve, transfer, </a:t>
            </a:r>
            <a:r>
              <a:rPr lang="en-US" altLang="zh-CN" b="0" i="0" dirty="0" err="1">
                <a:solidFill>
                  <a:srgbClr val="121212"/>
                </a:solidFill>
                <a:effectLst/>
                <a:latin typeface="-apple-system"/>
              </a:rPr>
              <a:t>takeOwnerShip</a:t>
            </a:r>
            <a:r>
              <a:rPr lang="zh-CN" altLang="en-US" b="0" i="0" dirty="0">
                <a:solidFill>
                  <a:srgbClr val="121212"/>
                </a:solidFill>
                <a:effectLst/>
                <a:latin typeface="-apple-system"/>
              </a:rPr>
              <a:t>等接口方法适于流通的功能，即所属权转移；</a:t>
            </a:r>
          </a:p>
          <a:p>
            <a:pPr algn="l"/>
            <a:r>
              <a:rPr lang="zh-CN" altLang="en-US" b="0" i="0" dirty="0">
                <a:solidFill>
                  <a:srgbClr val="121212"/>
                </a:solidFill>
                <a:effectLst/>
                <a:latin typeface="-apple-system"/>
              </a:rPr>
              <a:t>所以</a:t>
            </a:r>
            <a:r>
              <a:rPr lang="en-US" altLang="zh-CN" b="0" i="0" dirty="0">
                <a:solidFill>
                  <a:srgbClr val="121212"/>
                </a:solidFill>
                <a:effectLst/>
                <a:latin typeface="-apple-system"/>
              </a:rPr>
              <a:t>ERC721</a:t>
            </a:r>
            <a:r>
              <a:rPr lang="zh-CN" altLang="en-US" b="0" i="0" dirty="0">
                <a:solidFill>
                  <a:srgbClr val="121212"/>
                </a:solidFill>
                <a:effectLst/>
                <a:latin typeface="-apple-system"/>
              </a:rPr>
              <a:t>标准将在需要表征“独一无二”的场景中得到很重要的应用，早期加密猫（</a:t>
            </a:r>
            <a:r>
              <a:rPr lang="en-US" altLang="zh-CN" b="0" i="0" dirty="0" err="1">
                <a:solidFill>
                  <a:srgbClr val="121212"/>
                </a:solidFill>
                <a:effectLst/>
                <a:latin typeface="-apple-system"/>
              </a:rPr>
              <a:t>CryptoKitties</a:t>
            </a:r>
            <a:r>
              <a:rPr lang="zh-CN" altLang="en-US" b="0" i="0" dirty="0">
                <a:solidFill>
                  <a:srgbClr val="121212"/>
                </a:solidFill>
                <a:effectLst/>
                <a:latin typeface="-apple-system"/>
              </a:rPr>
              <a:t>）实际上是运用</a:t>
            </a:r>
            <a:r>
              <a:rPr lang="en-US" altLang="zh-CN" b="0" i="0" dirty="0">
                <a:solidFill>
                  <a:srgbClr val="121212"/>
                </a:solidFill>
                <a:effectLst/>
                <a:latin typeface="-apple-system"/>
              </a:rPr>
              <a:t>NFT</a:t>
            </a:r>
            <a:r>
              <a:rPr lang="zh-CN" altLang="en-US" b="0" i="0" dirty="0">
                <a:solidFill>
                  <a:srgbClr val="121212"/>
                </a:solidFill>
                <a:effectLst/>
                <a:latin typeface="-apple-system"/>
              </a:rPr>
              <a:t>通证的第一个例子，也是</a:t>
            </a:r>
            <a:r>
              <a:rPr lang="en-US" altLang="zh-CN" b="0" i="0" dirty="0">
                <a:solidFill>
                  <a:srgbClr val="121212"/>
                </a:solidFill>
                <a:effectLst/>
                <a:latin typeface="-apple-system"/>
              </a:rPr>
              <a:t>ERC721</a:t>
            </a:r>
            <a:r>
              <a:rPr lang="zh-CN" altLang="en-US" b="0" i="0" dirty="0">
                <a:solidFill>
                  <a:srgbClr val="121212"/>
                </a:solidFill>
                <a:effectLst/>
                <a:latin typeface="-apple-system"/>
              </a:rPr>
              <a:t>标准的基础，它为</a:t>
            </a:r>
            <a:r>
              <a:rPr lang="en-US" altLang="zh-CN" b="0" i="0" dirty="0">
                <a:solidFill>
                  <a:srgbClr val="121212"/>
                </a:solidFill>
                <a:effectLst/>
                <a:latin typeface="-apple-system"/>
              </a:rPr>
              <a:t>Token</a:t>
            </a:r>
            <a:r>
              <a:rPr lang="zh-CN" altLang="en-US" b="0" i="0" dirty="0">
                <a:solidFill>
                  <a:srgbClr val="121212"/>
                </a:solidFill>
                <a:effectLst/>
                <a:latin typeface="-apple-system"/>
              </a:rPr>
              <a:t>增添了收藏价值的属性。</a:t>
            </a:r>
          </a:p>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63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119819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pPr algn="l">
              <a:buFont typeface="Arial" panose="020B0604020202020204" pitchFamily="34" charset="0"/>
              <a:buChar char="•"/>
            </a:pPr>
            <a:r>
              <a:rPr lang="en-US" altLang="zh-CN" b="0" i="0" dirty="0" err="1">
                <a:solidFill>
                  <a:srgbClr val="24292E"/>
                </a:solidFill>
                <a:effectLst/>
                <a:latin typeface="Helvetica Neue"/>
              </a:rPr>
              <a:t>balanceOf</a:t>
            </a:r>
            <a:r>
              <a:rPr lang="en-US" altLang="zh-CN" b="0" i="0" dirty="0">
                <a:solidFill>
                  <a:srgbClr val="24292E"/>
                </a:solidFill>
                <a:effectLst/>
                <a:latin typeface="Helvetica Neue"/>
              </a:rPr>
              <a:t>(): </a:t>
            </a:r>
            <a:r>
              <a:rPr lang="zh-CN" altLang="en-US" b="0" i="0" dirty="0">
                <a:solidFill>
                  <a:srgbClr val="24292E"/>
                </a:solidFill>
                <a:effectLst/>
                <a:latin typeface="Helvetica Neue"/>
              </a:rPr>
              <a:t>返回由</a:t>
            </a:r>
            <a:r>
              <a:rPr lang="en-US" altLang="zh-CN" b="0" i="0" dirty="0">
                <a:solidFill>
                  <a:srgbClr val="24292E"/>
                </a:solidFill>
                <a:effectLst/>
                <a:latin typeface="Helvetica Neue"/>
              </a:rPr>
              <a:t>_owner </a:t>
            </a:r>
            <a:r>
              <a:rPr lang="zh-CN" altLang="en-US" b="0" i="0" dirty="0">
                <a:solidFill>
                  <a:srgbClr val="24292E"/>
                </a:solidFill>
                <a:effectLst/>
                <a:latin typeface="Helvetica Neue"/>
              </a:rPr>
              <a:t>持有的 </a:t>
            </a:r>
            <a:r>
              <a:rPr lang="en-US" altLang="zh-CN" b="0" i="0" dirty="0">
                <a:solidFill>
                  <a:srgbClr val="24292E"/>
                </a:solidFill>
                <a:effectLst/>
                <a:latin typeface="Helvetica Neue"/>
              </a:rPr>
              <a:t>NFTs </a:t>
            </a:r>
            <a:r>
              <a:rPr lang="zh-CN" altLang="en-US" b="0" i="0" dirty="0">
                <a:solidFill>
                  <a:srgbClr val="24292E"/>
                </a:solidFill>
                <a:effectLst/>
                <a:latin typeface="Helvetica Neue"/>
              </a:rPr>
              <a:t>的数量。</a:t>
            </a:r>
          </a:p>
          <a:p>
            <a:pPr algn="l">
              <a:buFont typeface="Arial" panose="020B0604020202020204" pitchFamily="34" charset="0"/>
              <a:buChar char="•"/>
            </a:pPr>
            <a:r>
              <a:rPr lang="en-US" altLang="zh-CN" b="0" i="0" dirty="0" err="1">
                <a:solidFill>
                  <a:srgbClr val="24292E"/>
                </a:solidFill>
                <a:effectLst/>
                <a:latin typeface="Helvetica Neue"/>
              </a:rPr>
              <a:t>ownerOf</a:t>
            </a:r>
            <a:r>
              <a:rPr lang="en-US" altLang="zh-CN" b="0" i="0" dirty="0">
                <a:solidFill>
                  <a:srgbClr val="24292E"/>
                </a:solidFill>
                <a:effectLst/>
                <a:latin typeface="Helvetica Neue"/>
              </a:rPr>
              <a:t>(): </a:t>
            </a:r>
            <a:r>
              <a:rPr lang="zh-CN" altLang="en-US" b="0" i="0" dirty="0">
                <a:solidFill>
                  <a:srgbClr val="24292E"/>
                </a:solidFill>
                <a:effectLst/>
                <a:latin typeface="Helvetica Neue"/>
              </a:rPr>
              <a:t>返回 </a:t>
            </a:r>
            <a:r>
              <a:rPr lang="en-US" altLang="zh-CN" b="0" i="0" dirty="0" err="1">
                <a:solidFill>
                  <a:srgbClr val="24292E"/>
                </a:solidFill>
                <a:effectLst/>
                <a:latin typeface="Helvetica Neue"/>
              </a:rPr>
              <a:t>tokenId</a:t>
            </a:r>
            <a:r>
              <a:rPr lang="en-US" altLang="zh-CN" b="0" i="0" dirty="0">
                <a:solidFill>
                  <a:srgbClr val="24292E"/>
                </a:solidFill>
                <a:effectLst/>
                <a:latin typeface="Helvetica Neue"/>
              </a:rPr>
              <a:t> </a:t>
            </a:r>
            <a:r>
              <a:rPr lang="zh-CN" altLang="en-US" b="0" i="0" dirty="0">
                <a:solidFill>
                  <a:srgbClr val="24292E"/>
                </a:solidFill>
                <a:effectLst/>
                <a:latin typeface="Helvetica Neue"/>
              </a:rPr>
              <a:t>代币持有者的地址。</a:t>
            </a:r>
          </a:p>
          <a:p>
            <a:pPr algn="l">
              <a:buFont typeface="Arial" panose="020B0604020202020204" pitchFamily="34" charset="0"/>
              <a:buChar char="•"/>
            </a:pPr>
            <a:r>
              <a:rPr lang="en-US" altLang="zh-CN" b="0" i="0" dirty="0">
                <a:solidFill>
                  <a:srgbClr val="24292E"/>
                </a:solidFill>
                <a:effectLst/>
                <a:latin typeface="Helvetica Neue"/>
              </a:rPr>
              <a:t>approve(): </a:t>
            </a:r>
            <a:r>
              <a:rPr lang="zh-CN" altLang="en-US" b="0" i="0" dirty="0">
                <a:solidFill>
                  <a:srgbClr val="24292E"/>
                </a:solidFill>
                <a:effectLst/>
                <a:latin typeface="Helvetica Neue"/>
              </a:rPr>
              <a:t>授予地址</a:t>
            </a:r>
            <a:r>
              <a:rPr lang="en-US" altLang="zh-CN" b="0" i="0" dirty="0">
                <a:solidFill>
                  <a:srgbClr val="24292E"/>
                </a:solidFill>
                <a:effectLst/>
                <a:latin typeface="Helvetica Neue"/>
              </a:rPr>
              <a:t>_to </a:t>
            </a:r>
            <a:r>
              <a:rPr lang="zh-CN" altLang="en-US" b="0" i="0" dirty="0">
                <a:solidFill>
                  <a:srgbClr val="24292E"/>
                </a:solidFill>
                <a:effectLst/>
                <a:latin typeface="Helvetica Neue"/>
              </a:rPr>
              <a:t>具有</a:t>
            </a:r>
            <a:r>
              <a:rPr lang="en-US" altLang="zh-CN" b="0" i="0" dirty="0">
                <a:solidFill>
                  <a:srgbClr val="24292E"/>
                </a:solidFill>
                <a:effectLst/>
                <a:latin typeface="Helvetica Neue"/>
              </a:rPr>
              <a:t>_</a:t>
            </a:r>
            <a:r>
              <a:rPr lang="en-US" altLang="zh-CN" b="0" i="0" dirty="0" err="1">
                <a:solidFill>
                  <a:srgbClr val="24292E"/>
                </a:solidFill>
                <a:effectLst/>
                <a:latin typeface="Helvetica Neue"/>
              </a:rPr>
              <a:t>tokenId</a:t>
            </a:r>
            <a:r>
              <a:rPr lang="en-US" altLang="zh-CN" b="0" i="0" dirty="0">
                <a:solidFill>
                  <a:srgbClr val="24292E"/>
                </a:solidFill>
                <a:effectLst/>
                <a:latin typeface="Helvetica Neue"/>
              </a:rPr>
              <a:t> </a:t>
            </a:r>
            <a:r>
              <a:rPr lang="zh-CN" altLang="en-US" b="0" i="0" dirty="0">
                <a:solidFill>
                  <a:srgbClr val="24292E"/>
                </a:solidFill>
                <a:effectLst/>
                <a:latin typeface="Helvetica Neue"/>
              </a:rPr>
              <a:t>的控制权，方法成功后需触发 </a:t>
            </a:r>
            <a:r>
              <a:rPr lang="en-US" altLang="zh-CN" b="0" i="0" dirty="0">
                <a:solidFill>
                  <a:srgbClr val="24292E"/>
                </a:solidFill>
                <a:effectLst/>
                <a:latin typeface="Helvetica Neue"/>
              </a:rPr>
              <a:t>Approval </a:t>
            </a:r>
            <a:r>
              <a:rPr lang="zh-CN" altLang="en-US" b="0" i="0" dirty="0">
                <a:solidFill>
                  <a:srgbClr val="24292E"/>
                </a:solidFill>
                <a:effectLst/>
                <a:latin typeface="Helvetica Neue"/>
              </a:rPr>
              <a:t>事件。</a:t>
            </a:r>
          </a:p>
          <a:p>
            <a:pPr algn="l">
              <a:buFont typeface="Arial" panose="020B0604020202020204" pitchFamily="34" charset="0"/>
              <a:buChar char="•"/>
            </a:pPr>
            <a:r>
              <a:rPr lang="en-US" altLang="zh-CN" b="0" i="0" dirty="0" err="1">
                <a:solidFill>
                  <a:srgbClr val="24292E"/>
                </a:solidFill>
                <a:effectLst/>
                <a:latin typeface="Helvetica Neue"/>
              </a:rPr>
              <a:t>setApprovalForAll</a:t>
            </a:r>
            <a:r>
              <a:rPr lang="en-US" altLang="zh-CN" b="0" i="0" dirty="0">
                <a:solidFill>
                  <a:srgbClr val="24292E"/>
                </a:solidFill>
                <a:effectLst/>
                <a:latin typeface="Helvetica Neue"/>
              </a:rPr>
              <a:t>(): </a:t>
            </a:r>
            <a:r>
              <a:rPr lang="zh-CN" altLang="en-US" b="0" i="0" dirty="0">
                <a:solidFill>
                  <a:srgbClr val="24292E"/>
                </a:solidFill>
                <a:effectLst/>
                <a:latin typeface="Helvetica Neue"/>
              </a:rPr>
              <a:t>授予地址</a:t>
            </a:r>
            <a:r>
              <a:rPr lang="en-US" altLang="zh-CN" b="0" i="0" dirty="0">
                <a:solidFill>
                  <a:srgbClr val="24292E"/>
                </a:solidFill>
                <a:effectLst/>
                <a:latin typeface="Helvetica Neue"/>
              </a:rPr>
              <a:t>_operator </a:t>
            </a:r>
            <a:r>
              <a:rPr lang="zh-CN" altLang="en-US" b="0" i="0" dirty="0">
                <a:solidFill>
                  <a:srgbClr val="24292E"/>
                </a:solidFill>
                <a:effectLst/>
                <a:latin typeface="Helvetica Neue"/>
              </a:rPr>
              <a:t>具有所有 </a:t>
            </a:r>
            <a:r>
              <a:rPr lang="en-US" altLang="zh-CN" b="0" i="0" dirty="0">
                <a:solidFill>
                  <a:srgbClr val="24292E"/>
                </a:solidFill>
                <a:effectLst/>
                <a:latin typeface="Helvetica Neue"/>
              </a:rPr>
              <a:t>NFTs </a:t>
            </a:r>
            <a:r>
              <a:rPr lang="zh-CN" altLang="en-US" b="0" i="0" dirty="0">
                <a:solidFill>
                  <a:srgbClr val="24292E"/>
                </a:solidFill>
                <a:effectLst/>
                <a:latin typeface="Helvetica Neue"/>
              </a:rPr>
              <a:t>的控制权，成功后需触发 </a:t>
            </a:r>
            <a:r>
              <a:rPr lang="en-US" altLang="zh-CN" b="0" i="0" dirty="0" err="1">
                <a:solidFill>
                  <a:srgbClr val="24292E"/>
                </a:solidFill>
                <a:effectLst/>
                <a:latin typeface="Helvetica Neue"/>
              </a:rPr>
              <a:t>ApprovalForAll</a:t>
            </a:r>
            <a:r>
              <a:rPr lang="en-US" altLang="zh-CN" b="0" i="0" dirty="0">
                <a:solidFill>
                  <a:srgbClr val="24292E"/>
                </a:solidFill>
                <a:effectLst/>
                <a:latin typeface="Helvetica Neue"/>
              </a:rPr>
              <a:t> </a:t>
            </a:r>
            <a:r>
              <a:rPr lang="zh-CN" altLang="en-US" b="0" i="0" dirty="0">
                <a:solidFill>
                  <a:srgbClr val="24292E"/>
                </a:solidFill>
                <a:effectLst/>
                <a:latin typeface="Helvetica Neue"/>
              </a:rPr>
              <a:t>事件。</a:t>
            </a:r>
          </a:p>
          <a:p>
            <a:pPr algn="l">
              <a:buFont typeface="Arial" panose="020B0604020202020204" pitchFamily="34" charset="0"/>
              <a:buChar char="•"/>
            </a:pPr>
            <a:r>
              <a:rPr lang="en-US" altLang="zh-CN" b="0" i="0" dirty="0" err="1">
                <a:solidFill>
                  <a:srgbClr val="24292E"/>
                </a:solidFill>
                <a:effectLst/>
                <a:latin typeface="Helvetica Neue"/>
              </a:rPr>
              <a:t>getApproved</a:t>
            </a:r>
            <a:r>
              <a:rPr lang="en-US" altLang="zh-CN" b="0" i="0" dirty="0">
                <a:solidFill>
                  <a:srgbClr val="24292E"/>
                </a:solidFill>
                <a:effectLst/>
                <a:latin typeface="Helvetica Neue"/>
              </a:rPr>
              <a:t>()</a:t>
            </a:r>
            <a:r>
              <a:rPr lang="zh-CN" altLang="en-US" b="0" i="0" dirty="0">
                <a:solidFill>
                  <a:srgbClr val="24292E"/>
                </a:solidFill>
                <a:effectLst/>
                <a:latin typeface="Helvetica Neue"/>
              </a:rPr>
              <a:t>、</a:t>
            </a:r>
            <a:r>
              <a:rPr lang="en-US" altLang="zh-CN" b="0" i="0" dirty="0" err="1">
                <a:solidFill>
                  <a:srgbClr val="24292E"/>
                </a:solidFill>
                <a:effectLst/>
                <a:latin typeface="Helvetica Neue"/>
              </a:rPr>
              <a:t>isApprovedForAll</a:t>
            </a:r>
            <a:r>
              <a:rPr lang="en-US" altLang="zh-CN" b="0" i="0" dirty="0">
                <a:solidFill>
                  <a:srgbClr val="24292E"/>
                </a:solidFill>
                <a:effectLst/>
                <a:latin typeface="Helvetica Neue"/>
              </a:rPr>
              <a:t>(): </a:t>
            </a:r>
            <a:r>
              <a:rPr lang="zh-CN" altLang="en-US" b="0" i="0" dirty="0">
                <a:solidFill>
                  <a:srgbClr val="24292E"/>
                </a:solidFill>
                <a:effectLst/>
                <a:latin typeface="Helvetica Neue"/>
              </a:rPr>
              <a:t>用来查询授权。</a:t>
            </a:r>
          </a:p>
          <a:p>
            <a:pPr algn="l">
              <a:buFont typeface="Arial" panose="020B0604020202020204" pitchFamily="34" charset="0"/>
              <a:buChar char="•"/>
            </a:pPr>
            <a:r>
              <a:rPr lang="en-US" altLang="zh-CN" b="0" i="0" dirty="0" err="1">
                <a:solidFill>
                  <a:srgbClr val="24292E"/>
                </a:solidFill>
                <a:effectLst/>
                <a:latin typeface="Helvetica Neue"/>
              </a:rPr>
              <a:t>safeTransferFrom</a:t>
            </a:r>
            <a:r>
              <a:rPr lang="en-US" altLang="zh-CN" b="0" i="0" dirty="0">
                <a:solidFill>
                  <a:srgbClr val="24292E"/>
                </a:solidFill>
                <a:effectLst/>
                <a:latin typeface="Helvetica Neue"/>
              </a:rPr>
              <a:t>(): </a:t>
            </a:r>
            <a:r>
              <a:rPr lang="zh-CN" altLang="en-US" b="0" i="0" dirty="0">
                <a:solidFill>
                  <a:srgbClr val="24292E"/>
                </a:solidFill>
                <a:effectLst/>
                <a:latin typeface="Helvetica Neue"/>
              </a:rPr>
              <a:t>转移 </a:t>
            </a:r>
            <a:r>
              <a:rPr lang="en-US" altLang="zh-CN" b="0" i="0" dirty="0">
                <a:solidFill>
                  <a:srgbClr val="24292E"/>
                </a:solidFill>
                <a:effectLst/>
                <a:latin typeface="Helvetica Neue"/>
              </a:rPr>
              <a:t>NFT </a:t>
            </a:r>
            <a:r>
              <a:rPr lang="zh-CN" altLang="en-US" b="0" i="0" dirty="0">
                <a:solidFill>
                  <a:srgbClr val="24292E"/>
                </a:solidFill>
                <a:effectLst/>
                <a:latin typeface="Helvetica Neue"/>
              </a:rPr>
              <a:t>所有权，一次成功的转移操作必须发起 </a:t>
            </a:r>
            <a:r>
              <a:rPr lang="en-US" altLang="zh-CN" b="0" i="0" dirty="0" err="1">
                <a:solidFill>
                  <a:srgbClr val="24292E"/>
                </a:solidFill>
                <a:effectLst/>
                <a:latin typeface="Helvetica Neue"/>
              </a:rPr>
              <a:t>Transer</a:t>
            </a:r>
            <a:r>
              <a:rPr lang="en-US" altLang="zh-CN" b="0" i="0" dirty="0">
                <a:solidFill>
                  <a:srgbClr val="24292E"/>
                </a:solidFill>
                <a:effectLst/>
                <a:latin typeface="Helvetica Neue"/>
              </a:rPr>
              <a:t> </a:t>
            </a:r>
            <a:r>
              <a:rPr lang="zh-CN" altLang="en-US" b="0" i="0" dirty="0">
                <a:solidFill>
                  <a:srgbClr val="24292E"/>
                </a:solidFill>
                <a:effectLst/>
                <a:latin typeface="Helvetica Neue"/>
              </a:rPr>
              <a:t>事件。函数的实现需要做一下几种检查：</a:t>
            </a:r>
          </a:p>
          <a:p>
            <a:pPr algn="l">
              <a:buFont typeface="+mj-lt"/>
              <a:buAutoNum type="arabicPeriod"/>
            </a:pPr>
            <a:r>
              <a:rPr lang="zh-CN" altLang="en-US" b="0" i="0" dirty="0">
                <a:solidFill>
                  <a:srgbClr val="24292E"/>
                </a:solidFill>
                <a:effectLst/>
                <a:latin typeface="Helvetica Neue"/>
              </a:rPr>
              <a:t>调用者 </a:t>
            </a:r>
            <a:r>
              <a:rPr lang="en-US" altLang="zh-CN" b="0" i="0" dirty="0" err="1">
                <a:solidFill>
                  <a:srgbClr val="24292E"/>
                </a:solidFill>
                <a:effectLst/>
                <a:latin typeface="Helvetica Neue"/>
              </a:rPr>
              <a:t>msg.sender</a:t>
            </a:r>
            <a:r>
              <a:rPr lang="en-US" altLang="zh-CN" b="0" i="0" dirty="0">
                <a:solidFill>
                  <a:srgbClr val="24292E"/>
                </a:solidFill>
                <a:effectLst/>
                <a:latin typeface="Helvetica Neue"/>
              </a:rPr>
              <a:t> </a:t>
            </a:r>
            <a:r>
              <a:rPr lang="zh-CN" altLang="en-US" b="0" i="0" dirty="0">
                <a:solidFill>
                  <a:srgbClr val="24292E"/>
                </a:solidFill>
                <a:effectLst/>
                <a:latin typeface="Helvetica Neue"/>
              </a:rPr>
              <a:t>应该是当前 </a:t>
            </a:r>
            <a:r>
              <a:rPr lang="en-US" altLang="zh-CN" b="0" i="0" dirty="0" err="1">
                <a:solidFill>
                  <a:srgbClr val="24292E"/>
                </a:solidFill>
                <a:effectLst/>
                <a:latin typeface="Helvetica Neue"/>
              </a:rPr>
              <a:t>tokenId</a:t>
            </a:r>
            <a:r>
              <a:rPr lang="en-US" altLang="zh-CN" b="0" i="0" dirty="0">
                <a:solidFill>
                  <a:srgbClr val="24292E"/>
                </a:solidFill>
                <a:effectLst/>
                <a:latin typeface="Helvetica Neue"/>
              </a:rPr>
              <a:t> </a:t>
            </a:r>
            <a:r>
              <a:rPr lang="zh-CN" altLang="en-US" b="0" i="0" dirty="0">
                <a:solidFill>
                  <a:srgbClr val="24292E"/>
                </a:solidFill>
                <a:effectLst/>
                <a:latin typeface="Helvetica Neue"/>
              </a:rPr>
              <a:t>的所有者或被授权的地址</a:t>
            </a:r>
          </a:p>
          <a:p>
            <a:pPr algn="l">
              <a:buFont typeface="+mj-lt"/>
              <a:buAutoNum type="arabicPeriod"/>
            </a:pPr>
            <a:r>
              <a:rPr lang="en-US" altLang="zh-CN" b="0" i="0" dirty="0">
                <a:solidFill>
                  <a:srgbClr val="24292E"/>
                </a:solidFill>
                <a:effectLst/>
                <a:latin typeface="Helvetica Neue"/>
              </a:rPr>
              <a:t>_from </a:t>
            </a:r>
            <a:r>
              <a:rPr lang="zh-CN" altLang="en-US" b="0" i="0" dirty="0">
                <a:solidFill>
                  <a:srgbClr val="24292E"/>
                </a:solidFill>
                <a:effectLst/>
                <a:latin typeface="Helvetica Neue"/>
              </a:rPr>
              <a:t>必须是 </a:t>
            </a:r>
            <a:r>
              <a:rPr lang="en-US" altLang="zh-CN" b="0" i="0" dirty="0">
                <a:solidFill>
                  <a:srgbClr val="24292E"/>
                </a:solidFill>
                <a:effectLst/>
                <a:latin typeface="Helvetica Neue"/>
              </a:rPr>
              <a:t>_</a:t>
            </a:r>
            <a:r>
              <a:rPr lang="en-US" altLang="zh-CN" b="0" i="0" dirty="0" err="1">
                <a:solidFill>
                  <a:srgbClr val="24292E"/>
                </a:solidFill>
                <a:effectLst/>
                <a:latin typeface="Helvetica Neue"/>
              </a:rPr>
              <a:t>tokenId</a:t>
            </a:r>
            <a:r>
              <a:rPr lang="en-US" altLang="zh-CN" b="0" i="0" dirty="0">
                <a:solidFill>
                  <a:srgbClr val="24292E"/>
                </a:solidFill>
                <a:effectLst/>
                <a:latin typeface="Helvetica Neue"/>
              </a:rPr>
              <a:t> </a:t>
            </a:r>
            <a:r>
              <a:rPr lang="zh-CN" altLang="en-US" b="0" i="0" dirty="0">
                <a:solidFill>
                  <a:srgbClr val="24292E"/>
                </a:solidFill>
                <a:effectLst/>
                <a:latin typeface="Helvetica Neue"/>
              </a:rPr>
              <a:t>的所有者</a:t>
            </a:r>
          </a:p>
          <a:p>
            <a:pPr algn="l">
              <a:buFont typeface="+mj-lt"/>
              <a:buAutoNum type="arabicPeriod"/>
            </a:pPr>
            <a:r>
              <a:rPr lang="en-US" altLang="zh-CN" b="0" i="0" dirty="0">
                <a:solidFill>
                  <a:srgbClr val="24292E"/>
                </a:solidFill>
                <a:effectLst/>
                <a:latin typeface="Helvetica Neue"/>
              </a:rPr>
              <a:t>_</a:t>
            </a:r>
            <a:r>
              <a:rPr lang="en-US" altLang="zh-CN" b="0" i="0" dirty="0" err="1">
                <a:solidFill>
                  <a:srgbClr val="24292E"/>
                </a:solidFill>
                <a:effectLst/>
                <a:latin typeface="Helvetica Neue"/>
              </a:rPr>
              <a:t>tokenId</a:t>
            </a:r>
            <a:r>
              <a:rPr lang="en-US" altLang="zh-CN" b="0" i="0" dirty="0">
                <a:solidFill>
                  <a:srgbClr val="24292E"/>
                </a:solidFill>
                <a:effectLst/>
                <a:latin typeface="Helvetica Neue"/>
              </a:rPr>
              <a:t> </a:t>
            </a:r>
            <a:r>
              <a:rPr lang="zh-CN" altLang="en-US" b="0" i="0" dirty="0">
                <a:solidFill>
                  <a:srgbClr val="24292E"/>
                </a:solidFill>
                <a:effectLst/>
                <a:latin typeface="Helvetica Neue"/>
              </a:rPr>
              <a:t>应该是当前合约正在监测的 </a:t>
            </a:r>
            <a:r>
              <a:rPr lang="en-US" altLang="zh-CN" b="0" i="0" dirty="0">
                <a:solidFill>
                  <a:srgbClr val="24292E"/>
                </a:solidFill>
                <a:effectLst/>
                <a:latin typeface="Helvetica Neue"/>
              </a:rPr>
              <a:t>NFTs </a:t>
            </a:r>
            <a:r>
              <a:rPr lang="zh-CN" altLang="en-US" b="0" i="0" dirty="0">
                <a:solidFill>
                  <a:srgbClr val="24292E"/>
                </a:solidFill>
                <a:effectLst/>
                <a:latin typeface="Helvetica Neue"/>
              </a:rPr>
              <a:t>中的任何一个</a:t>
            </a:r>
          </a:p>
          <a:p>
            <a:pPr algn="l">
              <a:buFont typeface="+mj-lt"/>
              <a:buAutoNum type="arabicPeriod"/>
            </a:pPr>
            <a:r>
              <a:rPr lang="en-US" altLang="zh-CN" b="0" i="0" dirty="0">
                <a:solidFill>
                  <a:srgbClr val="24292E"/>
                </a:solidFill>
                <a:effectLst/>
                <a:latin typeface="Helvetica Neue"/>
              </a:rPr>
              <a:t>_to </a:t>
            </a:r>
            <a:r>
              <a:rPr lang="zh-CN" altLang="en-US" b="0" i="0" dirty="0">
                <a:solidFill>
                  <a:srgbClr val="24292E"/>
                </a:solidFill>
                <a:effectLst/>
                <a:latin typeface="Helvetica Neue"/>
              </a:rPr>
              <a:t>地址不应该为 </a:t>
            </a:r>
            <a:r>
              <a:rPr lang="en-US" altLang="zh-CN" b="0" i="0" dirty="0">
                <a:solidFill>
                  <a:srgbClr val="24292E"/>
                </a:solidFill>
                <a:effectLst/>
                <a:latin typeface="Helvetica Neue"/>
              </a:rPr>
              <a:t>0</a:t>
            </a:r>
          </a:p>
          <a:p>
            <a:pPr algn="l">
              <a:buFont typeface="+mj-lt"/>
              <a:buAutoNum type="arabicPeriod"/>
            </a:pPr>
            <a:r>
              <a:rPr lang="zh-CN" altLang="en-US" b="0" i="0" dirty="0">
                <a:solidFill>
                  <a:srgbClr val="24292E"/>
                </a:solidFill>
                <a:effectLst/>
                <a:latin typeface="Helvetica Neue"/>
              </a:rPr>
              <a:t>如果</a:t>
            </a:r>
            <a:r>
              <a:rPr lang="en-US" altLang="zh-CN" b="0" i="0" dirty="0">
                <a:solidFill>
                  <a:srgbClr val="24292E"/>
                </a:solidFill>
                <a:effectLst/>
                <a:latin typeface="Helvetica Neue"/>
              </a:rPr>
              <a:t>_to </a:t>
            </a:r>
            <a:r>
              <a:rPr lang="zh-CN" altLang="en-US" b="0" i="0" dirty="0">
                <a:solidFill>
                  <a:srgbClr val="24292E"/>
                </a:solidFill>
                <a:effectLst/>
                <a:latin typeface="Helvetica Neue"/>
              </a:rPr>
              <a:t>是一个合约应该调用其 </a:t>
            </a:r>
            <a:r>
              <a:rPr lang="en-US" altLang="zh-CN" b="0" i="0" dirty="0">
                <a:solidFill>
                  <a:srgbClr val="24292E"/>
                </a:solidFill>
                <a:effectLst/>
                <a:latin typeface="Helvetica Neue"/>
              </a:rPr>
              <a:t>onERC721Received </a:t>
            </a:r>
            <a:r>
              <a:rPr lang="zh-CN" altLang="en-US" b="0" i="0" dirty="0">
                <a:solidFill>
                  <a:srgbClr val="24292E"/>
                </a:solidFill>
                <a:effectLst/>
                <a:latin typeface="Helvetica Neue"/>
              </a:rPr>
              <a:t>方法， 并且检查其返回值，如果返回值不为 </a:t>
            </a:r>
            <a:r>
              <a:rPr lang="en-US" altLang="zh-CN" b="0" i="0" dirty="0">
                <a:solidFill>
                  <a:srgbClr val="24292E"/>
                </a:solidFill>
                <a:effectLst/>
                <a:latin typeface="Helvetica Neue"/>
              </a:rPr>
              <a:t>bytes4(keccak256("onERC721Received(address,uint256,bytes)")) </a:t>
            </a:r>
            <a:r>
              <a:rPr lang="zh-CN" altLang="en-US" b="0" i="0" dirty="0">
                <a:solidFill>
                  <a:srgbClr val="24292E"/>
                </a:solidFill>
                <a:effectLst/>
                <a:latin typeface="Helvetica Neue"/>
              </a:rPr>
              <a:t>抛出异常。</a:t>
            </a:r>
            <a:br>
              <a:rPr lang="zh-CN" altLang="en-US" b="0" i="0" dirty="0">
                <a:solidFill>
                  <a:srgbClr val="24292E"/>
                </a:solidFill>
                <a:effectLst/>
                <a:latin typeface="Helvetica Neue"/>
              </a:rPr>
            </a:br>
            <a:r>
              <a:rPr lang="zh-CN" altLang="en-US" b="0" i="0" dirty="0">
                <a:solidFill>
                  <a:srgbClr val="24292E"/>
                </a:solidFill>
                <a:effectLst/>
                <a:latin typeface="Helvetica Neue"/>
              </a:rPr>
              <a:t>一个可接收 </a:t>
            </a:r>
            <a:r>
              <a:rPr lang="en-US" altLang="zh-CN" b="0" i="0" dirty="0">
                <a:solidFill>
                  <a:srgbClr val="24292E"/>
                </a:solidFill>
                <a:effectLst/>
                <a:latin typeface="Helvetica Neue"/>
              </a:rPr>
              <a:t>NFT </a:t>
            </a:r>
            <a:r>
              <a:rPr lang="zh-CN" altLang="en-US" b="0" i="0" dirty="0">
                <a:solidFill>
                  <a:srgbClr val="24292E"/>
                </a:solidFill>
                <a:effectLst/>
                <a:latin typeface="Helvetica Neue"/>
              </a:rPr>
              <a:t>的合约必须实现 </a:t>
            </a:r>
            <a:r>
              <a:rPr lang="en-US" altLang="zh-CN" b="0" i="0" dirty="0">
                <a:solidFill>
                  <a:srgbClr val="24292E"/>
                </a:solidFill>
                <a:effectLst/>
                <a:latin typeface="Helvetica Neue"/>
              </a:rPr>
              <a:t>ERC721TokenReceiver </a:t>
            </a:r>
            <a:r>
              <a:rPr lang="zh-CN" altLang="en-US" b="0" i="0" dirty="0">
                <a:solidFill>
                  <a:srgbClr val="24292E"/>
                </a:solidFill>
                <a:effectLst/>
                <a:latin typeface="Helvetica Neue"/>
              </a:rPr>
              <a:t>接口：</a:t>
            </a:r>
          </a:p>
          <a:p>
            <a:pPr algn="l">
              <a:buFont typeface="Arial" panose="020B0604020202020204" pitchFamily="34" charset="0"/>
              <a:buChar char="•"/>
            </a:pPr>
            <a:r>
              <a:rPr lang="en-US" altLang="zh-CN" dirty="0"/>
              <a:t>interface ERC721TokenReceiver { </a:t>
            </a:r>
            <a:r>
              <a:rPr lang="en-US" altLang="zh-CN" i="1" dirty="0">
                <a:solidFill>
                  <a:srgbClr val="999988"/>
                </a:solidFill>
                <a:effectLst/>
              </a:rPr>
              <a:t>/// @return `bytes4(keccak256("onERC721Received(address,uint256,bytes)"))`</a:t>
            </a:r>
            <a:r>
              <a:rPr lang="en-US" altLang="zh-CN" dirty="0"/>
              <a:t> </a:t>
            </a:r>
            <a:r>
              <a:rPr lang="en-US" altLang="zh-CN" b="1" dirty="0">
                <a:solidFill>
                  <a:srgbClr val="333333"/>
                </a:solidFill>
                <a:effectLst/>
              </a:rPr>
              <a:t>function</a:t>
            </a:r>
            <a:r>
              <a:rPr lang="en-US" altLang="zh-CN" dirty="0">
                <a:effectLst/>
              </a:rPr>
              <a:t> </a:t>
            </a:r>
            <a:r>
              <a:rPr lang="en-US" altLang="zh-CN" b="1" dirty="0">
                <a:solidFill>
                  <a:srgbClr val="990000"/>
                </a:solidFill>
                <a:effectLst/>
              </a:rPr>
              <a:t>onERC721Received</a:t>
            </a:r>
            <a:r>
              <a:rPr lang="en-US" altLang="zh-CN" dirty="0">
                <a:effectLst/>
              </a:rPr>
              <a:t>(address _from, uint256 _</a:t>
            </a:r>
            <a:r>
              <a:rPr lang="en-US" altLang="zh-CN" dirty="0" err="1">
                <a:effectLst/>
              </a:rPr>
              <a:t>tokenId</a:t>
            </a:r>
            <a:r>
              <a:rPr lang="en-US" altLang="zh-CN" dirty="0">
                <a:effectLst/>
              </a:rPr>
              <a:t>, bytes data) </a:t>
            </a:r>
            <a:r>
              <a:rPr lang="en-US" altLang="zh-CN" b="1" dirty="0">
                <a:solidFill>
                  <a:srgbClr val="990000"/>
                </a:solidFill>
                <a:effectLst/>
              </a:rPr>
              <a:t>external</a:t>
            </a:r>
            <a:r>
              <a:rPr lang="en-US" altLang="zh-CN" dirty="0">
                <a:effectLst/>
              </a:rPr>
              <a:t> </a:t>
            </a:r>
            <a:r>
              <a:rPr lang="en-US" altLang="zh-CN" b="1" dirty="0">
                <a:solidFill>
                  <a:srgbClr val="990000"/>
                </a:solidFill>
                <a:effectLst/>
              </a:rPr>
              <a:t>returns</a:t>
            </a:r>
            <a:r>
              <a:rPr lang="en-US" altLang="zh-CN" dirty="0">
                <a:effectLst/>
              </a:rPr>
              <a:t>(bytes4); } </a:t>
            </a:r>
            <a:r>
              <a:rPr lang="en-US" altLang="zh-CN" b="0" i="0" dirty="0" err="1">
                <a:solidFill>
                  <a:srgbClr val="24292E"/>
                </a:solidFill>
                <a:effectLst/>
                <a:latin typeface="Helvetica Neue"/>
              </a:rPr>
              <a:t>transferFrom</a:t>
            </a:r>
            <a:r>
              <a:rPr lang="en-US" altLang="zh-CN" b="0" i="0" dirty="0">
                <a:solidFill>
                  <a:srgbClr val="24292E"/>
                </a:solidFill>
                <a:effectLst/>
                <a:latin typeface="Helvetica Neue"/>
              </a:rPr>
              <a:t>(): </a:t>
            </a:r>
            <a:r>
              <a:rPr lang="zh-CN" altLang="en-US" b="0" i="0" dirty="0">
                <a:solidFill>
                  <a:srgbClr val="24292E"/>
                </a:solidFill>
                <a:effectLst/>
                <a:latin typeface="Helvetica Neue"/>
              </a:rPr>
              <a:t>用来转移 </a:t>
            </a:r>
            <a:r>
              <a:rPr lang="en-US" altLang="zh-CN" b="0" i="0" dirty="0">
                <a:solidFill>
                  <a:srgbClr val="24292E"/>
                </a:solidFill>
                <a:effectLst/>
                <a:latin typeface="Helvetica Neue"/>
              </a:rPr>
              <a:t>NFTs, </a:t>
            </a:r>
            <a:r>
              <a:rPr lang="zh-CN" altLang="en-US" b="0" i="0" dirty="0">
                <a:solidFill>
                  <a:srgbClr val="24292E"/>
                </a:solidFill>
                <a:effectLst/>
                <a:latin typeface="Helvetica Neue"/>
              </a:rPr>
              <a:t>方法成功后需触发 </a:t>
            </a:r>
            <a:r>
              <a:rPr lang="en-US" altLang="zh-CN" b="0" i="0" dirty="0">
                <a:solidFill>
                  <a:srgbClr val="24292E"/>
                </a:solidFill>
                <a:effectLst/>
                <a:latin typeface="Helvetica Neue"/>
              </a:rPr>
              <a:t>Transfer </a:t>
            </a:r>
            <a:r>
              <a:rPr lang="zh-CN" altLang="en-US" b="0" i="0" dirty="0">
                <a:solidFill>
                  <a:srgbClr val="24292E"/>
                </a:solidFill>
                <a:effectLst/>
                <a:latin typeface="Helvetica Neue"/>
              </a:rPr>
              <a:t>事件。调用者自己确认</a:t>
            </a:r>
            <a:r>
              <a:rPr lang="en-US" altLang="zh-CN" b="0" i="0" dirty="0">
                <a:solidFill>
                  <a:srgbClr val="24292E"/>
                </a:solidFill>
                <a:effectLst/>
                <a:latin typeface="Helvetica Neue"/>
              </a:rPr>
              <a:t>_to </a:t>
            </a:r>
            <a:r>
              <a:rPr lang="zh-CN" altLang="en-US" b="0" i="0" dirty="0">
                <a:solidFill>
                  <a:srgbClr val="24292E"/>
                </a:solidFill>
                <a:effectLst/>
                <a:latin typeface="Helvetica Neue"/>
              </a:rPr>
              <a:t>地址能正常接收 </a:t>
            </a:r>
            <a:r>
              <a:rPr lang="en-US" altLang="zh-CN" b="0" i="0" dirty="0">
                <a:solidFill>
                  <a:srgbClr val="24292E"/>
                </a:solidFill>
                <a:effectLst/>
                <a:latin typeface="Helvetica Neue"/>
              </a:rPr>
              <a:t>NFT</a:t>
            </a:r>
            <a:r>
              <a:rPr lang="zh-CN" altLang="en-US" b="0" i="0" dirty="0">
                <a:solidFill>
                  <a:srgbClr val="24292E"/>
                </a:solidFill>
                <a:effectLst/>
                <a:latin typeface="Helvetica Neue"/>
              </a:rPr>
              <a:t>，否则将丢失此 </a:t>
            </a:r>
            <a:r>
              <a:rPr lang="en-US" altLang="zh-CN" b="0" i="0" dirty="0">
                <a:solidFill>
                  <a:srgbClr val="24292E"/>
                </a:solidFill>
                <a:effectLst/>
                <a:latin typeface="Helvetica Neue"/>
              </a:rPr>
              <a:t>NFT</a:t>
            </a:r>
            <a:r>
              <a:rPr lang="zh-CN" altLang="en-US" b="0" i="0" dirty="0">
                <a:solidFill>
                  <a:srgbClr val="24292E"/>
                </a:solidFill>
                <a:effectLst/>
                <a:latin typeface="Helvetica Neue"/>
              </a:rPr>
              <a:t>。此函数实现时需要检查上面条件的前 </a:t>
            </a:r>
            <a:r>
              <a:rPr lang="en-US" altLang="zh-CN" b="0" i="0" dirty="0">
                <a:solidFill>
                  <a:srgbClr val="24292E"/>
                </a:solidFill>
                <a:effectLst/>
                <a:latin typeface="Helvetica Neue"/>
              </a:rPr>
              <a:t>4 </a:t>
            </a:r>
            <a:r>
              <a:rPr lang="zh-CN" altLang="en-US" b="0" i="0" dirty="0">
                <a:solidFill>
                  <a:srgbClr val="24292E"/>
                </a:solidFill>
                <a:effectLst/>
                <a:latin typeface="Helvetica Neue"/>
              </a:rPr>
              <a:t>条。</a:t>
            </a: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64</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198923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pPr algn="l">
              <a:buFont typeface="Arial" panose="020B0604020202020204" pitchFamily="34" charset="0"/>
              <a:buChar char="•"/>
            </a:pPr>
            <a:endParaRPr lang="zh-CN" altLang="en-US" b="0" i="0" dirty="0">
              <a:solidFill>
                <a:srgbClr val="24292E"/>
              </a:solidFill>
              <a:effectLst/>
              <a:latin typeface="Helvetica Neue"/>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65</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818258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pPr algn="l">
              <a:buFont typeface="Arial" panose="020B0604020202020204" pitchFamily="34" charset="0"/>
              <a:buChar char="•"/>
            </a:pPr>
            <a:endParaRPr lang="zh-CN" altLang="en-US" b="0" i="0" dirty="0">
              <a:solidFill>
                <a:srgbClr val="24292E"/>
              </a:solidFill>
              <a:effectLst/>
              <a:latin typeface="Helvetica Neue"/>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66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82196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r>
              <a:rPr lang="zh-CN" altLang="en-US" sz="1200" dirty="0">
                <a:latin typeface="微软雅黑" panose="020B0503020204020204" pitchFamily="34" charset="-122"/>
                <a:ea typeface="微软雅黑" panose="020B0503020204020204" pitchFamily="34" charset="-122"/>
              </a:rPr>
              <a:t>带大家看一下手续费</a:t>
            </a:r>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47578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24953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A4D63719-925B-4FDB-ADD7-EB3EBB8C2A6F}"/>
              </a:ext>
            </a:extLst>
          </p:cNvPr>
          <p:cNvSpPr>
            <a:spLocks noGrp="1" noRot="1" noChangeAspect="1" noChangeArrowheads="1"/>
          </p:cNvSpPr>
          <p:nvPr>
            <p:ph type="sldImg" idx="4294967295"/>
          </p:nvPr>
        </p:nvSpPr>
        <p:spPr>
          <a:ln>
            <a:miter lim="800000"/>
          </a:ln>
        </p:spPr>
      </p:sp>
      <p:sp>
        <p:nvSpPr>
          <p:cNvPr id="17410" name="备注占位符 2">
            <a:extLst>
              <a:ext uri="{FF2B5EF4-FFF2-40B4-BE49-F238E27FC236}">
                <a16:creationId xmlns:a16="http://schemas.microsoft.com/office/drawing/2014/main" id="{41329358-7494-4D25-8A5B-FC6F08A13CBF}"/>
              </a:ext>
            </a:extLst>
          </p:cNvPr>
          <p:cNvSpPr>
            <a:spLocks noGrp="1" noChangeArrowheads="1"/>
          </p:cNvSpPr>
          <p:nvPr>
            <p:ph type="body" idx="4294967295"/>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17411" name="幻灯片编号占位符 3">
            <a:extLst>
              <a:ext uri="{FF2B5EF4-FFF2-40B4-BE49-F238E27FC236}">
                <a16:creationId xmlns:a16="http://schemas.microsoft.com/office/drawing/2014/main" id="{4447C436-328A-472B-AEB5-5C526C55A4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fontAlgn="base"/>
            <a:fld id="{238CD22A-DE39-4119-BA88-EC24C409A1CA}" type="slidenum">
              <a:rPr lang="zh-CN" altLang="en-US">
                <a:latin typeface="Calibri" panose="020F0502020204030204" pitchFamily="34" charset="0"/>
                <a:ea typeface="宋体" panose="02010600030101010101" pitchFamily="2" charset="-122"/>
              </a:rPr>
              <a:pPr fontAlgn="base"/>
              <a:t>10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2685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4" descr="浙江大学">
            <a:extLst>
              <a:ext uri="{FF2B5EF4-FFF2-40B4-BE49-F238E27FC236}">
                <a16:creationId xmlns:a16="http://schemas.microsoft.com/office/drawing/2014/main" id="{B04EC8B0-5CBB-4C4B-8344-F260A1BDC19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800" y="146050"/>
            <a:ext cx="1293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09600" y="1085876"/>
            <a:ext cx="6908800" cy="980017"/>
          </a:xfrm>
        </p:spPr>
        <p:txBody>
          <a:bodyPr/>
          <a:lstStyle>
            <a:lvl1pPr algn="ctr">
              <a:defRPr sz="2370">
                <a:solidFill>
                  <a:srgbClr val="C00000"/>
                </a:solidFill>
              </a:defRPr>
            </a:lvl1pPr>
          </a:lstStyle>
          <a:p>
            <a:r>
              <a:rPr lang="zh-CN" altLang="en-US" noProof="1"/>
              <a:t>单击此处编辑母版标题样式</a:t>
            </a:r>
            <a:endParaRPr lang="zh-TW" altLang="en-US" noProof="1"/>
          </a:p>
        </p:txBody>
      </p:sp>
      <p:sp>
        <p:nvSpPr>
          <p:cNvPr id="3" name="副标题 2"/>
          <p:cNvSpPr>
            <a:spLocks noGrp="1"/>
          </p:cNvSpPr>
          <p:nvPr>
            <p:ph type="subTitle" idx="1"/>
          </p:nvPr>
        </p:nvSpPr>
        <p:spPr>
          <a:xfrm>
            <a:off x="1219200" y="2877039"/>
            <a:ext cx="5689600" cy="945141"/>
          </a:xfrm>
        </p:spPr>
        <p:txBody>
          <a:bodyPr/>
          <a:lstStyle>
            <a:lvl1pPr marL="0" indent="0" algn="ctr">
              <a:buNone/>
              <a:defRPr>
                <a:solidFill>
                  <a:srgbClr val="002060"/>
                </a:solidFill>
              </a:defRPr>
            </a:lvl1pPr>
            <a:lvl2pPr marL="271145" indent="0" algn="ctr">
              <a:buNone/>
              <a:defRPr>
                <a:solidFill>
                  <a:schemeClr val="tx1">
                    <a:tint val="75000"/>
                  </a:schemeClr>
                </a:solidFill>
              </a:defRPr>
            </a:lvl2pPr>
            <a:lvl3pPr marL="541655" indent="0" algn="ctr">
              <a:buNone/>
              <a:defRPr>
                <a:solidFill>
                  <a:schemeClr val="tx1">
                    <a:tint val="75000"/>
                  </a:schemeClr>
                </a:solidFill>
              </a:defRPr>
            </a:lvl3pPr>
            <a:lvl4pPr marL="812800" indent="0" algn="ctr">
              <a:buNone/>
              <a:defRPr>
                <a:solidFill>
                  <a:schemeClr val="tx1">
                    <a:tint val="75000"/>
                  </a:schemeClr>
                </a:solidFill>
              </a:defRPr>
            </a:lvl4pPr>
            <a:lvl5pPr marL="1083945" indent="0" algn="ctr">
              <a:buNone/>
              <a:defRPr>
                <a:solidFill>
                  <a:schemeClr val="tx1">
                    <a:tint val="75000"/>
                  </a:schemeClr>
                </a:solidFill>
              </a:defRPr>
            </a:lvl5pPr>
            <a:lvl6pPr marL="1355090" indent="0" algn="ctr">
              <a:buNone/>
              <a:defRPr>
                <a:solidFill>
                  <a:schemeClr val="tx1">
                    <a:tint val="75000"/>
                  </a:schemeClr>
                </a:solidFill>
              </a:defRPr>
            </a:lvl6pPr>
            <a:lvl7pPr marL="1625600" indent="0" algn="ctr">
              <a:buNone/>
              <a:defRPr>
                <a:solidFill>
                  <a:schemeClr val="tx1">
                    <a:tint val="75000"/>
                  </a:schemeClr>
                </a:solidFill>
              </a:defRPr>
            </a:lvl7pPr>
            <a:lvl8pPr marL="1896745" indent="0" algn="ctr">
              <a:buNone/>
              <a:defRPr>
                <a:solidFill>
                  <a:schemeClr val="tx1">
                    <a:tint val="75000"/>
                  </a:schemeClr>
                </a:solidFill>
              </a:defRPr>
            </a:lvl8pPr>
            <a:lvl9pPr marL="2167890" indent="0" algn="ctr">
              <a:buNone/>
              <a:defRPr>
                <a:solidFill>
                  <a:schemeClr val="tx1">
                    <a:tint val="75000"/>
                  </a:schemeClr>
                </a:solidFill>
              </a:defRPr>
            </a:lvl9pPr>
          </a:lstStyle>
          <a:p>
            <a:r>
              <a:rPr lang="zh-CN" altLang="en-US" noProof="1"/>
              <a:t>单击此处编辑母版副标题样式</a:t>
            </a:r>
            <a:endParaRPr lang="zh-TW" altLang="en-US" noProof="1"/>
          </a:p>
        </p:txBody>
      </p:sp>
      <p:sp>
        <p:nvSpPr>
          <p:cNvPr id="5" name="日期占位符 3">
            <a:extLst>
              <a:ext uri="{FF2B5EF4-FFF2-40B4-BE49-F238E27FC236}">
                <a16:creationId xmlns:a16="http://schemas.microsoft.com/office/drawing/2014/main" id="{F2C0DCE5-3EED-4752-90EE-16B3F5EA451B}"/>
              </a:ext>
            </a:extLst>
          </p:cNvPr>
          <p:cNvSpPr>
            <a:spLocks noGrp="1"/>
          </p:cNvSpPr>
          <p:nvPr>
            <p:ph type="dt" sz="half" idx="10"/>
          </p:nvPr>
        </p:nvSpPr>
        <p:spPr/>
        <p:txBody>
          <a:bodyPr/>
          <a:lstStyle>
            <a:lvl1pPr>
              <a:defRPr smtClean="0"/>
            </a:lvl1pPr>
          </a:lstStyle>
          <a:p>
            <a:fld id="{275CF5A2-F042-43FD-B156-DCC8AE85EECF}" type="datetime1">
              <a:rPr lang="zh-CN" altLang="en-US"/>
              <a:pPr/>
              <a:t>2020/12/11</a:t>
            </a:fld>
            <a:endParaRPr lang="zh-CN" altLang="en-US"/>
          </a:p>
        </p:txBody>
      </p:sp>
      <p:sp>
        <p:nvSpPr>
          <p:cNvPr id="6" name="页脚占位符 4">
            <a:extLst>
              <a:ext uri="{FF2B5EF4-FFF2-40B4-BE49-F238E27FC236}">
                <a16:creationId xmlns:a16="http://schemas.microsoft.com/office/drawing/2014/main" id="{4F3F895F-AE96-48C0-8F2E-CF163F5344CB}"/>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E627BD40-FFB7-4B6D-AA93-0400FB496495}"/>
              </a:ext>
            </a:extLst>
          </p:cNvPr>
          <p:cNvSpPr>
            <a:spLocks noGrp="1"/>
          </p:cNvSpPr>
          <p:nvPr>
            <p:ph type="sldNum" sz="quarter" idx="12"/>
          </p:nvPr>
        </p:nvSpPr>
        <p:spPr/>
        <p:txBody>
          <a:bodyPr/>
          <a:lstStyle>
            <a:lvl1pPr algn="r">
              <a:defRPr smtClean="0"/>
            </a:lvl1pPr>
          </a:lstStyle>
          <a:p>
            <a:fld id="{11CC23F7-074E-4939-A537-1B6E89BFB1C0}" type="slidenum">
              <a:rPr lang="zh-CN" altLang="en-US"/>
              <a:pPr/>
              <a:t>‹#›</a:t>
            </a:fld>
            <a:endParaRPr lang="zh-CN" altLang="en-US" dirty="0"/>
          </a:p>
        </p:txBody>
      </p:sp>
    </p:spTree>
    <p:extLst>
      <p:ext uri="{BB962C8B-B14F-4D97-AF65-F5344CB8AC3E}">
        <p14:creationId xmlns:p14="http://schemas.microsoft.com/office/powerpoint/2010/main" val="295654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表格">
    <p:spTree>
      <p:nvGrpSpPr>
        <p:cNvPr id="1" name=""/>
        <p:cNvGrpSpPr/>
        <p:nvPr/>
      </p:nvGrpSpPr>
      <p:grpSpPr>
        <a:xfrm>
          <a:off x="0" y="0"/>
          <a:ext cx="0" cy="0"/>
          <a:chOff x="0" y="0"/>
          <a:chExt cx="0" cy="0"/>
        </a:xfrm>
      </p:grpSpPr>
      <p:pic>
        <p:nvPicPr>
          <p:cNvPr id="4" name="Picture 4" descr="浙江大学">
            <a:extLst>
              <a:ext uri="{FF2B5EF4-FFF2-40B4-BE49-F238E27FC236}">
                <a16:creationId xmlns:a16="http://schemas.microsoft.com/office/drawing/2014/main" id="{6AF3F098-A3AF-4564-9AC7-B85588C21A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800" y="146050"/>
            <a:ext cx="1293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表格占位符 2"/>
          <p:cNvSpPr>
            <a:spLocks noGrp="1"/>
          </p:cNvSpPr>
          <p:nvPr>
            <p:ph type="tbl" idx="1" hasCustomPrompt="1"/>
          </p:nvPr>
        </p:nvSpPr>
        <p:spPr>
          <a:xfrm>
            <a:off x="416278" y="797992"/>
            <a:ext cx="7315200" cy="3271309"/>
          </a:xfrm>
        </p:spPr>
        <p:txBody>
          <a:bodyPr rtlCol="0">
            <a:noAutofit/>
          </a:bodyPr>
          <a:lstStyle/>
          <a:p>
            <a:pPr lvl="0"/>
            <a:r>
              <a:rPr lang="zh-CN" altLang="en-US" noProof="0"/>
              <a:t>单击图标添加表格</a:t>
            </a:r>
          </a:p>
        </p:txBody>
      </p:sp>
      <p:sp>
        <p:nvSpPr>
          <p:cNvPr id="8" name="标题 7"/>
          <p:cNvSpPr>
            <a:spLocks noGrp="1"/>
          </p:cNvSpPr>
          <p:nvPr>
            <p:ph type="title"/>
          </p:nvPr>
        </p:nvSpPr>
        <p:spPr/>
        <p:txBody>
          <a:bodyPr/>
          <a:lstStyle/>
          <a:p>
            <a:r>
              <a:rPr lang="zh-CN" altLang="en-US" noProof="1"/>
              <a:t>单击此处编辑母版标题样式</a:t>
            </a:r>
          </a:p>
        </p:txBody>
      </p:sp>
      <p:sp>
        <p:nvSpPr>
          <p:cNvPr id="5" name="Rectangle 4">
            <a:extLst>
              <a:ext uri="{FF2B5EF4-FFF2-40B4-BE49-F238E27FC236}">
                <a16:creationId xmlns:a16="http://schemas.microsoft.com/office/drawing/2014/main" id="{873AF35A-7078-4D5D-BB7E-DA1915EB1930}"/>
              </a:ext>
            </a:extLst>
          </p:cNvPr>
          <p:cNvSpPr>
            <a:spLocks noGrp="1" noChangeArrowheads="1"/>
          </p:cNvSpPr>
          <p:nvPr>
            <p:ph type="dt" sz="half" idx="10"/>
          </p:nvPr>
        </p:nvSpPr>
        <p:spPr/>
        <p:txBody>
          <a:bodyPr/>
          <a:lstStyle>
            <a:lvl1pPr>
              <a:defRPr smtClean="0"/>
            </a:lvl1pPr>
          </a:lstStyle>
          <a:p>
            <a:fld id="{E61FBA08-91CC-4FB4-84BB-51B9B5DE7325}" type="datetime1">
              <a:rPr lang="zh-CN" altLang="en-US"/>
              <a:pPr/>
              <a:t>2020/12/11</a:t>
            </a:fld>
            <a:endParaRPr lang="zh-CN" altLang="en-US"/>
          </a:p>
        </p:txBody>
      </p:sp>
      <p:sp>
        <p:nvSpPr>
          <p:cNvPr id="6" name="Rectangle 5">
            <a:extLst>
              <a:ext uri="{FF2B5EF4-FFF2-40B4-BE49-F238E27FC236}">
                <a16:creationId xmlns:a16="http://schemas.microsoft.com/office/drawing/2014/main" id="{5822B82C-A697-4FEC-9BDD-EDDED3C32C5D}"/>
              </a:ext>
            </a:extLst>
          </p:cNvPr>
          <p:cNvSpPr>
            <a:spLocks noGrp="1" noChangeArrowheads="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F6860C37-8069-4886-8D97-D72390CE9C6D}"/>
              </a:ext>
            </a:extLst>
          </p:cNvPr>
          <p:cNvSpPr>
            <a:spLocks noGrp="1"/>
          </p:cNvSpPr>
          <p:nvPr>
            <p:ph type="sldNum" sz="quarter" idx="12"/>
          </p:nvPr>
        </p:nvSpPr>
        <p:spPr>
          <a:xfrm>
            <a:off x="6072188" y="4430713"/>
            <a:ext cx="1897062" cy="133350"/>
          </a:xfrm>
        </p:spPr>
        <p:txBody>
          <a:bodyPr/>
          <a:lstStyle>
            <a:lvl1pPr>
              <a:defRPr smtClean="0"/>
            </a:lvl1pPr>
          </a:lstStyle>
          <a:p>
            <a:fld id="{E809B124-0177-47BB-8ECD-2B8F2661BC2D}" type="slidenum">
              <a:rPr lang="zh-CN" altLang="en-US"/>
              <a:pPr/>
              <a:t>‹#›</a:t>
            </a:fld>
            <a:endParaRPr lang="zh-CN" altLang="en-US"/>
          </a:p>
        </p:txBody>
      </p:sp>
    </p:spTree>
    <p:extLst>
      <p:ext uri="{BB962C8B-B14F-4D97-AF65-F5344CB8AC3E}">
        <p14:creationId xmlns:p14="http://schemas.microsoft.com/office/powerpoint/2010/main" val="310532405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浙江大学">
            <a:extLst>
              <a:ext uri="{FF2B5EF4-FFF2-40B4-BE49-F238E27FC236}">
                <a16:creationId xmlns:a16="http://schemas.microsoft.com/office/drawing/2014/main" id="{C4D0E8F5-8B28-458F-A992-C7095BBE24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800" y="146050"/>
            <a:ext cx="1293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endParaRPr lang="zh-TW" altLang="en-US" noProof="1"/>
          </a:p>
        </p:txBody>
      </p:sp>
      <p:sp>
        <p:nvSpPr>
          <p:cNvPr id="3" name="内容占位符 2"/>
          <p:cNvSpPr>
            <a:spLocks noGrp="1"/>
          </p:cNvSpPr>
          <p:nvPr>
            <p:ph idx="1"/>
          </p:nvPr>
        </p:nvSpPr>
        <p:spPr/>
        <p:txBody>
          <a:bodyPr/>
          <a:lstStyle>
            <a:lvl1pPr marL="158750" indent="-158750">
              <a:defRPr lang="zh-CN" altLang="en-US" sz="1420" b="0" kern="1200" baseline="0" dirty="0" smtClean="0">
                <a:solidFill>
                  <a:srgbClr val="002060"/>
                </a:solidFill>
                <a:latin typeface="+mn-lt"/>
                <a:ea typeface="+mn-ea"/>
                <a:cs typeface="+mn-cs"/>
              </a:defRPr>
            </a:lvl1pPr>
            <a:lvl2pPr marL="415925" indent="-203200">
              <a:defRPr lang="zh-CN" altLang="en-US" sz="1185" b="0" kern="1200" baseline="0" dirty="0" smtClean="0">
                <a:solidFill>
                  <a:srgbClr val="002060"/>
                </a:solidFill>
                <a:latin typeface="+mn-lt"/>
                <a:ea typeface="+mn-ea"/>
                <a:cs typeface="+mn-cs"/>
              </a:defRPr>
            </a:lvl2pPr>
            <a:lvl3pPr marL="561975" indent="-169545">
              <a:defRPr lang="zh-CN" altLang="en-US" b="0" kern="1200" baseline="0" dirty="0" smtClean="0">
                <a:solidFill>
                  <a:srgbClr val="002060"/>
                </a:solidFill>
                <a:latin typeface="+mn-lt"/>
                <a:ea typeface="+mn-ea"/>
                <a:cs typeface="+mn-cs"/>
              </a:defRPr>
            </a:lvl3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TW" altLang="en-US" noProof="1"/>
          </a:p>
        </p:txBody>
      </p:sp>
      <p:sp>
        <p:nvSpPr>
          <p:cNvPr id="5" name="日期占位符 3">
            <a:extLst>
              <a:ext uri="{FF2B5EF4-FFF2-40B4-BE49-F238E27FC236}">
                <a16:creationId xmlns:a16="http://schemas.microsoft.com/office/drawing/2014/main" id="{C05E0AAC-CB3B-4E2A-A58B-E32C24317CB5}"/>
              </a:ext>
            </a:extLst>
          </p:cNvPr>
          <p:cNvSpPr>
            <a:spLocks noGrp="1"/>
          </p:cNvSpPr>
          <p:nvPr>
            <p:ph type="dt" sz="half" idx="10"/>
          </p:nvPr>
        </p:nvSpPr>
        <p:spPr/>
        <p:txBody>
          <a:bodyPr/>
          <a:lstStyle>
            <a:lvl1pPr>
              <a:defRPr smtClean="0"/>
            </a:lvl1pPr>
          </a:lstStyle>
          <a:p>
            <a:fld id="{2DF32C2A-48CD-43D4-8F44-86643E149E68}" type="datetime1">
              <a:rPr lang="zh-CN" altLang="en-US"/>
              <a:pPr/>
              <a:t>2020/12/11</a:t>
            </a:fld>
            <a:endParaRPr lang="zh-CN" altLang="en-US"/>
          </a:p>
        </p:txBody>
      </p:sp>
      <p:sp>
        <p:nvSpPr>
          <p:cNvPr id="6" name="页脚占位符 4">
            <a:extLst>
              <a:ext uri="{FF2B5EF4-FFF2-40B4-BE49-F238E27FC236}">
                <a16:creationId xmlns:a16="http://schemas.microsoft.com/office/drawing/2014/main" id="{F661B7C5-D85C-47B2-891A-3D3F77691887}"/>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0FDE84C6-EE0C-442D-9FC4-97BBE0EF855B}"/>
              </a:ext>
            </a:extLst>
          </p:cNvPr>
          <p:cNvSpPr>
            <a:spLocks noGrp="1"/>
          </p:cNvSpPr>
          <p:nvPr>
            <p:ph type="sldNum" sz="quarter" idx="12"/>
          </p:nvPr>
        </p:nvSpPr>
        <p:spPr>
          <a:xfrm>
            <a:off x="6164263" y="4422775"/>
            <a:ext cx="1897062" cy="133350"/>
          </a:xfrm>
        </p:spPr>
        <p:txBody>
          <a:bodyPr/>
          <a:lstStyle>
            <a:lvl1pPr>
              <a:defRPr smtClean="0"/>
            </a:lvl1pPr>
          </a:lstStyle>
          <a:p>
            <a:fld id="{540A992F-5DCC-4158-8F65-2931565470F3}" type="slidenum">
              <a:rPr lang="zh-CN" altLang="en-US"/>
              <a:pPr/>
              <a:t>‹#›</a:t>
            </a:fld>
            <a:r>
              <a:rPr lang="en-US" altLang="zh-CN" dirty="0"/>
              <a:t>/34</a:t>
            </a:r>
            <a:endParaRPr lang="zh-CN" altLang="en-US" dirty="0"/>
          </a:p>
        </p:txBody>
      </p:sp>
    </p:spTree>
    <p:extLst>
      <p:ext uri="{BB962C8B-B14F-4D97-AF65-F5344CB8AC3E}">
        <p14:creationId xmlns:p14="http://schemas.microsoft.com/office/powerpoint/2010/main" val="131646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4" name="Picture 4" descr="浙江大学">
            <a:extLst>
              <a:ext uri="{FF2B5EF4-FFF2-40B4-BE49-F238E27FC236}">
                <a16:creationId xmlns:a16="http://schemas.microsoft.com/office/drawing/2014/main" id="{41A836E0-9E07-4C1A-A90A-97EA9AF0B27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800" y="146050"/>
            <a:ext cx="1293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占位符 2"/>
          <p:cNvSpPr>
            <a:spLocks noGrp="1"/>
          </p:cNvSpPr>
          <p:nvPr>
            <p:ph type="body" idx="1"/>
          </p:nvPr>
        </p:nvSpPr>
        <p:spPr>
          <a:xfrm>
            <a:off x="642056" y="1529553"/>
            <a:ext cx="6908800" cy="1000125"/>
          </a:xfrm>
        </p:spPr>
        <p:txBody>
          <a:bodyPr anchor="ctr"/>
          <a:lstStyle>
            <a:lvl1pPr marL="0" indent="0" algn="ctr">
              <a:buNone/>
              <a:defRPr sz="2135">
                <a:solidFill>
                  <a:srgbClr val="C00000"/>
                </a:solidFill>
              </a:defRPr>
            </a:lvl1pPr>
            <a:lvl2pPr marL="271145" indent="0">
              <a:buNone/>
              <a:defRPr sz="1065">
                <a:solidFill>
                  <a:schemeClr val="tx1">
                    <a:tint val="75000"/>
                  </a:schemeClr>
                </a:solidFill>
              </a:defRPr>
            </a:lvl2pPr>
            <a:lvl3pPr marL="541655" indent="0">
              <a:buNone/>
              <a:defRPr sz="950">
                <a:solidFill>
                  <a:schemeClr val="tx1">
                    <a:tint val="75000"/>
                  </a:schemeClr>
                </a:solidFill>
              </a:defRPr>
            </a:lvl3pPr>
            <a:lvl4pPr marL="812800" indent="0">
              <a:buNone/>
              <a:defRPr sz="830">
                <a:solidFill>
                  <a:schemeClr val="tx1">
                    <a:tint val="75000"/>
                  </a:schemeClr>
                </a:solidFill>
              </a:defRPr>
            </a:lvl4pPr>
            <a:lvl5pPr marL="1083945" indent="0">
              <a:buNone/>
              <a:defRPr sz="830">
                <a:solidFill>
                  <a:schemeClr val="tx1">
                    <a:tint val="75000"/>
                  </a:schemeClr>
                </a:solidFill>
              </a:defRPr>
            </a:lvl5pPr>
            <a:lvl6pPr marL="1355090" indent="0">
              <a:buNone/>
              <a:defRPr sz="830">
                <a:solidFill>
                  <a:schemeClr val="tx1">
                    <a:tint val="75000"/>
                  </a:schemeClr>
                </a:solidFill>
              </a:defRPr>
            </a:lvl6pPr>
            <a:lvl7pPr marL="1625600" indent="0">
              <a:buNone/>
              <a:defRPr sz="830">
                <a:solidFill>
                  <a:schemeClr val="tx1">
                    <a:tint val="75000"/>
                  </a:schemeClr>
                </a:solidFill>
              </a:defRPr>
            </a:lvl7pPr>
            <a:lvl8pPr marL="1896745" indent="0">
              <a:buNone/>
              <a:defRPr sz="830">
                <a:solidFill>
                  <a:schemeClr val="tx1">
                    <a:tint val="75000"/>
                  </a:schemeClr>
                </a:solidFill>
              </a:defRPr>
            </a:lvl8pPr>
            <a:lvl9pPr marL="2167890" indent="0">
              <a:buNone/>
              <a:defRPr sz="830">
                <a:solidFill>
                  <a:schemeClr val="tx1">
                    <a:tint val="75000"/>
                  </a:schemeClr>
                </a:solidFill>
              </a:defRPr>
            </a:lvl9pPr>
          </a:lstStyle>
          <a:p>
            <a:pPr lvl="0"/>
            <a:r>
              <a:rPr lang="zh-CN" altLang="en-US" noProof="1"/>
              <a:t>单击此处编辑母版文本样式</a:t>
            </a:r>
          </a:p>
        </p:txBody>
      </p:sp>
      <p:sp>
        <p:nvSpPr>
          <p:cNvPr id="7" name="标题 6"/>
          <p:cNvSpPr>
            <a:spLocks noGrp="1"/>
          </p:cNvSpPr>
          <p:nvPr>
            <p:ph type="title"/>
          </p:nvPr>
        </p:nvSpPr>
        <p:spPr/>
        <p:txBody>
          <a:bodyPr/>
          <a:lstStyle/>
          <a:p>
            <a:r>
              <a:rPr lang="zh-CN" altLang="en-US" noProof="1"/>
              <a:t>单击此处编辑母版标题样式</a:t>
            </a:r>
          </a:p>
        </p:txBody>
      </p:sp>
      <p:sp>
        <p:nvSpPr>
          <p:cNvPr id="5" name="日期占位符 3">
            <a:extLst>
              <a:ext uri="{FF2B5EF4-FFF2-40B4-BE49-F238E27FC236}">
                <a16:creationId xmlns:a16="http://schemas.microsoft.com/office/drawing/2014/main" id="{A52F111A-1FF7-4423-90A3-E2CE9901576E}"/>
              </a:ext>
            </a:extLst>
          </p:cNvPr>
          <p:cNvSpPr>
            <a:spLocks noGrp="1"/>
          </p:cNvSpPr>
          <p:nvPr>
            <p:ph type="dt" sz="half" idx="10"/>
          </p:nvPr>
        </p:nvSpPr>
        <p:spPr/>
        <p:txBody>
          <a:bodyPr/>
          <a:lstStyle>
            <a:lvl1pPr>
              <a:defRPr smtClean="0"/>
            </a:lvl1pPr>
          </a:lstStyle>
          <a:p>
            <a:fld id="{6C799146-1CDB-4B1E-AC97-9B39605BB7D5}" type="datetime1">
              <a:rPr lang="zh-CN" altLang="en-US"/>
              <a:pPr/>
              <a:t>2020/12/11</a:t>
            </a:fld>
            <a:endParaRPr lang="zh-CN" altLang="en-US"/>
          </a:p>
        </p:txBody>
      </p:sp>
      <p:sp>
        <p:nvSpPr>
          <p:cNvPr id="6" name="页脚占位符 4">
            <a:extLst>
              <a:ext uri="{FF2B5EF4-FFF2-40B4-BE49-F238E27FC236}">
                <a16:creationId xmlns:a16="http://schemas.microsoft.com/office/drawing/2014/main" id="{B042392D-97C8-4660-B8FB-6362EBCF2F33}"/>
              </a:ext>
            </a:extLst>
          </p:cNvPr>
          <p:cNvSpPr>
            <a:spLocks noGrp="1"/>
          </p:cNvSpPr>
          <p:nvPr>
            <p:ph type="ftr" sz="quarter" idx="11"/>
          </p:nvPr>
        </p:nvSpPr>
        <p:spPr/>
        <p:txBody>
          <a:bodyPr/>
          <a:lstStyle>
            <a:lvl1pPr>
              <a:defRPr/>
            </a:lvl1pPr>
          </a:lstStyle>
          <a:p>
            <a:endParaRPr lang="zh-CN" altLang="en-US"/>
          </a:p>
        </p:txBody>
      </p:sp>
      <p:sp>
        <p:nvSpPr>
          <p:cNvPr id="8" name="灯片编号占位符 5">
            <a:extLst>
              <a:ext uri="{FF2B5EF4-FFF2-40B4-BE49-F238E27FC236}">
                <a16:creationId xmlns:a16="http://schemas.microsoft.com/office/drawing/2014/main" id="{27182AD4-25A5-43F7-8085-F4B392BAA9D7}"/>
              </a:ext>
            </a:extLst>
          </p:cNvPr>
          <p:cNvSpPr>
            <a:spLocks noGrp="1"/>
          </p:cNvSpPr>
          <p:nvPr>
            <p:ph type="sldNum" sz="quarter" idx="12"/>
          </p:nvPr>
        </p:nvSpPr>
        <p:spPr>
          <a:xfrm>
            <a:off x="6164263" y="4427538"/>
            <a:ext cx="1897062" cy="133350"/>
          </a:xfrm>
        </p:spPr>
        <p:txBody>
          <a:bodyPr/>
          <a:lstStyle>
            <a:lvl1pPr>
              <a:defRPr smtClean="0"/>
            </a:lvl1pPr>
          </a:lstStyle>
          <a:p>
            <a:fld id="{CDB34413-C6D9-4FCE-8A72-A5832E45A485}" type="slidenum">
              <a:rPr lang="zh-CN" altLang="en-US"/>
              <a:pPr/>
              <a:t>‹#›</a:t>
            </a:fld>
            <a:endParaRPr lang="zh-CN" altLang="en-US"/>
          </a:p>
        </p:txBody>
      </p:sp>
    </p:spTree>
    <p:extLst>
      <p:ext uri="{BB962C8B-B14F-4D97-AF65-F5344CB8AC3E}">
        <p14:creationId xmlns:p14="http://schemas.microsoft.com/office/powerpoint/2010/main" val="72088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4" descr="浙江大学">
            <a:extLst>
              <a:ext uri="{FF2B5EF4-FFF2-40B4-BE49-F238E27FC236}">
                <a16:creationId xmlns:a16="http://schemas.microsoft.com/office/drawing/2014/main" id="{480BCBD7-0BAE-4B62-B024-A17324BEE7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800" y="146050"/>
            <a:ext cx="1293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endParaRPr lang="zh-TW" altLang="en-US" noProof="1"/>
          </a:p>
        </p:txBody>
      </p:sp>
      <p:sp>
        <p:nvSpPr>
          <p:cNvPr id="3" name="内容占位符 2"/>
          <p:cNvSpPr>
            <a:spLocks noGrp="1"/>
          </p:cNvSpPr>
          <p:nvPr>
            <p:ph sz="half" idx="1"/>
          </p:nvPr>
        </p:nvSpPr>
        <p:spPr>
          <a:xfrm>
            <a:off x="406403" y="1066809"/>
            <a:ext cx="3589867" cy="3017309"/>
          </a:xfrm>
        </p:spPr>
        <p:txBody>
          <a:bodyPr/>
          <a:lstStyle>
            <a:lvl1pPr>
              <a:defRPr sz="1660"/>
            </a:lvl1pPr>
            <a:lvl2pPr>
              <a:defRPr sz="1420"/>
            </a:lvl2pPr>
            <a:lvl3pPr>
              <a:defRPr sz="1185"/>
            </a:lvl3pPr>
            <a:lvl4pPr>
              <a:defRPr sz="1065"/>
            </a:lvl4pPr>
            <a:lvl5pPr>
              <a:defRPr sz="1065"/>
            </a:lvl5pPr>
            <a:lvl6pPr>
              <a:defRPr sz="1065"/>
            </a:lvl6pPr>
            <a:lvl7pPr>
              <a:defRPr sz="1065"/>
            </a:lvl7pPr>
            <a:lvl8pPr>
              <a:defRPr sz="1065"/>
            </a:lvl8pPr>
            <a:lvl9pPr>
              <a:defRPr sz="106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TW" altLang="en-US" noProof="1"/>
          </a:p>
        </p:txBody>
      </p:sp>
      <p:sp>
        <p:nvSpPr>
          <p:cNvPr id="4" name="内容占位符 3"/>
          <p:cNvSpPr>
            <a:spLocks noGrp="1"/>
          </p:cNvSpPr>
          <p:nvPr>
            <p:ph sz="half" idx="2"/>
          </p:nvPr>
        </p:nvSpPr>
        <p:spPr>
          <a:xfrm>
            <a:off x="4131733" y="1066809"/>
            <a:ext cx="3589867" cy="3017309"/>
          </a:xfrm>
        </p:spPr>
        <p:txBody>
          <a:bodyPr/>
          <a:lstStyle>
            <a:lvl1pPr>
              <a:defRPr sz="1660"/>
            </a:lvl1pPr>
            <a:lvl2pPr>
              <a:defRPr sz="1420"/>
            </a:lvl2pPr>
            <a:lvl3pPr>
              <a:defRPr sz="1185"/>
            </a:lvl3pPr>
            <a:lvl4pPr>
              <a:defRPr sz="1065"/>
            </a:lvl4pPr>
            <a:lvl5pPr>
              <a:defRPr sz="1065"/>
            </a:lvl5pPr>
            <a:lvl6pPr>
              <a:defRPr sz="1065"/>
            </a:lvl6pPr>
            <a:lvl7pPr>
              <a:defRPr sz="1065"/>
            </a:lvl7pPr>
            <a:lvl8pPr>
              <a:defRPr sz="1065"/>
            </a:lvl8pPr>
            <a:lvl9pPr>
              <a:defRPr sz="106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TW" altLang="en-US" noProof="1"/>
          </a:p>
        </p:txBody>
      </p:sp>
      <p:sp>
        <p:nvSpPr>
          <p:cNvPr id="6" name="日期占位符 3">
            <a:extLst>
              <a:ext uri="{FF2B5EF4-FFF2-40B4-BE49-F238E27FC236}">
                <a16:creationId xmlns:a16="http://schemas.microsoft.com/office/drawing/2014/main" id="{DA3BD889-6C11-414A-9E5F-D5073D2C75D2}"/>
              </a:ext>
            </a:extLst>
          </p:cNvPr>
          <p:cNvSpPr>
            <a:spLocks noGrp="1"/>
          </p:cNvSpPr>
          <p:nvPr>
            <p:ph type="dt" sz="half" idx="10"/>
          </p:nvPr>
        </p:nvSpPr>
        <p:spPr/>
        <p:txBody>
          <a:bodyPr/>
          <a:lstStyle>
            <a:lvl1pPr>
              <a:defRPr smtClean="0"/>
            </a:lvl1pPr>
          </a:lstStyle>
          <a:p>
            <a:fld id="{8C5264EA-829C-4D8A-B94F-EDBA143BFB79}" type="datetime1">
              <a:rPr lang="zh-CN" altLang="en-US"/>
              <a:pPr/>
              <a:t>2020/12/11</a:t>
            </a:fld>
            <a:endParaRPr lang="zh-CN" altLang="en-US"/>
          </a:p>
        </p:txBody>
      </p:sp>
      <p:sp>
        <p:nvSpPr>
          <p:cNvPr id="7" name="页脚占位符 4">
            <a:extLst>
              <a:ext uri="{FF2B5EF4-FFF2-40B4-BE49-F238E27FC236}">
                <a16:creationId xmlns:a16="http://schemas.microsoft.com/office/drawing/2014/main" id="{27A56C61-228B-4CC2-98E4-5AA55F5D7863}"/>
              </a:ext>
            </a:extLst>
          </p:cNvPr>
          <p:cNvSpPr>
            <a:spLocks noGrp="1"/>
          </p:cNvSpPr>
          <p:nvPr>
            <p:ph type="ftr" sz="quarter" idx="11"/>
          </p:nvPr>
        </p:nvSpPr>
        <p:spPr/>
        <p:txBody>
          <a:bodyPr/>
          <a:lstStyle>
            <a:lvl1pPr>
              <a:defRPr/>
            </a:lvl1pPr>
          </a:lstStyle>
          <a:p>
            <a:endParaRPr lang="zh-CN" altLang="en-US"/>
          </a:p>
        </p:txBody>
      </p:sp>
      <p:sp>
        <p:nvSpPr>
          <p:cNvPr id="8" name="灯片编号占位符 5">
            <a:extLst>
              <a:ext uri="{FF2B5EF4-FFF2-40B4-BE49-F238E27FC236}">
                <a16:creationId xmlns:a16="http://schemas.microsoft.com/office/drawing/2014/main" id="{3E5E4ABC-FB1A-4109-9318-453FECA0EF14}"/>
              </a:ext>
            </a:extLst>
          </p:cNvPr>
          <p:cNvSpPr>
            <a:spLocks noGrp="1"/>
          </p:cNvSpPr>
          <p:nvPr>
            <p:ph type="sldNum" sz="quarter" idx="12"/>
          </p:nvPr>
        </p:nvSpPr>
        <p:spPr>
          <a:xfrm>
            <a:off x="6164263" y="4422775"/>
            <a:ext cx="1897062" cy="133350"/>
          </a:xfrm>
        </p:spPr>
        <p:txBody>
          <a:bodyPr/>
          <a:lstStyle>
            <a:lvl1pPr>
              <a:defRPr smtClean="0"/>
            </a:lvl1pPr>
          </a:lstStyle>
          <a:p>
            <a:fld id="{99043689-6034-494E-8053-19AFAF741603}" type="slidenum">
              <a:rPr lang="zh-CN" altLang="en-US"/>
              <a:pPr/>
              <a:t>‹#›</a:t>
            </a:fld>
            <a:endParaRPr lang="zh-CN" altLang="en-US"/>
          </a:p>
        </p:txBody>
      </p:sp>
    </p:spTree>
    <p:extLst>
      <p:ext uri="{BB962C8B-B14F-4D97-AF65-F5344CB8AC3E}">
        <p14:creationId xmlns:p14="http://schemas.microsoft.com/office/powerpoint/2010/main" val="121657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pic>
        <p:nvPicPr>
          <p:cNvPr id="7" name="Picture 4" descr="浙江大学">
            <a:extLst>
              <a:ext uri="{FF2B5EF4-FFF2-40B4-BE49-F238E27FC236}">
                <a16:creationId xmlns:a16="http://schemas.microsoft.com/office/drawing/2014/main" id="{28050844-A72B-4B74-A786-851F83740C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800" y="146050"/>
            <a:ext cx="1293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a:lvl1pPr>
          </a:lstStyle>
          <a:p>
            <a:r>
              <a:rPr lang="zh-CN" altLang="en-US" noProof="1"/>
              <a:t>单击此处编辑母版标题样式</a:t>
            </a:r>
            <a:endParaRPr lang="zh-TW" altLang="en-US" noProof="1"/>
          </a:p>
        </p:txBody>
      </p:sp>
      <p:sp>
        <p:nvSpPr>
          <p:cNvPr id="3" name="文本占位符 2"/>
          <p:cNvSpPr>
            <a:spLocks noGrp="1"/>
          </p:cNvSpPr>
          <p:nvPr>
            <p:ph type="body" idx="1"/>
          </p:nvPr>
        </p:nvSpPr>
        <p:spPr>
          <a:xfrm>
            <a:off x="406400" y="1023409"/>
            <a:ext cx="3591278" cy="426508"/>
          </a:xfrm>
        </p:spPr>
        <p:txBody>
          <a:bodyPr anchor="b"/>
          <a:lstStyle>
            <a:lvl1pPr marL="0" indent="0">
              <a:buNone/>
              <a:defRPr sz="1420" b="1"/>
            </a:lvl1pPr>
            <a:lvl2pPr marL="271145" indent="0">
              <a:buNone/>
              <a:defRPr sz="1185" b="1"/>
            </a:lvl2pPr>
            <a:lvl3pPr marL="541655" indent="0">
              <a:buNone/>
              <a:defRPr sz="1065" b="1"/>
            </a:lvl3pPr>
            <a:lvl4pPr marL="812800" indent="0">
              <a:buNone/>
              <a:defRPr sz="950" b="1"/>
            </a:lvl4pPr>
            <a:lvl5pPr marL="1083945" indent="0">
              <a:buNone/>
              <a:defRPr sz="950" b="1"/>
            </a:lvl5pPr>
            <a:lvl6pPr marL="1355090" indent="0">
              <a:buNone/>
              <a:defRPr sz="950" b="1"/>
            </a:lvl6pPr>
            <a:lvl7pPr marL="1625600" indent="0">
              <a:buNone/>
              <a:defRPr sz="950" b="1"/>
            </a:lvl7pPr>
            <a:lvl8pPr marL="1896745" indent="0">
              <a:buNone/>
              <a:defRPr sz="950" b="1"/>
            </a:lvl8pPr>
            <a:lvl9pPr marL="2167890" indent="0">
              <a:buNone/>
              <a:defRPr sz="950" b="1"/>
            </a:lvl9pPr>
          </a:lstStyle>
          <a:p>
            <a:pPr lvl="0"/>
            <a:r>
              <a:rPr lang="zh-CN" altLang="en-US" noProof="1"/>
              <a:t>单击此处编辑母版文本样式</a:t>
            </a:r>
          </a:p>
        </p:txBody>
      </p:sp>
      <p:sp>
        <p:nvSpPr>
          <p:cNvPr id="4" name="内容占位符 3"/>
          <p:cNvSpPr>
            <a:spLocks noGrp="1"/>
          </p:cNvSpPr>
          <p:nvPr>
            <p:ph sz="half" idx="2"/>
          </p:nvPr>
        </p:nvSpPr>
        <p:spPr>
          <a:xfrm>
            <a:off x="406400" y="1449917"/>
            <a:ext cx="3591278" cy="2634192"/>
          </a:xfrm>
        </p:spPr>
        <p:txBody>
          <a:bodyPr/>
          <a:lstStyle>
            <a:lvl1pPr>
              <a:defRPr sz="1420"/>
            </a:lvl1pPr>
            <a:lvl2pPr>
              <a:defRPr sz="1185"/>
            </a:lvl2pPr>
            <a:lvl3pPr>
              <a:defRPr sz="1065"/>
            </a:lvl3pPr>
            <a:lvl4pPr>
              <a:defRPr sz="950"/>
            </a:lvl4pPr>
            <a:lvl5pPr>
              <a:defRPr sz="950"/>
            </a:lvl5pPr>
            <a:lvl6pPr>
              <a:defRPr sz="950"/>
            </a:lvl6pPr>
            <a:lvl7pPr>
              <a:defRPr sz="950"/>
            </a:lvl7pPr>
            <a:lvl8pPr>
              <a:defRPr sz="950"/>
            </a:lvl8pPr>
            <a:lvl9pPr>
              <a:defRPr sz="9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TW" altLang="en-US" noProof="1"/>
          </a:p>
        </p:txBody>
      </p:sp>
      <p:sp>
        <p:nvSpPr>
          <p:cNvPr id="5" name="文本占位符 4"/>
          <p:cNvSpPr>
            <a:spLocks noGrp="1"/>
          </p:cNvSpPr>
          <p:nvPr>
            <p:ph type="body" sz="quarter" idx="3"/>
          </p:nvPr>
        </p:nvSpPr>
        <p:spPr>
          <a:xfrm>
            <a:off x="4128916" y="1023409"/>
            <a:ext cx="3592689" cy="426508"/>
          </a:xfrm>
        </p:spPr>
        <p:txBody>
          <a:bodyPr anchor="b"/>
          <a:lstStyle>
            <a:lvl1pPr marL="0" indent="0">
              <a:buNone/>
              <a:defRPr sz="1420" b="1"/>
            </a:lvl1pPr>
            <a:lvl2pPr marL="271145" indent="0">
              <a:buNone/>
              <a:defRPr sz="1185" b="1"/>
            </a:lvl2pPr>
            <a:lvl3pPr marL="541655" indent="0">
              <a:buNone/>
              <a:defRPr sz="1065" b="1"/>
            </a:lvl3pPr>
            <a:lvl4pPr marL="812800" indent="0">
              <a:buNone/>
              <a:defRPr sz="950" b="1"/>
            </a:lvl4pPr>
            <a:lvl5pPr marL="1083945" indent="0">
              <a:buNone/>
              <a:defRPr sz="950" b="1"/>
            </a:lvl5pPr>
            <a:lvl6pPr marL="1355090" indent="0">
              <a:buNone/>
              <a:defRPr sz="950" b="1"/>
            </a:lvl6pPr>
            <a:lvl7pPr marL="1625600" indent="0">
              <a:buNone/>
              <a:defRPr sz="950" b="1"/>
            </a:lvl7pPr>
            <a:lvl8pPr marL="1896745" indent="0">
              <a:buNone/>
              <a:defRPr sz="950" b="1"/>
            </a:lvl8pPr>
            <a:lvl9pPr marL="2167890" indent="0">
              <a:buNone/>
              <a:defRPr sz="950" b="1"/>
            </a:lvl9pPr>
          </a:lstStyle>
          <a:p>
            <a:pPr lvl="0"/>
            <a:r>
              <a:rPr lang="zh-CN" altLang="en-US" noProof="1"/>
              <a:t>单击此处编辑母版文本样式</a:t>
            </a:r>
          </a:p>
        </p:txBody>
      </p:sp>
      <p:sp>
        <p:nvSpPr>
          <p:cNvPr id="6" name="内容占位符 5"/>
          <p:cNvSpPr>
            <a:spLocks noGrp="1"/>
          </p:cNvSpPr>
          <p:nvPr>
            <p:ph sz="quarter" idx="4"/>
          </p:nvPr>
        </p:nvSpPr>
        <p:spPr>
          <a:xfrm>
            <a:off x="4128916" y="1449917"/>
            <a:ext cx="3592689" cy="2634192"/>
          </a:xfrm>
        </p:spPr>
        <p:txBody>
          <a:bodyPr/>
          <a:lstStyle>
            <a:lvl1pPr>
              <a:defRPr sz="1420"/>
            </a:lvl1pPr>
            <a:lvl2pPr>
              <a:defRPr sz="1185"/>
            </a:lvl2pPr>
            <a:lvl3pPr>
              <a:defRPr sz="1065"/>
            </a:lvl3pPr>
            <a:lvl4pPr>
              <a:defRPr sz="950"/>
            </a:lvl4pPr>
            <a:lvl5pPr>
              <a:defRPr sz="950"/>
            </a:lvl5pPr>
            <a:lvl6pPr>
              <a:defRPr sz="950"/>
            </a:lvl6pPr>
            <a:lvl7pPr>
              <a:defRPr sz="950"/>
            </a:lvl7pPr>
            <a:lvl8pPr>
              <a:defRPr sz="950"/>
            </a:lvl8pPr>
            <a:lvl9pPr>
              <a:defRPr sz="9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TW" altLang="en-US" noProof="1"/>
          </a:p>
        </p:txBody>
      </p:sp>
      <p:sp>
        <p:nvSpPr>
          <p:cNvPr id="8" name="日期占位符 3">
            <a:extLst>
              <a:ext uri="{FF2B5EF4-FFF2-40B4-BE49-F238E27FC236}">
                <a16:creationId xmlns:a16="http://schemas.microsoft.com/office/drawing/2014/main" id="{070498D2-3F5F-429E-9A10-062ABE8628FB}"/>
              </a:ext>
            </a:extLst>
          </p:cNvPr>
          <p:cNvSpPr>
            <a:spLocks noGrp="1"/>
          </p:cNvSpPr>
          <p:nvPr>
            <p:ph type="dt" sz="half" idx="10"/>
          </p:nvPr>
        </p:nvSpPr>
        <p:spPr/>
        <p:txBody>
          <a:bodyPr/>
          <a:lstStyle>
            <a:lvl1pPr>
              <a:defRPr smtClean="0"/>
            </a:lvl1pPr>
          </a:lstStyle>
          <a:p>
            <a:fld id="{1CB36CEB-E739-4A48-9B15-D5934CC40871}" type="datetime1">
              <a:rPr lang="zh-CN" altLang="en-US"/>
              <a:pPr/>
              <a:t>2020/12/11</a:t>
            </a:fld>
            <a:endParaRPr lang="zh-CN" altLang="en-US"/>
          </a:p>
        </p:txBody>
      </p:sp>
      <p:sp>
        <p:nvSpPr>
          <p:cNvPr id="9" name="页脚占位符 4">
            <a:extLst>
              <a:ext uri="{FF2B5EF4-FFF2-40B4-BE49-F238E27FC236}">
                <a16:creationId xmlns:a16="http://schemas.microsoft.com/office/drawing/2014/main" id="{878EDE43-DB2A-4C3C-B77C-CC99D2B0ABB9}"/>
              </a:ext>
            </a:extLst>
          </p:cNvPr>
          <p:cNvSpPr>
            <a:spLocks noGrp="1"/>
          </p:cNvSpPr>
          <p:nvPr>
            <p:ph type="ftr" sz="quarter" idx="11"/>
          </p:nvPr>
        </p:nvSpPr>
        <p:spPr/>
        <p:txBody>
          <a:bodyPr/>
          <a:lstStyle>
            <a:lvl1pPr>
              <a:defRPr/>
            </a:lvl1pPr>
          </a:lstStyle>
          <a:p>
            <a:endParaRPr lang="zh-CN" altLang="en-US"/>
          </a:p>
        </p:txBody>
      </p:sp>
      <p:sp>
        <p:nvSpPr>
          <p:cNvPr id="10" name="灯片编号占位符 5">
            <a:extLst>
              <a:ext uri="{FF2B5EF4-FFF2-40B4-BE49-F238E27FC236}">
                <a16:creationId xmlns:a16="http://schemas.microsoft.com/office/drawing/2014/main" id="{AFE9C283-31DF-4D01-8D22-93A10A7AB6AF}"/>
              </a:ext>
            </a:extLst>
          </p:cNvPr>
          <p:cNvSpPr>
            <a:spLocks noGrp="1"/>
          </p:cNvSpPr>
          <p:nvPr>
            <p:ph type="sldNum" sz="quarter" idx="12"/>
          </p:nvPr>
        </p:nvSpPr>
        <p:spPr>
          <a:xfrm>
            <a:off x="6164263" y="4422775"/>
            <a:ext cx="1897062" cy="133350"/>
          </a:xfrm>
        </p:spPr>
        <p:txBody>
          <a:bodyPr/>
          <a:lstStyle>
            <a:lvl1pPr>
              <a:defRPr smtClean="0"/>
            </a:lvl1pPr>
          </a:lstStyle>
          <a:p>
            <a:fld id="{07850E84-9B44-4AC1-B806-30D4CB1FAA3E}" type="slidenum">
              <a:rPr lang="zh-CN" altLang="en-US"/>
              <a:pPr/>
              <a:t>‹#›</a:t>
            </a:fld>
            <a:endParaRPr lang="zh-CN" altLang="en-US"/>
          </a:p>
        </p:txBody>
      </p:sp>
    </p:spTree>
    <p:extLst>
      <p:ext uri="{BB962C8B-B14F-4D97-AF65-F5344CB8AC3E}">
        <p14:creationId xmlns:p14="http://schemas.microsoft.com/office/powerpoint/2010/main" val="162850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4" descr="浙江大学">
            <a:extLst>
              <a:ext uri="{FF2B5EF4-FFF2-40B4-BE49-F238E27FC236}">
                <a16:creationId xmlns:a16="http://schemas.microsoft.com/office/drawing/2014/main" id="{ED30D771-1E2E-42FC-9A0D-C2FF321E61C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800" y="146050"/>
            <a:ext cx="1293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endParaRPr lang="zh-TW" altLang="en-US" noProof="1"/>
          </a:p>
        </p:txBody>
      </p:sp>
      <p:sp>
        <p:nvSpPr>
          <p:cNvPr id="4" name="日期占位符 3">
            <a:extLst>
              <a:ext uri="{FF2B5EF4-FFF2-40B4-BE49-F238E27FC236}">
                <a16:creationId xmlns:a16="http://schemas.microsoft.com/office/drawing/2014/main" id="{F414591E-7685-41A0-A5D8-DDAB4848F4B6}"/>
              </a:ext>
            </a:extLst>
          </p:cNvPr>
          <p:cNvSpPr>
            <a:spLocks noGrp="1"/>
          </p:cNvSpPr>
          <p:nvPr>
            <p:ph type="dt" sz="half" idx="10"/>
          </p:nvPr>
        </p:nvSpPr>
        <p:spPr/>
        <p:txBody>
          <a:bodyPr/>
          <a:lstStyle>
            <a:lvl1pPr>
              <a:defRPr smtClean="0"/>
            </a:lvl1pPr>
          </a:lstStyle>
          <a:p>
            <a:fld id="{2FA72D52-FF81-456B-9A50-35EF64B2E5A7}" type="datetime1">
              <a:rPr lang="zh-CN" altLang="en-US"/>
              <a:pPr/>
              <a:t>2020/12/11</a:t>
            </a:fld>
            <a:endParaRPr lang="zh-CN" altLang="en-US"/>
          </a:p>
        </p:txBody>
      </p:sp>
      <p:sp>
        <p:nvSpPr>
          <p:cNvPr id="5" name="页脚占位符 4">
            <a:extLst>
              <a:ext uri="{FF2B5EF4-FFF2-40B4-BE49-F238E27FC236}">
                <a16:creationId xmlns:a16="http://schemas.microsoft.com/office/drawing/2014/main" id="{A17199BD-D094-4C34-BCE5-BA40AF87C6B0}"/>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638788E-DF81-4519-982D-11CE136C6D49}"/>
              </a:ext>
            </a:extLst>
          </p:cNvPr>
          <p:cNvSpPr>
            <a:spLocks noGrp="1"/>
          </p:cNvSpPr>
          <p:nvPr>
            <p:ph type="sldNum" sz="quarter" idx="12"/>
          </p:nvPr>
        </p:nvSpPr>
        <p:spPr>
          <a:xfrm>
            <a:off x="6164263" y="4427538"/>
            <a:ext cx="1897062" cy="133350"/>
          </a:xfrm>
        </p:spPr>
        <p:txBody>
          <a:bodyPr/>
          <a:lstStyle>
            <a:lvl1pPr>
              <a:defRPr smtClean="0"/>
            </a:lvl1pPr>
          </a:lstStyle>
          <a:p>
            <a:fld id="{6317A282-043E-41E6-A231-E0C2E2587D0F}" type="slidenum">
              <a:rPr lang="zh-CN" altLang="en-US"/>
              <a:pPr/>
              <a:t>‹#›</a:t>
            </a:fld>
            <a:r>
              <a:rPr lang="en-US" altLang="zh-CN" dirty="0"/>
              <a:t>/34</a:t>
            </a:r>
            <a:endParaRPr lang="zh-CN" altLang="en-US" dirty="0"/>
          </a:p>
        </p:txBody>
      </p:sp>
    </p:spTree>
    <p:extLst>
      <p:ext uri="{BB962C8B-B14F-4D97-AF65-F5344CB8AC3E}">
        <p14:creationId xmlns:p14="http://schemas.microsoft.com/office/powerpoint/2010/main" val="149922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4" descr="浙江大学">
            <a:extLst>
              <a:ext uri="{FF2B5EF4-FFF2-40B4-BE49-F238E27FC236}">
                <a16:creationId xmlns:a16="http://schemas.microsoft.com/office/drawing/2014/main" id="{A3A14D39-76D4-4C97-A0F1-E498EB56C49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800" y="146050"/>
            <a:ext cx="1293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3">
            <a:extLst>
              <a:ext uri="{FF2B5EF4-FFF2-40B4-BE49-F238E27FC236}">
                <a16:creationId xmlns:a16="http://schemas.microsoft.com/office/drawing/2014/main" id="{87B4DDF5-8B9A-4DF0-9DEA-77CE83FD4621}"/>
              </a:ext>
            </a:extLst>
          </p:cNvPr>
          <p:cNvSpPr>
            <a:spLocks noGrp="1"/>
          </p:cNvSpPr>
          <p:nvPr>
            <p:ph type="dt" sz="half" idx="10"/>
          </p:nvPr>
        </p:nvSpPr>
        <p:spPr/>
        <p:txBody>
          <a:bodyPr/>
          <a:lstStyle>
            <a:lvl1pPr>
              <a:defRPr smtClean="0"/>
            </a:lvl1pPr>
          </a:lstStyle>
          <a:p>
            <a:fld id="{ED2A2D13-A282-4372-9B0C-A23FF1D3BAA1}" type="datetime1">
              <a:rPr lang="zh-CN" altLang="en-US"/>
              <a:pPr/>
              <a:t>2020/12/11</a:t>
            </a:fld>
            <a:endParaRPr lang="zh-CN" altLang="en-US"/>
          </a:p>
        </p:txBody>
      </p:sp>
      <p:sp>
        <p:nvSpPr>
          <p:cNvPr id="4" name="页脚占位符 4">
            <a:extLst>
              <a:ext uri="{FF2B5EF4-FFF2-40B4-BE49-F238E27FC236}">
                <a16:creationId xmlns:a16="http://schemas.microsoft.com/office/drawing/2014/main" id="{A3015AF0-6192-4281-A6A1-A5FFBBBEDA68}"/>
              </a:ext>
            </a:extLst>
          </p:cNvPr>
          <p:cNvSpPr>
            <a:spLocks noGrp="1"/>
          </p:cNvSpPr>
          <p:nvPr>
            <p:ph type="ftr" sz="quarter" idx="11"/>
          </p:nvPr>
        </p:nvSpPr>
        <p:spPr/>
        <p:txBody>
          <a:bodyPr/>
          <a:lstStyle>
            <a:lvl1pPr>
              <a:defRPr/>
            </a:lvl1pPr>
          </a:lstStyle>
          <a:p>
            <a:endParaRPr lang="zh-CN" altLang="en-US"/>
          </a:p>
        </p:txBody>
      </p:sp>
      <p:sp>
        <p:nvSpPr>
          <p:cNvPr id="5" name="灯片编号占位符 5">
            <a:extLst>
              <a:ext uri="{FF2B5EF4-FFF2-40B4-BE49-F238E27FC236}">
                <a16:creationId xmlns:a16="http://schemas.microsoft.com/office/drawing/2014/main" id="{9ACE11E2-480B-4F4B-89BE-22231E108E45}"/>
              </a:ext>
            </a:extLst>
          </p:cNvPr>
          <p:cNvSpPr>
            <a:spLocks noGrp="1"/>
          </p:cNvSpPr>
          <p:nvPr>
            <p:ph type="sldNum" sz="quarter" idx="12"/>
          </p:nvPr>
        </p:nvSpPr>
        <p:spPr>
          <a:xfrm>
            <a:off x="6164263" y="4427538"/>
            <a:ext cx="1897062" cy="133350"/>
          </a:xfrm>
        </p:spPr>
        <p:txBody>
          <a:bodyPr/>
          <a:lstStyle>
            <a:lvl1pPr>
              <a:defRPr smtClean="0"/>
            </a:lvl1pPr>
          </a:lstStyle>
          <a:p>
            <a:fld id="{2C821CC2-3641-40F2-994C-267828967C4F}" type="slidenum">
              <a:rPr lang="zh-CN" altLang="en-US"/>
              <a:pPr/>
              <a:t>‹#›</a:t>
            </a:fld>
            <a:endParaRPr lang="zh-CN" altLang="en-US"/>
          </a:p>
        </p:txBody>
      </p:sp>
    </p:spTree>
    <p:extLst>
      <p:ext uri="{BB962C8B-B14F-4D97-AF65-F5344CB8AC3E}">
        <p14:creationId xmlns:p14="http://schemas.microsoft.com/office/powerpoint/2010/main" val="58548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pic>
        <p:nvPicPr>
          <p:cNvPr id="5" name="Picture 4" descr="浙江大学">
            <a:extLst>
              <a:ext uri="{FF2B5EF4-FFF2-40B4-BE49-F238E27FC236}">
                <a16:creationId xmlns:a16="http://schemas.microsoft.com/office/drawing/2014/main" id="{3B7B82EC-DD31-4D36-94E2-88FEEA5AA9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800" y="146050"/>
            <a:ext cx="1293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图片占位符 2"/>
          <p:cNvSpPr>
            <a:spLocks noGrp="1"/>
          </p:cNvSpPr>
          <p:nvPr>
            <p:ph type="pic" idx="1"/>
          </p:nvPr>
        </p:nvSpPr>
        <p:spPr>
          <a:xfrm>
            <a:off x="1593145" y="755271"/>
            <a:ext cx="4876800" cy="3313251"/>
          </a:xfrm>
        </p:spPr>
        <p:txBody>
          <a:bodyPr rtlCol="0">
            <a:noAutofit/>
          </a:bodyPr>
          <a:lstStyle>
            <a:lvl1pPr marL="0" indent="0">
              <a:buNone/>
              <a:defRPr sz="1895"/>
            </a:lvl1pPr>
            <a:lvl2pPr marL="271145" indent="0">
              <a:buNone/>
              <a:defRPr sz="1660"/>
            </a:lvl2pPr>
            <a:lvl3pPr marL="541655" indent="0">
              <a:buNone/>
              <a:defRPr sz="1420"/>
            </a:lvl3pPr>
            <a:lvl4pPr marL="812800" indent="0">
              <a:buNone/>
              <a:defRPr sz="1185"/>
            </a:lvl4pPr>
            <a:lvl5pPr marL="1083945" indent="0">
              <a:buNone/>
              <a:defRPr sz="1185"/>
            </a:lvl5pPr>
            <a:lvl6pPr marL="1355090" indent="0">
              <a:buNone/>
              <a:defRPr sz="1185"/>
            </a:lvl6pPr>
            <a:lvl7pPr marL="1625600" indent="0">
              <a:buNone/>
              <a:defRPr sz="1185"/>
            </a:lvl7pPr>
            <a:lvl8pPr marL="1896745" indent="0">
              <a:buNone/>
              <a:defRPr sz="1185"/>
            </a:lvl8pPr>
            <a:lvl9pPr marL="2167890" indent="0">
              <a:buNone/>
              <a:defRPr sz="1185"/>
            </a:lvl9pPr>
          </a:lstStyle>
          <a:p>
            <a:pPr lvl="0"/>
            <a:r>
              <a:rPr lang="zh-CN" altLang="en-US" noProof="0"/>
              <a:t>单击图标添加图片</a:t>
            </a:r>
            <a:endParaRPr lang="zh-TW" altLang="en-US" noProof="0"/>
          </a:p>
        </p:txBody>
      </p:sp>
      <p:sp>
        <p:nvSpPr>
          <p:cNvPr id="4" name="文本占位符 3"/>
          <p:cNvSpPr>
            <a:spLocks noGrp="1"/>
          </p:cNvSpPr>
          <p:nvPr>
            <p:ph type="body" sz="half" idx="2"/>
          </p:nvPr>
        </p:nvSpPr>
        <p:spPr>
          <a:xfrm>
            <a:off x="1593145" y="4132976"/>
            <a:ext cx="4876800" cy="233494"/>
          </a:xfrm>
        </p:spPr>
        <p:txBody>
          <a:bodyPr/>
          <a:lstStyle>
            <a:lvl1pPr marL="0" indent="0" algn="ctr">
              <a:buNone/>
              <a:defRPr sz="830"/>
            </a:lvl1pPr>
            <a:lvl2pPr marL="271145" indent="0">
              <a:buNone/>
              <a:defRPr sz="710"/>
            </a:lvl2pPr>
            <a:lvl3pPr marL="541655" indent="0">
              <a:buNone/>
              <a:defRPr sz="595"/>
            </a:lvl3pPr>
            <a:lvl4pPr marL="812800" indent="0">
              <a:buNone/>
              <a:defRPr sz="535"/>
            </a:lvl4pPr>
            <a:lvl5pPr marL="1083945" indent="0">
              <a:buNone/>
              <a:defRPr sz="535"/>
            </a:lvl5pPr>
            <a:lvl6pPr marL="1355090" indent="0">
              <a:buNone/>
              <a:defRPr sz="535"/>
            </a:lvl6pPr>
            <a:lvl7pPr marL="1625600" indent="0">
              <a:buNone/>
              <a:defRPr sz="535"/>
            </a:lvl7pPr>
            <a:lvl8pPr marL="1896745" indent="0">
              <a:buNone/>
              <a:defRPr sz="535"/>
            </a:lvl8pPr>
            <a:lvl9pPr marL="2167890" indent="0">
              <a:buNone/>
              <a:defRPr sz="535"/>
            </a:lvl9pPr>
          </a:lstStyle>
          <a:p>
            <a:pPr lvl="0"/>
            <a:r>
              <a:rPr lang="zh-CN" altLang="en-US" noProof="1"/>
              <a:t>单击此处编辑母版文本样式</a:t>
            </a:r>
          </a:p>
        </p:txBody>
      </p:sp>
      <p:sp>
        <p:nvSpPr>
          <p:cNvPr id="8" name="标题 7"/>
          <p:cNvSpPr>
            <a:spLocks noGrp="1"/>
          </p:cNvSpPr>
          <p:nvPr>
            <p:ph type="title"/>
          </p:nvPr>
        </p:nvSpPr>
        <p:spPr/>
        <p:txBody>
          <a:bodyPr/>
          <a:lstStyle/>
          <a:p>
            <a:r>
              <a:rPr lang="zh-CN" altLang="en-US" noProof="1"/>
              <a:t>单击此处编辑母版标题样式</a:t>
            </a:r>
          </a:p>
        </p:txBody>
      </p:sp>
      <p:sp>
        <p:nvSpPr>
          <p:cNvPr id="6" name="日期占位符 3">
            <a:extLst>
              <a:ext uri="{FF2B5EF4-FFF2-40B4-BE49-F238E27FC236}">
                <a16:creationId xmlns:a16="http://schemas.microsoft.com/office/drawing/2014/main" id="{70E377AD-26E8-42D7-B4A2-D558C2521C99}"/>
              </a:ext>
            </a:extLst>
          </p:cNvPr>
          <p:cNvSpPr>
            <a:spLocks noGrp="1"/>
          </p:cNvSpPr>
          <p:nvPr>
            <p:ph type="dt" sz="half" idx="10"/>
          </p:nvPr>
        </p:nvSpPr>
        <p:spPr/>
        <p:txBody>
          <a:bodyPr/>
          <a:lstStyle>
            <a:lvl1pPr>
              <a:defRPr smtClean="0"/>
            </a:lvl1pPr>
          </a:lstStyle>
          <a:p>
            <a:fld id="{3057E3B6-6A57-4AF1-9A4A-2B9896A6308E}" type="datetime1">
              <a:rPr lang="zh-CN" altLang="en-US"/>
              <a:pPr/>
              <a:t>2020/12/11</a:t>
            </a:fld>
            <a:endParaRPr lang="zh-CN" altLang="en-US"/>
          </a:p>
        </p:txBody>
      </p:sp>
      <p:sp>
        <p:nvSpPr>
          <p:cNvPr id="7" name="页脚占位符 4">
            <a:extLst>
              <a:ext uri="{FF2B5EF4-FFF2-40B4-BE49-F238E27FC236}">
                <a16:creationId xmlns:a16="http://schemas.microsoft.com/office/drawing/2014/main" id="{89B349B7-6350-467B-A501-7FF3691D0FAE}"/>
              </a:ext>
            </a:extLst>
          </p:cNvPr>
          <p:cNvSpPr>
            <a:spLocks noGrp="1"/>
          </p:cNvSpPr>
          <p:nvPr>
            <p:ph type="ftr" sz="quarter" idx="11"/>
          </p:nvPr>
        </p:nvSpPr>
        <p:spPr/>
        <p:txBody>
          <a:bodyPr/>
          <a:lstStyle>
            <a:lvl1pPr>
              <a:defRPr/>
            </a:lvl1pPr>
          </a:lstStyle>
          <a:p>
            <a:endParaRPr lang="zh-CN" altLang="en-US"/>
          </a:p>
        </p:txBody>
      </p:sp>
      <p:sp>
        <p:nvSpPr>
          <p:cNvPr id="9" name="灯片编号占位符 5">
            <a:extLst>
              <a:ext uri="{FF2B5EF4-FFF2-40B4-BE49-F238E27FC236}">
                <a16:creationId xmlns:a16="http://schemas.microsoft.com/office/drawing/2014/main" id="{2D9898BC-DA46-4B78-A082-1AC8D8071A59}"/>
              </a:ext>
            </a:extLst>
          </p:cNvPr>
          <p:cNvSpPr>
            <a:spLocks noGrp="1"/>
          </p:cNvSpPr>
          <p:nvPr>
            <p:ph type="sldNum" sz="quarter" idx="12"/>
          </p:nvPr>
        </p:nvSpPr>
        <p:spPr>
          <a:xfrm>
            <a:off x="6164263" y="4422775"/>
            <a:ext cx="1897062" cy="133350"/>
          </a:xfrm>
        </p:spPr>
        <p:txBody>
          <a:bodyPr/>
          <a:lstStyle>
            <a:lvl1pPr>
              <a:defRPr smtClean="0"/>
            </a:lvl1pPr>
          </a:lstStyle>
          <a:p>
            <a:fld id="{CEFD3429-79C2-45D8-ACC1-D744F578CF39}" type="slidenum">
              <a:rPr lang="zh-CN" altLang="en-US"/>
              <a:pPr/>
              <a:t>‹#›</a:t>
            </a:fld>
            <a:endParaRPr lang="zh-CN" altLang="en-US"/>
          </a:p>
        </p:txBody>
      </p:sp>
    </p:spTree>
    <p:extLst>
      <p:ext uri="{BB962C8B-B14F-4D97-AF65-F5344CB8AC3E}">
        <p14:creationId xmlns:p14="http://schemas.microsoft.com/office/powerpoint/2010/main" val="52819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4" descr="浙江大学">
            <a:extLst>
              <a:ext uri="{FF2B5EF4-FFF2-40B4-BE49-F238E27FC236}">
                <a16:creationId xmlns:a16="http://schemas.microsoft.com/office/drawing/2014/main" id="{900236FE-E762-4CA8-9BEA-CFD2D1B51D4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800" y="146050"/>
            <a:ext cx="129381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endParaRPr lang="zh-TW"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TW" altLang="en-US" noProof="1"/>
          </a:p>
        </p:txBody>
      </p:sp>
      <p:sp>
        <p:nvSpPr>
          <p:cNvPr id="5" name="日期占位符 3">
            <a:extLst>
              <a:ext uri="{FF2B5EF4-FFF2-40B4-BE49-F238E27FC236}">
                <a16:creationId xmlns:a16="http://schemas.microsoft.com/office/drawing/2014/main" id="{2A3740F9-7592-4DDE-A85C-F5C8DD8B25BD}"/>
              </a:ext>
            </a:extLst>
          </p:cNvPr>
          <p:cNvSpPr>
            <a:spLocks noGrp="1"/>
          </p:cNvSpPr>
          <p:nvPr>
            <p:ph type="dt" sz="half" idx="10"/>
          </p:nvPr>
        </p:nvSpPr>
        <p:spPr/>
        <p:txBody>
          <a:bodyPr/>
          <a:lstStyle>
            <a:lvl1pPr>
              <a:defRPr smtClean="0"/>
            </a:lvl1pPr>
          </a:lstStyle>
          <a:p>
            <a:fld id="{A6496C0F-3598-4382-8BE1-692A48858AEC}" type="datetime1">
              <a:rPr lang="zh-CN" altLang="en-US"/>
              <a:pPr/>
              <a:t>2020/12/11</a:t>
            </a:fld>
            <a:endParaRPr lang="zh-CN" altLang="en-US"/>
          </a:p>
        </p:txBody>
      </p:sp>
      <p:sp>
        <p:nvSpPr>
          <p:cNvPr id="6" name="页脚占位符 4">
            <a:extLst>
              <a:ext uri="{FF2B5EF4-FFF2-40B4-BE49-F238E27FC236}">
                <a16:creationId xmlns:a16="http://schemas.microsoft.com/office/drawing/2014/main" id="{8D7E8EF7-CDA3-49E0-A476-E509F0DFAFB5}"/>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17B26B59-77AC-40CD-BD99-9EA2E3555316}"/>
              </a:ext>
            </a:extLst>
          </p:cNvPr>
          <p:cNvSpPr>
            <a:spLocks noGrp="1"/>
          </p:cNvSpPr>
          <p:nvPr>
            <p:ph type="sldNum" sz="quarter" idx="12"/>
          </p:nvPr>
        </p:nvSpPr>
        <p:spPr>
          <a:xfrm>
            <a:off x="6164263" y="4416425"/>
            <a:ext cx="1897062" cy="133350"/>
          </a:xfrm>
        </p:spPr>
        <p:txBody>
          <a:bodyPr/>
          <a:lstStyle>
            <a:lvl1pPr>
              <a:defRPr smtClean="0"/>
            </a:lvl1pPr>
          </a:lstStyle>
          <a:p>
            <a:fld id="{2FF7BEEE-D651-4C73-899B-B8EA6FD9EC03}" type="slidenum">
              <a:rPr lang="zh-CN" altLang="en-US"/>
              <a:pPr/>
              <a:t>‹#›</a:t>
            </a:fld>
            <a:endParaRPr lang="zh-CN" altLang="en-US"/>
          </a:p>
        </p:txBody>
      </p:sp>
    </p:spTree>
    <p:extLst>
      <p:ext uri="{BB962C8B-B14F-4D97-AF65-F5344CB8AC3E}">
        <p14:creationId xmlns:p14="http://schemas.microsoft.com/office/powerpoint/2010/main" val="65292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76FF1B7-BB1A-4627-BBBB-B9B99D3C2A10}"/>
              </a:ext>
            </a:extLst>
          </p:cNvPr>
          <p:cNvSpPr/>
          <p:nvPr/>
        </p:nvSpPr>
        <p:spPr>
          <a:xfrm>
            <a:off x="0" y="0"/>
            <a:ext cx="8128000" cy="619125"/>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fontAlgn="auto">
              <a:defRPr/>
            </a:pPr>
            <a:endParaRPr lang="zh-TW" altLang="en-US" sz="1065" noProof="1"/>
          </a:p>
        </p:txBody>
      </p:sp>
      <p:sp>
        <p:nvSpPr>
          <p:cNvPr id="11" name="矩形 10">
            <a:extLst>
              <a:ext uri="{FF2B5EF4-FFF2-40B4-BE49-F238E27FC236}">
                <a16:creationId xmlns:a16="http://schemas.microsoft.com/office/drawing/2014/main" id="{5A03457C-3A04-477E-A861-A66D730B3D90}"/>
              </a:ext>
            </a:extLst>
          </p:cNvPr>
          <p:cNvSpPr/>
          <p:nvPr/>
        </p:nvSpPr>
        <p:spPr>
          <a:xfrm>
            <a:off x="0" y="4429125"/>
            <a:ext cx="8128000" cy="1428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defRPr/>
            </a:pPr>
            <a:endParaRPr lang="zh-TW" altLang="en-US" sz="1065" noProof="1"/>
          </a:p>
        </p:txBody>
      </p:sp>
      <p:sp>
        <p:nvSpPr>
          <p:cNvPr id="1028" name="标题占位符 1">
            <a:extLst>
              <a:ext uri="{FF2B5EF4-FFF2-40B4-BE49-F238E27FC236}">
                <a16:creationId xmlns:a16="http://schemas.microsoft.com/office/drawing/2014/main" id="{D0E5A833-FF6B-4E1B-B9F0-2886E572366B}"/>
              </a:ext>
            </a:extLst>
          </p:cNvPr>
          <p:cNvSpPr>
            <a:spLocks noGrp="1"/>
          </p:cNvSpPr>
          <p:nvPr>
            <p:ph type="title"/>
          </p:nvPr>
        </p:nvSpPr>
        <p:spPr bwMode="auto">
          <a:xfrm>
            <a:off x="0" y="115888"/>
            <a:ext cx="81280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zh-TW" altLang="en-US" noProof="1"/>
          </a:p>
        </p:txBody>
      </p:sp>
      <p:sp>
        <p:nvSpPr>
          <p:cNvPr id="1029" name="文本占位符 2">
            <a:extLst>
              <a:ext uri="{FF2B5EF4-FFF2-40B4-BE49-F238E27FC236}">
                <a16:creationId xmlns:a16="http://schemas.microsoft.com/office/drawing/2014/main" id="{CADD495B-1BFF-4B1D-AC97-4E061BBCD79A}"/>
              </a:ext>
            </a:extLst>
          </p:cNvPr>
          <p:cNvSpPr>
            <a:spLocks noGrp="1"/>
          </p:cNvSpPr>
          <p:nvPr>
            <p:ph type="body" idx="1"/>
          </p:nvPr>
        </p:nvSpPr>
        <p:spPr bwMode="auto">
          <a:xfrm>
            <a:off x="149225" y="673100"/>
            <a:ext cx="78486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TW" altLang="en-US" noProof="1"/>
          </a:p>
        </p:txBody>
      </p:sp>
      <p:sp>
        <p:nvSpPr>
          <p:cNvPr id="4" name="日期占位符 3">
            <a:extLst>
              <a:ext uri="{FF2B5EF4-FFF2-40B4-BE49-F238E27FC236}">
                <a16:creationId xmlns:a16="http://schemas.microsoft.com/office/drawing/2014/main" id="{453F75C4-41B6-4566-BD27-D326EB7BD7B5}"/>
              </a:ext>
            </a:extLst>
          </p:cNvPr>
          <p:cNvSpPr>
            <a:spLocks noGrp="1"/>
          </p:cNvSpPr>
          <p:nvPr>
            <p:ph type="dt" sz="half" idx="2"/>
          </p:nvPr>
        </p:nvSpPr>
        <p:spPr>
          <a:xfrm>
            <a:off x="149225" y="4427538"/>
            <a:ext cx="1897063" cy="136525"/>
          </a:xfrm>
          <a:prstGeom prst="rect">
            <a:avLst/>
          </a:prstGeom>
        </p:spPr>
        <p:txBody>
          <a:bodyPr vert="horz" lIns="91440" tIns="45720" rIns="91440" bIns="45720" rtlCol="0" anchor="ctr"/>
          <a:lstStyle>
            <a:lvl1pPr algn="l" fontAlgn="auto">
              <a:defRPr sz="710" b="0" baseline="0" noProof="1" smtClean="0">
                <a:solidFill>
                  <a:schemeClr val="bg1"/>
                </a:solidFill>
                <a:latin typeface="+mn-lt"/>
                <a:ea typeface="+mn-ea"/>
              </a:defRPr>
            </a:lvl1pPr>
          </a:lstStyle>
          <a:p>
            <a:fld id="{A1E1CA9E-6674-477D-B344-991F4F68543D}" type="datetime1">
              <a:rPr lang="zh-CN" altLang="en-US"/>
              <a:pPr/>
              <a:t>2020/12/11</a:t>
            </a:fld>
            <a:endParaRPr lang="zh-CN" altLang="en-US"/>
          </a:p>
        </p:txBody>
      </p:sp>
      <p:sp>
        <p:nvSpPr>
          <p:cNvPr id="5" name="页脚占位符 4">
            <a:extLst>
              <a:ext uri="{FF2B5EF4-FFF2-40B4-BE49-F238E27FC236}">
                <a16:creationId xmlns:a16="http://schemas.microsoft.com/office/drawing/2014/main" id="{13764D1D-31DA-4FA6-ADC9-B0CC91F42CBF}"/>
              </a:ext>
            </a:extLst>
          </p:cNvPr>
          <p:cNvSpPr>
            <a:spLocks noGrp="1"/>
          </p:cNvSpPr>
          <p:nvPr>
            <p:ph type="ftr" sz="quarter" idx="3"/>
          </p:nvPr>
        </p:nvSpPr>
        <p:spPr>
          <a:xfrm>
            <a:off x="2794000" y="4430713"/>
            <a:ext cx="2573338" cy="133350"/>
          </a:xfrm>
          <a:prstGeom prst="rect">
            <a:avLst/>
          </a:prstGeom>
        </p:spPr>
        <p:txBody>
          <a:bodyPr vert="horz" lIns="91440" tIns="45720" rIns="91440" bIns="45720" rtlCol="0" anchor="ctr"/>
          <a:lstStyle>
            <a:lvl1pPr algn="ctr" fontAlgn="auto">
              <a:defRPr sz="710" b="0" baseline="0" noProof="1">
                <a:solidFill>
                  <a:schemeClr val="bg1"/>
                </a:solidFill>
                <a:latin typeface="+mn-lt"/>
                <a:ea typeface="+mn-ea"/>
              </a:defRPr>
            </a:lvl1pPr>
          </a:lstStyle>
          <a:p>
            <a:endParaRPr lang="zh-CN" altLang="en-US"/>
          </a:p>
        </p:txBody>
      </p:sp>
      <p:sp>
        <p:nvSpPr>
          <p:cNvPr id="6" name="灯片编号占位符 5">
            <a:extLst>
              <a:ext uri="{FF2B5EF4-FFF2-40B4-BE49-F238E27FC236}">
                <a16:creationId xmlns:a16="http://schemas.microsoft.com/office/drawing/2014/main" id="{A80A080A-2304-4483-BBE4-112DA11D3234}"/>
              </a:ext>
            </a:extLst>
          </p:cNvPr>
          <p:cNvSpPr>
            <a:spLocks noGrp="1"/>
          </p:cNvSpPr>
          <p:nvPr>
            <p:ph type="sldNum" sz="quarter" idx="4"/>
          </p:nvPr>
        </p:nvSpPr>
        <p:spPr>
          <a:xfrm>
            <a:off x="6164263" y="-4763"/>
            <a:ext cx="1897062" cy="133351"/>
          </a:xfrm>
          <a:prstGeom prst="rect">
            <a:avLst/>
          </a:prstGeom>
        </p:spPr>
        <p:txBody>
          <a:bodyPr vert="horz" lIns="91440" tIns="45720" rIns="91440" bIns="45720" rtlCol="0" anchor="ctr"/>
          <a:lstStyle>
            <a:lvl1pPr algn="r" fontAlgn="auto">
              <a:defRPr sz="830" b="0" baseline="0" noProof="1" smtClean="0">
                <a:solidFill>
                  <a:schemeClr val="bg1"/>
                </a:solidFill>
                <a:latin typeface="+mn-lt"/>
                <a:ea typeface="+mn-ea"/>
              </a:defRPr>
            </a:lvl1pPr>
          </a:lstStyle>
          <a:p>
            <a:fld id="{CA9DFFA7-826B-4F68-B16D-78368135EA42}" type="slidenum">
              <a:rPr lang="zh-CN" altLang="en-US"/>
              <a:pPr/>
              <a:t>‹#›</a:t>
            </a:fld>
            <a:endParaRPr lang="zh-CN" alt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xStyles>
    <p:titleStyle>
      <a:lvl1pPr algn="ctr" rtl="0" fontAlgn="base">
        <a:spcBef>
          <a:spcPct val="0"/>
        </a:spcBef>
        <a:spcAft>
          <a:spcPct val="0"/>
        </a:spcAft>
        <a:defRPr sz="2100" kern="1200">
          <a:solidFill>
            <a:schemeClr val="bg1"/>
          </a:solidFill>
          <a:latin typeface="+mj-lt"/>
          <a:ea typeface="+mj-ea"/>
          <a:cs typeface="+mj-cs"/>
        </a:defRPr>
      </a:lvl1pPr>
      <a:lvl2pPr algn="ctr" rtl="0" fontAlgn="base">
        <a:spcBef>
          <a:spcPct val="0"/>
        </a:spcBef>
        <a:spcAft>
          <a:spcPct val="0"/>
        </a:spcAft>
        <a:defRPr sz="2100">
          <a:solidFill>
            <a:schemeClr val="bg1"/>
          </a:solidFill>
          <a:latin typeface="Times New Roman" panose="02020603050405020304" pitchFamily="18" charset="0"/>
          <a:ea typeface="黑体" panose="02010609060101010101" pitchFamily="49" charset="-122"/>
        </a:defRPr>
      </a:lvl2pPr>
      <a:lvl3pPr algn="ctr" rtl="0" fontAlgn="base">
        <a:spcBef>
          <a:spcPct val="0"/>
        </a:spcBef>
        <a:spcAft>
          <a:spcPct val="0"/>
        </a:spcAft>
        <a:defRPr sz="2100">
          <a:solidFill>
            <a:schemeClr val="bg1"/>
          </a:solidFill>
          <a:latin typeface="Times New Roman" panose="02020603050405020304" pitchFamily="18" charset="0"/>
          <a:ea typeface="黑体" panose="02010609060101010101" pitchFamily="49" charset="-122"/>
        </a:defRPr>
      </a:lvl3pPr>
      <a:lvl4pPr algn="ctr" rtl="0" fontAlgn="base">
        <a:spcBef>
          <a:spcPct val="0"/>
        </a:spcBef>
        <a:spcAft>
          <a:spcPct val="0"/>
        </a:spcAft>
        <a:defRPr sz="2100">
          <a:solidFill>
            <a:schemeClr val="bg1"/>
          </a:solidFill>
          <a:latin typeface="Times New Roman" panose="02020603050405020304" pitchFamily="18" charset="0"/>
          <a:ea typeface="黑体" panose="02010609060101010101" pitchFamily="49" charset="-122"/>
        </a:defRPr>
      </a:lvl4pPr>
      <a:lvl5pPr algn="ctr" rtl="0" fontAlgn="base">
        <a:spcBef>
          <a:spcPct val="0"/>
        </a:spcBef>
        <a:spcAft>
          <a:spcPct val="0"/>
        </a:spcAft>
        <a:defRPr sz="2100">
          <a:solidFill>
            <a:schemeClr val="bg1"/>
          </a:solidFill>
          <a:latin typeface="Times New Roman" panose="02020603050405020304" pitchFamily="18" charset="0"/>
          <a:ea typeface="黑体" panose="02010609060101010101" pitchFamily="49" charset="-122"/>
        </a:defRPr>
      </a:lvl5pPr>
      <a:lvl6pPr marL="271145" algn="l" rtl="0" eaLnBrk="1" fontAlgn="base" hangingPunct="1">
        <a:spcBef>
          <a:spcPct val="0"/>
        </a:spcBef>
        <a:spcAft>
          <a:spcPct val="0"/>
        </a:spcAft>
        <a:defRPr sz="2135" b="1">
          <a:solidFill>
            <a:schemeClr val="bg1"/>
          </a:solidFill>
          <a:latin typeface="黑体" panose="02010609060101010101" pitchFamily="49" charset="-122"/>
          <a:ea typeface="黑体" panose="02010609060101010101" pitchFamily="49" charset="-122"/>
        </a:defRPr>
      </a:lvl6pPr>
      <a:lvl7pPr marL="541655" algn="l" rtl="0" eaLnBrk="1" fontAlgn="base" hangingPunct="1">
        <a:spcBef>
          <a:spcPct val="0"/>
        </a:spcBef>
        <a:spcAft>
          <a:spcPct val="0"/>
        </a:spcAft>
        <a:defRPr sz="2135" b="1">
          <a:solidFill>
            <a:schemeClr val="bg1"/>
          </a:solidFill>
          <a:latin typeface="黑体" panose="02010609060101010101" pitchFamily="49" charset="-122"/>
          <a:ea typeface="黑体" panose="02010609060101010101" pitchFamily="49" charset="-122"/>
        </a:defRPr>
      </a:lvl7pPr>
      <a:lvl8pPr marL="812800" algn="l" rtl="0" eaLnBrk="1" fontAlgn="base" hangingPunct="1">
        <a:spcBef>
          <a:spcPct val="0"/>
        </a:spcBef>
        <a:spcAft>
          <a:spcPct val="0"/>
        </a:spcAft>
        <a:defRPr sz="2135" b="1">
          <a:solidFill>
            <a:schemeClr val="bg1"/>
          </a:solidFill>
          <a:latin typeface="黑体" panose="02010609060101010101" pitchFamily="49" charset="-122"/>
          <a:ea typeface="黑体" panose="02010609060101010101" pitchFamily="49" charset="-122"/>
        </a:defRPr>
      </a:lvl8pPr>
      <a:lvl9pPr marL="1083945" algn="l" rtl="0" eaLnBrk="1" fontAlgn="base" hangingPunct="1">
        <a:spcBef>
          <a:spcPct val="0"/>
        </a:spcBef>
        <a:spcAft>
          <a:spcPct val="0"/>
        </a:spcAft>
        <a:defRPr sz="2135" b="1">
          <a:solidFill>
            <a:schemeClr val="bg1"/>
          </a:solidFill>
          <a:latin typeface="黑体" panose="02010609060101010101" pitchFamily="49" charset="-122"/>
          <a:ea typeface="黑体" panose="02010609060101010101" pitchFamily="49" charset="-122"/>
        </a:defRPr>
      </a:lvl9pPr>
    </p:titleStyle>
    <p:bodyStyle>
      <a:lvl1pPr marL="203200" indent="-203200" algn="l" rtl="0" fontAlgn="base">
        <a:lnSpc>
          <a:spcPct val="130000"/>
        </a:lnSpc>
        <a:spcBef>
          <a:spcPct val="20000"/>
        </a:spcBef>
        <a:spcAft>
          <a:spcPct val="0"/>
        </a:spcAft>
        <a:buClr>
          <a:schemeClr val="tx2"/>
        </a:buClr>
        <a:buSzPct val="75000"/>
        <a:buFont typeface="Wingdings" panose="05000000000000000000" pitchFamily="2" charset="2"/>
        <a:buChar char="n"/>
        <a:defRPr sz="1400" kern="1200">
          <a:solidFill>
            <a:srgbClr val="002060"/>
          </a:solidFill>
          <a:latin typeface="+mn-lt"/>
          <a:ea typeface="+mn-ea"/>
          <a:cs typeface="+mn-cs"/>
        </a:defRPr>
      </a:lvl1pPr>
      <a:lvl2pPr marL="387350" indent="-174625" algn="l" rtl="0" fontAlgn="base">
        <a:lnSpc>
          <a:spcPct val="130000"/>
        </a:lnSpc>
        <a:spcBef>
          <a:spcPct val="20000"/>
        </a:spcBef>
        <a:spcAft>
          <a:spcPct val="0"/>
        </a:spcAft>
        <a:buClr>
          <a:schemeClr val="tx2"/>
        </a:buClr>
        <a:buSzPct val="75000"/>
        <a:buFont typeface="Wingdings" panose="05000000000000000000" pitchFamily="2" charset="2"/>
        <a:buChar char="u"/>
        <a:defRPr sz="1100" kern="1200">
          <a:solidFill>
            <a:srgbClr val="002060"/>
          </a:solidFill>
          <a:latin typeface="+mn-lt"/>
          <a:ea typeface="+mn-ea"/>
          <a:cs typeface="+mn-cs"/>
        </a:defRPr>
      </a:lvl2pPr>
      <a:lvl3pPr marL="533400" indent="-141288" algn="l" rtl="0" fontAlgn="base">
        <a:lnSpc>
          <a:spcPct val="130000"/>
        </a:lnSpc>
        <a:spcBef>
          <a:spcPct val="20000"/>
        </a:spcBef>
        <a:spcAft>
          <a:spcPct val="0"/>
        </a:spcAft>
        <a:buClr>
          <a:schemeClr val="tx2"/>
        </a:buClr>
        <a:buSzPct val="75000"/>
        <a:buFont typeface="Wingdings" panose="05000000000000000000" pitchFamily="2" charset="2"/>
        <a:buChar char="l"/>
        <a:defRPr sz="1100" kern="1200">
          <a:solidFill>
            <a:srgbClr val="002060"/>
          </a:solidFill>
          <a:latin typeface="+mn-lt"/>
          <a:ea typeface="+mn-ea"/>
          <a:cs typeface="+mn-cs"/>
        </a:defRPr>
      </a:lvl3pPr>
      <a:lvl4pPr marL="692150" indent="-158750" algn="l" rtl="0" fontAlgn="base">
        <a:lnSpc>
          <a:spcPct val="130000"/>
        </a:lnSpc>
        <a:spcBef>
          <a:spcPct val="20000"/>
        </a:spcBef>
        <a:spcAft>
          <a:spcPct val="0"/>
        </a:spcAft>
        <a:buClr>
          <a:schemeClr val="tx2"/>
        </a:buClr>
        <a:buSzPct val="75000"/>
        <a:buFont typeface="Wingdings" panose="05000000000000000000" pitchFamily="2" charset="2"/>
        <a:buChar char="Ø"/>
        <a:defRPr sz="900" kern="1200">
          <a:solidFill>
            <a:srgbClr val="002060"/>
          </a:solidFill>
          <a:latin typeface="+mn-lt"/>
          <a:ea typeface="+mn-ea"/>
          <a:cs typeface="+mn-cs"/>
        </a:defRPr>
      </a:lvl4pPr>
      <a:lvl5pPr marL="850900" indent="-158750" algn="l" rtl="0" fontAlgn="base">
        <a:lnSpc>
          <a:spcPct val="130000"/>
        </a:lnSpc>
        <a:spcBef>
          <a:spcPct val="20000"/>
        </a:spcBef>
        <a:spcAft>
          <a:spcPct val="0"/>
        </a:spcAft>
        <a:buClr>
          <a:schemeClr val="tx2"/>
        </a:buClr>
        <a:buSzPct val="75000"/>
        <a:buFont typeface="Wingdings" panose="05000000000000000000" pitchFamily="2" charset="2"/>
        <a:buChar char="p"/>
        <a:defRPr sz="900" kern="1200">
          <a:solidFill>
            <a:srgbClr val="002060"/>
          </a:solidFill>
          <a:latin typeface="+mn-lt"/>
          <a:ea typeface="+mn-ea"/>
          <a:cs typeface="+mn-cs"/>
        </a:defRPr>
      </a:lvl5pPr>
      <a:lvl6pPr marL="1490345" indent="-135255" algn="l" defTabSz="541655" rtl="0" eaLnBrk="1" latinLnBrk="0" hangingPunct="1">
        <a:spcBef>
          <a:spcPct val="20000"/>
        </a:spcBef>
        <a:buFont typeface="Arial" panose="020B0604020202020204" pitchFamily="34" charset="0"/>
        <a:buChar char="•"/>
        <a:defRPr sz="1185" kern="1200">
          <a:solidFill>
            <a:schemeClr val="tx1"/>
          </a:solidFill>
          <a:latin typeface="+mn-lt"/>
          <a:ea typeface="+mn-ea"/>
          <a:cs typeface="+mn-cs"/>
        </a:defRPr>
      </a:lvl6pPr>
      <a:lvl7pPr marL="1761490" indent="-135255" algn="l" defTabSz="541655" rtl="0" eaLnBrk="1" latinLnBrk="0" hangingPunct="1">
        <a:spcBef>
          <a:spcPct val="20000"/>
        </a:spcBef>
        <a:buFont typeface="Arial" panose="020B0604020202020204" pitchFamily="34" charset="0"/>
        <a:buChar char="•"/>
        <a:defRPr sz="1185" kern="1200">
          <a:solidFill>
            <a:schemeClr val="tx1"/>
          </a:solidFill>
          <a:latin typeface="+mn-lt"/>
          <a:ea typeface="+mn-ea"/>
          <a:cs typeface="+mn-cs"/>
        </a:defRPr>
      </a:lvl7pPr>
      <a:lvl8pPr marL="2032000" indent="-135255" algn="l" defTabSz="541655" rtl="0" eaLnBrk="1" latinLnBrk="0" hangingPunct="1">
        <a:spcBef>
          <a:spcPct val="20000"/>
        </a:spcBef>
        <a:buFont typeface="Arial" panose="020B0604020202020204" pitchFamily="34" charset="0"/>
        <a:buChar char="•"/>
        <a:defRPr sz="1185" kern="1200">
          <a:solidFill>
            <a:schemeClr val="tx1"/>
          </a:solidFill>
          <a:latin typeface="+mn-lt"/>
          <a:ea typeface="+mn-ea"/>
          <a:cs typeface="+mn-cs"/>
        </a:defRPr>
      </a:lvl8pPr>
      <a:lvl9pPr marL="2303145" indent="-135255" algn="l" defTabSz="541655" rtl="0" eaLnBrk="1" latinLnBrk="0" hangingPunct="1">
        <a:spcBef>
          <a:spcPct val="20000"/>
        </a:spcBef>
        <a:buFont typeface="Arial" panose="020B0604020202020204" pitchFamily="34" charset="0"/>
        <a:buChar char="•"/>
        <a:defRPr sz="1185" kern="1200">
          <a:solidFill>
            <a:schemeClr val="tx1"/>
          </a:solidFill>
          <a:latin typeface="+mn-lt"/>
          <a:ea typeface="+mn-ea"/>
          <a:cs typeface="+mn-cs"/>
        </a:defRPr>
      </a:lvl9pPr>
    </p:bodyStyle>
    <p:otherStyle>
      <a:defPPr>
        <a:defRPr lang="zh-TW"/>
      </a:defPPr>
      <a:lvl1pPr marL="0" algn="l" defTabSz="541655" rtl="0" eaLnBrk="1" latinLnBrk="0" hangingPunct="1">
        <a:defRPr sz="1065" kern="1200">
          <a:solidFill>
            <a:schemeClr val="tx1"/>
          </a:solidFill>
          <a:latin typeface="+mn-lt"/>
          <a:ea typeface="+mn-ea"/>
          <a:cs typeface="+mn-cs"/>
        </a:defRPr>
      </a:lvl1pPr>
      <a:lvl2pPr marL="271145" algn="l" defTabSz="541655" rtl="0" eaLnBrk="1" latinLnBrk="0" hangingPunct="1">
        <a:defRPr sz="1065" kern="1200">
          <a:solidFill>
            <a:schemeClr val="tx1"/>
          </a:solidFill>
          <a:latin typeface="+mn-lt"/>
          <a:ea typeface="+mn-ea"/>
          <a:cs typeface="+mn-cs"/>
        </a:defRPr>
      </a:lvl2pPr>
      <a:lvl3pPr marL="541655" algn="l" defTabSz="541655" rtl="0" eaLnBrk="1" latinLnBrk="0" hangingPunct="1">
        <a:defRPr sz="1065" kern="1200">
          <a:solidFill>
            <a:schemeClr val="tx1"/>
          </a:solidFill>
          <a:latin typeface="+mn-lt"/>
          <a:ea typeface="+mn-ea"/>
          <a:cs typeface="+mn-cs"/>
        </a:defRPr>
      </a:lvl3pPr>
      <a:lvl4pPr marL="812800" algn="l" defTabSz="541655" rtl="0" eaLnBrk="1" latinLnBrk="0" hangingPunct="1">
        <a:defRPr sz="1065" kern="1200">
          <a:solidFill>
            <a:schemeClr val="tx1"/>
          </a:solidFill>
          <a:latin typeface="+mn-lt"/>
          <a:ea typeface="+mn-ea"/>
          <a:cs typeface="+mn-cs"/>
        </a:defRPr>
      </a:lvl4pPr>
      <a:lvl5pPr marL="1083945" algn="l" defTabSz="541655" rtl="0" eaLnBrk="1" latinLnBrk="0" hangingPunct="1">
        <a:defRPr sz="1065" kern="1200">
          <a:solidFill>
            <a:schemeClr val="tx1"/>
          </a:solidFill>
          <a:latin typeface="+mn-lt"/>
          <a:ea typeface="+mn-ea"/>
          <a:cs typeface="+mn-cs"/>
        </a:defRPr>
      </a:lvl5pPr>
      <a:lvl6pPr marL="1355090" algn="l" defTabSz="541655" rtl="0" eaLnBrk="1" latinLnBrk="0" hangingPunct="1">
        <a:defRPr sz="1065" kern="1200">
          <a:solidFill>
            <a:schemeClr val="tx1"/>
          </a:solidFill>
          <a:latin typeface="+mn-lt"/>
          <a:ea typeface="+mn-ea"/>
          <a:cs typeface="+mn-cs"/>
        </a:defRPr>
      </a:lvl6pPr>
      <a:lvl7pPr marL="1625600" algn="l" defTabSz="541655" rtl="0" eaLnBrk="1" latinLnBrk="0" hangingPunct="1">
        <a:defRPr sz="1065" kern="1200">
          <a:solidFill>
            <a:schemeClr val="tx1"/>
          </a:solidFill>
          <a:latin typeface="+mn-lt"/>
          <a:ea typeface="+mn-ea"/>
          <a:cs typeface="+mn-cs"/>
        </a:defRPr>
      </a:lvl7pPr>
      <a:lvl8pPr marL="1896745" algn="l" defTabSz="541655" rtl="0" eaLnBrk="1" latinLnBrk="0" hangingPunct="1">
        <a:defRPr sz="1065" kern="1200">
          <a:solidFill>
            <a:schemeClr val="tx1"/>
          </a:solidFill>
          <a:latin typeface="+mn-lt"/>
          <a:ea typeface="+mn-ea"/>
          <a:cs typeface="+mn-cs"/>
        </a:defRPr>
      </a:lvl8pPr>
      <a:lvl9pPr marL="2167890" algn="l" defTabSz="541655" rtl="0" eaLnBrk="1" latinLnBrk="0" hangingPunct="1">
        <a:defRPr sz="10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tiff"/><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60305-41A3-453D-B6A6-B396AB6EAAE6}"/>
              </a:ext>
            </a:extLst>
          </p:cNvPr>
          <p:cNvSpPr>
            <a:spLocks noGrp="1"/>
          </p:cNvSpPr>
          <p:nvPr>
            <p:ph type="ctrTitle"/>
          </p:nvPr>
        </p:nvSpPr>
        <p:spPr>
          <a:xfrm>
            <a:off x="1290638" y="1239838"/>
            <a:ext cx="5418137" cy="522287"/>
          </a:xfrm>
        </p:spPr>
        <p:txBody>
          <a:bodyPr/>
          <a:lstStyle/>
          <a:p>
            <a:pPr>
              <a:lnSpc>
                <a:spcPct val="150000"/>
              </a:lnSpc>
            </a:pPr>
            <a:r>
              <a:rPr lang="zh-CN" altLang="en-US" sz="2845" noProof="1"/>
              <a:t>智能合约及开发实践</a:t>
            </a:r>
            <a:endParaRPr lang="zh-CN" altLang="en-US" sz="2490" noProof="1"/>
          </a:p>
        </p:txBody>
      </p:sp>
      <p:sp>
        <p:nvSpPr>
          <p:cNvPr id="13316" name="矩形 6">
            <a:extLst>
              <a:ext uri="{FF2B5EF4-FFF2-40B4-BE49-F238E27FC236}">
                <a16:creationId xmlns:a16="http://schemas.microsoft.com/office/drawing/2014/main" id="{56C9E2F0-10C6-49E7-B87C-CD3335239A52}"/>
              </a:ext>
            </a:extLst>
          </p:cNvPr>
          <p:cNvSpPr>
            <a:spLocks noChangeArrowheads="1"/>
          </p:cNvSpPr>
          <p:nvPr/>
        </p:nvSpPr>
        <p:spPr bwMode="auto">
          <a:xfrm>
            <a:off x="3560761" y="4090988"/>
            <a:ext cx="8778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fld id="{F7819230-5FEC-4909-A5C7-674C434A2295}" type="datetime6">
              <a:rPr lang="zh-CN" altLang="zh-CN" sz="1200"/>
              <a:pPr/>
              <a:t>2020年12月</a:t>
            </a:fld>
            <a:endParaRPr lang="zh-CN" altLang="zh-CN" sz="1200" dirty="0"/>
          </a:p>
        </p:txBody>
      </p:sp>
      <p:sp>
        <p:nvSpPr>
          <p:cNvPr id="5" name="文本框 1">
            <a:extLst>
              <a:ext uri="{FF2B5EF4-FFF2-40B4-BE49-F238E27FC236}">
                <a16:creationId xmlns:a16="http://schemas.microsoft.com/office/drawing/2014/main" id="{9E5C9A89-F3CF-45A1-B331-36D792D9C6A3}"/>
              </a:ext>
            </a:extLst>
          </p:cNvPr>
          <p:cNvSpPr txBox="1">
            <a:spLocks noChangeArrowheads="1"/>
          </p:cNvSpPr>
          <p:nvPr/>
        </p:nvSpPr>
        <p:spPr bwMode="auto">
          <a:xfrm>
            <a:off x="1498599" y="2264837"/>
            <a:ext cx="50022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9pPr>
          </a:lstStyle>
          <a:p>
            <a:pPr algn="ctr" eaLnBrk="1" hangingPunct="1">
              <a:buFont typeface="Arial" panose="020B0604020202020204" pitchFamily="34" charset="0"/>
              <a:buNone/>
            </a:pPr>
            <a:r>
              <a:rPr lang="en-US" altLang="zh-CN" sz="1600" dirty="0">
                <a:latin typeface="Georgia" panose="02040502050405020303" pitchFamily="18" charset="0"/>
              </a:rPr>
              <a:t>@</a:t>
            </a:r>
            <a:r>
              <a:rPr lang="zh-CN" altLang="en-US" sz="1600" dirty="0">
                <a:latin typeface="Georgia" panose="02040502050405020303" pitchFamily="18" charset="0"/>
              </a:rPr>
              <a:t>林泽培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sz="2135" noProof="1"/>
              <a:t>EVM</a:t>
            </a:r>
            <a:r>
              <a:rPr lang="zh-CN" altLang="en-US" sz="2135" noProof="1"/>
              <a:t>架构与执行上下文</a:t>
            </a:r>
            <a:endParaRPr lang="zh-CN" altLang="en-US" noProof="1"/>
          </a:p>
        </p:txBody>
      </p:sp>
      <p:pic>
        <p:nvPicPr>
          <p:cNvPr id="5" name="图片 4">
            <a:extLst>
              <a:ext uri="{FF2B5EF4-FFF2-40B4-BE49-F238E27FC236}">
                <a16:creationId xmlns:a16="http://schemas.microsoft.com/office/drawing/2014/main" id="{EDC1CEA2-855F-4F6B-82D1-5B7667213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948" y="802758"/>
            <a:ext cx="5103629" cy="3371383"/>
          </a:xfrm>
          <a:prstGeom prst="rect">
            <a:avLst/>
          </a:prstGeom>
        </p:spPr>
      </p:pic>
    </p:spTree>
    <p:extLst>
      <p:ext uri="{BB962C8B-B14F-4D97-AF65-F5344CB8AC3E}">
        <p14:creationId xmlns:p14="http://schemas.microsoft.com/office/powerpoint/2010/main" val="249581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sz="2135" noProof="1"/>
              <a:t>Precompiled</a:t>
            </a:r>
            <a:r>
              <a:rPr lang="zh-CN" altLang="en-US" sz="2135" noProof="1"/>
              <a:t>合约</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233362" y="877186"/>
            <a:ext cx="4365219" cy="119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400" b="1" dirty="0">
                <a:latin typeface="微软雅黑" panose="020B0503020204020204" pitchFamily="34" charset="-122"/>
                <a:ea typeface="微软雅黑" panose="020B0503020204020204" pitchFamily="34" charset="-122"/>
              </a:rPr>
              <a:t>存在问题：</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EVM</a:t>
            </a:r>
            <a:r>
              <a:rPr lang="zh-CN" altLang="en-US" sz="1400" dirty="0">
                <a:latin typeface="微软雅黑" panose="020B0503020204020204" pitchFamily="34" charset="-122"/>
                <a:ea typeface="微软雅黑" panose="020B0503020204020204" pitchFamily="34" charset="-122"/>
              </a:rPr>
              <a:t>最核心在于安全，而非性能</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EVM</a:t>
            </a:r>
            <a:r>
              <a:rPr lang="zh-CN" altLang="en-US" sz="1400" dirty="0">
                <a:latin typeface="微软雅黑" panose="020B0503020204020204" pitchFamily="34" charset="-122"/>
                <a:ea typeface="微软雅黑" panose="020B0503020204020204" pitchFamily="34" charset="-122"/>
              </a:rPr>
              <a:t>难以支持高复杂度运算：</a:t>
            </a:r>
            <a:endParaRPr lang="en-US" altLang="zh-CN" sz="14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如密码学运算，只能通过合约内编码来实现</a:t>
            </a:r>
            <a:endParaRPr lang="en-US" altLang="zh-CN" sz="14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EVM</a:t>
            </a:r>
            <a:r>
              <a:rPr lang="zh-CN" altLang="en-US" sz="1400" dirty="0">
                <a:latin typeface="微软雅黑" panose="020B0503020204020204" pitchFamily="34" charset="-122"/>
                <a:ea typeface="微软雅黑" panose="020B0503020204020204" pitchFamily="34" charset="-122"/>
              </a:rPr>
              <a:t>的数学运算是低效的</a:t>
            </a:r>
            <a:endParaRPr lang="en-US" altLang="zh-CN" sz="1400" dirty="0">
              <a:latin typeface="微软雅黑" panose="020B0503020204020204" pitchFamily="34" charset="-122"/>
              <a:ea typeface="微软雅黑" panose="020B0503020204020204" pitchFamily="34" charset="-122"/>
            </a:endParaRPr>
          </a:p>
        </p:txBody>
      </p:sp>
      <p:sp>
        <p:nvSpPr>
          <p:cNvPr id="5" name="文本框 25">
            <a:extLst>
              <a:ext uri="{FF2B5EF4-FFF2-40B4-BE49-F238E27FC236}">
                <a16:creationId xmlns:a16="http://schemas.microsoft.com/office/drawing/2014/main" id="{EFE2E2D1-0DFA-4163-BB2E-A4D52B995EA6}"/>
              </a:ext>
            </a:extLst>
          </p:cNvPr>
          <p:cNvSpPr txBox="1">
            <a:spLocks noChangeArrowheads="1"/>
          </p:cNvSpPr>
          <p:nvPr/>
        </p:nvSpPr>
        <p:spPr bwMode="auto">
          <a:xfrm>
            <a:off x="233362" y="2495366"/>
            <a:ext cx="785269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400" b="1" dirty="0">
                <a:latin typeface="微软雅黑" panose="020B0503020204020204" pitchFamily="34" charset="-122"/>
                <a:ea typeface="微软雅黑" panose="020B0503020204020204" pitchFamily="34" charset="-122"/>
              </a:rPr>
              <a:t>Precompiled</a:t>
            </a:r>
            <a:r>
              <a:rPr lang="zh-CN" altLang="en-US" sz="1400" b="1" dirty="0">
                <a:latin typeface="微软雅黑" panose="020B0503020204020204" pitchFamily="34" charset="-122"/>
                <a:ea typeface="微软雅黑" panose="020B0503020204020204" pitchFamily="34" charset="-122"/>
              </a:rPr>
              <a:t>合约：</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将复杂函数封装成系统调用</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当</a:t>
            </a:r>
            <a:r>
              <a:rPr lang="en-US" altLang="zh-CN" sz="1400" dirty="0">
                <a:latin typeface="微软雅黑" panose="020B0503020204020204" pitchFamily="34" charset="-122"/>
                <a:ea typeface="微软雅黑" panose="020B0503020204020204" pitchFamily="34" charset="-122"/>
              </a:rPr>
              <a:t>EVM</a:t>
            </a:r>
            <a:r>
              <a:rPr lang="zh-CN" altLang="en-US" sz="1400" dirty="0">
                <a:latin typeface="微软雅黑" panose="020B0503020204020204" pitchFamily="34" charset="-122"/>
                <a:ea typeface="微软雅黑" panose="020B0503020204020204" pitchFamily="34" charset="-122"/>
              </a:rPr>
              <a:t>检测到</a:t>
            </a:r>
            <a:r>
              <a:rPr lang="en-US" altLang="zh-CN" sz="1400" dirty="0">
                <a:latin typeface="微软雅黑" panose="020B0503020204020204" pitchFamily="34" charset="-122"/>
                <a:ea typeface="微软雅黑" panose="020B0503020204020204" pitchFamily="34" charset="-122"/>
              </a:rPr>
              <a:t>Precompiled</a:t>
            </a:r>
            <a:r>
              <a:rPr lang="zh-CN" altLang="en-US" sz="1400" dirty="0">
                <a:latin typeface="微软雅黑" panose="020B0503020204020204" pitchFamily="34" charset="-122"/>
                <a:ea typeface="微软雅黑" panose="020B0503020204020204" pitchFamily="34" charset="-122"/>
              </a:rPr>
              <a:t>合约被调用时，跳出</a:t>
            </a:r>
            <a:r>
              <a:rPr lang="en-US" altLang="zh-CN" sz="1400" dirty="0">
                <a:latin typeface="微软雅黑" panose="020B0503020204020204" pitchFamily="34" charset="-122"/>
                <a:ea typeface="微软雅黑" panose="020B0503020204020204" pitchFamily="34" charset="-122"/>
              </a:rPr>
              <a:t>EVM </a:t>
            </a:r>
            <a:r>
              <a:rPr lang="zh-CN" altLang="en-US" sz="1400" dirty="0">
                <a:latin typeface="微软雅黑" panose="020B0503020204020204" pitchFamily="34" charset="-122"/>
                <a:ea typeface="微软雅黑" panose="020B0503020204020204" pitchFamily="34" charset="-122"/>
              </a:rPr>
              <a:t>，用宿主机来调用高度优化的系统函数进行执行（例如</a:t>
            </a:r>
            <a:r>
              <a:rPr lang="en-US" altLang="zh-CN" sz="1400" dirty="0">
                <a:latin typeface="微软雅黑" panose="020B0503020204020204" pitchFamily="34" charset="-122"/>
                <a:ea typeface="微软雅黑" panose="020B0503020204020204" pitchFamily="34" charset="-122"/>
              </a:rPr>
              <a:t>sha256hash </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6" name="文本框 25">
            <a:extLst>
              <a:ext uri="{FF2B5EF4-FFF2-40B4-BE49-F238E27FC236}">
                <a16:creationId xmlns:a16="http://schemas.microsoft.com/office/drawing/2014/main" id="{5EDD6545-AB94-4279-99B8-09D2C3E243C2}"/>
              </a:ext>
            </a:extLst>
          </p:cNvPr>
          <p:cNvSpPr txBox="1">
            <a:spLocks noChangeArrowheads="1"/>
          </p:cNvSpPr>
          <p:nvPr/>
        </p:nvSpPr>
        <p:spPr bwMode="auto">
          <a:xfrm>
            <a:off x="4757516" y="681460"/>
            <a:ext cx="323281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400" dirty="0">
                <a:latin typeface="微软雅黑" panose="020B0503020204020204" pitchFamily="34" charset="-122"/>
                <a:ea typeface="微软雅黑" panose="020B0503020204020204" pitchFamily="34" charset="-122"/>
              </a:rPr>
              <a:t>合约：</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0x1:ECRecover</a:t>
            </a:r>
          </a:p>
          <a:p>
            <a:r>
              <a:rPr lang="en-US" altLang="zh-CN" sz="1400" dirty="0">
                <a:latin typeface="微软雅黑" panose="020B0503020204020204" pitchFamily="34" charset="-122"/>
                <a:ea typeface="微软雅黑" panose="020B0503020204020204" pitchFamily="34" charset="-122"/>
              </a:rPr>
              <a:t>0x2:Sha256Hash</a:t>
            </a:r>
          </a:p>
          <a:p>
            <a:r>
              <a:rPr lang="en-US" altLang="zh-CN" sz="1400" dirty="0">
                <a:latin typeface="微软雅黑" panose="020B0503020204020204" pitchFamily="34" charset="-122"/>
                <a:ea typeface="微软雅黑" panose="020B0503020204020204" pitchFamily="34" charset="-122"/>
              </a:rPr>
              <a:t>0x3:Ripemd160Hash</a:t>
            </a:r>
          </a:p>
          <a:p>
            <a:r>
              <a:rPr lang="en-US" altLang="zh-CN" sz="1400" dirty="0">
                <a:latin typeface="微软雅黑" panose="020B0503020204020204" pitchFamily="34" charset="-122"/>
                <a:ea typeface="微软雅黑" panose="020B0503020204020204" pitchFamily="34" charset="-122"/>
              </a:rPr>
              <a:t>0x4:Datacopy</a:t>
            </a:r>
          </a:p>
          <a:p>
            <a:r>
              <a:rPr lang="en-US" altLang="zh-CN" sz="1400" dirty="0">
                <a:latin typeface="微软雅黑" panose="020B0503020204020204" pitchFamily="34" charset="-122"/>
                <a:ea typeface="微软雅黑" panose="020B0503020204020204" pitchFamily="34" charset="-122"/>
              </a:rPr>
              <a:t>0x5:bigModExp</a:t>
            </a:r>
          </a:p>
          <a:p>
            <a:r>
              <a:rPr lang="en-US" altLang="zh-CN" sz="1400" dirty="0">
                <a:latin typeface="微软雅黑" panose="020B0503020204020204" pitchFamily="34" charset="-122"/>
                <a:ea typeface="微软雅黑" panose="020B0503020204020204" pitchFamily="34" charset="-122"/>
              </a:rPr>
              <a:t>0x6:bn256Add</a:t>
            </a:r>
          </a:p>
          <a:p>
            <a:r>
              <a:rPr lang="en-US" altLang="zh-CN" sz="1400" dirty="0">
                <a:latin typeface="微软雅黑" panose="020B0503020204020204" pitchFamily="34" charset="-122"/>
                <a:ea typeface="微软雅黑" panose="020B0503020204020204" pitchFamily="34" charset="-122"/>
              </a:rPr>
              <a:t>0x7:bn256ScalarMul</a:t>
            </a:r>
          </a:p>
          <a:p>
            <a:r>
              <a:rPr lang="en-US" altLang="zh-CN" sz="1400" dirty="0">
                <a:latin typeface="微软雅黑" panose="020B0503020204020204" pitchFamily="34" charset="-122"/>
                <a:ea typeface="微软雅黑" panose="020B0503020204020204" pitchFamily="34" charset="-122"/>
              </a:rPr>
              <a:t>0x8:bn256Pairing</a:t>
            </a:r>
          </a:p>
          <a:p>
            <a:r>
              <a:rPr lang="en-US" altLang="zh-CN" sz="1400" dirty="0">
                <a:latin typeface="微软雅黑" panose="020B0503020204020204" pitchFamily="34" charset="-122"/>
                <a:ea typeface="微软雅黑" panose="020B0503020204020204" pitchFamily="34" charset="-122"/>
              </a:rPr>
              <a:t>0x9:blake2F</a:t>
            </a:r>
          </a:p>
        </p:txBody>
      </p:sp>
    </p:spTree>
    <p:extLst>
      <p:ext uri="{BB962C8B-B14F-4D97-AF65-F5344CB8AC3E}">
        <p14:creationId xmlns:p14="http://schemas.microsoft.com/office/powerpoint/2010/main" val="296025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27F51-03C0-4900-9324-715CB14C97D3}"/>
              </a:ext>
            </a:extLst>
          </p:cNvPr>
          <p:cNvSpPr>
            <a:spLocks noGrp="1"/>
          </p:cNvSpPr>
          <p:nvPr>
            <p:ph type="title"/>
          </p:nvPr>
        </p:nvSpPr>
        <p:spPr/>
        <p:txBody>
          <a:bodyPr/>
          <a:lstStyle/>
          <a:p>
            <a:r>
              <a:rPr lang="zh-CN" altLang="en-US" sz="2135" noProof="1"/>
              <a:t>目   录</a:t>
            </a:r>
            <a:endParaRPr lang="zh-CN" altLang="en-US" noProof="1"/>
          </a:p>
        </p:txBody>
      </p:sp>
      <p:sp>
        <p:nvSpPr>
          <p:cNvPr id="3" name="内容占位符 2">
            <a:extLst>
              <a:ext uri="{FF2B5EF4-FFF2-40B4-BE49-F238E27FC236}">
                <a16:creationId xmlns:a16="http://schemas.microsoft.com/office/drawing/2014/main" id="{134E0C2D-CB1E-40C7-801A-768B25D2D43A}"/>
              </a:ext>
            </a:extLst>
          </p:cNvPr>
          <p:cNvSpPr>
            <a:spLocks noGrp="1"/>
          </p:cNvSpPr>
          <p:nvPr>
            <p:ph idx="1"/>
          </p:nvPr>
        </p:nvSpPr>
        <p:spPr>
          <a:xfrm>
            <a:off x="2644775" y="1052513"/>
            <a:ext cx="3325813" cy="2566987"/>
          </a:xfrm>
        </p:spPr>
        <p:txBody>
          <a:bodyPr/>
          <a:lstStyle/>
          <a:p>
            <a:pPr marL="514350" indent="-514350">
              <a:lnSpc>
                <a:spcPct val="150000"/>
              </a:lnSpc>
              <a:buClr>
                <a:srgbClr val="002060"/>
              </a:buClr>
              <a:buSzPct val="100000"/>
              <a:buFont typeface="+mj-ea"/>
              <a:buAutoNum type="ea1JpnChsDbPeriod"/>
            </a:pPr>
            <a:r>
              <a:rPr lang="zh-CN" altLang="en-US" sz="1895" noProof="1"/>
              <a:t>智能合约与</a:t>
            </a:r>
            <a:r>
              <a:rPr lang="en-US" altLang="zh-CN" sz="1895" noProof="1"/>
              <a:t>EVM</a:t>
            </a:r>
            <a:endParaRPr lang="zh-CN" altLang="en-US" sz="1895" noProof="1">
              <a:solidFill>
                <a:srgbClr val="C00000"/>
              </a:solidFill>
            </a:endParaRPr>
          </a:p>
          <a:p>
            <a:pPr marL="514350" indent="-514350">
              <a:lnSpc>
                <a:spcPct val="150000"/>
              </a:lnSpc>
              <a:buClr>
                <a:srgbClr val="CD3C38"/>
              </a:buClr>
              <a:buSzPct val="100000"/>
              <a:buFont typeface="+mj-ea"/>
              <a:buAutoNum type="ea1JpnChsDbPeriod"/>
            </a:pPr>
            <a:r>
              <a:rPr lang="en-US" altLang="zh-CN" sz="1895" noProof="1">
                <a:solidFill>
                  <a:srgbClr val="C00000"/>
                </a:solidFill>
              </a:rPr>
              <a:t>Solidity</a:t>
            </a:r>
            <a:endParaRPr lang="en-US" altLang="zh-CN" sz="1895" noProof="1"/>
          </a:p>
          <a:p>
            <a:pPr marL="304800" indent="-304800">
              <a:lnSpc>
                <a:spcPct val="150000"/>
              </a:lnSpc>
              <a:buClr>
                <a:srgbClr val="002060"/>
              </a:buClr>
              <a:buSzPct val="100000"/>
              <a:buFont typeface="+mj-ea"/>
              <a:buAutoNum type="ea1JpnChsDbPeriod"/>
            </a:pPr>
            <a:r>
              <a:rPr lang="zh-CN" altLang="en-US" sz="1895" noProof="1"/>
              <a:t>合约开发实践</a:t>
            </a:r>
            <a:endParaRPr sz="1895"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78C384E-A0BE-456B-9FB5-07D85B438929}"/>
              </a:ext>
            </a:extLst>
          </p:cNvPr>
          <p:cNvPicPr>
            <a:picLocks noChangeAspect="1"/>
          </p:cNvPicPr>
          <p:nvPr/>
        </p:nvPicPr>
        <p:blipFill>
          <a:blip r:embed="rId3"/>
          <a:stretch>
            <a:fillRect/>
          </a:stretch>
        </p:blipFill>
        <p:spPr>
          <a:xfrm>
            <a:off x="192622" y="786590"/>
            <a:ext cx="3503982" cy="3251014"/>
          </a:xfrm>
          <a:prstGeom prst="rect">
            <a:avLst/>
          </a:prstGeom>
        </p:spPr>
      </p:pic>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sz="2135" noProof="1"/>
              <a:t>Example</a:t>
            </a:r>
            <a:endParaRPr lang="zh-CN" altLang="en-US" noProof="1"/>
          </a:p>
        </p:txBody>
      </p:sp>
      <p:sp>
        <p:nvSpPr>
          <p:cNvPr id="16386" name="文本框 25">
            <a:extLst>
              <a:ext uri="{FF2B5EF4-FFF2-40B4-BE49-F238E27FC236}">
                <a16:creationId xmlns:a16="http://schemas.microsoft.com/office/drawing/2014/main" id="{3F2ADF0C-6701-4EF1-A556-8487C3577585}"/>
              </a:ext>
            </a:extLst>
          </p:cNvPr>
          <p:cNvSpPr txBox="1">
            <a:spLocks noChangeArrowheads="1"/>
          </p:cNvSpPr>
          <p:nvPr/>
        </p:nvSpPr>
        <p:spPr bwMode="auto">
          <a:xfrm>
            <a:off x="1714527" y="786590"/>
            <a:ext cx="39641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100" dirty="0">
                <a:solidFill>
                  <a:srgbClr val="FF0000"/>
                </a:solidFill>
                <a:latin typeface="微软雅黑" panose="020B0503020204020204" pitchFamily="34" charset="-122"/>
                <a:ea typeface="微软雅黑" panose="020B0503020204020204" pitchFamily="34" charset="-122"/>
              </a:rPr>
              <a:t>申请合约的目标</a:t>
            </a:r>
            <a:r>
              <a:rPr lang="en-US" altLang="zh-CN" sz="1100" dirty="0">
                <a:solidFill>
                  <a:srgbClr val="FF0000"/>
                </a:solidFill>
                <a:latin typeface="微软雅黑" panose="020B0503020204020204" pitchFamily="34" charset="-122"/>
                <a:ea typeface="微软雅黑" panose="020B0503020204020204" pitchFamily="34" charset="-122"/>
              </a:rPr>
              <a:t>Solidity</a:t>
            </a:r>
            <a:r>
              <a:rPr lang="zh-CN" altLang="en-US" sz="1100" dirty="0">
                <a:solidFill>
                  <a:srgbClr val="FF0000"/>
                </a:solidFill>
                <a:latin typeface="微软雅黑" panose="020B0503020204020204" pitchFamily="34" charset="-122"/>
                <a:ea typeface="微软雅黑" panose="020B0503020204020204" pitchFamily="34" charset="-122"/>
              </a:rPr>
              <a:t>编译器版本为</a:t>
            </a:r>
            <a:r>
              <a:rPr lang="en-US" altLang="zh-CN" sz="1100" dirty="0">
                <a:solidFill>
                  <a:srgbClr val="FF0000"/>
                </a:solidFill>
                <a:latin typeface="微软雅黑" panose="020B0503020204020204" pitchFamily="34" charset="-122"/>
                <a:ea typeface="微软雅黑" panose="020B0503020204020204" pitchFamily="34" charset="-122"/>
              </a:rPr>
              <a:t>0.6.0-0.7.0</a:t>
            </a:r>
            <a:r>
              <a:rPr lang="zh-CN" altLang="en-US" sz="1100" dirty="0">
                <a:solidFill>
                  <a:srgbClr val="FF0000"/>
                </a:solidFill>
                <a:latin typeface="微软雅黑" panose="020B0503020204020204" pitchFamily="34" charset="-122"/>
                <a:ea typeface="微软雅黑" panose="020B0503020204020204" pitchFamily="34" charset="-122"/>
              </a:rPr>
              <a:t>之间</a:t>
            </a:r>
            <a:endParaRPr lang="en-US" altLang="zh-CN" sz="1100" dirty="0">
              <a:solidFill>
                <a:srgbClr val="FF0000"/>
              </a:solidFill>
              <a:latin typeface="微软雅黑" panose="020B0503020204020204" pitchFamily="34" charset="-122"/>
              <a:ea typeface="微软雅黑" panose="020B0503020204020204" pitchFamily="34" charset="-122"/>
            </a:endParaRPr>
          </a:p>
        </p:txBody>
      </p:sp>
      <p:sp>
        <p:nvSpPr>
          <p:cNvPr id="7" name="文本框 25">
            <a:extLst>
              <a:ext uri="{FF2B5EF4-FFF2-40B4-BE49-F238E27FC236}">
                <a16:creationId xmlns:a16="http://schemas.microsoft.com/office/drawing/2014/main" id="{44B71452-DBAC-4E52-B25F-F50039172B4E}"/>
              </a:ext>
            </a:extLst>
          </p:cNvPr>
          <p:cNvSpPr txBox="1">
            <a:spLocks noChangeArrowheads="1"/>
          </p:cNvSpPr>
          <p:nvPr/>
        </p:nvSpPr>
        <p:spPr bwMode="auto">
          <a:xfrm>
            <a:off x="1348599" y="1153122"/>
            <a:ext cx="39641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100" dirty="0">
                <a:solidFill>
                  <a:srgbClr val="FF0000"/>
                </a:solidFill>
                <a:latin typeface="微软雅黑" panose="020B0503020204020204" pitchFamily="34" charset="-122"/>
                <a:ea typeface="微软雅黑" panose="020B0503020204020204" pitchFamily="34" charset="-122"/>
              </a:rPr>
              <a:t>定义合约</a:t>
            </a:r>
            <a:r>
              <a:rPr lang="en-US" altLang="zh-CN" sz="1100" dirty="0">
                <a:solidFill>
                  <a:srgbClr val="FF0000"/>
                </a:solidFill>
                <a:latin typeface="微软雅黑" panose="020B0503020204020204" pitchFamily="34" charset="-122"/>
                <a:ea typeface="微软雅黑" panose="020B0503020204020204" pitchFamily="34" charset="-122"/>
              </a:rPr>
              <a:t>Store</a:t>
            </a:r>
          </a:p>
        </p:txBody>
      </p:sp>
      <p:sp>
        <p:nvSpPr>
          <p:cNvPr id="8" name="文本框 25">
            <a:extLst>
              <a:ext uri="{FF2B5EF4-FFF2-40B4-BE49-F238E27FC236}">
                <a16:creationId xmlns:a16="http://schemas.microsoft.com/office/drawing/2014/main" id="{B3DD2A33-C90B-4552-BB39-D4428073A2A8}"/>
              </a:ext>
            </a:extLst>
          </p:cNvPr>
          <p:cNvSpPr txBox="1">
            <a:spLocks noChangeArrowheads="1"/>
          </p:cNvSpPr>
          <p:nvPr/>
        </p:nvSpPr>
        <p:spPr bwMode="auto">
          <a:xfrm>
            <a:off x="2815248" y="1337943"/>
            <a:ext cx="39641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100" dirty="0">
                <a:solidFill>
                  <a:srgbClr val="FF0000"/>
                </a:solidFill>
                <a:latin typeface="微软雅黑" panose="020B0503020204020204" pitchFamily="34" charset="-122"/>
                <a:ea typeface="微软雅黑" panose="020B0503020204020204" pitchFamily="34" charset="-122"/>
              </a:rPr>
              <a:t>定义事件（日志）</a:t>
            </a:r>
            <a:endParaRPr lang="en-US" altLang="zh-CN" sz="1100" dirty="0">
              <a:solidFill>
                <a:srgbClr val="FF0000"/>
              </a:solidFill>
              <a:latin typeface="微软雅黑" panose="020B0503020204020204" pitchFamily="34" charset="-122"/>
              <a:ea typeface="微软雅黑" panose="020B0503020204020204" pitchFamily="34" charset="-122"/>
            </a:endParaRPr>
          </a:p>
        </p:txBody>
      </p:sp>
      <p:sp>
        <p:nvSpPr>
          <p:cNvPr id="9" name="文本框 25">
            <a:extLst>
              <a:ext uri="{FF2B5EF4-FFF2-40B4-BE49-F238E27FC236}">
                <a16:creationId xmlns:a16="http://schemas.microsoft.com/office/drawing/2014/main" id="{A0912EF1-6EBA-456D-8166-CD84B2B31ADA}"/>
              </a:ext>
            </a:extLst>
          </p:cNvPr>
          <p:cNvSpPr txBox="1">
            <a:spLocks noChangeArrowheads="1"/>
          </p:cNvSpPr>
          <p:nvPr/>
        </p:nvSpPr>
        <p:spPr bwMode="auto">
          <a:xfrm>
            <a:off x="1842369" y="1650459"/>
            <a:ext cx="447686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100" dirty="0">
                <a:solidFill>
                  <a:srgbClr val="FF0000"/>
                </a:solidFill>
                <a:latin typeface="微软雅黑" panose="020B0503020204020204" pitchFamily="34" charset="-122"/>
                <a:ea typeface="微软雅黑" panose="020B0503020204020204" pitchFamily="34" charset="-122"/>
              </a:rPr>
              <a:t>申明</a:t>
            </a:r>
            <a:r>
              <a:rPr lang="en-US" altLang="zh-CN" sz="1100" dirty="0">
                <a:solidFill>
                  <a:srgbClr val="FF0000"/>
                </a:solidFill>
                <a:latin typeface="微软雅黑" panose="020B0503020204020204" pitchFamily="34" charset="-122"/>
                <a:ea typeface="微软雅黑" panose="020B0503020204020204" pitchFamily="34" charset="-122"/>
              </a:rPr>
              <a:t>string</a:t>
            </a:r>
            <a:r>
              <a:rPr lang="zh-CN" altLang="en-US" sz="1100" dirty="0">
                <a:solidFill>
                  <a:srgbClr val="FF0000"/>
                </a:solidFill>
                <a:latin typeface="微软雅黑" panose="020B0503020204020204" pitchFamily="34" charset="-122"/>
                <a:ea typeface="微软雅黑" panose="020B0503020204020204" pitchFamily="34" charset="-122"/>
              </a:rPr>
              <a:t>类型变量</a:t>
            </a:r>
            <a:r>
              <a:rPr lang="en-US" altLang="zh-CN" sz="1100" dirty="0">
                <a:solidFill>
                  <a:srgbClr val="FF0000"/>
                </a:solidFill>
                <a:latin typeface="微软雅黑" panose="020B0503020204020204" pitchFamily="34" charset="-122"/>
                <a:ea typeface="微软雅黑" panose="020B0503020204020204" pitchFamily="34" charset="-122"/>
              </a:rPr>
              <a:t>version</a:t>
            </a:r>
            <a:r>
              <a:rPr lang="zh-CN" altLang="en-US" sz="1100" dirty="0">
                <a:solidFill>
                  <a:srgbClr val="FF0000"/>
                </a:solidFill>
                <a:latin typeface="微软雅黑" panose="020B0503020204020204" pitchFamily="34" charset="-122"/>
                <a:ea typeface="微软雅黑" panose="020B0503020204020204" pitchFamily="34" charset="-122"/>
              </a:rPr>
              <a:t>，</a:t>
            </a:r>
            <a:r>
              <a:rPr lang="en-US" altLang="zh-CN" sz="1100" dirty="0">
                <a:solidFill>
                  <a:srgbClr val="FF0000"/>
                </a:solidFill>
                <a:latin typeface="微软雅黑" panose="020B0503020204020204" pitchFamily="34" charset="-122"/>
                <a:ea typeface="微软雅黑" panose="020B0503020204020204" pitchFamily="34" charset="-122"/>
              </a:rPr>
              <a:t>public</a:t>
            </a:r>
            <a:r>
              <a:rPr lang="zh-CN" altLang="en-US" sz="1100" dirty="0">
                <a:solidFill>
                  <a:srgbClr val="FF0000"/>
                </a:solidFill>
                <a:latin typeface="微软雅黑" panose="020B0503020204020204" pitchFamily="34" charset="-122"/>
                <a:ea typeface="微软雅黑" panose="020B0503020204020204" pitchFamily="34" charset="-122"/>
              </a:rPr>
              <a:t>表示可被公开访问（自带</a:t>
            </a:r>
            <a:r>
              <a:rPr lang="en-US" altLang="zh-CN" sz="1100" dirty="0">
                <a:solidFill>
                  <a:srgbClr val="FF0000"/>
                </a:solidFill>
                <a:latin typeface="微软雅黑" panose="020B0503020204020204" pitchFamily="34" charset="-122"/>
                <a:ea typeface="微软雅黑" panose="020B0503020204020204" pitchFamily="34" charset="-122"/>
              </a:rPr>
              <a:t>get</a:t>
            </a:r>
            <a:r>
              <a:rPr lang="zh-CN" altLang="en-US" sz="1100" dirty="0">
                <a:solidFill>
                  <a:srgbClr val="FF0000"/>
                </a:solidFill>
                <a:latin typeface="微软雅黑" panose="020B0503020204020204" pitchFamily="34" charset="-122"/>
                <a:ea typeface="微软雅黑" panose="020B0503020204020204" pitchFamily="34" charset="-122"/>
              </a:rPr>
              <a:t>方法）</a:t>
            </a:r>
            <a:endParaRPr lang="en-US" altLang="zh-CN" sz="1100" dirty="0">
              <a:solidFill>
                <a:srgbClr val="FF0000"/>
              </a:solidFill>
              <a:latin typeface="微软雅黑" panose="020B0503020204020204" pitchFamily="34" charset="-122"/>
              <a:ea typeface="微软雅黑" panose="020B0503020204020204" pitchFamily="34" charset="-122"/>
            </a:endParaRPr>
          </a:p>
        </p:txBody>
      </p:sp>
      <p:sp>
        <p:nvSpPr>
          <p:cNvPr id="10" name="文本框 25">
            <a:extLst>
              <a:ext uri="{FF2B5EF4-FFF2-40B4-BE49-F238E27FC236}">
                <a16:creationId xmlns:a16="http://schemas.microsoft.com/office/drawing/2014/main" id="{7FBD7B61-FF3D-4C40-BB30-56957FA1F20C}"/>
              </a:ext>
            </a:extLst>
          </p:cNvPr>
          <p:cNvSpPr txBox="1">
            <a:spLocks noChangeArrowheads="1"/>
          </p:cNvSpPr>
          <p:nvPr/>
        </p:nvSpPr>
        <p:spPr bwMode="auto">
          <a:xfrm>
            <a:off x="2815248" y="1883282"/>
            <a:ext cx="39641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100" dirty="0">
                <a:solidFill>
                  <a:srgbClr val="FF0000"/>
                </a:solidFill>
                <a:latin typeface="微软雅黑" panose="020B0503020204020204" pitchFamily="34" charset="-122"/>
                <a:ea typeface="微软雅黑" panose="020B0503020204020204" pitchFamily="34" charset="-122"/>
              </a:rPr>
              <a:t>申明</a:t>
            </a:r>
            <a:r>
              <a:rPr lang="en-US" altLang="zh-CN" sz="1100" dirty="0">
                <a:solidFill>
                  <a:srgbClr val="FF0000"/>
                </a:solidFill>
                <a:latin typeface="微软雅黑" panose="020B0503020204020204" pitchFamily="34" charset="-122"/>
                <a:ea typeface="微软雅黑" panose="020B0503020204020204" pitchFamily="34" charset="-122"/>
              </a:rPr>
              <a:t>Map(bytes32 -&gt; bytes32)</a:t>
            </a:r>
            <a:r>
              <a:rPr lang="zh-CN" altLang="en-US" sz="1100" dirty="0">
                <a:solidFill>
                  <a:srgbClr val="FF0000"/>
                </a:solidFill>
                <a:latin typeface="微软雅黑" panose="020B0503020204020204" pitchFamily="34" charset="-122"/>
                <a:ea typeface="微软雅黑" panose="020B0503020204020204" pitchFamily="34" charset="-122"/>
              </a:rPr>
              <a:t>类型变量</a:t>
            </a:r>
            <a:r>
              <a:rPr lang="en-US" altLang="zh-CN" sz="1100" dirty="0">
                <a:solidFill>
                  <a:srgbClr val="FF0000"/>
                </a:solidFill>
                <a:latin typeface="微软雅黑" panose="020B0503020204020204" pitchFamily="34" charset="-122"/>
                <a:ea typeface="微软雅黑" panose="020B0503020204020204" pitchFamily="34" charset="-122"/>
              </a:rPr>
              <a:t>items</a:t>
            </a:r>
          </a:p>
        </p:txBody>
      </p:sp>
      <p:sp>
        <p:nvSpPr>
          <p:cNvPr id="11" name="文本框 25">
            <a:extLst>
              <a:ext uri="{FF2B5EF4-FFF2-40B4-BE49-F238E27FC236}">
                <a16:creationId xmlns:a16="http://schemas.microsoft.com/office/drawing/2014/main" id="{529C6FD0-8607-43F2-B7A7-A8C9992C9DB0}"/>
              </a:ext>
            </a:extLst>
          </p:cNvPr>
          <p:cNvSpPr txBox="1">
            <a:spLocks noChangeArrowheads="1"/>
          </p:cNvSpPr>
          <p:nvPr/>
        </p:nvSpPr>
        <p:spPr bwMode="auto">
          <a:xfrm>
            <a:off x="2932206" y="2108526"/>
            <a:ext cx="39641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100" dirty="0">
                <a:solidFill>
                  <a:srgbClr val="FF0000"/>
                </a:solidFill>
                <a:latin typeface="微软雅黑" panose="020B0503020204020204" pitchFamily="34" charset="-122"/>
                <a:ea typeface="微软雅黑" panose="020B0503020204020204" pitchFamily="34" charset="-122"/>
              </a:rPr>
              <a:t>申明初始化构造方法</a:t>
            </a:r>
            <a:endParaRPr lang="en-US" altLang="zh-CN" sz="1100" dirty="0">
              <a:solidFill>
                <a:srgbClr val="FF0000"/>
              </a:solidFill>
              <a:latin typeface="微软雅黑" panose="020B0503020204020204" pitchFamily="34" charset="-122"/>
              <a:ea typeface="微软雅黑" panose="020B0503020204020204" pitchFamily="34" charset="-122"/>
            </a:endParaRPr>
          </a:p>
        </p:txBody>
      </p:sp>
      <p:sp>
        <p:nvSpPr>
          <p:cNvPr id="13" name="文本框 25">
            <a:extLst>
              <a:ext uri="{FF2B5EF4-FFF2-40B4-BE49-F238E27FC236}">
                <a16:creationId xmlns:a16="http://schemas.microsoft.com/office/drawing/2014/main" id="{2F4BCBB0-7A4D-4BF0-B053-98941D699E6C}"/>
              </a:ext>
            </a:extLst>
          </p:cNvPr>
          <p:cNvSpPr txBox="1">
            <a:spLocks noChangeArrowheads="1"/>
          </p:cNvSpPr>
          <p:nvPr/>
        </p:nvSpPr>
        <p:spPr bwMode="auto">
          <a:xfrm>
            <a:off x="3696603" y="2772982"/>
            <a:ext cx="396415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100" dirty="0" err="1">
                <a:solidFill>
                  <a:srgbClr val="FF0000"/>
                </a:solidFill>
                <a:latin typeface="微软雅黑" panose="020B0503020204020204" pitchFamily="34" charset="-122"/>
                <a:ea typeface="微软雅黑" panose="020B0503020204020204" pitchFamily="34" charset="-122"/>
              </a:rPr>
              <a:t>setItem</a:t>
            </a:r>
            <a:r>
              <a:rPr lang="zh-CN" altLang="en-US" sz="1100" dirty="0">
                <a:solidFill>
                  <a:srgbClr val="FF0000"/>
                </a:solidFill>
                <a:latin typeface="微软雅黑" panose="020B0503020204020204" pitchFamily="34" charset="-122"/>
                <a:ea typeface="微软雅黑" panose="020B0503020204020204" pitchFamily="34" charset="-122"/>
              </a:rPr>
              <a:t>函数定义，入参为</a:t>
            </a:r>
            <a:r>
              <a:rPr lang="en-US" altLang="zh-CN" sz="1100" dirty="0">
                <a:solidFill>
                  <a:srgbClr val="FF0000"/>
                </a:solidFill>
                <a:latin typeface="微软雅黑" panose="020B0503020204020204" pitchFamily="34" charset="-122"/>
                <a:ea typeface="微软雅黑" panose="020B0503020204020204" pitchFamily="34" charset="-122"/>
              </a:rPr>
              <a:t>bytes32,bytes32 </a:t>
            </a:r>
            <a:r>
              <a:rPr lang="zh-CN" altLang="en-US" sz="1100" dirty="0">
                <a:solidFill>
                  <a:srgbClr val="FF0000"/>
                </a:solidFill>
                <a:latin typeface="微软雅黑" panose="020B0503020204020204" pitchFamily="34" charset="-122"/>
                <a:ea typeface="微软雅黑" panose="020B0503020204020204" pitchFamily="34" charset="-122"/>
              </a:rPr>
              <a:t>无返回参数，</a:t>
            </a:r>
            <a:r>
              <a:rPr lang="en-US" altLang="zh-CN" sz="1100" dirty="0">
                <a:solidFill>
                  <a:srgbClr val="FF0000"/>
                </a:solidFill>
                <a:latin typeface="微软雅黑" panose="020B0503020204020204" pitchFamily="34" charset="-122"/>
                <a:ea typeface="微软雅黑" panose="020B0503020204020204" pitchFamily="34" charset="-122"/>
              </a:rPr>
              <a:t>external</a:t>
            </a:r>
            <a:r>
              <a:rPr lang="zh-CN" altLang="en-US" sz="1100" dirty="0">
                <a:solidFill>
                  <a:srgbClr val="FF0000"/>
                </a:solidFill>
                <a:latin typeface="微软雅黑" panose="020B0503020204020204" pitchFamily="34" charset="-122"/>
                <a:ea typeface="微软雅黑" panose="020B0503020204020204" pitchFamily="34" charset="-122"/>
              </a:rPr>
              <a:t>表示只能被合约外调用，不能被合约内函数调用</a:t>
            </a:r>
            <a:endParaRPr lang="en-US" altLang="zh-CN" sz="1100" dirty="0">
              <a:solidFill>
                <a:srgbClr val="FF0000"/>
              </a:solidFill>
              <a:latin typeface="微软雅黑" panose="020B0503020204020204" pitchFamily="34" charset="-122"/>
              <a:ea typeface="微软雅黑" panose="020B0503020204020204" pitchFamily="34" charset="-122"/>
            </a:endParaRPr>
          </a:p>
        </p:txBody>
      </p:sp>
      <p:sp>
        <p:nvSpPr>
          <p:cNvPr id="14" name="文本框 25">
            <a:extLst>
              <a:ext uri="{FF2B5EF4-FFF2-40B4-BE49-F238E27FC236}">
                <a16:creationId xmlns:a16="http://schemas.microsoft.com/office/drawing/2014/main" id="{4EF89D38-56AF-408F-BAFB-5F287143221B}"/>
              </a:ext>
            </a:extLst>
          </p:cNvPr>
          <p:cNvSpPr txBox="1">
            <a:spLocks noChangeArrowheads="1"/>
          </p:cNvSpPr>
          <p:nvPr/>
        </p:nvSpPr>
        <p:spPr bwMode="auto">
          <a:xfrm>
            <a:off x="1906164" y="3026411"/>
            <a:ext cx="39641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100" dirty="0">
                <a:solidFill>
                  <a:srgbClr val="FF0000"/>
                </a:solidFill>
                <a:latin typeface="微软雅黑" panose="020B0503020204020204" pitchFamily="34" charset="-122"/>
                <a:ea typeface="微软雅黑" panose="020B0503020204020204" pitchFamily="34" charset="-122"/>
              </a:rPr>
              <a:t>Key-value </a:t>
            </a:r>
            <a:r>
              <a:rPr lang="zh-CN" altLang="en-US" sz="1100" dirty="0">
                <a:solidFill>
                  <a:srgbClr val="FF0000"/>
                </a:solidFill>
                <a:latin typeface="微软雅黑" panose="020B0503020204020204" pitchFamily="34" charset="-122"/>
                <a:ea typeface="微软雅黑" panose="020B0503020204020204" pitchFamily="34" charset="-122"/>
              </a:rPr>
              <a:t>赋值</a:t>
            </a:r>
            <a:endParaRPr lang="en-US" altLang="zh-CN" sz="1100" dirty="0">
              <a:solidFill>
                <a:srgbClr val="FF0000"/>
              </a:solidFill>
              <a:latin typeface="微软雅黑" panose="020B0503020204020204" pitchFamily="34" charset="-122"/>
              <a:ea typeface="微软雅黑" panose="020B0503020204020204" pitchFamily="34" charset="-122"/>
            </a:endParaRPr>
          </a:p>
        </p:txBody>
      </p:sp>
      <p:sp>
        <p:nvSpPr>
          <p:cNvPr id="15" name="文本框 25">
            <a:extLst>
              <a:ext uri="{FF2B5EF4-FFF2-40B4-BE49-F238E27FC236}">
                <a16:creationId xmlns:a16="http://schemas.microsoft.com/office/drawing/2014/main" id="{D5EFEA15-365B-4726-8509-1D8FAE1A94E9}"/>
              </a:ext>
            </a:extLst>
          </p:cNvPr>
          <p:cNvSpPr txBox="1">
            <a:spLocks noChangeArrowheads="1"/>
          </p:cNvSpPr>
          <p:nvPr/>
        </p:nvSpPr>
        <p:spPr bwMode="auto">
          <a:xfrm>
            <a:off x="2193243" y="3240093"/>
            <a:ext cx="39641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100" dirty="0">
                <a:solidFill>
                  <a:srgbClr val="FF0000"/>
                </a:solidFill>
                <a:latin typeface="微软雅黑" panose="020B0503020204020204" pitchFamily="34" charset="-122"/>
                <a:ea typeface="微软雅黑" panose="020B0503020204020204" pitchFamily="34" charset="-122"/>
              </a:rPr>
              <a:t>发起事件</a:t>
            </a:r>
            <a:endParaRPr lang="en-US" altLang="zh-CN" sz="11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221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合约组成</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137651" y="816310"/>
            <a:ext cx="785269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400" b="1" dirty="0">
                <a:latin typeface="微软雅黑" panose="020B0503020204020204" pitchFamily="34" charset="-122"/>
                <a:ea typeface="微软雅黑" panose="020B0503020204020204" pitchFamily="34" charset="-122"/>
              </a:rPr>
              <a:t>合约组成</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pragma</a:t>
            </a:r>
            <a:r>
              <a:rPr lang="zh-CN" altLang="en-US" sz="1400" dirty="0">
                <a:latin typeface="微软雅黑" panose="020B0503020204020204" pitchFamily="34" charset="-122"/>
                <a:ea typeface="微软雅黑" panose="020B0503020204020204" pitchFamily="34" charset="-122"/>
              </a:rPr>
              <a:t>：指定合约编译时的编译器版本、特性。</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import: </a:t>
            </a:r>
            <a:r>
              <a:rPr lang="zh-CN" altLang="en-US" sz="1400" dirty="0">
                <a:latin typeface="微软雅黑" panose="020B0503020204020204" pitchFamily="34" charset="-122"/>
                <a:ea typeface="微软雅黑" panose="020B0503020204020204" pitchFamily="34" charset="-122"/>
              </a:rPr>
              <a:t>指定依赖合约</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自定义逻辑（事件、函数、变量等）</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注释</a:t>
            </a:r>
            <a:endParaRPr lang="en-US" altLang="zh-CN" sz="1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2A58EB2-622A-44A6-AF3D-4DFE46DD1DEA}"/>
              </a:ext>
            </a:extLst>
          </p:cNvPr>
          <p:cNvPicPr>
            <a:picLocks noChangeAspect="1"/>
          </p:cNvPicPr>
          <p:nvPr/>
        </p:nvPicPr>
        <p:blipFill>
          <a:blip r:embed="rId3"/>
          <a:stretch>
            <a:fillRect/>
          </a:stretch>
        </p:blipFill>
        <p:spPr>
          <a:xfrm>
            <a:off x="499731" y="2251308"/>
            <a:ext cx="6681972" cy="1355167"/>
          </a:xfrm>
          <a:prstGeom prst="rect">
            <a:avLst/>
          </a:prstGeom>
        </p:spPr>
      </p:pic>
    </p:spTree>
    <p:extLst>
      <p:ext uri="{BB962C8B-B14F-4D97-AF65-F5344CB8AC3E}">
        <p14:creationId xmlns:p14="http://schemas.microsoft.com/office/powerpoint/2010/main" val="2764119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pragma</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137651" y="816310"/>
            <a:ext cx="785269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400" b="1" dirty="0">
                <a:latin typeface="微软雅黑" panose="020B0503020204020204" pitchFamily="34" charset="-122"/>
                <a:ea typeface="微软雅黑" panose="020B0503020204020204" pitchFamily="34" charset="-122"/>
              </a:rPr>
              <a:t>Version Pragma</a:t>
            </a:r>
            <a:r>
              <a:rPr lang="zh-CN" altLang="en-US" sz="1400" b="1" dirty="0">
                <a:latin typeface="微软雅黑" panose="020B0503020204020204" pitchFamily="34" charset="-122"/>
                <a:ea typeface="微软雅黑" panose="020B0503020204020204" pitchFamily="34" charset="-122"/>
              </a:rPr>
              <a:t>：编译器版本定义</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pragma solidity 0.6.2; </a:t>
            </a:r>
            <a:r>
              <a:rPr lang="zh-CN" altLang="en-US" sz="1400" dirty="0">
                <a:latin typeface="微软雅黑" panose="020B0503020204020204" pitchFamily="34" charset="-122"/>
                <a:ea typeface="微软雅黑" panose="020B0503020204020204" pitchFamily="34" charset="-122"/>
              </a:rPr>
              <a:t>（兼容版本只能为</a:t>
            </a:r>
            <a:r>
              <a:rPr lang="en-US" altLang="zh-CN" sz="1400" dirty="0">
                <a:latin typeface="微软雅黑" panose="020B0503020204020204" pitchFamily="34" charset="-122"/>
                <a:ea typeface="微软雅黑" panose="020B0503020204020204" pitchFamily="34" charset="-122"/>
              </a:rPr>
              <a:t>0.6.2</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pragma solidity ^0.6.2;</a:t>
            </a:r>
            <a:r>
              <a:rPr lang="zh-CN" altLang="en-US" sz="1400" dirty="0">
                <a:latin typeface="微软雅黑" panose="020B0503020204020204" pitchFamily="34" charset="-122"/>
                <a:ea typeface="微软雅黑" panose="020B0503020204020204" pitchFamily="34" charset="-122"/>
              </a:rPr>
              <a:t>（兼容版本为</a:t>
            </a:r>
            <a:r>
              <a:rPr lang="en-US" altLang="zh-CN" sz="1400" dirty="0">
                <a:latin typeface="微软雅黑" panose="020B0503020204020204" pitchFamily="34" charset="-122"/>
                <a:ea typeface="微软雅黑" panose="020B0503020204020204" pitchFamily="34" charset="-122"/>
              </a:rPr>
              <a:t>0.6.2 – 0.7.0</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pragma solidity &gt;=0.6.0 &lt;0.7.0; </a:t>
            </a:r>
            <a:r>
              <a:rPr lang="zh-CN" altLang="en-US" sz="1400" dirty="0">
                <a:latin typeface="微软雅黑" panose="020B0503020204020204" pitchFamily="34" charset="-122"/>
                <a:ea typeface="微软雅黑" panose="020B0503020204020204" pitchFamily="34" charset="-122"/>
              </a:rPr>
              <a:t>（兼容版本为</a:t>
            </a:r>
            <a:r>
              <a:rPr lang="en-US" altLang="zh-CN" sz="1400" dirty="0">
                <a:latin typeface="微软雅黑" panose="020B0503020204020204" pitchFamily="34" charset="-122"/>
                <a:ea typeface="微软雅黑" panose="020B0503020204020204" pitchFamily="34" charset="-122"/>
              </a:rPr>
              <a:t>0.6.0</a:t>
            </a:r>
            <a:r>
              <a:rPr lang="zh-CN" altLang="en-US" sz="1400" dirty="0">
                <a:latin typeface="微软雅黑" panose="020B0503020204020204" pitchFamily="34" charset="-122"/>
                <a:ea typeface="微软雅黑" panose="020B0503020204020204" pitchFamily="34" charset="-122"/>
              </a:rPr>
              <a:t>到</a:t>
            </a:r>
            <a:r>
              <a:rPr lang="en-US" altLang="zh-CN" sz="1400" dirty="0">
                <a:latin typeface="微软雅黑" panose="020B0503020204020204" pitchFamily="34" charset="-122"/>
                <a:ea typeface="微软雅黑" panose="020B0503020204020204" pitchFamily="34" charset="-122"/>
              </a:rPr>
              <a:t>0.7.0</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Experimental Pragma</a:t>
            </a:r>
            <a:r>
              <a:rPr lang="zh-CN" altLang="en-US" sz="1400"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特性定义</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ABIEncoder</a:t>
            </a:r>
            <a:r>
              <a:rPr lang="en-US" altLang="zh-CN" sz="1400" dirty="0">
                <a:latin typeface="微软雅黑" panose="020B0503020204020204" pitchFamily="34" charset="-122"/>
                <a:ea typeface="微软雅黑" panose="020B0503020204020204" pitchFamily="34" charset="-122"/>
              </a:rPr>
              <a:t> V2</a:t>
            </a:r>
            <a:r>
              <a:rPr lang="zh-CN" altLang="en-US" sz="1400" dirty="0">
                <a:latin typeface="微软雅黑" panose="020B0503020204020204" pitchFamily="34" charset="-122"/>
                <a:ea typeface="微软雅黑" panose="020B0503020204020204" pitchFamily="34" charset="-122"/>
              </a:rPr>
              <a:t>：允许合约代码进行数组或结构体的编解码</a:t>
            </a:r>
            <a:endParaRPr lang="en-US" altLang="zh-CN" sz="14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pragma experimental ABIEncoderV2;</a:t>
            </a: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SMTChecker</a:t>
            </a:r>
            <a:r>
              <a:rPr lang="zh-CN" altLang="en-US" sz="1400" dirty="0">
                <a:latin typeface="微软雅黑" panose="020B0503020204020204" pitchFamily="34" charset="-122"/>
                <a:ea typeface="微软雅黑" panose="020B0503020204020204" pitchFamily="34" charset="-122"/>
              </a:rPr>
              <a:t>：开启形式化验证，在编译时找到</a:t>
            </a:r>
            <a:r>
              <a:rPr lang="en-US" altLang="zh-CN" sz="1400" dirty="0">
                <a:latin typeface="微软雅黑" panose="020B0503020204020204" pitchFamily="34" charset="-122"/>
                <a:ea typeface="微软雅黑" panose="020B0503020204020204" pitchFamily="34" charset="-122"/>
              </a:rPr>
              <a:t>overflow/underflow</a:t>
            </a:r>
            <a:r>
              <a:rPr lang="zh-CN" altLang="en-US" sz="1400" dirty="0">
                <a:latin typeface="微软雅黑" panose="020B0503020204020204" pitchFamily="34" charset="-122"/>
                <a:ea typeface="微软雅黑" panose="020B0503020204020204" pitchFamily="34" charset="-122"/>
              </a:rPr>
              <a:t>等代码错误。</a:t>
            </a:r>
            <a:endParaRPr lang="en-US" altLang="zh-CN" sz="14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pragma experimental </a:t>
            </a:r>
            <a:r>
              <a:rPr lang="en-US" altLang="zh-CN" sz="1400" dirty="0" err="1">
                <a:latin typeface="微软雅黑" panose="020B0503020204020204" pitchFamily="34" charset="-122"/>
                <a:ea typeface="微软雅黑" panose="020B0503020204020204" pitchFamily="34" charset="-122"/>
              </a:rPr>
              <a:t>SMTChecker</a:t>
            </a:r>
            <a:r>
              <a:rPr lang="en-US" altLang="zh-CN"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0479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import</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137651" y="816310"/>
            <a:ext cx="7852697"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400" b="1" dirty="0">
                <a:latin typeface="微软雅黑" panose="020B0503020204020204" pitchFamily="34" charset="-122"/>
                <a:ea typeface="微软雅黑" panose="020B0503020204020204" pitchFamily="34" charset="-122"/>
              </a:rPr>
              <a:t>Solidity</a:t>
            </a:r>
            <a:r>
              <a:rPr lang="zh-CN" altLang="en-US" sz="1400" b="1" dirty="0">
                <a:latin typeface="微软雅黑" panose="020B0503020204020204" pitchFamily="34" charset="-122"/>
                <a:ea typeface="微软雅黑" panose="020B0503020204020204" pitchFamily="34" charset="-122"/>
              </a:rPr>
              <a:t>支持</a:t>
            </a:r>
            <a:r>
              <a:rPr lang="en-US" altLang="zh-CN" sz="1400" b="1" dirty="0">
                <a:latin typeface="微软雅黑" panose="020B0503020204020204" pitchFamily="34" charset="-122"/>
                <a:ea typeface="微软雅黑" panose="020B0503020204020204" pitchFamily="34" charset="-122"/>
              </a:rPr>
              <a:t>import</a:t>
            </a:r>
            <a:r>
              <a:rPr lang="zh-CN" altLang="en-US" sz="1400" b="1" dirty="0">
                <a:latin typeface="微软雅黑" panose="020B0503020204020204" pitchFamily="34" charset="-122"/>
                <a:ea typeface="微软雅黑" panose="020B0503020204020204" pitchFamily="34" charset="-122"/>
              </a:rPr>
              <a:t>其他合约 </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模块化设计：</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import "filename";</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import * as </a:t>
            </a:r>
            <a:r>
              <a:rPr lang="en-US" altLang="zh-CN" sz="1400" dirty="0" err="1">
                <a:latin typeface="微软雅黑" panose="020B0503020204020204" pitchFamily="34" charset="-122"/>
                <a:ea typeface="微软雅黑" panose="020B0503020204020204" pitchFamily="34" charset="-122"/>
              </a:rPr>
              <a:t>symbolName</a:t>
            </a:r>
            <a:r>
              <a:rPr lang="en-US" altLang="zh-CN" sz="1400" dirty="0">
                <a:latin typeface="微软雅黑" panose="020B0503020204020204" pitchFamily="34" charset="-122"/>
                <a:ea typeface="微软雅黑" panose="020B0503020204020204" pitchFamily="34" charset="-122"/>
              </a:rPr>
              <a:t> from "filename";</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import "filename" as </a:t>
            </a:r>
            <a:r>
              <a:rPr lang="en-US" altLang="zh-CN" sz="1400" dirty="0" err="1">
                <a:latin typeface="微软雅黑" panose="020B0503020204020204" pitchFamily="34" charset="-122"/>
                <a:ea typeface="微软雅黑" panose="020B0503020204020204" pitchFamily="34" charset="-122"/>
              </a:rPr>
              <a:t>symbolName</a:t>
            </a:r>
            <a:r>
              <a:rPr lang="en-US" altLang="zh-CN" sz="14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import “filename”;</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import {symbol1 as alias, symbol2} from "filename";</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import</a:t>
            </a:r>
            <a:r>
              <a:rPr lang="zh-CN" altLang="en-US" sz="1400" b="1" dirty="0">
                <a:latin typeface="微软雅黑" panose="020B0503020204020204" pitchFamily="34" charset="-122"/>
                <a:ea typeface="微软雅黑" panose="020B0503020204020204" pitchFamily="34" charset="-122"/>
              </a:rPr>
              <a:t>指令中的文件名可以分为两类：</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本地路径</a:t>
            </a:r>
            <a:endParaRPr lang="en-US" altLang="zh-CN" sz="14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Import "./</a:t>
            </a:r>
            <a:r>
              <a:rPr lang="en-US" altLang="zh-CN" sz="1400" dirty="0" err="1">
                <a:latin typeface="微软雅黑" panose="020B0503020204020204" pitchFamily="34" charset="-122"/>
                <a:ea typeface="微软雅黑" panose="020B0503020204020204" pitchFamily="34" charset="-122"/>
              </a:rPr>
              <a:t>source.sol</a:t>
            </a:r>
            <a:r>
              <a:rPr lang="en-US" altLang="zh-CN" sz="14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指定路径（编译时指定</a:t>
            </a:r>
            <a:r>
              <a:rPr lang="en-US" altLang="zh-CN" sz="1400" dirty="0">
                <a:latin typeface="微软雅黑" panose="020B0503020204020204" pitchFamily="34" charset="-122"/>
                <a:ea typeface="微软雅黑" panose="020B0503020204020204" pitchFamily="34" charset="-122"/>
              </a:rPr>
              <a:t>prefix</a:t>
            </a:r>
            <a:r>
              <a:rPr lang="zh-CN" altLang="en-US" sz="1400" dirty="0">
                <a:latin typeface="微软雅黑" panose="020B0503020204020204" pitchFamily="34" charset="-122"/>
                <a:ea typeface="微软雅黑" panose="020B0503020204020204" pitchFamily="34" charset="-122"/>
              </a:rPr>
              <a:t>，目前仅支持</a:t>
            </a:r>
            <a:r>
              <a:rPr lang="en-US" altLang="zh-CN" sz="1400" dirty="0" err="1">
                <a:latin typeface="微软雅黑" panose="020B0503020204020204" pitchFamily="34" charset="-122"/>
                <a:ea typeface="微软雅黑" panose="020B0503020204020204" pitchFamily="34" charset="-122"/>
              </a:rPr>
              <a:t>github</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import "github.com/</a:t>
            </a:r>
            <a:r>
              <a:rPr lang="en-US" altLang="zh-CN" sz="1400" dirty="0" err="1">
                <a:latin typeface="微软雅黑" panose="020B0503020204020204" pitchFamily="34" charset="-122"/>
                <a:ea typeface="微软雅黑" panose="020B0503020204020204" pitchFamily="34" charset="-122"/>
              </a:rPr>
              <a:t>ethereum</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dapp</a:t>
            </a:r>
            <a:r>
              <a:rPr lang="en-US" altLang="zh-CN" sz="1400" dirty="0">
                <a:latin typeface="微软雅黑" panose="020B0503020204020204" pitchFamily="34" charset="-122"/>
                <a:ea typeface="微软雅黑" panose="020B0503020204020204" pitchFamily="34" charset="-122"/>
              </a:rPr>
              <a:t>-bin/library/</a:t>
            </a:r>
            <a:r>
              <a:rPr lang="en-US" altLang="zh-CN" sz="1400" dirty="0" err="1">
                <a:latin typeface="微软雅黑" panose="020B0503020204020204" pitchFamily="34" charset="-122"/>
                <a:ea typeface="微软雅黑" panose="020B0503020204020204" pitchFamily="34" charset="-122"/>
              </a:rPr>
              <a:t>iterable_mapping.sol</a:t>
            </a:r>
            <a:r>
              <a:rPr lang="en-US" altLang="zh-CN" sz="1400" dirty="0">
                <a:latin typeface="微软雅黑" panose="020B0503020204020204" pitchFamily="34" charset="-122"/>
                <a:ea typeface="微软雅黑" panose="020B0503020204020204" pitchFamily="34" charset="-122"/>
              </a:rPr>
              <a:t>" as </a:t>
            </a:r>
            <a:r>
              <a:rPr lang="en-US" altLang="zh-CN" sz="1400" dirty="0" err="1">
                <a:latin typeface="微软雅黑" panose="020B0503020204020204" pitchFamily="34" charset="-122"/>
                <a:ea typeface="微软雅黑" panose="020B0503020204020204" pitchFamily="34" charset="-122"/>
              </a:rPr>
              <a:t>it_mapping</a:t>
            </a:r>
            <a:r>
              <a:rPr lang="en-US" altLang="zh-CN" sz="1400" dirty="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solc</a:t>
            </a:r>
            <a:r>
              <a:rPr lang="en-US" altLang="zh-CN" sz="1400" dirty="0">
                <a:latin typeface="微软雅黑" panose="020B0503020204020204" pitchFamily="34" charset="-122"/>
                <a:ea typeface="微软雅黑" panose="020B0503020204020204" pitchFamily="34" charset="-122"/>
              </a:rPr>
              <a:t> github.com/</a:t>
            </a:r>
            <a:r>
              <a:rPr lang="en-US" altLang="zh-CN" sz="1400" dirty="0" err="1">
                <a:latin typeface="微软雅黑" panose="020B0503020204020204" pitchFamily="34" charset="-122"/>
                <a:ea typeface="微软雅黑" panose="020B0503020204020204" pitchFamily="34" charset="-122"/>
              </a:rPr>
              <a:t>ethereum</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dapp</a:t>
            </a:r>
            <a:r>
              <a:rPr lang="en-US" altLang="zh-CN" sz="1400" dirty="0">
                <a:latin typeface="微软雅黑" panose="020B0503020204020204" pitchFamily="34" charset="-122"/>
                <a:ea typeface="微软雅黑" panose="020B0503020204020204" pitchFamily="34" charset="-122"/>
              </a:rPr>
              <a:t>-bin/=/</a:t>
            </a:r>
            <a:r>
              <a:rPr lang="en-US" altLang="zh-CN" sz="1400" dirty="0" err="1">
                <a:latin typeface="微软雅黑" panose="020B0503020204020204" pitchFamily="34" charset="-122"/>
                <a:ea typeface="微软雅黑" panose="020B0503020204020204" pitchFamily="34" charset="-122"/>
              </a:rPr>
              <a:t>usr</a:t>
            </a:r>
            <a:r>
              <a:rPr lang="en-US" altLang="zh-CN" sz="1400" dirty="0">
                <a:latin typeface="微软雅黑" panose="020B0503020204020204" pitchFamily="34" charset="-122"/>
                <a:ea typeface="微软雅黑" panose="020B0503020204020204" pitchFamily="34" charset="-122"/>
              </a:rPr>
              <a:t>/local/</a:t>
            </a:r>
            <a:r>
              <a:rPr lang="en-US" altLang="zh-CN" sz="1400" dirty="0" err="1">
                <a:latin typeface="微软雅黑" panose="020B0503020204020204" pitchFamily="34" charset="-122"/>
                <a:ea typeface="微软雅黑" panose="020B0503020204020204" pitchFamily="34" charset="-122"/>
              </a:rPr>
              <a:t>dapp</a:t>
            </a:r>
            <a:r>
              <a:rPr lang="en-US" altLang="zh-CN" sz="1400" dirty="0">
                <a:latin typeface="微软雅黑" panose="020B0503020204020204" pitchFamily="34" charset="-122"/>
                <a:ea typeface="微软雅黑" panose="020B0503020204020204" pitchFamily="34" charset="-122"/>
              </a:rPr>
              <a:t>-bin/</a:t>
            </a:r>
            <a:r>
              <a:rPr lang="en-US" altLang="zh-CN" sz="1400" dirty="0" err="1">
                <a:latin typeface="微软雅黑" panose="020B0503020204020204" pitchFamily="34" charset="-122"/>
                <a:ea typeface="微软雅黑" panose="020B0503020204020204" pitchFamily="34" charset="-122"/>
              </a:rPr>
              <a:t>source.sol</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883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注释</a:t>
            </a:r>
          </a:p>
        </p:txBody>
      </p:sp>
      <p:pic>
        <p:nvPicPr>
          <p:cNvPr id="5" name="图片 4">
            <a:extLst>
              <a:ext uri="{FF2B5EF4-FFF2-40B4-BE49-F238E27FC236}">
                <a16:creationId xmlns:a16="http://schemas.microsoft.com/office/drawing/2014/main" id="{FB54FD2D-B284-4974-8C20-B147AF1C6C30}"/>
              </a:ext>
            </a:extLst>
          </p:cNvPr>
          <p:cNvPicPr>
            <a:picLocks noChangeAspect="1"/>
          </p:cNvPicPr>
          <p:nvPr/>
        </p:nvPicPr>
        <p:blipFill>
          <a:blip r:embed="rId3"/>
          <a:stretch>
            <a:fillRect/>
          </a:stretch>
        </p:blipFill>
        <p:spPr>
          <a:xfrm>
            <a:off x="2449512" y="1396409"/>
            <a:ext cx="3228975" cy="1524000"/>
          </a:xfrm>
          <a:prstGeom prst="rect">
            <a:avLst/>
          </a:prstGeom>
        </p:spPr>
      </p:pic>
    </p:spTree>
    <p:extLst>
      <p:ext uri="{BB962C8B-B14F-4D97-AF65-F5344CB8AC3E}">
        <p14:creationId xmlns:p14="http://schemas.microsoft.com/office/powerpoint/2010/main" val="1633843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状态变量</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60665" y="991746"/>
            <a:ext cx="5109517" cy="75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合约可以定义任意多的状态变量</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状态变量持久化存储于合约账户的</a:t>
            </a:r>
            <a:r>
              <a:rPr lang="en-US" altLang="zh-CN" sz="1400" b="1" dirty="0">
                <a:latin typeface="微软雅黑" panose="020B0503020204020204" pitchFamily="34" charset="-122"/>
                <a:ea typeface="微软雅黑" panose="020B0503020204020204" pitchFamily="34" charset="-122"/>
              </a:rPr>
              <a:t>”storage”</a:t>
            </a:r>
            <a:r>
              <a:rPr lang="zh-CN" altLang="en-US" sz="1400" b="1" dirty="0">
                <a:latin typeface="微软雅黑" panose="020B0503020204020204" pitchFamily="34" charset="-122"/>
                <a:ea typeface="微软雅黑" panose="020B0503020204020204" pitchFamily="34" charset="-122"/>
              </a:rPr>
              <a:t>中</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状态变量的存储需要消耗</a:t>
            </a:r>
            <a:r>
              <a:rPr lang="en-US" altLang="zh-CN" sz="1400" b="1" dirty="0">
                <a:latin typeface="微软雅黑" panose="020B0503020204020204" pitchFamily="34" charset="-122"/>
                <a:ea typeface="微软雅黑" panose="020B0503020204020204" pitchFamily="34" charset="-122"/>
              </a:rPr>
              <a:t>Gas</a:t>
            </a:r>
          </a:p>
        </p:txBody>
      </p:sp>
      <p:pic>
        <p:nvPicPr>
          <p:cNvPr id="5" name="图片 4">
            <a:extLst>
              <a:ext uri="{FF2B5EF4-FFF2-40B4-BE49-F238E27FC236}">
                <a16:creationId xmlns:a16="http://schemas.microsoft.com/office/drawing/2014/main" id="{E0600440-192A-40D1-A2F0-EDA9F4506355}"/>
              </a:ext>
            </a:extLst>
          </p:cNvPr>
          <p:cNvPicPr>
            <a:picLocks noChangeAspect="1"/>
          </p:cNvPicPr>
          <p:nvPr/>
        </p:nvPicPr>
        <p:blipFill>
          <a:blip r:embed="rId3"/>
          <a:stretch>
            <a:fillRect/>
          </a:stretch>
        </p:blipFill>
        <p:spPr>
          <a:xfrm>
            <a:off x="954198" y="2286000"/>
            <a:ext cx="5581650" cy="1704975"/>
          </a:xfrm>
          <a:prstGeom prst="rect">
            <a:avLst/>
          </a:prstGeom>
        </p:spPr>
      </p:pic>
    </p:spTree>
    <p:extLst>
      <p:ext uri="{BB962C8B-B14F-4D97-AF65-F5344CB8AC3E}">
        <p14:creationId xmlns:p14="http://schemas.microsoft.com/office/powerpoint/2010/main" val="263976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函数</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60665" y="991746"/>
            <a:ext cx="5109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合约可以定义任意多的函数</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函数有不同的可见性与特性</a:t>
            </a:r>
            <a:endParaRPr lang="en-US" altLang="zh-CN" sz="14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280250B-3158-46B3-9B06-DB0B6C39A018}"/>
              </a:ext>
            </a:extLst>
          </p:cNvPr>
          <p:cNvPicPr>
            <a:picLocks noChangeAspect="1"/>
          </p:cNvPicPr>
          <p:nvPr/>
        </p:nvPicPr>
        <p:blipFill>
          <a:blip r:embed="rId3"/>
          <a:stretch>
            <a:fillRect/>
          </a:stretch>
        </p:blipFill>
        <p:spPr>
          <a:xfrm>
            <a:off x="1165390" y="1851174"/>
            <a:ext cx="5109517" cy="2546327"/>
          </a:xfrm>
          <a:prstGeom prst="rect">
            <a:avLst/>
          </a:prstGeom>
        </p:spPr>
      </p:pic>
    </p:spTree>
    <p:extLst>
      <p:ext uri="{BB962C8B-B14F-4D97-AF65-F5344CB8AC3E}">
        <p14:creationId xmlns:p14="http://schemas.microsoft.com/office/powerpoint/2010/main" val="322399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55E7C-DD24-4670-9AD5-0B54030A1666}"/>
              </a:ext>
            </a:extLst>
          </p:cNvPr>
          <p:cNvSpPr>
            <a:spLocks noGrp="1"/>
          </p:cNvSpPr>
          <p:nvPr>
            <p:ph type="title"/>
          </p:nvPr>
        </p:nvSpPr>
        <p:spPr/>
        <p:txBody>
          <a:bodyPr/>
          <a:lstStyle/>
          <a:p>
            <a:r>
              <a:rPr lang="zh-CN" altLang="en-US" noProof="1"/>
              <a:t>内容简介</a:t>
            </a:r>
          </a:p>
        </p:txBody>
      </p:sp>
      <p:sp>
        <p:nvSpPr>
          <p:cNvPr id="3" name="内容占位符 2">
            <a:extLst>
              <a:ext uri="{FF2B5EF4-FFF2-40B4-BE49-F238E27FC236}">
                <a16:creationId xmlns:a16="http://schemas.microsoft.com/office/drawing/2014/main" id="{0B2CACFC-99D8-4C1E-841B-4AA4A7EA960E}"/>
              </a:ext>
            </a:extLst>
          </p:cNvPr>
          <p:cNvSpPr>
            <a:spLocks noGrp="1"/>
          </p:cNvSpPr>
          <p:nvPr>
            <p:ph idx="1"/>
          </p:nvPr>
        </p:nvSpPr>
        <p:spPr>
          <a:xfrm>
            <a:off x="131364" y="1224069"/>
            <a:ext cx="3325813" cy="2566987"/>
          </a:xfrm>
        </p:spPr>
        <p:txBody>
          <a:bodyPr/>
          <a:lstStyle/>
          <a:p>
            <a:pPr marL="304800" indent="-304800">
              <a:lnSpc>
                <a:spcPct val="150000"/>
              </a:lnSpc>
              <a:buClr>
                <a:srgbClr val="3A4A6A"/>
              </a:buClr>
              <a:buSzPct val="100000"/>
              <a:buFont typeface="+mj-ea"/>
              <a:buAutoNum type="ea1JpnChsDbPeriod"/>
            </a:pPr>
            <a:r>
              <a:rPr lang="zh-CN" altLang="en-US" sz="1895" noProof="1"/>
              <a:t>智能合约与</a:t>
            </a:r>
            <a:r>
              <a:rPr lang="en-US" altLang="zh-CN" sz="1895" noProof="1"/>
              <a:t>EVM</a:t>
            </a:r>
          </a:p>
          <a:p>
            <a:pPr marL="304800" indent="-304800">
              <a:lnSpc>
                <a:spcPct val="150000"/>
              </a:lnSpc>
              <a:buClr>
                <a:srgbClr val="002060"/>
              </a:buClr>
              <a:buSzPct val="100000"/>
              <a:buFont typeface="+mj-ea"/>
              <a:buAutoNum type="ea1JpnChsDbPeriod"/>
            </a:pPr>
            <a:r>
              <a:rPr lang="en-US" altLang="zh-CN" sz="1895" noProof="1"/>
              <a:t>Solidity</a:t>
            </a:r>
          </a:p>
          <a:p>
            <a:pPr marL="304800" indent="-304800">
              <a:lnSpc>
                <a:spcPct val="150000"/>
              </a:lnSpc>
              <a:buClr>
                <a:srgbClr val="002060"/>
              </a:buClr>
              <a:buSzPct val="100000"/>
              <a:buFont typeface="+mj-ea"/>
              <a:buAutoNum type="ea1JpnChsDbPeriod"/>
            </a:pPr>
            <a:r>
              <a:rPr lang="zh-CN" altLang="en-US" sz="1895" noProof="1"/>
              <a:t>合约开发实践</a:t>
            </a:r>
            <a:endParaRPr sz="1895" noProof="1"/>
          </a:p>
        </p:txBody>
      </p:sp>
      <p:sp>
        <p:nvSpPr>
          <p:cNvPr id="4" name="文本框 3">
            <a:extLst>
              <a:ext uri="{FF2B5EF4-FFF2-40B4-BE49-F238E27FC236}">
                <a16:creationId xmlns:a16="http://schemas.microsoft.com/office/drawing/2014/main" id="{21F97BA5-5653-4214-89CB-C823F4618FBB}"/>
              </a:ext>
            </a:extLst>
          </p:cNvPr>
          <p:cNvSpPr txBox="1"/>
          <p:nvPr/>
        </p:nvSpPr>
        <p:spPr>
          <a:xfrm>
            <a:off x="1655005" y="2066801"/>
            <a:ext cx="800219" cy="276999"/>
          </a:xfrm>
          <a:prstGeom prst="rect">
            <a:avLst/>
          </a:prstGeom>
          <a:noFill/>
        </p:spPr>
        <p:txBody>
          <a:bodyPr wrap="none" rtlCol="0">
            <a:spAutoFit/>
          </a:bodyPr>
          <a:lstStyle/>
          <a:p>
            <a:r>
              <a:rPr lang="zh-CN" altLang="en-US" sz="1200" dirty="0"/>
              <a:t>语法解析</a:t>
            </a:r>
          </a:p>
        </p:txBody>
      </p:sp>
      <p:sp>
        <p:nvSpPr>
          <p:cNvPr id="5" name="文本框 4">
            <a:extLst>
              <a:ext uri="{FF2B5EF4-FFF2-40B4-BE49-F238E27FC236}">
                <a16:creationId xmlns:a16="http://schemas.microsoft.com/office/drawing/2014/main" id="{1305A096-DF88-46BB-B068-16A8A18ABAAF}"/>
              </a:ext>
            </a:extLst>
          </p:cNvPr>
          <p:cNvSpPr txBox="1"/>
          <p:nvPr/>
        </p:nvSpPr>
        <p:spPr>
          <a:xfrm>
            <a:off x="1640652" y="1659652"/>
            <a:ext cx="1603324" cy="276999"/>
          </a:xfrm>
          <a:prstGeom prst="rect">
            <a:avLst/>
          </a:prstGeom>
          <a:noFill/>
        </p:spPr>
        <p:txBody>
          <a:bodyPr wrap="none" rtlCol="0">
            <a:spAutoFit/>
          </a:bodyPr>
          <a:lstStyle/>
          <a:p>
            <a:r>
              <a:rPr lang="zh-CN" altLang="en-US" sz="1200" dirty="0"/>
              <a:t>合约介绍，</a:t>
            </a:r>
            <a:r>
              <a:rPr lang="en-US" altLang="zh-CN" sz="1200" dirty="0"/>
              <a:t>EVM</a:t>
            </a:r>
            <a:r>
              <a:rPr lang="zh-CN" altLang="en-US" sz="1200" dirty="0"/>
              <a:t>解析</a:t>
            </a:r>
          </a:p>
        </p:txBody>
      </p:sp>
      <p:sp>
        <p:nvSpPr>
          <p:cNvPr id="6" name="文本框 5">
            <a:extLst>
              <a:ext uri="{FF2B5EF4-FFF2-40B4-BE49-F238E27FC236}">
                <a16:creationId xmlns:a16="http://schemas.microsoft.com/office/drawing/2014/main" id="{675C5C04-F64F-4A3F-9257-1482EE67045D}"/>
              </a:ext>
            </a:extLst>
          </p:cNvPr>
          <p:cNvSpPr txBox="1"/>
          <p:nvPr/>
        </p:nvSpPr>
        <p:spPr>
          <a:xfrm>
            <a:off x="1655005" y="2699758"/>
            <a:ext cx="800219" cy="276999"/>
          </a:xfrm>
          <a:prstGeom prst="rect">
            <a:avLst/>
          </a:prstGeom>
          <a:noFill/>
        </p:spPr>
        <p:txBody>
          <a:bodyPr wrap="none" rtlCol="0">
            <a:spAutoFit/>
          </a:bodyPr>
          <a:lstStyle/>
          <a:p>
            <a:r>
              <a:rPr lang="zh-CN" altLang="en-US" sz="1200" dirty="0"/>
              <a:t>案例介绍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函数修饰符</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60665" y="848206"/>
            <a:ext cx="57315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Solidity</a:t>
            </a:r>
            <a:r>
              <a:rPr lang="zh-CN" altLang="en-US" sz="1400" b="1" dirty="0">
                <a:latin typeface="微软雅黑" panose="020B0503020204020204" pitchFamily="34" charset="-122"/>
                <a:ea typeface="微软雅黑" panose="020B0503020204020204" pitchFamily="34" charset="-122"/>
              </a:rPr>
              <a:t>中定义函数修饰符通过</a:t>
            </a:r>
            <a:r>
              <a:rPr lang="en-US" altLang="zh-CN" sz="1400" b="1" dirty="0">
                <a:latin typeface="微软雅黑" panose="020B0503020204020204" pitchFamily="34" charset="-122"/>
                <a:ea typeface="微软雅黑" panose="020B0503020204020204" pitchFamily="34" charset="-122"/>
              </a:rPr>
              <a:t>modifier</a:t>
            </a:r>
            <a:r>
              <a:rPr lang="zh-CN" altLang="en-US" sz="1400" b="1" dirty="0">
                <a:latin typeface="微软雅黑" panose="020B0503020204020204" pitchFamily="34" charset="-122"/>
                <a:ea typeface="微软雅黑" panose="020B0503020204020204" pitchFamily="34" charset="-122"/>
              </a:rPr>
              <a:t>关键词，核心是为了验参</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用户可以自定义</a:t>
            </a:r>
            <a:r>
              <a:rPr lang="en-US" altLang="zh-CN" sz="1400" b="1" dirty="0">
                <a:latin typeface="微软雅黑" panose="020B0503020204020204" pitchFamily="34" charset="-122"/>
                <a:ea typeface="微软雅黑" panose="020B0503020204020204" pitchFamily="34" charset="-122"/>
              </a:rPr>
              <a:t>modifier</a:t>
            </a:r>
            <a:r>
              <a:rPr lang="zh-CN" altLang="en-US" sz="1400" b="1" dirty="0">
                <a:latin typeface="微软雅黑" panose="020B0503020204020204" pitchFamily="34" charset="-122"/>
                <a:ea typeface="微软雅黑" panose="020B0503020204020204" pitchFamily="34" charset="-122"/>
              </a:rPr>
              <a:t>并注入到函数体中</a:t>
            </a:r>
            <a:endParaRPr lang="en-US" altLang="zh-CN" sz="1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876EE2C-14AD-4334-B57B-766170816DF8}"/>
              </a:ext>
            </a:extLst>
          </p:cNvPr>
          <p:cNvPicPr>
            <a:picLocks noChangeAspect="1"/>
          </p:cNvPicPr>
          <p:nvPr/>
        </p:nvPicPr>
        <p:blipFill>
          <a:blip r:embed="rId3"/>
          <a:stretch>
            <a:fillRect/>
          </a:stretch>
        </p:blipFill>
        <p:spPr>
          <a:xfrm>
            <a:off x="1279857" y="1465742"/>
            <a:ext cx="5568285" cy="2934443"/>
          </a:xfrm>
          <a:prstGeom prst="rect">
            <a:avLst/>
          </a:prstGeom>
        </p:spPr>
      </p:pic>
    </p:spTree>
    <p:extLst>
      <p:ext uri="{BB962C8B-B14F-4D97-AF65-F5344CB8AC3E}">
        <p14:creationId xmlns:p14="http://schemas.microsoft.com/office/powerpoint/2010/main" val="3178506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事件</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60665" y="991747"/>
            <a:ext cx="5513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用户可以在合约内定义任意的事件类型，并在函数体内触发事件</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所有被触发的事件将记录在回执中，起到“ 记录日志“ 的作用</a:t>
            </a:r>
            <a:endParaRPr lang="en-US" altLang="zh-CN" sz="14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FA28F95A-ED31-4758-838E-732939061B89}"/>
              </a:ext>
            </a:extLst>
          </p:cNvPr>
          <p:cNvPicPr>
            <a:picLocks noChangeAspect="1"/>
          </p:cNvPicPr>
          <p:nvPr/>
        </p:nvPicPr>
        <p:blipFill>
          <a:blip r:embed="rId3"/>
          <a:stretch>
            <a:fillRect/>
          </a:stretch>
        </p:blipFill>
        <p:spPr>
          <a:xfrm>
            <a:off x="633304" y="2159001"/>
            <a:ext cx="6861392" cy="1916833"/>
          </a:xfrm>
          <a:prstGeom prst="rect">
            <a:avLst/>
          </a:prstGeom>
        </p:spPr>
      </p:pic>
    </p:spTree>
    <p:extLst>
      <p:ext uri="{BB962C8B-B14F-4D97-AF65-F5344CB8AC3E}">
        <p14:creationId xmlns:p14="http://schemas.microsoft.com/office/powerpoint/2010/main" val="897567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结构体</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60664" y="991747"/>
            <a:ext cx="64226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用户可以在合约内定义任意的结构体，结构体可以作为传入参数和传出参数</a:t>
            </a:r>
            <a:endParaRPr lang="en-US" altLang="zh-CN" sz="1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E1C15BC-E872-49FD-B693-01EAEEE212D3}"/>
              </a:ext>
            </a:extLst>
          </p:cNvPr>
          <p:cNvPicPr>
            <a:picLocks noChangeAspect="1"/>
          </p:cNvPicPr>
          <p:nvPr/>
        </p:nvPicPr>
        <p:blipFill>
          <a:blip r:embed="rId3"/>
          <a:stretch>
            <a:fillRect/>
          </a:stretch>
        </p:blipFill>
        <p:spPr>
          <a:xfrm>
            <a:off x="1349375" y="1638853"/>
            <a:ext cx="5429250" cy="2676525"/>
          </a:xfrm>
          <a:prstGeom prst="rect">
            <a:avLst/>
          </a:prstGeom>
        </p:spPr>
      </p:pic>
    </p:spTree>
    <p:extLst>
      <p:ext uri="{BB962C8B-B14F-4D97-AF65-F5344CB8AC3E}">
        <p14:creationId xmlns:p14="http://schemas.microsoft.com/office/powerpoint/2010/main" val="3270396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枚举</a:t>
            </a:r>
          </a:p>
        </p:txBody>
      </p:sp>
      <p:pic>
        <p:nvPicPr>
          <p:cNvPr id="5" name="图片 4">
            <a:extLst>
              <a:ext uri="{FF2B5EF4-FFF2-40B4-BE49-F238E27FC236}">
                <a16:creationId xmlns:a16="http://schemas.microsoft.com/office/drawing/2014/main" id="{DEEB9F60-2681-4C0B-B3CD-3413F7658240}"/>
              </a:ext>
            </a:extLst>
          </p:cNvPr>
          <p:cNvPicPr>
            <a:picLocks noChangeAspect="1"/>
          </p:cNvPicPr>
          <p:nvPr/>
        </p:nvPicPr>
        <p:blipFill>
          <a:blip r:embed="rId3"/>
          <a:stretch>
            <a:fillRect/>
          </a:stretch>
        </p:blipFill>
        <p:spPr>
          <a:xfrm>
            <a:off x="782637" y="1708629"/>
            <a:ext cx="6562725" cy="1590675"/>
          </a:xfrm>
          <a:prstGeom prst="rect">
            <a:avLst/>
          </a:prstGeom>
        </p:spPr>
      </p:pic>
    </p:spTree>
    <p:extLst>
      <p:ext uri="{BB962C8B-B14F-4D97-AF65-F5344CB8AC3E}">
        <p14:creationId xmlns:p14="http://schemas.microsoft.com/office/powerpoint/2010/main" val="2090731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类型</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52681" y="1486162"/>
            <a:ext cx="642263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Solidity</a:t>
            </a:r>
            <a:r>
              <a:rPr lang="zh-CN" altLang="en-US" sz="1400" b="1" dirty="0">
                <a:latin typeface="微软雅黑" panose="020B0503020204020204" pitchFamily="34" charset="-122"/>
                <a:ea typeface="微软雅黑" panose="020B0503020204020204" pitchFamily="34" charset="-122"/>
              </a:rPr>
              <a:t>是一种静态类型的语言，所有变量都需要指定类型</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Solidity</a:t>
            </a:r>
            <a:r>
              <a:rPr lang="zh-CN" altLang="en-US" sz="1400" b="1" dirty="0">
                <a:latin typeface="微软雅黑" panose="020B0503020204020204" pitchFamily="34" charset="-122"/>
                <a:ea typeface="微软雅黑" panose="020B0503020204020204" pitchFamily="34" charset="-122"/>
              </a:rPr>
              <a:t>的类型分为以下几类</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Value Type</a:t>
            </a:r>
            <a:r>
              <a:rPr lang="zh-CN" altLang="en-US" sz="1400" b="1" dirty="0">
                <a:latin typeface="微软雅黑" panose="020B0503020204020204" pitchFamily="34" charset="-122"/>
                <a:ea typeface="微软雅黑" panose="020B0503020204020204" pitchFamily="34" charset="-122"/>
              </a:rPr>
              <a:t>：所有的函数调用或者赋值都是通过值拷贝的方式</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Reference Type</a:t>
            </a:r>
            <a:r>
              <a:rPr lang="zh-CN" altLang="en-US" sz="1400" b="1" dirty="0">
                <a:latin typeface="微软雅黑" panose="020B0503020204020204" pitchFamily="34" charset="-122"/>
                <a:ea typeface="微软雅黑" panose="020B0503020204020204" pitchFamily="34" charset="-122"/>
              </a:rPr>
              <a:t>：同一个变量可以拥有若个引用值，每一个引用类型变量必须显式地定义该变量的数据位置</a:t>
            </a:r>
            <a:endParaRPr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599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Value Types</a:t>
            </a:r>
            <a:endParaRPr lang="zh-CN" altLang="en-US" noProof="1"/>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3183265302"/>
              </p:ext>
            </p:extLst>
          </p:nvPr>
        </p:nvGraphicFramePr>
        <p:xfrm>
          <a:off x="1354667" y="905081"/>
          <a:ext cx="5418666" cy="3093720"/>
        </p:xfrm>
        <a:graphic>
          <a:graphicData uri="http://schemas.openxmlformats.org/drawingml/2006/table">
            <a:tbl>
              <a:tblPr firstRow="1" bandRow="1">
                <a:tableStyleId>{5C22544A-7EE6-4342-B048-85BDC9FD1C3A}</a:tableStyleId>
              </a:tblPr>
              <a:tblGrid>
                <a:gridCol w="1806222">
                  <a:extLst>
                    <a:ext uri="{9D8B030D-6E8A-4147-A177-3AD203B41FA5}">
                      <a16:colId xmlns:a16="http://schemas.microsoft.com/office/drawing/2014/main" val="2731296362"/>
                    </a:ext>
                  </a:extLst>
                </a:gridCol>
                <a:gridCol w="1806222">
                  <a:extLst>
                    <a:ext uri="{9D8B030D-6E8A-4147-A177-3AD203B41FA5}">
                      <a16:colId xmlns:a16="http://schemas.microsoft.com/office/drawing/2014/main" val="3671528623"/>
                    </a:ext>
                  </a:extLst>
                </a:gridCol>
                <a:gridCol w="1806222">
                  <a:extLst>
                    <a:ext uri="{9D8B030D-6E8A-4147-A177-3AD203B41FA5}">
                      <a16:colId xmlns:a16="http://schemas.microsoft.com/office/drawing/2014/main" val="2827143545"/>
                    </a:ext>
                  </a:extLst>
                </a:gridCol>
              </a:tblGrid>
              <a:tr h="370840">
                <a:tc>
                  <a:txBody>
                    <a:bodyPr/>
                    <a:lstStyle/>
                    <a:p>
                      <a:pPr algn="ctr"/>
                      <a:r>
                        <a:rPr lang="zh-CN" altLang="en-US" sz="1600" dirty="0"/>
                        <a:t>类型</a:t>
                      </a:r>
                    </a:p>
                  </a:txBody>
                  <a:tcPr/>
                </a:tc>
                <a:tc>
                  <a:txBody>
                    <a:bodyPr/>
                    <a:lstStyle/>
                    <a:p>
                      <a:pPr algn="ctr"/>
                      <a:r>
                        <a:rPr lang="zh-CN" altLang="en-US" sz="1600" dirty="0"/>
                        <a:t>关键字</a:t>
                      </a:r>
                    </a:p>
                  </a:txBody>
                  <a:tcPr/>
                </a:tc>
                <a:tc>
                  <a:txBody>
                    <a:bodyPr/>
                    <a:lstStyle/>
                    <a:p>
                      <a:pPr algn="ctr"/>
                      <a:r>
                        <a:rPr lang="zh-CN" altLang="en-US" sz="1600" dirty="0"/>
                        <a:t>说明</a:t>
                      </a:r>
                    </a:p>
                  </a:txBody>
                  <a:tcPr/>
                </a:tc>
                <a:extLst>
                  <a:ext uri="{0D108BD9-81ED-4DB2-BD59-A6C34878D82A}">
                    <a16:rowId xmlns:a16="http://schemas.microsoft.com/office/drawing/2014/main" val="2026908619"/>
                  </a:ext>
                </a:extLst>
              </a:tr>
              <a:tr h="370840">
                <a:tc>
                  <a:txBody>
                    <a:bodyPr/>
                    <a:lstStyle/>
                    <a:p>
                      <a:pPr algn="ctr"/>
                      <a:r>
                        <a:rPr lang="en-US" altLang="zh-CN" sz="1600" dirty="0"/>
                        <a:t>Boolean</a:t>
                      </a:r>
                      <a:endParaRPr lang="zh-CN" altLang="en-US" sz="1600" dirty="0"/>
                    </a:p>
                  </a:txBody>
                  <a:tcPr/>
                </a:tc>
                <a:tc>
                  <a:txBody>
                    <a:bodyPr/>
                    <a:lstStyle/>
                    <a:p>
                      <a:pPr algn="ctr"/>
                      <a:r>
                        <a:rPr lang="en-US" altLang="zh-CN" sz="1600" dirty="0"/>
                        <a:t>bool</a:t>
                      </a:r>
                      <a:endParaRPr lang="zh-CN" altLang="en-US" sz="1600" dirty="0"/>
                    </a:p>
                  </a:txBody>
                  <a:tcPr/>
                </a:tc>
                <a:tc>
                  <a:txBody>
                    <a:bodyPr/>
                    <a:lstStyle/>
                    <a:p>
                      <a:pPr algn="ctr"/>
                      <a:r>
                        <a:rPr lang="en-US" altLang="zh-CN" sz="1600" dirty="0"/>
                        <a:t>true/false</a:t>
                      </a:r>
                      <a:endParaRPr lang="zh-CN" altLang="en-US" sz="1600" dirty="0"/>
                    </a:p>
                  </a:txBody>
                  <a:tcPr/>
                </a:tc>
                <a:extLst>
                  <a:ext uri="{0D108BD9-81ED-4DB2-BD59-A6C34878D82A}">
                    <a16:rowId xmlns:a16="http://schemas.microsoft.com/office/drawing/2014/main" val="2423391017"/>
                  </a:ext>
                </a:extLst>
              </a:tr>
              <a:tr h="370840">
                <a:tc>
                  <a:txBody>
                    <a:bodyPr/>
                    <a:lstStyle/>
                    <a:p>
                      <a:pPr algn="ctr"/>
                      <a:r>
                        <a:rPr lang="en-US" altLang="zh-CN" sz="1600" dirty="0"/>
                        <a:t>Integer</a:t>
                      </a:r>
                      <a:endParaRPr lang="zh-CN" altLang="en-US" sz="1600" dirty="0"/>
                    </a:p>
                  </a:txBody>
                  <a:tcPr/>
                </a:tc>
                <a:tc>
                  <a:txBody>
                    <a:bodyPr/>
                    <a:lstStyle/>
                    <a:p>
                      <a:pPr algn="ctr"/>
                      <a:r>
                        <a:rPr lang="en-US" altLang="zh-CN" sz="1600" dirty="0" err="1"/>
                        <a:t>uintX,intX</a:t>
                      </a:r>
                      <a:endParaRPr lang="zh-CN" altLang="en-US" sz="1600" dirty="0"/>
                    </a:p>
                  </a:txBody>
                  <a:tcPr/>
                </a:tc>
                <a:tc>
                  <a:txBody>
                    <a:bodyPr/>
                    <a:lstStyle/>
                    <a:p>
                      <a:pPr algn="ctr"/>
                      <a:r>
                        <a:rPr lang="en-US" altLang="zh-CN" sz="1600" dirty="0"/>
                        <a:t>X</a:t>
                      </a:r>
                      <a:r>
                        <a:rPr lang="zh-CN" altLang="en-US" sz="1600" dirty="0"/>
                        <a:t>表示位数，</a:t>
                      </a:r>
                      <a:r>
                        <a:rPr lang="en-US" altLang="zh-CN" sz="1600" dirty="0"/>
                        <a:t>X</a:t>
                      </a:r>
                      <a:r>
                        <a:rPr lang="zh-CN" altLang="en-US" sz="1600" dirty="0"/>
                        <a:t>为</a:t>
                      </a:r>
                      <a:r>
                        <a:rPr lang="en-US" altLang="zh-CN" sz="1600" dirty="0"/>
                        <a:t>8</a:t>
                      </a:r>
                      <a:r>
                        <a:rPr lang="zh-CN" altLang="en-US" sz="1600" dirty="0"/>
                        <a:t>的倍数，最大为</a:t>
                      </a:r>
                      <a:r>
                        <a:rPr lang="en-US" altLang="zh-CN" sz="1600" dirty="0"/>
                        <a:t>256</a:t>
                      </a:r>
                      <a:endParaRPr lang="zh-CN" altLang="en-US" sz="1600" dirty="0"/>
                    </a:p>
                  </a:txBody>
                  <a:tcPr/>
                </a:tc>
                <a:extLst>
                  <a:ext uri="{0D108BD9-81ED-4DB2-BD59-A6C34878D82A}">
                    <a16:rowId xmlns:a16="http://schemas.microsoft.com/office/drawing/2014/main" val="4124238220"/>
                  </a:ext>
                </a:extLst>
              </a:tr>
              <a:tr h="370840">
                <a:tc>
                  <a:txBody>
                    <a:bodyPr/>
                    <a:lstStyle/>
                    <a:p>
                      <a:pPr algn="ctr"/>
                      <a:r>
                        <a:rPr lang="en-US" altLang="zh-CN" sz="1600" dirty="0"/>
                        <a:t>Address</a:t>
                      </a:r>
                      <a:endParaRPr lang="zh-CN" altLang="en-US" sz="1600" dirty="0"/>
                    </a:p>
                  </a:txBody>
                  <a:tcPr/>
                </a:tc>
                <a:tc>
                  <a:txBody>
                    <a:bodyPr/>
                    <a:lstStyle/>
                    <a:p>
                      <a:pPr algn="ctr"/>
                      <a:r>
                        <a:rPr lang="en-US" altLang="zh-CN" sz="1600" dirty="0"/>
                        <a:t>address, address payable</a:t>
                      </a:r>
                      <a:endParaRPr lang="zh-CN" altLang="en-US" sz="1600" dirty="0"/>
                    </a:p>
                  </a:txBody>
                  <a:tcPr/>
                </a:tc>
                <a:tc>
                  <a:txBody>
                    <a:bodyPr/>
                    <a:lstStyle/>
                    <a:p>
                      <a:pPr algn="ctr"/>
                      <a:r>
                        <a:rPr lang="en-US" altLang="zh-CN" sz="1600" dirty="0"/>
                        <a:t>20byte</a:t>
                      </a:r>
                      <a:endParaRPr lang="zh-CN" altLang="en-US" sz="1600" dirty="0"/>
                    </a:p>
                  </a:txBody>
                  <a:tcPr/>
                </a:tc>
                <a:extLst>
                  <a:ext uri="{0D108BD9-81ED-4DB2-BD59-A6C34878D82A}">
                    <a16:rowId xmlns:a16="http://schemas.microsoft.com/office/drawing/2014/main" val="2544402672"/>
                  </a:ext>
                </a:extLst>
              </a:tr>
              <a:tr h="370840">
                <a:tc>
                  <a:txBody>
                    <a:bodyPr/>
                    <a:lstStyle/>
                    <a:p>
                      <a:pPr algn="ctr"/>
                      <a:r>
                        <a:rPr lang="zh-CN" altLang="en-US" sz="1600" dirty="0"/>
                        <a:t>固定大小字节数组</a:t>
                      </a:r>
                    </a:p>
                  </a:txBody>
                  <a:tcPr/>
                </a:tc>
                <a:tc>
                  <a:txBody>
                    <a:bodyPr/>
                    <a:lstStyle/>
                    <a:p>
                      <a:pPr algn="ctr"/>
                      <a:r>
                        <a:rPr lang="en-US" altLang="zh-CN" sz="1600" dirty="0"/>
                        <a:t>bytes1,bytes2,….,bytes32</a:t>
                      </a:r>
                      <a:endParaRPr lang="zh-CN" altLang="en-US" sz="1600" dirty="0"/>
                    </a:p>
                  </a:txBody>
                  <a:tcPr/>
                </a:tc>
                <a:tc>
                  <a:txBody>
                    <a:bodyPr/>
                    <a:lstStyle/>
                    <a:p>
                      <a:pPr algn="ctr"/>
                      <a:r>
                        <a:rPr lang="en-US" altLang="zh-CN" sz="1600" dirty="0"/>
                        <a:t>byte</a:t>
                      </a:r>
                      <a:r>
                        <a:rPr lang="zh-CN" altLang="en-US" sz="1600" dirty="0"/>
                        <a:t>表示为</a:t>
                      </a:r>
                      <a:r>
                        <a:rPr lang="en-US" altLang="zh-CN" sz="1600" dirty="0"/>
                        <a:t>bytes1</a:t>
                      </a:r>
                      <a:endParaRPr lang="zh-CN" altLang="en-US" sz="1600" dirty="0"/>
                    </a:p>
                  </a:txBody>
                  <a:tcPr/>
                </a:tc>
                <a:extLst>
                  <a:ext uri="{0D108BD9-81ED-4DB2-BD59-A6C34878D82A}">
                    <a16:rowId xmlns:a16="http://schemas.microsoft.com/office/drawing/2014/main" val="1119694229"/>
                  </a:ext>
                </a:extLst>
              </a:tr>
              <a:tr h="370840">
                <a:tc>
                  <a:txBody>
                    <a:bodyPr/>
                    <a:lstStyle/>
                    <a:p>
                      <a:pPr algn="ctr"/>
                      <a:r>
                        <a:rPr lang="en-US" altLang="zh-CN" sz="1600" dirty="0"/>
                        <a:t>Enum</a:t>
                      </a:r>
                      <a:endParaRPr lang="zh-CN" altLang="en-US" sz="1600" dirty="0"/>
                    </a:p>
                  </a:txBody>
                  <a:tcPr/>
                </a:tc>
                <a:tc>
                  <a:txBody>
                    <a:bodyPr/>
                    <a:lstStyle/>
                    <a:p>
                      <a:pPr algn="ctr"/>
                      <a:r>
                        <a:rPr lang="en-US" altLang="zh-CN" sz="1600" dirty="0" err="1"/>
                        <a:t>enum</a:t>
                      </a:r>
                      <a:r>
                        <a:rPr lang="en-US" altLang="zh-CN" sz="1600" dirty="0"/>
                        <a:t> Type{A,B,C}</a:t>
                      </a:r>
                      <a:endParaRPr lang="zh-CN" altLang="en-US" sz="1600" dirty="0"/>
                    </a:p>
                  </a:txBody>
                  <a:tcPr/>
                </a:tc>
                <a:tc>
                  <a:txBody>
                    <a:bodyPr/>
                    <a:lstStyle/>
                    <a:p>
                      <a:pPr algn="ctr"/>
                      <a:r>
                        <a:rPr lang="en-US" altLang="zh-CN" sz="1600" dirty="0"/>
                        <a:t>-</a:t>
                      </a:r>
                      <a:endParaRPr lang="zh-CN" altLang="en-US" sz="1600" dirty="0"/>
                    </a:p>
                  </a:txBody>
                  <a:tcPr/>
                </a:tc>
                <a:extLst>
                  <a:ext uri="{0D108BD9-81ED-4DB2-BD59-A6C34878D82A}">
                    <a16:rowId xmlns:a16="http://schemas.microsoft.com/office/drawing/2014/main" val="3735139855"/>
                  </a:ext>
                </a:extLst>
              </a:tr>
            </a:tbl>
          </a:graphicData>
        </a:graphic>
      </p:graphicFrame>
    </p:spTree>
    <p:extLst>
      <p:ext uri="{BB962C8B-B14F-4D97-AF65-F5344CB8AC3E}">
        <p14:creationId xmlns:p14="http://schemas.microsoft.com/office/powerpoint/2010/main" val="810960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Value Types - Address</a:t>
            </a:r>
            <a:endParaRPr lang="zh-CN" altLang="en-US" noProof="1"/>
          </a:p>
        </p:txBody>
      </p:sp>
      <p:sp>
        <p:nvSpPr>
          <p:cNvPr id="4" name="文本框 25">
            <a:extLst>
              <a:ext uri="{FF2B5EF4-FFF2-40B4-BE49-F238E27FC236}">
                <a16:creationId xmlns:a16="http://schemas.microsoft.com/office/drawing/2014/main" id="{44EA00D9-C493-4C96-8C5D-A8E3E161C97D}"/>
              </a:ext>
            </a:extLst>
          </p:cNvPr>
          <p:cNvSpPr txBox="1">
            <a:spLocks noChangeArrowheads="1"/>
          </p:cNvSpPr>
          <p:nvPr/>
        </p:nvSpPr>
        <p:spPr bwMode="auto">
          <a:xfrm>
            <a:off x="47274" y="986430"/>
            <a:ext cx="326476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地址类型分为两类：</a:t>
            </a:r>
            <a:r>
              <a:rPr lang="en-US" altLang="zh-CN" sz="1600" b="1" dirty="0">
                <a:latin typeface="微软雅黑" panose="020B0503020204020204" pitchFamily="34" charset="-122"/>
                <a:ea typeface="微软雅黑" panose="020B0503020204020204" pitchFamily="34" charset="-122"/>
              </a:rPr>
              <a:t>address</a:t>
            </a:r>
            <a:r>
              <a:rPr lang="zh-CN" altLang="en-US" sz="1600" b="1" dirty="0">
                <a:latin typeface="微软雅黑" panose="020B0503020204020204" pitchFamily="34" charset="-122"/>
                <a:ea typeface="微软雅黑" panose="020B0503020204020204" pitchFamily="34" charset="-122"/>
              </a:rPr>
              <a:t>和</a:t>
            </a:r>
            <a:r>
              <a:rPr lang="en-US" altLang="zh-CN" sz="1600" b="1" dirty="0">
                <a:latin typeface="微软雅黑" panose="020B0503020204020204" pitchFamily="34" charset="-122"/>
                <a:ea typeface="微软雅黑" panose="020B0503020204020204" pitchFamily="34" charset="-122"/>
              </a:rPr>
              <a:t>address payable</a:t>
            </a: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对于</a:t>
            </a:r>
            <a:r>
              <a:rPr lang="en-US" altLang="zh-CN" sz="1600" dirty="0">
                <a:latin typeface="微软雅黑" panose="020B0503020204020204" pitchFamily="34" charset="-122"/>
                <a:ea typeface="微软雅黑" panose="020B0503020204020204" pitchFamily="34" charset="-122"/>
              </a:rPr>
              <a:t>address payable</a:t>
            </a:r>
            <a:r>
              <a:rPr lang="zh-CN" altLang="en-US" sz="1600" dirty="0">
                <a:latin typeface="微软雅黑" panose="020B0503020204020204" pitchFamily="34" charset="-122"/>
                <a:ea typeface="微软雅黑" panose="020B0503020204020204" pitchFamily="34" charset="-122"/>
              </a:rPr>
              <a:t>，你可以向此地址转</a:t>
            </a:r>
            <a:r>
              <a:rPr lang="en-US" altLang="zh-CN" sz="1600" dirty="0">
                <a:latin typeface="微软雅黑" panose="020B0503020204020204" pitchFamily="34" charset="-122"/>
                <a:ea typeface="微软雅黑" panose="020B0503020204020204" pitchFamily="34" charset="-122"/>
              </a:rPr>
              <a:t>ether</a:t>
            </a:r>
            <a:r>
              <a:rPr lang="zh-CN" altLang="en-US" sz="1600" dirty="0">
                <a:latin typeface="微软雅黑" panose="020B0503020204020204" pitchFamily="34" charset="-122"/>
                <a:ea typeface="微软雅黑" panose="020B0503020204020204" pitchFamily="34" charset="-122"/>
              </a:rPr>
              <a:t>，反之则不行</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address payable</a:t>
            </a:r>
            <a:r>
              <a:rPr lang="zh-CN" altLang="en-US" sz="1600" dirty="0">
                <a:latin typeface="微软雅黑" panose="020B0503020204020204" pitchFamily="34" charset="-122"/>
                <a:ea typeface="微软雅黑" panose="020B0503020204020204" pitchFamily="34" charset="-122"/>
              </a:rPr>
              <a:t>可以显式的转为</a:t>
            </a:r>
            <a:r>
              <a:rPr lang="en-US" altLang="zh-CN" sz="1600" dirty="0">
                <a:latin typeface="微软雅黑" panose="020B0503020204020204" pitchFamily="34" charset="-122"/>
                <a:ea typeface="微软雅黑" panose="020B0503020204020204" pitchFamily="34" charset="-122"/>
              </a:rPr>
              <a:t>address</a:t>
            </a:r>
            <a:r>
              <a:rPr lang="zh-CN" altLang="en-US" sz="1600" dirty="0">
                <a:latin typeface="微软雅黑" panose="020B0503020204020204" pitchFamily="34" charset="-122"/>
                <a:ea typeface="微软雅黑" panose="020B0503020204020204" pitchFamily="34" charset="-122"/>
              </a:rPr>
              <a:t>，反之则不行</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address payable</a:t>
            </a:r>
            <a:r>
              <a:rPr lang="zh-CN" altLang="en-US" sz="1600" dirty="0">
                <a:latin typeface="微软雅黑" panose="020B0503020204020204" pitchFamily="34" charset="-122"/>
                <a:ea typeface="微软雅黑" panose="020B0503020204020204" pitchFamily="34" charset="-122"/>
              </a:rPr>
              <a:t>多两个成员函数：</a:t>
            </a:r>
            <a:endParaRPr lang="en-US" altLang="zh-CN" sz="16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transfer</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send</a:t>
            </a:r>
          </a:p>
        </p:txBody>
      </p:sp>
      <p:pic>
        <p:nvPicPr>
          <p:cNvPr id="6" name="图片 5">
            <a:extLst>
              <a:ext uri="{FF2B5EF4-FFF2-40B4-BE49-F238E27FC236}">
                <a16:creationId xmlns:a16="http://schemas.microsoft.com/office/drawing/2014/main" id="{DAE629C3-80F1-4578-8D5B-B3DFCC9EA4CD}"/>
              </a:ext>
            </a:extLst>
          </p:cNvPr>
          <p:cNvPicPr>
            <a:picLocks noChangeAspect="1"/>
          </p:cNvPicPr>
          <p:nvPr/>
        </p:nvPicPr>
        <p:blipFill>
          <a:blip r:embed="rId3"/>
          <a:stretch>
            <a:fillRect/>
          </a:stretch>
        </p:blipFill>
        <p:spPr>
          <a:xfrm>
            <a:off x="3392763" y="795044"/>
            <a:ext cx="4606690" cy="3317602"/>
          </a:xfrm>
          <a:prstGeom prst="rect">
            <a:avLst/>
          </a:prstGeom>
        </p:spPr>
      </p:pic>
    </p:spTree>
    <p:extLst>
      <p:ext uri="{BB962C8B-B14F-4D97-AF65-F5344CB8AC3E}">
        <p14:creationId xmlns:p14="http://schemas.microsoft.com/office/powerpoint/2010/main" val="1677537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Value Types - Address</a:t>
            </a:r>
            <a:endParaRPr lang="zh-CN" altLang="en-US" noProof="1"/>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269828057"/>
              </p:ext>
            </p:extLst>
          </p:nvPr>
        </p:nvGraphicFramePr>
        <p:xfrm>
          <a:off x="568842" y="788948"/>
          <a:ext cx="6889898" cy="2563184"/>
        </p:xfrm>
        <a:graphic>
          <a:graphicData uri="http://schemas.openxmlformats.org/drawingml/2006/table">
            <a:tbl>
              <a:tblPr firstRow="1" bandRow="1">
                <a:tableStyleId>{5C22544A-7EE6-4342-B048-85BDC9FD1C3A}</a:tableStyleId>
              </a:tblPr>
              <a:tblGrid>
                <a:gridCol w="3701810">
                  <a:extLst>
                    <a:ext uri="{9D8B030D-6E8A-4147-A177-3AD203B41FA5}">
                      <a16:colId xmlns:a16="http://schemas.microsoft.com/office/drawing/2014/main" val="2731296362"/>
                    </a:ext>
                  </a:extLst>
                </a:gridCol>
                <a:gridCol w="3188088">
                  <a:extLst>
                    <a:ext uri="{9D8B030D-6E8A-4147-A177-3AD203B41FA5}">
                      <a16:colId xmlns:a16="http://schemas.microsoft.com/office/drawing/2014/main" val="3671528623"/>
                    </a:ext>
                  </a:extLst>
                </a:gridCol>
              </a:tblGrid>
              <a:tr h="338144">
                <a:tc>
                  <a:txBody>
                    <a:bodyPr/>
                    <a:lstStyle/>
                    <a:p>
                      <a:pPr algn="ctr"/>
                      <a:r>
                        <a:rPr lang="zh-CN" altLang="en-US" sz="1600" dirty="0"/>
                        <a:t>成员变量</a:t>
                      </a:r>
                      <a:r>
                        <a:rPr lang="en-US" altLang="zh-CN" sz="1600" dirty="0"/>
                        <a:t>/</a:t>
                      </a:r>
                      <a:r>
                        <a:rPr lang="zh-CN" altLang="en-US" sz="1600" dirty="0"/>
                        <a:t>函数</a:t>
                      </a:r>
                    </a:p>
                  </a:txBody>
                  <a:tcPr/>
                </a:tc>
                <a:tc>
                  <a:txBody>
                    <a:bodyPr/>
                    <a:lstStyle/>
                    <a:p>
                      <a:pPr algn="ctr"/>
                      <a:r>
                        <a:rPr lang="zh-CN" altLang="en-US" sz="1600" dirty="0"/>
                        <a:t>说明</a:t>
                      </a:r>
                    </a:p>
                  </a:txBody>
                  <a:tcPr/>
                </a:tc>
                <a:extLst>
                  <a:ext uri="{0D108BD9-81ED-4DB2-BD59-A6C34878D82A}">
                    <a16:rowId xmlns:a16="http://schemas.microsoft.com/office/drawing/2014/main" val="2026908619"/>
                  </a:ext>
                </a:extLst>
              </a:tr>
              <a:tr h="528060">
                <a:tc>
                  <a:txBody>
                    <a:bodyPr/>
                    <a:lstStyle/>
                    <a:p>
                      <a:pPr algn="ctr"/>
                      <a:r>
                        <a:rPr lang="en-US" altLang="zh-CN" sz="1600" dirty="0"/>
                        <a:t>&lt;address&gt;.balance</a:t>
                      </a:r>
                      <a:endParaRPr lang="zh-CN" altLang="en-US" sz="1600" dirty="0"/>
                    </a:p>
                  </a:txBody>
                  <a:tcPr/>
                </a:tc>
                <a:tc>
                  <a:txBody>
                    <a:bodyPr/>
                    <a:lstStyle/>
                    <a:p>
                      <a:pPr algn="ctr"/>
                      <a:r>
                        <a:rPr lang="zh-CN" altLang="en-US" sz="1600" dirty="0"/>
                        <a:t>获取该地址对应的余额，单位为</a:t>
                      </a:r>
                      <a:r>
                        <a:rPr lang="en-US" altLang="zh-CN" sz="1600" dirty="0" err="1"/>
                        <a:t>wei</a:t>
                      </a:r>
                      <a:endParaRPr lang="zh-CN" altLang="en-US" sz="1600" dirty="0"/>
                    </a:p>
                  </a:txBody>
                  <a:tcPr/>
                </a:tc>
                <a:extLst>
                  <a:ext uri="{0D108BD9-81ED-4DB2-BD59-A6C34878D82A}">
                    <a16:rowId xmlns:a16="http://schemas.microsoft.com/office/drawing/2014/main" val="2423391017"/>
                  </a:ext>
                </a:extLst>
              </a:tr>
              <a:tr h="764767">
                <a:tc>
                  <a:txBody>
                    <a:bodyPr/>
                    <a:lstStyle/>
                    <a:p>
                      <a:pPr algn="ctr"/>
                      <a:r>
                        <a:rPr lang="en-US" altLang="zh-CN" sz="1600" dirty="0"/>
                        <a:t>&lt;address payable&gt;.transfer(uint256 amount)</a:t>
                      </a:r>
                      <a:endParaRPr lang="zh-CN" altLang="en-US" sz="1600" dirty="0"/>
                    </a:p>
                  </a:txBody>
                  <a:tcPr/>
                </a:tc>
                <a:tc>
                  <a:txBody>
                    <a:bodyPr/>
                    <a:lstStyle/>
                    <a:p>
                      <a:pPr algn="ctr"/>
                      <a:r>
                        <a:rPr lang="zh-CN" altLang="en-US" sz="1600" dirty="0"/>
                        <a:t>向该地址转移</a:t>
                      </a:r>
                      <a:r>
                        <a:rPr lang="en-US" altLang="zh-CN" sz="1600" dirty="0"/>
                        <a:t>amount</a:t>
                      </a:r>
                      <a:r>
                        <a:rPr lang="zh-CN" altLang="en-US" sz="1600" dirty="0"/>
                        <a:t>数量的</a:t>
                      </a:r>
                      <a:r>
                        <a:rPr lang="en-US" altLang="zh-CN" sz="1600" dirty="0" err="1"/>
                        <a:t>wei</a:t>
                      </a:r>
                      <a:r>
                        <a:rPr lang="en-US" altLang="zh-CN" sz="1600" dirty="0"/>
                        <a:t>,</a:t>
                      </a:r>
                      <a:r>
                        <a:rPr lang="zh-CN" altLang="en-US" sz="1600" dirty="0"/>
                        <a:t>失败时执行</a:t>
                      </a:r>
                      <a:r>
                        <a:rPr lang="en-US" altLang="zh-CN" sz="1600" dirty="0"/>
                        <a:t>revert</a:t>
                      </a:r>
                      <a:r>
                        <a:rPr lang="zh-CN" altLang="en-US" sz="1600" dirty="0"/>
                        <a:t>；调用需要赋予</a:t>
                      </a:r>
                      <a:r>
                        <a:rPr lang="en-US" altLang="zh-CN" sz="1600" dirty="0"/>
                        <a:t>2300gas</a:t>
                      </a:r>
                      <a:endParaRPr lang="zh-CN" altLang="en-US" sz="1600" dirty="0"/>
                    </a:p>
                  </a:txBody>
                  <a:tcPr/>
                </a:tc>
                <a:extLst>
                  <a:ext uri="{0D108BD9-81ED-4DB2-BD59-A6C34878D82A}">
                    <a16:rowId xmlns:a16="http://schemas.microsoft.com/office/drawing/2014/main" val="4124238220"/>
                  </a:ext>
                </a:extLst>
              </a:tr>
              <a:tr h="750402">
                <a:tc>
                  <a:txBody>
                    <a:bodyPr/>
                    <a:lstStyle/>
                    <a:p>
                      <a:pPr algn="ctr"/>
                      <a:r>
                        <a:rPr lang="en-US" altLang="zh-CN" sz="1600" dirty="0"/>
                        <a:t>&lt;address payable&gt;.send(uint256 amount) returns (bool)</a:t>
                      </a:r>
                      <a:endParaRPr lang="zh-CN" altLang="en-US" sz="1600" dirty="0"/>
                    </a:p>
                  </a:txBody>
                  <a:tcPr/>
                </a:tc>
                <a:tc>
                  <a:txBody>
                    <a:bodyPr/>
                    <a:lstStyle/>
                    <a:p>
                      <a:pPr algn="ctr"/>
                      <a:r>
                        <a:rPr lang="zh-CN" altLang="en-US" sz="1600" dirty="0"/>
                        <a:t>向该地址转移</a:t>
                      </a:r>
                      <a:r>
                        <a:rPr lang="en-US" altLang="zh-CN" sz="1600" dirty="0"/>
                        <a:t>amount</a:t>
                      </a:r>
                      <a:r>
                        <a:rPr lang="zh-CN" altLang="en-US" sz="1600" dirty="0"/>
                        <a:t>数量的</a:t>
                      </a:r>
                      <a:r>
                        <a:rPr lang="en-US" altLang="zh-CN" sz="1600" dirty="0" err="1"/>
                        <a:t>wei</a:t>
                      </a:r>
                      <a:r>
                        <a:rPr lang="zh-CN" altLang="en-US" sz="1600" dirty="0"/>
                        <a:t>，失败时返回</a:t>
                      </a:r>
                      <a:r>
                        <a:rPr lang="en-US" altLang="zh-CN" sz="1600" dirty="0"/>
                        <a:t>false</a:t>
                      </a:r>
                      <a:r>
                        <a:rPr lang="zh-CN" altLang="en-US" sz="1600" dirty="0"/>
                        <a:t>，调用需要</a:t>
                      </a:r>
                      <a:r>
                        <a:rPr lang="en-US" altLang="zh-CN" sz="1600" dirty="0"/>
                        <a:t>2300gas</a:t>
                      </a:r>
                      <a:endParaRPr lang="zh-CN" altLang="en-US" sz="1600" dirty="0"/>
                    </a:p>
                  </a:txBody>
                  <a:tcPr/>
                </a:tc>
                <a:extLst>
                  <a:ext uri="{0D108BD9-81ED-4DB2-BD59-A6C34878D82A}">
                    <a16:rowId xmlns:a16="http://schemas.microsoft.com/office/drawing/2014/main" val="2544402672"/>
                  </a:ext>
                </a:extLst>
              </a:tr>
            </a:tbl>
          </a:graphicData>
        </a:graphic>
      </p:graphicFrame>
      <p:sp>
        <p:nvSpPr>
          <p:cNvPr id="4" name="文本框 25">
            <a:extLst>
              <a:ext uri="{FF2B5EF4-FFF2-40B4-BE49-F238E27FC236}">
                <a16:creationId xmlns:a16="http://schemas.microsoft.com/office/drawing/2014/main" id="{66061167-6350-4A40-81A1-88C9321B6C0C}"/>
              </a:ext>
            </a:extLst>
          </p:cNvPr>
          <p:cNvSpPr txBox="1">
            <a:spLocks noChangeArrowheads="1"/>
          </p:cNvSpPr>
          <p:nvPr/>
        </p:nvSpPr>
        <p:spPr bwMode="auto">
          <a:xfrm>
            <a:off x="568842" y="3402449"/>
            <a:ext cx="64226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Solidity </a:t>
            </a:r>
            <a:r>
              <a:rPr lang="zh-CN" altLang="en-US" sz="1400" b="1" dirty="0">
                <a:latin typeface="微软雅黑" panose="020B0503020204020204" pitchFamily="34" charset="-122"/>
                <a:ea typeface="微软雅黑" panose="020B0503020204020204" pitchFamily="34" charset="-122"/>
              </a:rPr>
              <a:t>在编译</a:t>
            </a:r>
            <a:r>
              <a:rPr lang="en-US" altLang="zh-CN" sz="1400" b="1" dirty="0">
                <a:latin typeface="微软雅黑" panose="020B0503020204020204" pitchFamily="34" charset="-122"/>
                <a:ea typeface="微软雅黑" panose="020B0503020204020204" pitchFamily="34" charset="-122"/>
              </a:rPr>
              <a:t>send</a:t>
            </a:r>
            <a:r>
              <a:rPr lang="zh-CN" altLang="en-US" sz="1400" b="1" dirty="0">
                <a:latin typeface="微软雅黑" panose="020B0503020204020204" pitchFamily="34" charset="-122"/>
                <a:ea typeface="微软雅黑" panose="020B0503020204020204" pitchFamily="34" charset="-122"/>
              </a:rPr>
              <a:t>或</a:t>
            </a:r>
            <a:r>
              <a:rPr lang="en-US" altLang="zh-CN" sz="1400" b="1" dirty="0">
                <a:latin typeface="微软雅黑" panose="020B0503020204020204" pitchFamily="34" charset="-122"/>
                <a:ea typeface="微软雅黑" panose="020B0503020204020204" pitchFamily="34" charset="-122"/>
              </a:rPr>
              <a:t>transfer</a:t>
            </a:r>
            <a:r>
              <a:rPr lang="zh-CN" altLang="en-US" sz="1400" b="1" dirty="0">
                <a:latin typeface="微软雅黑" panose="020B0503020204020204" pitchFamily="34" charset="-122"/>
                <a:ea typeface="微软雅黑" panose="020B0503020204020204" pitchFamily="34" charset="-122"/>
              </a:rPr>
              <a:t>时，将其翻译成底层</a:t>
            </a:r>
            <a:r>
              <a:rPr lang="en-US" altLang="zh-CN" sz="1400" b="1" dirty="0">
                <a:latin typeface="微软雅黑" panose="020B0503020204020204" pitchFamily="34" charset="-122"/>
                <a:ea typeface="微软雅黑" panose="020B0503020204020204" pitchFamily="34" charset="-122"/>
              </a:rPr>
              <a:t>EVM</a:t>
            </a:r>
            <a:r>
              <a:rPr lang="zh-CN" altLang="en-US" sz="1400" b="1" dirty="0">
                <a:latin typeface="微软雅黑" panose="020B0503020204020204" pitchFamily="34" charset="-122"/>
                <a:ea typeface="微软雅黑" panose="020B0503020204020204" pitchFamily="34" charset="-122"/>
              </a:rPr>
              <a:t>字节码</a:t>
            </a:r>
            <a:r>
              <a:rPr lang="en-US" altLang="zh-CN" sz="1400" b="1" dirty="0">
                <a:latin typeface="微软雅黑" panose="020B0503020204020204" pitchFamily="34" charset="-122"/>
                <a:ea typeface="微软雅黑" panose="020B0503020204020204" pitchFamily="34" charset="-122"/>
              </a:rPr>
              <a:t>CALL</a:t>
            </a:r>
            <a:r>
              <a:rPr lang="zh-CN" altLang="en-US" sz="1400" b="1" dirty="0">
                <a:latin typeface="微软雅黑" panose="020B0503020204020204" pitchFamily="34" charset="-122"/>
                <a:ea typeface="微软雅黑" panose="020B0503020204020204" pitchFamily="34" charset="-122"/>
              </a:rPr>
              <a:t>，即所有的资产转移都是通过调用“</a:t>
            </a:r>
            <a:r>
              <a:rPr lang="en-US" altLang="zh-CN" sz="1400" b="1" dirty="0">
                <a:latin typeface="微软雅黑" panose="020B0503020204020204" pitchFamily="34" charset="-122"/>
                <a:ea typeface="微软雅黑" panose="020B0503020204020204" pitchFamily="34" charset="-122"/>
              </a:rPr>
              <a:t>to”</a:t>
            </a:r>
            <a:r>
              <a:rPr lang="zh-CN" altLang="en-US" sz="1400" b="1" dirty="0">
                <a:latin typeface="微软雅黑" panose="020B0503020204020204" pitchFamily="34" charset="-122"/>
                <a:ea typeface="微软雅黑" panose="020B0503020204020204" pitchFamily="34" charset="-122"/>
              </a:rPr>
              <a:t>完成。</a:t>
            </a:r>
            <a:r>
              <a:rPr lang="en-US" altLang="zh-CN" sz="1400" b="1" dirty="0">
                <a:latin typeface="微软雅黑" panose="020B0503020204020204" pitchFamily="34" charset="-122"/>
                <a:ea typeface="微软雅黑" panose="020B0503020204020204" pitchFamily="34" charset="-122"/>
              </a:rPr>
              <a:t>2300</a:t>
            </a:r>
            <a:r>
              <a:rPr lang="zh-CN" altLang="en-US" sz="1400" b="1" dirty="0">
                <a:latin typeface="微软雅黑" panose="020B0503020204020204" pitchFamily="34" charset="-122"/>
                <a:ea typeface="微软雅黑" panose="020B0503020204020204" pitchFamily="34" charset="-122"/>
              </a:rPr>
              <a:t>为</a:t>
            </a:r>
            <a:r>
              <a:rPr lang="en-US" altLang="zh-CN" sz="1400" b="1" dirty="0">
                <a:latin typeface="微软雅黑" panose="020B0503020204020204" pitchFamily="34" charset="-122"/>
                <a:ea typeface="微软雅黑" panose="020B0503020204020204" pitchFamily="34" charset="-122"/>
              </a:rPr>
              <a:t>EVM</a:t>
            </a:r>
            <a:r>
              <a:rPr lang="zh-CN" altLang="en-US" sz="1400" b="1" dirty="0">
                <a:latin typeface="微软雅黑" panose="020B0503020204020204" pitchFamily="34" charset="-122"/>
                <a:ea typeface="微软雅黑" panose="020B0503020204020204" pitchFamily="34" charset="-122"/>
              </a:rPr>
              <a:t>所规定的。</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当该</a:t>
            </a:r>
            <a:r>
              <a:rPr lang="en-US" altLang="zh-CN" sz="1400" b="1" dirty="0">
                <a:latin typeface="微软雅黑" panose="020B0503020204020204" pitchFamily="34" charset="-122"/>
                <a:ea typeface="微软雅黑" panose="020B0503020204020204" pitchFamily="34" charset="-122"/>
              </a:rPr>
              <a:t>address</a:t>
            </a:r>
            <a:r>
              <a:rPr lang="zh-CN" altLang="en-US" sz="1400" b="1" dirty="0">
                <a:latin typeface="微软雅黑" panose="020B0503020204020204" pitchFamily="34" charset="-122"/>
                <a:ea typeface="微软雅黑" panose="020B0503020204020204" pitchFamily="34" charset="-122"/>
              </a:rPr>
              <a:t>对应的账户为合约时，则会调用该合约的</a:t>
            </a:r>
            <a:r>
              <a:rPr lang="en-US" altLang="zh-CN" sz="1400" b="1" dirty="0">
                <a:latin typeface="微软雅黑" panose="020B0503020204020204" pitchFamily="34" charset="-122"/>
                <a:ea typeface="微软雅黑" panose="020B0503020204020204" pitchFamily="34" charset="-122"/>
              </a:rPr>
              <a:t>fallback</a:t>
            </a:r>
            <a:r>
              <a:rPr lang="zh-CN" altLang="en-US" sz="1400" b="1" dirty="0">
                <a:latin typeface="微软雅黑" panose="020B0503020204020204" pitchFamily="34" charset="-122"/>
                <a:ea typeface="微软雅黑" panose="020B0503020204020204" pitchFamily="34" charset="-122"/>
              </a:rPr>
              <a:t>函数，</a:t>
            </a:r>
            <a:r>
              <a:rPr lang="en-US" altLang="zh-CN" sz="1400" b="1" dirty="0">
                <a:latin typeface="微软雅黑" panose="020B0503020204020204" pitchFamily="34" charset="-122"/>
                <a:ea typeface="微软雅黑" panose="020B0503020204020204" pitchFamily="34" charset="-122"/>
              </a:rPr>
              <a:t>2300gas</a:t>
            </a:r>
            <a:r>
              <a:rPr lang="zh-CN" altLang="en-US" sz="1400" b="1" dirty="0">
                <a:latin typeface="微软雅黑" panose="020B0503020204020204" pitchFamily="34" charset="-122"/>
                <a:ea typeface="微软雅黑" panose="020B0503020204020204" pitchFamily="34" charset="-122"/>
              </a:rPr>
              <a:t>可以供</a:t>
            </a:r>
            <a:r>
              <a:rPr lang="en-US" altLang="zh-CN" sz="1400" b="1" dirty="0">
                <a:latin typeface="微软雅黑" panose="020B0503020204020204" pitchFamily="34" charset="-122"/>
                <a:ea typeface="微软雅黑" panose="020B0503020204020204" pitchFamily="34" charset="-122"/>
              </a:rPr>
              <a:t>fallback</a:t>
            </a:r>
            <a:r>
              <a:rPr lang="zh-CN" altLang="en-US" sz="1400" b="1" dirty="0">
                <a:latin typeface="微软雅黑" panose="020B0503020204020204" pitchFamily="34" charset="-122"/>
                <a:ea typeface="微软雅黑" panose="020B0503020204020204" pitchFamily="34" charset="-122"/>
              </a:rPr>
              <a:t>函数能够完成一次发送事件操作</a:t>
            </a:r>
            <a:endParaRPr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167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Fallback</a:t>
            </a:r>
            <a:r>
              <a:rPr lang="zh-CN" altLang="en-US" noProof="1"/>
              <a:t>函数</a:t>
            </a:r>
          </a:p>
        </p:txBody>
      </p:sp>
      <p:sp>
        <p:nvSpPr>
          <p:cNvPr id="4" name="文本框 25">
            <a:extLst>
              <a:ext uri="{FF2B5EF4-FFF2-40B4-BE49-F238E27FC236}">
                <a16:creationId xmlns:a16="http://schemas.microsoft.com/office/drawing/2014/main" id="{66061167-6350-4A40-81A1-88C9321B6C0C}"/>
              </a:ext>
            </a:extLst>
          </p:cNvPr>
          <p:cNvSpPr txBox="1">
            <a:spLocks noChangeArrowheads="1"/>
          </p:cNvSpPr>
          <p:nvPr/>
        </p:nvSpPr>
        <p:spPr bwMode="auto">
          <a:xfrm>
            <a:off x="217968" y="951645"/>
            <a:ext cx="261561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Solidity</a:t>
            </a:r>
            <a:r>
              <a:rPr lang="zh-CN" altLang="en-US" sz="1400" dirty="0">
                <a:latin typeface="微软雅黑" panose="020B0503020204020204" pitchFamily="34" charset="-122"/>
                <a:ea typeface="微软雅黑" panose="020B0503020204020204" pitchFamily="34" charset="-122"/>
              </a:rPr>
              <a:t>合约允许拥有一个匿名函数作为</a:t>
            </a:r>
            <a:r>
              <a:rPr lang="en-US" altLang="zh-CN" sz="1400" dirty="0">
                <a:latin typeface="微软雅黑" panose="020B0503020204020204" pitchFamily="34" charset="-122"/>
                <a:ea typeface="微软雅黑" panose="020B0503020204020204" pitchFamily="34" charset="-122"/>
              </a:rPr>
              <a:t>fallback</a:t>
            </a:r>
            <a:r>
              <a:rPr lang="zh-CN" altLang="en-US" sz="1400" dirty="0">
                <a:latin typeface="微软雅黑" panose="020B0503020204020204" pitchFamily="34" charset="-122"/>
                <a:ea typeface="微软雅黑" panose="020B0503020204020204" pitchFamily="34" charset="-122"/>
              </a:rPr>
              <a:t>函数</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fallback</a:t>
            </a:r>
            <a:r>
              <a:rPr lang="zh-CN" altLang="en-US" sz="1400" dirty="0">
                <a:latin typeface="微软雅黑" panose="020B0503020204020204" pitchFamily="34" charset="-122"/>
                <a:ea typeface="微软雅黑" panose="020B0503020204020204" pitchFamily="34" charset="-122"/>
              </a:rPr>
              <a:t>函数没有输入参数，也没有输出结果，并且必须具有外部可见性</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当合约收到</a:t>
            </a:r>
            <a:r>
              <a:rPr lang="en-US" altLang="zh-CN" sz="1400" dirty="0">
                <a:latin typeface="微软雅黑" panose="020B0503020204020204" pitchFamily="34" charset="-122"/>
                <a:ea typeface="微软雅黑" panose="020B0503020204020204" pitchFamily="34" charset="-122"/>
              </a:rPr>
              <a:t>ether</a:t>
            </a:r>
            <a:r>
              <a:rPr lang="zh-CN" altLang="en-US" sz="1400" dirty="0">
                <a:latin typeface="微软雅黑" panose="020B0503020204020204" pitchFamily="34" charset="-122"/>
                <a:ea typeface="微软雅黑" panose="020B0503020204020204" pitchFamily="34" charset="-122"/>
              </a:rPr>
              <a:t>或者被调用的函数与其任意一个成员函数都不匹配时，</a:t>
            </a:r>
            <a:r>
              <a:rPr lang="en-US" altLang="zh-CN" sz="1400" dirty="0">
                <a:latin typeface="微软雅黑" panose="020B0503020204020204" pitchFamily="34" charset="-122"/>
                <a:ea typeface="微软雅黑" panose="020B0503020204020204" pitchFamily="34" charset="-122"/>
              </a:rPr>
              <a:t>fallback</a:t>
            </a:r>
            <a:r>
              <a:rPr lang="zh-CN" altLang="en-US" sz="1400" dirty="0">
                <a:latin typeface="微软雅黑" panose="020B0503020204020204" pitchFamily="34" charset="-122"/>
                <a:ea typeface="微软雅黑" panose="020B0503020204020204" pitchFamily="34" charset="-122"/>
              </a:rPr>
              <a:t>函数被触发</a:t>
            </a:r>
            <a:endParaRPr lang="en-US" altLang="zh-CN" sz="14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1554C8B9-6620-42A4-8B06-985897B409E7}"/>
              </a:ext>
            </a:extLst>
          </p:cNvPr>
          <p:cNvPicPr>
            <a:picLocks noChangeAspect="1"/>
          </p:cNvPicPr>
          <p:nvPr/>
        </p:nvPicPr>
        <p:blipFill>
          <a:blip r:embed="rId3"/>
          <a:stretch>
            <a:fillRect/>
          </a:stretch>
        </p:blipFill>
        <p:spPr>
          <a:xfrm>
            <a:off x="3114106" y="728330"/>
            <a:ext cx="4918861" cy="3322674"/>
          </a:xfrm>
          <a:prstGeom prst="rect">
            <a:avLst/>
          </a:prstGeom>
        </p:spPr>
      </p:pic>
    </p:spTree>
    <p:extLst>
      <p:ext uri="{BB962C8B-B14F-4D97-AF65-F5344CB8AC3E}">
        <p14:creationId xmlns:p14="http://schemas.microsoft.com/office/powerpoint/2010/main" val="230402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Value Types - Address</a:t>
            </a:r>
            <a:endParaRPr lang="zh-CN" altLang="en-US" noProof="1"/>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1616927877"/>
              </p:ext>
            </p:extLst>
          </p:nvPr>
        </p:nvGraphicFramePr>
        <p:xfrm>
          <a:off x="568842" y="788948"/>
          <a:ext cx="6889898" cy="3294704"/>
        </p:xfrm>
        <a:graphic>
          <a:graphicData uri="http://schemas.openxmlformats.org/drawingml/2006/table">
            <a:tbl>
              <a:tblPr firstRow="1" bandRow="1">
                <a:tableStyleId>{5C22544A-7EE6-4342-B048-85BDC9FD1C3A}</a:tableStyleId>
              </a:tblPr>
              <a:tblGrid>
                <a:gridCol w="3701810">
                  <a:extLst>
                    <a:ext uri="{9D8B030D-6E8A-4147-A177-3AD203B41FA5}">
                      <a16:colId xmlns:a16="http://schemas.microsoft.com/office/drawing/2014/main" val="2731296362"/>
                    </a:ext>
                  </a:extLst>
                </a:gridCol>
                <a:gridCol w="3188088">
                  <a:extLst>
                    <a:ext uri="{9D8B030D-6E8A-4147-A177-3AD203B41FA5}">
                      <a16:colId xmlns:a16="http://schemas.microsoft.com/office/drawing/2014/main" val="3671528623"/>
                    </a:ext>
                  </a:extLst>
                </a:gridCol>
              </a:tblGrid>
              <a:tr h="338144">
                <a:tc>
                  <a:txBody>
                    <a:bodyPr/>
                    <a:lstStyle/>
                    <a:p>
                      <a:pPr algn="ctr"/>
                      <a:r>
                        <a:rPr lang="zh-CN" altLang="en-US" sz="1600" dirty="0"/>
                        <a:t>成员变量</a:t>
                      </a:r>
                      <a:r>
                        <a:rPr lang="en-US" altLang="zh-CN" sz="1600" dirty="0"/>
                        <a:t>/</a:t>
                      </a:r>
                      <a:r>
                        <a:rPr lang="zh-CN" altLang="en-US" sz="1600" dirty="0"/>
                        <a:t>函数</a:t>
                      </a:r>
                    </a:p>
                  </a:txBody>
                  <a:tcPr/>
                </a:tc>
                <a:tc>
                  <a:txBody>
                    <a:bodyPr/>
                    <a:lstStyle/>
                    <a:p>
                      <a:pPr algn="ctr"/>
                      <a:r>
                        <a:rPr lang="zh-CN" altLang="en-US" sz="1600" dirty="0"/>
                        <a:t>说明</a:t>
                      </a:r>
                    </a:p>
                  </a:txBody>
                  <a:tcPr/>
                </a:tc>
                <a:extLst>
                  <a:ext uri="{0D108BD9-81ED-4DB2-BD59-A6C34878D82A}">
                    <a16:rowId xmlns:a16="http://schemas.microsoft.com/office/drawing/2014/main" val="2026908619"/>
                  </a:ext>
                </a:extLst>
              </a:tr>
              <a:tr h="528060">
                <a:tc>
                  <a:txBody>
                    <a:bodyPr/>
                    <a:lstStyle/>
                    <a:p>
                      <a:pPr algn="ctr"/>
                      <a:r>
                        <a:rPr lang="en-US" altLang="zh-CN" sz="1600" dirty="0"/>
                        <a:t>&lt;address&gt;.call(bytes memory) returns(bool, bytes memory)</a:t>
                      </a:r>
                      <a:endParaRPr lang="zh-CN" altLang="en-US" sz="1600" dirty="0"/>
                    </a:p>
                  </a:txBody>
                  <a:tcPr/>
                </a:tc>
                <a:tc>
                  <a:txBody>
                    <a:bodyPr/>
                    <a:lstStyle/>
                    <a:p>
                      <a:pPr algn="ctr"/>
                      <a:r>
                        <a:rPr lang="zh-CN" altLang="en-US" sz="1600" dirty="0"/>
                        <a:t>向给定地址发起消息调用，附加所有可用的</a:t>
                      </a:r>
                      <a:r>
                        <a:rPr lang="en-US" altLang="zh-CN" sz="1600" dirty="0"/>
                        <a:t>gas(</a:t>
                      </a:r>
                      <a:r>
                        <a:rPr lang="zh-CN" altLang="en-US" sz="1600" dirty="0"/>
                        <a:t>可用</a:t>
                      </a:r>
                      <a:r>
                        <a:rPr lang="en-US" altLang="zh-CN" sz="1600" dirty="0"/>
                        <a:t>.gas</a:t>
                      </a:r>
                      <a:r>
                        <a:rPr lang="zh-CN" altLang="en-US" sz="1600" dirty="0"/>
                        <a:t>调整</a:t>
                      </a:r>
                      <a:r>
                        <a:rPr lang="en-US" altLang="zh-CN" sz="1600" dirty="0"/>
                        <a:t>) </a:t>
                      </a:r>
                      <a:r>
                        <a:rPr lang="zh-CN" altLang="en-US" sz="1600" dirty="0"/>
                        <a:t>，失败时返回</a:t>
                      </a:r>
                      <a:r>
                        <a:rPr lang="en-US" altLang="zh-CN" sz="1600" dirty="0"/>
                        <a:t>false </a:t>
                      </a:r>
                      <a:r>
                        <a:rPr lang="zh-CN" altLang="en-US" sz="1600" dirty="0"/>
                        <a:t>，成功时返回</a:t>
                      </a:r>
                      <a:r>
                        <a:rPr lang="en-US" altLang="zh-CN" sz="1600" dirty="0"/>
                        <a:t>true</a:t>
                      </a:r>
                      <a:endParaRPr lang="zh-CN" altLang="en-US" sz="1600" dirty="0"/>
                    </a:p>
                  </a:txBody>
                  <a:tcPr/>
                </a:tc>
                <a:extLst>
                  <a:ext uri="{0D108BD9-81ED-4DB2-BD59-A6C34878D82A}">
                    <a16:rowId xmlns:a16="http://schemas.microsoft.com/office/drawing/2014/main" val="2423391017"/>
                  </a:ext>
                </a:extLst>
              </a:tr>
              <a:tr h="764767">
                <a:tc>
                  <a:txBody>
                    <a:bodyPr/>
                    <a:lstStyle/>
                    <a:p>
                      <a:pPr algn="ctr"/>
                      <a:r>
                        <a:rPr lang="en-US" altLang="zh-CN" sz="1600" dirty="0"/>
                        <a:t>&lt;address&gt;. </a:t>
                      </a:r>
                      <a:r>
                        <a:rPr lang="en-US" altLang="zh-CN" sz="1600" dirty="0" err="1"/>
                        <a:t>delegatecall</a:t>
                      </a:r>
                      <a:r>
                        <a:rPr lang="en-US" altLang="zh-CN" sz="1600" dirty="0"/>
                        <a:t>(bytes memory) returns (bool, bytes memory)</a:t>
                      </a:r>
                      <a:endParaRPr lang="zh-CN" altLang="en-US" sz="1600" dirty="0"/>
                    </a:p>
                  </a:txBody>
                  <a:tcPr/>
                </a:tc>
                <a:tc>
                  <a:txBody>
                    <a:bodyPr/>
                    <a:lstStyle/>
                    <a:p>
                      <a:pPr algn="ctr"/>
                      <a:r>
                        <a:rPr lang="zh-CN" altLang="en-US" sz="1600" dirty="0"/>
                        <a:t>向给定地址发起</a:t>
                      </a:r>
                      <a:r>
                        <a:rPr lang="en-US" altLang="zh-CN" sz="1600" dirty="0"/>
                        <a:t>Delegate</a:t>
                      </a:r>
                      <a:r>
                        <a:rPr lang="zh-CN" altLang="en-US" sz="1600" dirty="0"/>
                        <a:t>消息调用，附加所有可用的</a:t>
                      </a:r>
                      <a:r>
                        <a:rPr lang="en-US" altLang="zh-CN" sz="1600" dirty="0"/>
                        <a:t>gas(</a:t>
                      </a:r>
                      <a:r>
                        <a:rPr lang="zh-CN" altLang="en-US" sz="1600" dirty="0"/>
                        <a:t>可用</a:t>
                      </a:r>
                      <a:r>
                        <a:rPr lang="en-US" altLang="zh-CN" sz="1600" dirty="0"/>
                        <a:t>.gas</a:t>
                      </a:r>
                      <a:r>
                        <a:rPr lang="zh-CN" altLang="en-US" sz="1600" dirty="0"/>
                        <a:t>调整</a:t>
                      </a:r>
                      <a:r>
                        <a:rPr lang="en-US" altLang="zh-CN" sz="1600" dirty="0"/>
                        <a:t>) </a:t>
                      </a:r>
                      <a:r>
                        <a:rPr lang="zh-CN" altLang="en-US" sz="1600" dirty="0"/>
                        <a:t>，失败时返回</a:t>
                      </a:r>
                      <a:r>
                        <a:rPr lang="en-US" altLang="zh-CN" sz="1600" dirty="0"/>
                        <a:t>false </a:t>
                      </a:r>
                      <a:r>
                        <a:rPr lang="zh-CN" altLang="en-US" sz="1600" dirty="0"/>
                        <a:t>，成功时返回</a:t>
                      </a:r>
                      <a:r>
                        <a:rPr lang="en-US" altLang="zh-CN" sz="1600" dirty="0"/>
                        <a:t>true</a:t>
                      </a:r>
                      <a:endParaRPr lang="zh-CN" altLang="en-US" sz="1600" dirty="0"/>
                    </a:p>
                  </a:txBody>
                  <a:tcPr/>
                </a:tc>
                <a:extLst>
                  <a:ext uri="{0D108BD9-81ED-4DB2-BD59-A6C34878D82A}">
                    <a16:rowId xmlns:a16="http://schemas.microsoft.com/office/drawing/2014/main" val="4124238220"/>
                  </a:ext>
                </a:extLst>
              </a:tr>
              <a:tr h="750402">
                <a:tc>
                  <a:txBody>
                    <a:bodyPr/>
                    <a:lstStyle/>
                    <a:p>
                      <a:pPr algn="ctr"/>
                      <a:r>
                        <a:rPr lang="en-US" altLang="zh-CN" sz="1600" dirty="0"/>
                        <a:t>&lt;address&gt;. </a:t>
                      </a:r>
                      <a:r>
                        <a:rPr lang="en-US" altLang="zh-CN" sz="1600" dirty="0" err="1"/>
                        <a:t>staticcall</a:t>
                      </a:r>
                      <a:r>
                        <a:rPr lang="en-US" altLang="zh-CN" sz="1600" dirty="0"/>
                        <a:t>(bytes memory) returns (bool, bytes memory)</a:t>
                      </a:r>
                      <a:endParaRPr lang="zh-CN" altLang="en-US" sz="1600" dirty="0"/>
                    </a:p>
                  </a:txBody>
                  <a:tcPr/>
                </a:tc>
                <a:tc>
                  <a:txBody>
                    <a:bodyPr/>
                    <a:lstStyle/>
                    <a:p>
                      <a:pPr algn="ctr"/>
                      <a:r>
                        <a:rPr lang="zh-CN" altLang="en-US" sz="1600" dirty="0"/>
                        <a:t>向给定地址发起</a:t>
                      </a:r>
                      <a:r>
                        <a:rPr lang="en-US" altLang="zh-CN" sz="1600" dirty="0"/>
                        <a:t>" </a:t>
                      </a:r>
                      <a:r>
                        <a:rPr lang="zh-CN" altLang="en-US" sz="1600" dirty="0"/>
                        <a:t>只读</a:t>
                      </a:r>
                      <a:r>
                        <a:rPr lang="en-US" altLang="zh-CN" sz="1600" dirty="0"/>
                        <a:t>" </a:t>
                      </a:r>
                      <a:r>
                        <a:rPr lang="zh-CN" altLang="en-US" sz="1600" dirty="0"/>
                        <a:t>消息调用，附加所有可用的</a:t>
                      </a:r>
                      <a:r>
                        <a:rPr lang="en-US" altLang="zh-CN" sz="1600" dirty="0"/>
                        <a:t>gas(</a:t>
                      </a:r>
                      <a:r>
                        <a:rPr lang="zh-CN" altLang="en-US" sz="1600" dirty="0"/>
                        <a:t>可用</a:t>
                      </a:r>
                      <a:r>
                        <a:rPr lang="en-US" altLang="zh-CN" sz="1600" dirty="0"/>
                        <a:t>.gas</a:t>
                      </a:r>
                      <a:r>
                        <a:rPr lang="zh-CN" altLang="en-US" sz="1600" dirty="0"/>
                        <a:t>调整</a:t>
                      </a:r>
                      <a:r>
                        <a:rPr lang="en-US" altLang="zh-CN" sz="1600" dirty="0"/>
                        <a:t>) </a:t>
                      </a:r>
                      <a:r>
                        <a:rPr lang="zh-CN" altLang="en-US" sz="1600" dirty="0"/>
                        <a:t>，失败时返回</a:t>
                      </a:r>
                      <a:r>
                        <a:rPr lang="en-US" altLang="zh-CN" sz="1600" dirty="0"/>
                        <a:t>false </a:t>
                      </a:r>
                      <a:r>
                        <a:rPr lang="zh-CN" altLang="en-US" sz="1600" dirty="0"/>
                        <a:t>，成功时返回</a:t>
                      </a:r>
                      <a:r>
                        <a:rPr lang="en-US" altLang="zh-CN" sz="1600" dirty="0"/>
                        <a:t>true</a:t>
                      </a:r>
                      <a:endParaRPr lang="zh-CN" altLang="en-US" sz="1600" dirty="0"/>
                    </a:p>
                  </a:txBody>
                  <a:tcPr/>
                </a:tc>
                <a:extLst>
                  <a:ext uri="{0D108BD9-81ED-4DB2-BD59-A6C34878D82A}">
                    <a16:rowId xmlns:a16="http://schemas.microsoft.com/office/drawing/2014/main" val="2544402672"/>
                  </a:ext>
                </a:extLst>
              </a:tr>
            </a:tbl>
          </a:graphicData>
        </a:graphic>
      </p:graphicFrame>
    </p:spTree>
    <p:extLst>
      <p:ext uri="{BB962C8B-B14F-4D97-AF65-F5344CB8AC3E}">
        <p14:creationId xmlns:p14="http://schemas.microsoft.com/office/powerpoint/2010/main" val="212085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55E7C-DD24-4670-9AD5-0B54030A1666}"/>
              </a:ext>
            </a:extLst>
          </p:cNvPr>
          <p:cNvSpPr>
            <a:spLocks noGrp="1"/>
          </p:cNvSpPr>
          <p:nvPr>
            <p:ph type="title"/>
          </p:nvPr>
        </p:nvSpPr>
        <p:spPr/>
        <p:txBody>
          <a:bodyPr/>
          <a:lstStyle/>
          <a:p>
            <a:r>
              <a:rPr lang="zh-CN" altLang="en-US" sz="2135" noProof="1"/>
              <a:t>目   录</a:t>
            </a:r>
            <a:endParaRPr lang="zh-CN" altLang="en-US" noProof="1"/>
          </a:p>
        </p:txBody>
      </p:sp>
      <p:sp>
        <p:nvSpPr>
          <p:cNvPr id="3" name="内容占位符 2">
            <a:extLst>
              <a:ext uri="{FF2B5EF4-FFF2-40B4-BE49-F238E27FC236}">
                <a16:creationId xmlns:a16="http://schemas.microsoft.com/office/drawing/2014/main" id="{0B2CACFC-99D8-4C1E-841B-4AA4A7EA960E}"/>
              </a:ext>
            </a:extLst>
          </p:cNvPr>
          <p:cNvSpPr>
            <a:spLocks noGrp="1"/>
          </p:cNvSpPr>
          <p:nvPr>
            <p:ph idx="1"/>
          </p:nvPr>
        </p:nvSpPr>
        <p:spPr>
          <a:xfrm>
            <a:off x="2644775" y="1052513"/>
            <a:ext cx="3325813" cy="2566987"/>
          </a:xfrm>
        </p:spPr>
        <p:txBody>
          <a:bodyPr/>
          <a:lstStyle/>
          <a:p>
            <a:pPr marL="304800" indent="-304800">
              <a:lnSpc>
                <a:spcPct val="150000"/>
              </a:lnSpc>
              <a:buClr>
                <a:srgbClr val="C00000"/>
              </a:buClr>
              <a:buSzPct val="100000"/>
              <a:buFont typeface="+mj-ea"/>
              <a:buAutoNum type="ea1JpnChsDbPeriod"/>
            </a:pPr>
            <a:r>
              <a:rPr lang="zh-CN" altLang="en-US" sz="1895" noProof="1">
                <a:solidFill>
                  <a:srgbClr val="C00000"/>
                </a:solidFill>
              </a:rPr>
              <a:t>智能合约与</a:t>
            </a:r>
            <a:r>
              <a:rPr lang="en-US" altLang="zh-CN" sz="1895" noProof="1">
                <a:solidFill>
                  <a:srgbClr val="C00000"/>
                </a:solidFill>
              </a:rPr>
              <a:t>EVM</a:t>
            </a:r>
          </a:p>
          <a:p>
            <a:pPr marL="304800" indent="-304800">
              <a:lnSpc>
                <a:spcPct val="150000"/>
              </a:lnSpc>
              <a:buClr>
                <a:srgbClr val="002060"/>
              </a:buClr>
              <a:buSzPct val="100000"/>
              <a:buFont typeface="+mj-ea"/>
              <a:buAutoNum type="ea1JpnChsDbPeriod"/>
            </a:pPr>
            <a:r>
              <a:rPr lang="en-US" altLang="zh-CN" sz="1895" noProof="1"/>
              <a:t>Solidity</a:t>
            </a:r>
          </a:p>
          <a:p>
            <a:pPr marL="304800" indent="-304800">
              <a:lnSpc>
                <a:spcPct val="150000"/>
              </a:lnSpc>
              <a:buClr>
                <a:srgbClr val="002060"/>
              </a:buClr>
              <a:buSzPct val="100000"/>
              <a:buFont typeface="+mj-ea"/>
              <a:buAutoNum type="ea1JpnChsDbPeriod"/>
            </a:pPr>
            <a:r>
              <a:rPr lang="zh-CN" altLang="en-US" sz="1895" noProof="1"/>
              <a:t>合约开发实践</a:t>
            </a:r>
            <a:endParaRPr lang="en-US" altLang="zh-CN" sz="1895" noProof="1"/>
          </a:p>
        </p:txBody>
      </p:sp>
    </p:spTree>
    <p:extLst>
      <p:ext uri="{BB962C8B-B14F-4D97-AF65-F5344CB8AC3E}">
        <p14:creationId xmlns:p14="http://schemas.microsoft.com/office/powerpoint/2010/main" val="1391868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Value Types - Address</a:t>
            </a:r>
            <a:endParaRPr lang="zh-CN" altLang="en-US" noProof="1"/>
          </a:p>
        </p:txBody>
      </p:sp>
      <p:pic>
        <p:nvPicPr>
          <p:cNvPr id="4" name="图片 3">
            <a:extLst>
              <a:ext uri="{FF2B5EF4-FFF2-40B4-BE49-F238E27FC236}">
                <a16:creationId xmlns:a16="http://schemas.microsoft.com/office/drawing/2014/main" id="{2819BC2E-AE2F-4E73-B322-E07A79119894}"/>
              </a:ext>
            </a:extLst>
          </p:cNvPr>
          <p:cNvPicPr>
            <a:picLocks noChangeAspect="1"/>
          </p:cNvPicPr>
          <p:nvPr/>
        </p:nvPicPr>
        <p:blipFill>
          <a:blip r:embed="rId3"/>
          <a:stretch>
            <a:fillRect/>
          </a:stretch>
        </p:blipFill>
        <p:spPr>
          <a:xfrm>
            <a:off x="358775" y="1190625"/>
            <a:ext cx="7410450" cy="2190750"/>
          </a:xfrm>
          <a:prstGeom prst="rect">
            <a:avLst/>
          </a:prstGeom>
        </p:spPr>
      </p:pic>
    </p:spTree>
    <p:extLst>
      <p:ext uri="{BB962C8B-B14F-4D97-AF65-F5344CB8AC3E}">
        <p14:creationId xmlns:p14="http://schemas.microsoft.com/office/powerpoint/2010/main" val="374266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Value Type - </a:t>
            </a:r>
            <a:r>
              <a:rPr lang="zh-CN" altLang="en-US" noProof="1"/>
              <a:t>函数</a:t>
            </a:r>
          </a:p>
        </p:txBody>
      </p:sp>
      <p:sp>
        <p:nvSpPr>
          <p:cNvPr id="4" name="文本框 25">
            <a:extLst>
              <a:ext uri="{FF2B5EF4-FFF2-40B4-BE49-F238E27FC236}">
                <a16:creationId xmlns:a16="http://schemas.microsoft.com/office/drawing/2014/main" id="{44EA00D9-C493-4C96-8C5D-A8E3E161C97D}"/>
              </a:ext>
            </a:extLst>
          </p:cNvPr>
          <p:cNvSpPr txBox="1">
            <a:spLocks noChangeArrowheads="1"/>
          </p:cNvSpPr>
          <p:nvPr/>
        </p:nvSpPr>
        <p:spPr bwMode="auto">
          <a:xfrm>
            <a:off x="610798" y="1597802"/>
            <a:ext cx="7735759" cy="111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Solidity</a:t>
            </a:r>
            <a:r>
              <a:rPr lang="zh-CN" altLang="en-US" sz="1600" dirty="0">
                <a:latin typeface="微软雅黑" panose="020B0503020204020204" pitchFamily="34" charset="-122"/>
                <a:ea typeface="微软雅黑" panose="020B0503020204020204" pitchFamily="34" charset="-122"/>
              </a:rPr>
              <a:t>中，函数也可以作为一种基本类型</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function</a:t>
            </a:r>
            <a:r>
              <a:rPr lang="zh-CN" altLang="en-US" sz="1600" dirty="0">
                <a:latin typeface="微软雅黑" panose="020B0503020204020204" pitchFamily="34" charset="-122"/>
                <a:ea typeface="微软雅黑" panose="020B0503020204020204" pitchFamily="34" charset="-122"/>
              </a:rPr>
              <a:t>的本质是</a:t>
            </a:r>
            <a:r>
              <a:rPr lang="en-US" altLang="zh-CN" sz="1600" dirty="0">
                <a:latin typeface="微软雅黑" panose="020B0503020204020204" pitchFamily="34" charset="-122"/>
                <a:ea typeface="微软雅黑" panose="020B0503020204020204" pitchFamily="34" charset="-122"/>
              </a:rPr>
              <a:t>bytes24</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20bytes address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4bytes selector</a:t>
            </a:r>
            <a:r>
              <a:rPr lang="zh-CN" altLang="en-US" sz="16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function (&lt;parameter types&gt;) {</a:t>
            </a:r>
            <a:r>
              <a:rPr lang="en-US" altLang="zh-CN" sz="1600" dirty="0" err="1">
                <a:latin typeface="微软雅黑" panose="020B0503020204020204" pitchFamily="34" charset="-122"/>
                <a:ea typeface="微软雅黑" panose="020B0503020204020204" pitchFamily="34" charset="-122"/>
              </a:rPr>
              <a:t>internal|external</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pure|view|payable</a:t>
            </a:r>
            <a:r>
              <a:rPr lang="en-US" altLang="zh-CN" sz="1600" dirty="0">
                <a:latin typeface="微软雅黑" panose="020B0503020204020204" pitchFamily="34" charset="-122"/>
                <a:ea typeface="微软雅黑" panose="020B0503020204020204" pitchFamily="34" charset="-122"/>
              </a:rPr>
              <a:t>] [returns (&lt;return types&gt;)]</a:t>
            </a:r>
          </a:p>
        </p:txBody>
      </p:sp>
    </p:spTree>
    <p:extLst>
      <p:ext uri="{BB962C8B-B14F-4D97-AF65-F5344CB8AC3E}">
        <p14:creationId xmlns:p14="http://schemas.microsoft.com/office/powerpoint/2010/main" val="4019439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Value Type - </a:t>
            </a:r>
            <a:r>
              <a:rPr lang="zh-CN" altLang="en-US" noProof="1"/>
              <a:t>函数</a:t>
            </a:r>
          </a:p>
        </p:txBody>
      </p:sp>
      <p:pic>
        <p:nvPicPr>
          <p:cNvPr id="9" name="图片 8">
            <a:extLst>
              <a:ext uri="{FF2B5EF4-FFF2-40B4-BE49-F238E27FC236}">
                <a16:creationId xmlns:a16="http://schemas.microsoft.com/office/drawing/2014/main" id="{8C6E7531-B31A-4329-9C30-49B38BB59885}"/>
              </a:ext>
            </a:extLst>
          </p:cNvPr>
          <p:cNvPicPr>
            <a:picLocks noChangeAspect="1"/>
          </p:cNvPicPr>
          <p:nvPr/>
        </p:nvPicPr>
        <p:blipFill>
          <a:blip r:embed="rId3"/>
          <a:stretch>
            <a:fillRect/>
          </a:stretch>
        </p:blipFill>
        <p:spPr>
          <a:xfrm>
            <a:off x="1735100" y="656561"/>
            <a:ext cx="4264004" cy="2240812"/>
          </a:xfrm>
          <a:prstGeom prst="rect">
            <a:avLst/>
          </a:prstGeom>
        </p:spPr>
      </p:pic>
      <p:pic>
        <p:nvPicPr>
          <p:cNvPr id="11" name="图片 10">
            <a:extLst>
              <a:ext uri="{FF2B5EF4-FFF2-40B4-BE49-F238E27FC236}">
                <a16:creationId xmlns:a16="http://schemas.microsoft.com/office/drawing/2014/main" id="{373248AD-89BF-4E05-A188-8FCCFB98F8D7}"/>
              </a:ext>
            </a:extLst>
          </p:cNvPr>
          <p:cNvPicPr>
            <a:picLocks noChangeAspect="1"/>
          </p:cNvPicPr>
          <p:nvPr/>
        </p:nvPicPr>
        <p:blipFill>
          <a:blip r:embed="rId4"/>
          <a:stretch>
            <a:fillRect/>
          </a:stretch>
        </p:blipFill>
        <p:spPr>
          <a:xfrm>
            <a:off x="1735101" y="2897373"/>
            <a:ext cx="4264004" cy="1483242"/>
          </a:xfrm>
          <a:prstGeom prst="rect">
            <a:avLst/>
          </a:prstGeom>
        </p:spPr>
      </p:pic>
    </p:spTree>
    <p:extLst>
      <p:ext uri="{BB962C8B-B14F-4D97-AF65-F5344CB8AC3E}">
        <p14:creationId xmlns:p14="http://schemas.microsoft.com/office/powerpoint/2010/main" val="3169682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Reference Types</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52681" y="1486162"/>
            <a:ext cx="64226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多个引用值可以指向同一个变量</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引用类型：</a:t>
            </a:r>
            <a:r>
              <a:rPr lang="en-US" altLang="zh-CN" sz="1400" b="1" dirty="0">
                <a:latin typeface="微软雅黑" panose="020B0503020204020204" pitchFamily="34" charset="-122"/>
                <a:ea typeface="微软雅黑" panose="020B0503020204020204" pitchFamily="34" charset="-122"/>
              </a:rPr>
              <a:t>array/struct/mapping</a:t>
            </a: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引用类型需要申明其变量的存储的具体位置</a:t>
            </a:r>
            <a:endParaRPr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8064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Reference Types – Data Loaction</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52681" y="922636"/>
            <a:ext cx="64226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Solidity</a:t>
            </a:r>
            <a:r>
              <a:rPr lang="zh-CN" altLang="en-US" sz="1400" b="1" dirty="0">
                <a:latin typeface="微软雅黑" panose="020B0503020204020204" pitchFamily="34" charset="-122"/>
                <a:ea typeface="微软雅黑" panose="020B0503020204020204" pitchFamily="34" charset="-122"/>
              </a:rPr>
              <a:t>中变量可指定的</a:t>
            </a:r>
            <a:r>
              <a:rPr lang="en-US" altLang="zh-CN" sz="1400" b="1" dirty="0">
                <a:latin typeface="微软雅黑" panose="020B0503020204020204" pitchFamily="34" charset="-122"/>
                <a:ea typeface="微软雅黑" panose="020B0503020204020204" pitchFamily="34" charset="-122"/>
              </a:rPr>
              <a:t>location</a:t>
            </a:r>
            <a:r>
              <a:rPr lang="zh-CN" altLang="en-US" sz="1400" b="1" dirty="0">
                <a:latin typeface="微软雅黑" panose="020B0503020204020204" pitchFamily="34" charset="-122"/>
                <a:ea typeface="微软雅黑" panose="020B0503020204020204" pitchFamily="34" charset="-122"/>
              </a:rPr>
              <a:t>包括以下：</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memory</a:t>
            </a:r>
            <a:r>
              <a:rPr lang="zh-CN" altLang="en-US" sz="1400" b="1" dirty="0">
                <a:latin typeface="微软雅黑" panose="020B0503020204020204" pitchFamily="34" charset="-122"/>
                <a:ea typeface="微软雅黑" panose="020B0503020204020204" pitchFamily="34" charset="-122"/>
              </a:rPr>
              <a:t>：局部变量，存放在堆中，生命周期为函数调用期间</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storage</a:t>
            </a:r>
            <a:r>
              <a:rPr lang="zh-CN" altLang="en-US" sz="1400" b="1" dirty="0">
                <a:latin typeface="微软雅黑" panose="020B0503020204020204" pitchFamily="34" charset="-122"/>
                <a:ea typeface="微软雅黑" panose="020B0503020204020204" pitchFamily="34" charset="-122"/>
              </a:rPr>
              <a:t>：持久化变量，存放在账户存储空间中，生命周期为永久</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err="1">
                <a:latin typeface="微软雅黑" panose="020B0503020204020204" pitchFamily="34" charset="-122"/>
                <a:ea typeface="微软雅黑" panose="020B0503020204020204" pitchFamily="34" charset="-122"/>
              </a:rPr>
              <a:t>calldata</a:t>
            </a:r>
            <a:r>
              <a:rPr lang="zh-CN" altLang="en-US" sz="1400" b="1" dirty="0">
                <a:latin typeface="微软雅黑" panose="020B0503020204020204" pitchFamily="34" charset="-122"/>
                <a:ea typeface="微软雅黑" panose="020B0503020204020204" pitchFamily="34" charset="-122"/>
              </a:rPr>
              <a:t>：变量为函数调用输入，只能在</a:t>
            </a:r>
            <a:r>
              <a:rPr lang="en-US" altLang="zh-CN" sz="1400" b="1" dirty="0">
                <a:latin typeface="微软雅黑" panose="020B0503020204020204" pitchFamily="34" charset="-122"/>
                <a:ea typeface="微软雅黑" panose="020B0503020204020204" pitchFamily="34" charset="-122"/>
              </a:rPr>
              <a:t>external</a:t>
            </a:r>
            <a:r>
              <a:rPr lang="zh-CN" altLang="en-US" sz="1400" b="1" dirty="0">
                <a:latin typeface="微软雅黑" panose="020B0503020204020204" pitchFamily="34" charset="-122"/>
                <a:ea typeface="微软雅黑" panose="020B0503020204020204" pitchFamily="34" charset="-122"/>
              </a:rPr>
              <a:t>函数中使用</a:t>
            </a:r>
            <a:endParaRPr lang="en-US" altLang="zh-CN" sz="1400"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31EE90F4-01CF-4148-87EB-A6FD0FF29E11}"/>
              </a:ext>
            </a:extLst>
          </p:cNvPr>
          <p:cNvPicPr>
            <a:picLocks noChangeAspect="1"/>
          </p:cNvPicPr>
          <p:nvPr/>
        </p:nvPicPr>
        <p:blipFill>
          <a:blip r:embed="rId3"/>
          <a:stretch>
            <a:fillRect/>
          </a:stretch>
        </p:blipFill>
        <p:spPr>
          <a:xfrm>
            <a:off x="590107" y="1839131"/>
            <a:ext cx="6804837" cy="2503064"/>
          </a:xfrm>
          <a:prstGeom prst="rect">
            <a:avLst/>
          </a:prstGeom>
        </p:spPr>
      </p:pic>
    </p:spTree>
    <p:extLst>
      <p:ext uri="{BB962C8B-B14F-4D97-AF65-F5344CB8AC3E}">
        <p14:creationId xmlns:p14="http://schemas.microsoft.com/office/powerpoint/2010/main" val="917108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Reference Types – Data Loaction</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52681" y="922636"/>
            <a:ext cx="64226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存储位置之间的赋值关系：</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memory</a:t>
            </a:r>
            <a:r>
              <a:rPr lang="zh-CN" altLang="en-US" sz="1400" b="1" dirty="0">
                <a:latin typeface="微软雅黑" panose="020B0503020204020204" pitchFamily="34" charset="-122"/>
                <a:ea typeface="微软雅黑" panose="020B0503020204020204" pitchFamily="34" charset="-122"/>
              </a:rPr>
              <a:t>变量赋值给</a:t>
            </a:r>
            <a:r>
              <a:rPr lang="en-US" altLang="zh-CN" sz="1400" b="1" dirty="0">
                <a:latin typeface="微软雅黑" panose="020B0503020204020204" pitchFamily="34" charset="-122"/>
                <a:ea typeface="微软雅黑" panose="020B0503020204020204" pitchFamily="34" charset="-122"/>
              </a:rPr>
              <a:t>storage</a:t>
            </a:r>
            <a:r>
              <a:rPr lang="zh-CN" altLang="en-US" sz="1400" b="1" dirty="0">
                <a:latin typeface="微软雅黑" panose="020B0503020204020204" pitchFamily="34" charset="-122"/>
                <a:ea typeface="微软雅黑" panose="020B0503020204020204" pitchFamily="34" charset="-122"/>
              </a:rPr>
              <a:t>变量，进行值拷贝，反之亦然</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memory</a:t>
            </a:r>
            <a:r>
              <a:rPr lang="zh-CN" altLang="en-US" sz="1400" b="1" dirty="0">
                <a:latin typeface="微软雅黑" panose="020B0503020204020204" pitchFamily="34" charset="-122"/>
                <a:ea typeface="微软雅黑" panose="020B0503020204020204" pitchFamily="34" charset="-122"/>
              </a:rPr>
              <a:t>变量赋值给</a:t>
            </a:r>
            <a:r>
              <a:rPr lang="en-US" altLang="zh-CN" sz="1400" b="1" dirty="0">
                <a:latin typeface="微软雅黑" panose="020B0503020204020204" pitchFamily="34" charset="-122"/>
                <a:ea typeface="微软雅黑" panose="020B0503020204020204" pitchFamily="34" charset="-122"/>
              </a:rPr>
              <a:t>memory</a:t>
            </a:r>
            <a:r>
              <a:rPr lang="zh-CN" altLang="en-US" sz="1400" b="1" dirty="0">
                <a:latin typeface="微软雅黑" panose="020B0503020204020204" pitchFamily="34" charset="-122"/>
                <a:ea typeface="微软雅黑" panose="020B0503020204020204" pitchFamily="34" charset="-122"/>
              </a:rPr>
              <a:t>变量，只创建引用</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storage</a:t>
            </a:r>
            <a:r>
              <a:rPr lang="zh-CN" altLang="en-US" sz="1400" b="1" dirty="0">
                <a:latin typeface="微软雅黑" panose="020B0503020204020204" pitchFamily="34" charset="-122"/>
                <a:ea typeface="微软雅黑" panose="020B0503020204020204" pitchFamily="34" charset="-122"/>
              </a:rPr>
              <a:t>变量赋值给</a:t>
            </a:r>
            <a:r>
              <a:rPr lang="en-US" altLang="zh-CN" sz="1400" b="1" dirty="0">
                <a:latin typeface="微软雅黑" panose="020B0503020204020204" pitchFamily="34" charset="-122"/>
                <a:ea typeface="微软雅黑" panose="020B0503020204020204" pitchFamily="34" charset="-122"/>
              </a:rPr>
              <a:t>storage</a:t>
            </a:r>
            <a:r>
              <a:rPr lang="zh-CN" altLang="en-US" sz="1400" b="1" dirty="0">
                <a:latin typeface="微软雅黑" panose="020B0503020204020204" pitchFamily="34" charset="-122"/>
                <a:ea typeface="微软雅黑" panose="020B0503020204020204" pitchFamily="34" charset="-122"/>
              </a:rPr>
              <a:t>变量，只创建引用</a:t>
            </a:r>
            <a:endParaRPr lang="en-US" altLang="zh-CN" sz="1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40886E2-2AC8-4784-99FA-DF8392EBCB7A}"/>
              </a:ext>
            </a:extLst>
          </p:cNvPr>
          <p:cNvPicPr>
            <a:picLocks noChangeAspect="1"/>
          </p:cNvPicPr>
          <p:nvPr/>
        </p:nvPicPr>
        <p:blipFill>
          <a:blip r:embed="rId3"/>
          <a:stretch>
            <a:fillRect/>
          </a:stretch>
        </p:blipFill>
        <p:spPr>
          <a:xfrm>
            <a:off x="478169" y="1876743"/>
            <a:ext cx="7171659" cy="2514553"/>
          </a:xfrm>
          <a:prstGeom prst="rect">
            <a:avLst/>
          </a:prstGeom>
        </p:spPr>
      </p:pic>
    </p:spTree>
    <p:extLst>
      <p:ext uri="{BB962C8B-B14F-4D97-AF65-F5344CB8AC3E}">
        <p14:creationId xmlns:p14="http://schemas.microsoft.com/office/powerpoint/2010/main" val="1683398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Reference Types – Data Loaction</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52681" y="922636"/>
            <a:ext cx="64226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存储位置之间的赋值关系：</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memory</a:t>
            </a:r>
            <a:r>
              <a:rPr lang="zh-CN" altLang="en-US" sz="1400" b="1" dirty="0">
                <a:latin typeface="微软雅黑" panose="020B0503020204020204" pitchFamily="34" charset="-122"/>
                <a:ea typeface="微软雅黑" panose="020B0503020204020204" pitchFamily="34" charset="-122"/>
              </a:rPr>
              <a:t>变量赋值给</a:t>
            </a:r>
            <a:r>
              <a:rPr lang="en-US" altLang="zh-CN" sz="1400" b="1" dirty="0">
                <a:latin typeface="微软雅黑" panose="020B0503020204020204" pitchFamily="34" charset="-122"/>
                <a:ea typeface="微软雅黑" panose="020B0503020204020204" pitchFamily="34" charset="-122"/>
              </a:rPr>
              <a:t>storage</a:t>
            </a:r>
            <a:r>
              <a:rPr lang="zh-CN" altLang="en-US" sz="1400" b="1" dirty="0">
                <a:latin typeface="微软雅黑" panose="020B0503020204020204" pitchFamily="34" charset="-122"/>
                <a:ea typeface="微软雅黑" panose="020B0503020204020204" pitchFamily="34" charset="-122"/>
              </a:rPr>
              <a:t>变量，进行值拷贝，反之亦然</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memory</a:t>
            </a:r>
            <a:r>
              <a:rPr lang="zh-CN" altLang="en-US" sz="1400" b="1" dirty="0">
                <a:latin typeface="微软雅黑" panose="020B0503020204020204" pitchFamily="34" charset="-122"/>
                <a:ea typeface="微软雅黑" panose="020B0503020204020204" pitchFamily="34" charset="-122"/>
              </a:rPr>
              <a:t>变量赋值给</a:t>
            </a:r>
            <a:r>
              <a:rPr lang="en-US" altLang="zh-CN" sz="1400" b="1" dirty="0">
                <a:latin typeface="微软雅黑" panose="020B0503020204020204" pitchFamily="34" charset="-122"/>
                <a:ea typeface="微软雅黑" panose="020B0503020204020204" pitchFamily="34" charset="-122"/>
              </a:rPr>
              <a:t>memory</a:t>
            </a:r>
            <a:r>
              <a:rPr lang="zh-CN" altLang="en-US" sz="1400" b="1" dirty="0">
                <a:latin typeface="微软雅黑" panose="020B0503020204020204" pitchFamily="34" charset="-122"/>
                <a:ea typeface="微软雅黑" panose="020B0503020204020204" pitchFamily="34" charset="-122"/>
              </a:rPr>
              <a:t>变量，只创建引用</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storage</a:t>
            </a:r>
            <a:r>
              <a:rPr lang="zh-CN" altLang="en-US" sz="1400" b="1" dirty="0">
                <a:latin typeface="微软雅黑" panose="020B0503020204020204" pitchFamily="34" charset="-122"/>
                <a:ea typeface="微软雅黑" panose="020B0503020204020204" pitchFamily="34" charset="-122"/>
              </a:rPr>
              <a:t>变量赋值给</a:t>
            </a:r>
            <a:r>
              <a:rPr lang="en-US" altLang="zh-CN" sz="1400" b="1" dirty="0">
                <a:latin typeface="微软雅黑" panose="020B0503020204020204" pitchFamily="34" charset="-122"/>
                <a:ea typeface="微软雅黑" panose="020B0503020204020204" pitchFamily="34" charset="-122"/>
              </a:rPr>
              <a:t>storage</a:t>
            </a:r>
            <a:r>
              <a:rPr lang="zh-CN" altLang="en-US" sz="1400" b="1" dirty="0">
                <a:latin typeface="微软雅黑" panose="020B0503020204020204" pitchFamily="34" charset="-122"/>
                <a:ea typeface="微软雅黑" panose="020B0503020204020204" pitchFamily="34" charset="-122"/>
              </a:rPr>
              <a:t>变量，只创建引用</a:t>
            </a:r>
            <a:endParaRPr lang="en-US" altLang="zh-CN" sz="1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40886E2-2AC8-4784-99FA-DF8392EBCB7A}"/>
              </a:ext>
            </a:extLst>
          </p:cNvPr>
          <p:cNvPicPr>
            <a:picLocks noChangeAspect="1"/>
          </p:cNvPicPr>
          <p:nvPr/>
        </p:nvPicPr>
        <p:blipFill>
          <a:blip r:embed="rId3"/>
          <a:stretch>
            <a:fillRect/>
          </a:stretch>
        </p:blipFill>
        <p:spPr>
          <a:xfrm>
            <a:off x="478169" y="1876743"/>
            <a:ext cx="7171659" cy="2514553"/>
          </a:xfrm>
          <a:prstGeom prst="rect">
            <a:avLst/>
          </a:prstGeom>
        </p:spPr>
      </p:pic>
    </p:spTree>
    <p:extLst>
      <p:ext uri="{BB962C8B-B14F-4D97-AF65-F5344CB8AC3E}">
        <p14:creationId xmlns:p14="http://schemas.microsoft.com/office/powerpoint/2010/main" val="103652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Reference Types – Array</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20783" y="709985"/>
            <a:ext cx="656884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数组可以是编译时确定的（固定长度），也可以是动态长度</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定长表示为</a:t>
            </a:r>
            <a:r>
              <a:rPr lang="en-US" altLang="zh-CN" sz="1400" b="1" dirty="0">
                <a:latin typeface="微软雅黑" panose="020B0503020204020204" pitchFamily="34" charset="-122"/>
                <a:ea typeface="微软雅黑" panose="020B0503020204020204" pitchFamily="34" charset="-122"/>
              </a:rPr>
              <a:t>T[k]</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动态长度表示为</a:t>
            </a:r>
            <a:r>
              <a:rPr lang="en-US" altLang="zh-CN" sz="1400" b="1" dirty="0">
                <a:latin typeface="微软雅黑" panose="020B0503020204020204" pitchFamily="34" charset="-122"/>
                <a:ea typeface="微软雅黑" panose="020B0503020204020204" pitchFamily="34" charset="-122"/>
              </a:rPr>
              <a:t>T[]</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bytes, string</a:t>
            </a:r>
            <a:r>
              <a:rPr lang="zh-CN" altLang="en-US" sz="1400" b="1" dirty="0">
                <a:latin typeface="微软雅黑" panose="020B0503020204020204" pitchFamily="34" charset="-122"/>
                <a:ea typeface="微软雅黑" panose="020B0503020204020204" pitchFamily="34" charset="-122"/>
              </a:rPr>
              <a:t>是两类特殊的</a:t>
            </a:r>
            <a:r>
              <a:rPr lang="en-US" altLang="zh-CN" sz="1400" b="1" dirty="0">
                <a:latin typeface="微软雅黑" panose="020B0503020204020204" pitchFamily="34" charset="-122"/>
                <a:ea typeface="微软雅黑" panose="020B0503020204020204" pitchFamily="34" charset="-122"/>
              </a:rPr>
              <a:t>byte</a:t>
            </a:r>
            <a:r>
              <a:rPr lang="zh-CN" altLang="en-US" sz="1400" b="1" dirty="0">
                <a:latin typeface="微软雅黑" panose="020B0503020204020204" pitchFamily="34" charset="-122"/>
                <a:ea typeface="微软雅黑" panose="020B0503020204020204" pitchFamily="34" charset="-122"/>
              </a:rPr>
              <a:t>数组，</a:t>
            </a:r>
            <a:r>
              <a:rPr lang="en-US" altLang="zh-CN" sz="1400" b="1" dirty="0">
                <a:latin typeface="微软雅黑" panose="020B0503020204020204" pitchFamily="34" charset="-122"/>
                <a:ea typeface="微软雅黑" panose="020B0503020204020204" pitchFamily="34" charset="-122"/>
              </a:rPr>
              <a:t>bytes</a:t>
            </a:r>
            <a:r>
              <a:rPr lang="zh-CN" altLang="en-US" sz="1400" b="1" dirty="0">
                <a:latin typeface="微软雅黑" panose="020B0503020204020204" pitchFamily="34" charset="-122"/>
                <a:ea typeface="微软雅黑" panose="020B0503020204020204" pitchFamily="34" charset="-122"/>
              </a:rPr>
              <a:t>等价于</a:t>
            </a:r>
            <a:r>
              <a:rPr lang="en-US" altLang="zh-CN" sz="1400" b="1" dirty="0">
                <a:latin typeface="微软雅黑" panose="020B0503020204020204" pitchFamily="34" charset="-122"/>
                <a:ea typeface="微软雅黑" panose="020B0503020204020204" pitchFamily="34" charset="-122"/>
              </a:rPr>
              <a:t>byte[]</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bytes</a:t>
            </a:r>
            <a:r>
              <a:rPr lang="zh-CN" altLang="en-US" sz="1400" b="1" dirty="0">
                <a:latin typeface="微软雅黑" panose="020B0503020204020204" pitchFamily="34" charset="-122"/>
                <a:ea typeface="微软雅黑" panose="020B0503020204020204" pitchFamily="34" charset="-122"/>
              </a:rPr>
              <a:t>与</a:t>
            </a:r>
            <a:r>
              <a:rPr lang="en-US" altLang="zh-CN" sz="1400" b="1" dirty="0">
                <a:latin typeface="微软雅黑" panose="020B0503020204020204" pitchFamily="34" charset="-122"/>
                <a:ea typeface="微软雅黑" panose="020B0503020204020204" pitchFamily="34" charset="-122"/>
              </a:rPr>
              <a:t>string</a:t>
            </a:r>
            <a:r>
              <a:rPr lang="zh-CN" altLang="en-US" sz="1400" b="1" dirty="0">
                <a:latin typeface="微软雅黑" panose="020B0503020204020204" pitchFamily="34" charset="-122"/>
                <a:ea typeface="微软雅黑" panose="020B0503020204020204" pitchFamily="34" charset="-122"/>
              </a:rPr>
              <a:t>的区别：</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string</a:t>
            </a:r>
            <a:r>
              <a:rPr lang="zh-CN" altLang="en-US" sz="1400" b="1" dirty="0">
                <a:latin typeface="微软雅黑" panose="020B0503020204020204" pitchFamily="34" charset="-122"/>
                <a:ea typeface="微软雅黑" panose="020B0503020204020204" pitchFamily="34" charset="-122"/>
              </a:rPr>
              <a:t>视为一个字符串整体，无</a:t>
            </a:r>
            <a:r>
              <a:rPr lang="en-US" altLang="zh-CN" sz="1400" b="1" dirty="0">
                <a:latin typeface="微软雅黑" panose="020B0503020204020204" pitchFamily="34" charset="-122"/>
                <a:ea typeface="微软雅黑" panose="020B0503020204020204" pitchFamily="34" charset="-122"/>
              </a:rPr>
              <a:t>.length</a:t>
            </a:r>
            <a:r>
              <a:rPr lang="zh-CN" altLang="en-US" sz="1400" b="1" dirty="0">
                <a:latin typeface="微软雅黑" panose="020B0503020204020204" pitchFamily="34" charset="-122"/>
                <a:ea typeface="微软雅黑" panose="020B0503020204020204" pitchFamily="34" charset="-122"/>
              </a:rPr>
              <a:t>成员函数，也无法通过下标访问</a:t>
            </a:r>
            <a:endParaRPr lang="en-US" altLang="zh-CN" sz="1400" b="1" dirty="0">
              <a:latin typeface="微软雅黑" panose="020B0503020204020204" pitchFamily="34" charset="-122"/>
              <a:ea typeface="微软雅黑" panose="020B0503020204020204" pitchFamily="34" charset="-122"/>
            </a:endParaRPr>
          </a:p>
          <a:p>
            <a:pPr marL="1200150" lvl="2"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bytes(str).length</a:t>
            </a: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bytes</a:t>
            </a:r>
            <a:r>
              <a:rPr lang="zh-CN" altLang="en-US" sz="1400" b="1" dirty="0">
                <a:latin typeface="微软雅黑" panose="020B0503020204020204" pitchFamily="34" charset="-122"/>
                <a:ea typeface="微软雅黑" panose="020B0503020204020204" pitchFamily="34" charset="-122"/>
              </a:rPr>
              <a:t>内部的每一个</a:t>
            </a:r>
            <a:r>
              <a:rPr lang="en-US" altLang="zh-CN" sz="1400" b="1" dirty="0">
                <a:latin typeface="微软雅黑" panose="020B0503020204020204" pitchFamily="34" charset="-122"/>
                <a:ea typeface="微软雅黑" panose="020B0503020204020204" pitchFamily="34" charset="-122"/>
              </a:rPr>
              <a:t>byte</a:t>
            </a:r>
            <a:r>
              <a:rPr lang="zh-CN" altLang="en-US" sz="1400" b="1" dirty="0">
                <a:latin typeface="微软雅黑" panose="020B0503020204020204" pitchFamily="34" charset="-122"/>
                <a:ea typeface="微软雅黑" panose="020B0503020204020204" pitchFamily="34" charset="-122"/>
              </a:rPr>
              <a:t>都是原生的，</a:t>
            </a:r>
            <a:r>
              <a:rPr lang="en-US" altLang="zh-CN" sz="1400" b="1" dirty="0">
                <a:latin typeface="微软雅黑" panose="020B0503020204020204" pitchFamily="34" charset="-122"/>
                <a:ea typeface="微软雅黑" panose="020B0503020204020204" pitchFamily="34" charset="-122"/>
              </a:rPr>
              <a:t>string </a:t>
            </a:r>
            <a:r>
              <a:rPr lang="zh-CN" altLang="en-US" sz="1400" b="1" dirty="0">
                <a:latin typeface="微软雅黑" panose="020B0503020204020204" pitchFamily="34" charset="-122"/>
                <a:ea typeface="微软雅黑" panose="020B0503020204020204" pitchFamily="34" charset="-122"/>
              </a:rPr>
              <a:t>内的每一个</a:t>
            </a:r>
            <a:r>
              <a:rPr lang="en-US" altLang="zh-CN" sz="1400" b="1" dirty="0">
                <a:latin typeface="微软雅黑" panose="020B0503020204020204" pitchFamily="34" charset="-122"/>
                <a:ea typeface="微软雅黑" panose="020B0503020204020204" pitchFamily="34" charset="-122"/>
              </a:rPr>
              <a:t>byte</a:t>
            </a:r>
            <a:r>
              <a:rPr lang="zh-CN" altLang="en-US" sz="1400" b="1" dirty="0">
                <a:latin typeface="微软雅黑" panose="020B0503020204020204" pitchFamily="34" charset="-122"/>
                <a:ea typeface="微软雅黑" panose="020B0503020204020204" pitchFamily="34" charset="-122"/>
              </a:rPr>
              <a:t>都是</a:t>
            </a:r>
            <a:r>
              <a:rPr lang="en-US" altLang="zh-CN" sz="1400" b="1" dirty="0">
                <a:latin typeface="微软雅黑" panose="020B0503020204020204" pitchFamily="34" charset="-122"/>
                <a:ea typeface="微软雅黑" panose="020B0503020204020204" pitchFamily="34" charset="-122"/>
              </a:rPr>
              <a:t>UTF-8</a:t>
            </a:r>
            <a:r>
              <a:rPr lang="zh-CN" altLang="en-US" sz="1400" b="1" dirty="0">
                <a:latin typeface="微软雅黑" panose="020B0503020204020204" pitchFamily="34" charset="-122"/>
                <a:ea typeface="微软雅黑" panose="020B0503020204020204" pitchFamily="34" charset="-122"/>
              </a:rPr>
              <a:t>编码的</a:t>
            </a:r>
            <a:endParaRPr lang="en-US" altLang="zh-CN" sz="14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4AFC39C-7434-438C-8CB5-D9582301DEEF}"/>
              </a:ext>
            </a:extLst>
          </p:cNvPr>
          <p:cNvPicPr>
            <a:picLocks noChangeAspect="1"/>
          </p:cNvPicPr>
          <p:nvPr/>
        </p:nvPicPr>
        <p:blipFill>
          <a:blip r:embed="rId3"/>
          <a:stretch>
            <a:fillRect/>
          </a:stretch>
        </p:blipFill>
        <p:spPr>
          <a:xfrm>
            <a:off x="3359888" y="2509946"/>
            <a:ext cx="3194124" cy="1840236"/>
          </a:xfrm>
          <a:prstGeom prst="rect">
            <a:avLst/>
          </a:prstGeom>
        </p:spPr>
      </p:pic>
      <p:sp>
        <p:nvSpPr>
          <p:cNvPr id="7" name="文本框 25">
            <a:extLst>
              <a:ext uri="{FF2B5EF4-FFF2-40B4-BE49-F238E27FC236}">
                <a16:creationId xmlns:a16="http://schemas.microsoft.com/office/drawing/2014/main" id="{CC1AB96A-57DF-4835-A44F-C6880F8DC2B4}"/>
              </a:ext>
            </a:extLst>
          </p:cNvPr>
          <p:cNvSpPr txBox="1">
            <a:spLocks noChangeArrowheads="1"/>
          </p:cNvSpPr>
          <p:nvPr/>
        </p:nvSpPr>
        <p:spPr bwMode="auto">
          <a:xfrm>
            <a:off x="358267" y="2790582"/>
            <a:ext cx="304415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数组类型有三个成员函数：</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length</a:t>
            </a: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push</a:t>
            </a:r>
            <a:r>
              <a:rPr lang="zh-CN" altLang="en-US" sz="1400" b="1" dirty="0">
                <a:latin typeface="微软雅黑" panose="020B0503020204020204" pitchFamily="34" charset="-122"/>
                <a:ea typeface="微软雅黑" panose="020B0503020204020204" pitchFamily="34" charset="-122"/>
              </a:rPr>
              <a:t>（动态数组或</a:t>
            </a:r>
            <a:r>
              <a:rPr lang="en-US" altLang="zh-CN" sz="1400" b="1" dirty="0">
                <a:latin typeface="微软雅黑" panose="020B0503020204020204" pitchFamily="34" charset="-122"/>
                <a:ea typeface="微软雅黑" panose="020B0503020204020204" pitchFamily="34" charset="-122"/>
              </a:rPr>
              <a:t>bytes</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pop</a:t>
            </a:r>
            <a:r>
              <a:rPr lang="zh-CN" altLang="en-US" sz="1400" b="1" dirty="0">
                <a:latin typeface="微软雅黑" panose="020B0503020204020204" pitchFamily="34" charset="-122"/>
                <a:ea typeface="微软雅黑" panose="020B0503020204020204" pitchFamily="34" charset="-122"/>
              </a:rPr>
              <a:t> （动态数组或</a:t>
            </a:r>
            <a:r>
              <a:rPr lang="en-US" altLang="zh-CN" sz="1400" b="1" dirty="0">
                <a:latin typeface="微软雅黑" panose="020B0503020204020204" pitchFamily="34" charset="-122"/>
                <a:ea typeface="微软雅黑" panose="020B0503020204020204" pitchFamily="34" charset="-122"/>
              </a:rPr>
              <a:t>bytes</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2562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Reference Types – Struct</a:t>
            </a:r>
            <a:endParaRPr lang="zh-CN" altLang="en-US" noProof="1"/>
          </a:p>
        </p:txBody>
      </p:sp>
      <p:pic>
        <p:nvPicPr>
          <p:cNvPr id="5" name="图片 4">
            <a:extLst>
              <a:ext uri="{FF2B5EF4-FFF2-40B4-BE49-F238E27FC236}">
                <a16:creationId xmlns:a16="http://schemas.microsoft.com/office/drawing/2014/main" id="{F9B44369-679C-4EEA-8110-E6C274FAFF8A}"/>
              </a:ext>
            </a:extLst>
          </p:cNvPr>
          <p:cNvPicPr>
            <a:picLocks noChangeAspect="1"/>
          </p:cNvPicPr>
          <p:nvPr/>
        </p:nvPicPr>
        <p:blipFill>
          <a:blip r:embed="rId3"/>
          <a:stretch>
            <a:fillRect/>
          </a:stretch>
        </p:blipFill>
        <p:spPr>
          <a:xfrm>
            <a:off x="1794974" y="760227"/>
            <a:ext cx="4538052" cy="3455581"/>
          </a:xfrm>
          <a:prstGeom prst="rect">
            <a:avLst/>
          </a:prstGeom>
        </p:spPr>
      </p:pic>
    </p:spTree>
    <p:extLst>
      <p:ext uri="{BB962C8B-B14F-4D97-AF65-F5344CB8AC3E}">
        <p14:creationId xmlns:p14="http://schemas.microsoft.com/office/powerpoint/2010/main" val="2222078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Reference Types – Mapping</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52681" y="922636"/>
            <a:ext cx="64226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mapping(_</a:t>
            </a:r>
            <a:r>
              <a:rPr lang="en-US" altLang="zh-CN" sz="1400" b="1" dirty="0" err="1">
                <a:latin typeface="微软雅黑" panose="020B0503020204020204" pitchFamily="34" charset="-122"/>
                <a:ea typeface="微软雅黑" panose="020B0503020204020204" pitchFamily="34" charset="-122"/>
              </a:rPr>
              <a:t>KeyType</a:t>
            </a:r>
            <a:r>
              <a:rPr lang="en-US" altLang="zh-CN" sz="1400" b="1" dirty="0">
                <a:latin typeface="微软雅黑" panose="020B0503020204020204" pitchFamily="34" charset="-122"/>
                <a:ea typeface="微软雅黑" panose="020B0503020204020204" pitchFamily="34" charset="-122"/>
              </a:rPr>
              <a:t> =&gt; _</a:t>
            </a:r>
            <a:r>
              <a:rPr lang="en-US" altLang="zh-CN" sz="1400" b="1" dirty="0" err="1">
                <a:latin typeface="微软雅黑" panose="020B0503020204020204" pitchFamily="34" charset="-122"/>
                <a:ea typeface="微软雅黑" panose="020B0503020204020204" pitchFamily="34" charset="-122"/>
              </a:rPr>
              <a:t>ValueType</a:t>
            </a:r>
            <a:r>
              <a:rPr lang="en-US" altLang="zh-CN" sz="1400" b="1"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_</a:t>
            </a:r>
            <a:r>
              <a:rPr lang="en-US" altLang="zh-CN" sz="1400" b="1" dirty="0" err="1">
                <a:latin typeface="微软雅黑" panose="020B0503020204020204" pitchFamily="34" charset="-122"/>
                <a:ea typeface="微软雅黑" panose="020B0503020204020204" pitchFamily="34" charset="-122"/>
              </a:rPr>
              <a:t>KeyType</a:t>
            </a:r>
            <a:r>
              <a:rPr lang="zh-CN" altLang="en-US" sz="1400" b="1" dirty="0">
                <a:latin typeface="微软雅黑" panose="020B0503020204020204" pitchFamily="34" charset="-122"/>
                <a:ea typeface="微软雅黑" panose="020B0503020204020204" pitchFamily="34" charset="-122"/>
              </a:rPr>
              <a:t>可以是任意的</a:t>
            </a:r>
            <a:r>
              <a:rPr lang="en-US" altLang="zh-CN" sz="1400" b="1" dirty="0">
                <a:latin typeface="微软雅黑" panose="020B0503020204020204" pitchFamily="34" charset="-122"/>
                <a:ea typeface="微软雅黑" panose="020B0503020204020204" pitchFamily="34" charset="-122"/>
              </a:rPr>
              <a:t>Value Type </a:t>
            </a:r>
            <a:r>
              <a:rPr lang="zh-CN" altLang="en-US" sz="1400" b="1" dirty="0">
                <a:latin typeface="微软雅黑" panose="020B0503020204020204" pitchFamily="34" charset="-122"/>
                <a:ea typeface="微软雅黑" panose="020B0503020204020204" pitchFamily="34" charset="-122"/>
              </a:rPr>
              <a:t>加上</a:t>
            </a:r>
            <a:r>
              <a:rPr lang="en-US" altLang="zh-CN" sz="1400" b="1" dirty="0">
                <a:latin typeface="微软雅黑" panose="020B0503020204020204" pitchFamily="34" charset="-122"/>
                <a:ea typeface="微软雅黑" panose="020B0503020204020204" pitchFamily="34" charset="-122"/>
              </a:rPr>
              <a:t>bytes, string </a:t>
            </a:r>
            <a:r>
              <a:rPr lang="zh-CN" altLang="en-US" sz="1400" b="1" dirty="0">
                <a:latin typeface="微软雅黑" panose="020B0503020204020204" pitchFamily="34" charset="-122"/>
                <a:ea typeface="微软雅黑" panose="020B0503020204020204" pitchFamily="34" charset="-122"/>
              </a:rPr>
              <a:t>，但是不包括</a:t>
            </a:r>
            <a:r>
              <a:rPr lang="en-US" altLang="zh-CN" sz="1400" b="1" dirty="0" err="1">
                <a:latin typeface="微软雅黑" panose="020B0503020204020204" pitchFamily="34" charset="-122"/>
                <a:ea typeface="微软雅黑" panose="020B0503020204020204" pitchFamily="34" charset="-122"/>
              </a:rPr>
              <a:t>enum</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mapping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struct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array </a:t>
            </a:r>
            <a:r>
              <a:rPr lang="zh-CN" altLang="en-US" sz="1400" b="1" dirty="0">
                <a:latin typeface="微软雅黑" panose="020B0503020204020204" pitchFamily="34" charset="-122"/>
                <a:ea typeface="微软雅黑" panose="020B0503020204020204" pitchFamily="34" charset="-122"/>
              </a:rPr>
              <a:t>等</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_</a:t>
            </a:r>
            <a:r>
              <a:rPr lang="en-US" altLang="zh-CN" sz="1400" b="1" dirty="0" err="1">
                <a:latin typeface="微软雅黑" panose="020B0503020204020204" pitchFamily="34" charset="-122"/>
                <a:ea typeface="微软雅黑" panose="020B0503020204020204" pitchFamily="34" charset="-122"/>
              </a:rPr>
              <a:t>ValueType</a:t>
            </a:r>
            <a:r>
              <a:rPr lang="zh-CN" altLang="en-US" sz="1400" b="1" dirty="0">
                <a:latin typeface="微软雅黑" panose="020B0503020204020204" pitchFamily="34" charset="-122"/>
                <a:ea typeface="微软雅黑" panose="020B0503020204020204" pitchFamily="34" charset="-122"/>
              </a:rPr>
              <a:t>可以是任意类型包括</a:t>
            </a:r>
            <a:r>
              <a:rPr lang="en-US" altLang="zh-CN" sz="1400" b="1" dirty="0">
                <a:latin typeface="微软雅黑" panose="020B0503020204020204" pitchFamily="34" charset="-122"/>
                <a:ea typeface="微软雅黑" panose="020B0503020204020204" pitchFamily="34" charset="-122"/>
              </a:rPr>
              <a:t>mapping</a:t>
            </a:r>
            <a:r>
              <a:rPr lang="zh-CN" altLang="en-US" sz="1400" b="1" dirty="0">
                <a:latin typeface="微软雅黑" panose="020B0503020204020204" pitchFamily="34" charset="-122"/>
                <a:ea typeface="微软雅黑" panose="020B0503020204020204" pitchFamily="34" charset="-122"/>
              </a:rPr>
              <a:t>自身</a:t>
            </a:r>
            <a:endParaRPr lang="en-US" altLang="zh-CN" sz="14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66BA632-D471-491D-A2EB-CB7293013958}"/>
              </a:ext>
            </a:extLst>
          </p:cNvPr>
          <p:cNvPicPr>
            <a:picLocks noChangeAspect="1"/>
          </p:cNvPicPr>
          <p:nvPr/>
        </p:nvPicPr>
        <p:blipFill>
          <a:blip r:embed="rId3"/>
          <a:stretch>
            <a:fillRect/>
          </a:stretch>
        </p:blipFill>
        <p:spPr>
          <a:xfrm>
            <a:off x="1449386" y="2074345"/>
            <a:ext cx="5229225" cy="2028825"/>
          </a:xfrm>
          <a:prstGeom prst="rect">
            <a:avLst/>
          </a:prstGeom>
        </p:spPr>
      </p:pic>
    </p:spTree>
    <p:extLst>
      <p:ext uri="{BB962C8B-B14F-4D97-AF65-F5344CB8AC3E}">
        <p14:creationId xmlns:p14="http://schemas.microsoft.com/office/powerpoint/2010/main" val="291126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sz="2135" noProof="1"/>
              <a:t>智能合约</a:t>
            </a:r>
            <a:endParaRPr lang="zh-CN" altLang="en-US" noProof="1"/>
          </a:p>
        </p:txBody>
      </p:sp>
      <p:sp>
        <p:nvSpPr>
          <p:cNvPr id="16386" name="文本框 25">
            <a:extLst>
              <a:ext uri="{FF2B5EF4-FFF2-40B4-BE49-F238E27FC236}">
                <a16:creationId xmlns:a16="http://schemas.microsoft.com/office/drawing/2014/main" id="{3F2ADF0C-6701-4EF1-A556-8487C3577585}"/>
              </a:ext>
            </a:extLst>
          </p:cNvPr>
          <p:cNvSpPr txBox="1">
            <a:spLocks noChangeArrowheads="1"/>
          </p:cNvSpPr>
          <p:nvPr/>
        </p:nvSpPr>
        <p:spPr bwMode="auto">
          <a:xfrm>
            <a:off x="232569" y="839703"/>
            <a:ext cx="76628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indent="457200"/>
            <a:r>
              <a:rPr lang="en-US" altLang="zh-CN" sz="1400" dirty="0">
                <a:latin typeface="微软雅黑" panose="020B0503020204020204" pitchFamily="34" charset="-122"/>
                <a:ea typeface="微软雅黑" panose="020B0503020204020204" pitchFamily="34" charset="-122"/>
              </a:rPr>
              <a:t>1995</a:t>
            </a:r>
            <a:r>
              <a:rPr lang="zh-CN" altLang="en-US" sz="1400" dirty="0">
                <a:latin typeface="微软雅黑" panose="020B0503020204020204" pitchFamily="34" charset="-122"/>
                <a:ea typeface="微软雅黑" panose="020B0503020204020204" pitchFamily="34" charset="-122"/>
              </a:rPr>
              <a:t>年，密码学家尼克</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萨博（</a:t>
            </a:r>
            <a:r>
              <a:rPr lang="en-US" altLang="zh-CN" sz="1400" dirty="0">
                <a:latin typeface="微软雅黑" panose="020B0503020204020204" pitchFamily="34" charset="-122"/>
                <a:ea typeface="微软雅黑" panose="020B0503020204020204" pitchFamily="34" charset="-122"/>
              </a:rPr>
              <a:t>Nick Szabo</a:t>
            </a:r>
            <a:r>
              <a:rPr lang="zh-CN" altLang="en-US" sz="1400" dirty="0">
                <a:latin typeface="微软雅黑" panose="020B0503020204020204" pitchFamily="34" charset="-122"/>
                <a:ea typeface="微软雅黑" panose="020B0503020204020204" pitchFamily="34" charset="-122"/>
              </a:rPr>
              <a:t>）首次提出了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智能合约</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的概念。</a:t>
            </a:r>
            <a:endParaRPr lang="en-US" altLang="zh-CN" sz="1400" dirty="0">
              <a:latin typeface="微软雅黑" panose="020B0503020204020204" pitchFamily="34" charset="-122"/>
              <a:ea typeface="微软雅黑" panose="020B0503020204020204" pitchFamily="34" charset="-122"/>
            </a:endParaRPr>
          </a:p>
          <a:p>
            <a:pPr indent="457200"/>
            <a:r>
              <a:rPr lang="zh-CN" altLang="en-US" sz="1400" dirty="0">
                <a:latin typeface="微软雅黑" panose="020B0503020204020204" pitchFamily="34" charset="-122"/>
                <a:ea typeface="微软雅黑" panose="020B0503020204020204" pitchFamily="34" charset="-122"/>
              </a:rPr>
              <a:t>当一个预先设定的条件被触发时，智能合约应自动执行相应合同条款。</a:t>
            </a:r>
          </a:p>
        </p:txBody>
      </p:sp>
      <p:pic>
        <p:nvPicPr>
          <p:cNvPr id="5" name="图片 4">
            <a:extLst>
              <a:ext uri="{FF2B5EF4-FFF2-40B4-BE49-F238E27FC236}">
                <a16:creationId xmlns:a16="http://schemas.microsoft.com/office/drawing/2014/main" id="{AC6ECD94-C45D-45DC-973E-19E71CA38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576" y="2226826"/>
            <a:ext cx="4587357" cy="2012703"/>
          </a:xfrm>
          <a:prstGeom prst="rect">
            <a:avLst/>
          </a:prstGeom>
        </p:spPr>
      </p:pic>
      <p:sp>
        <p:nvSpPr>
          <p:cNvPr id="8" name="文本框 25">
            <a:extLst>
              <a:ext uri="{FF2B5EF4-FFF2-40B4-BE49-F238E27FC236}">
                <a16:creationId xmlns:a16="http://schemas.microsoft.com/office/drawing/2014/main" id="{0BD37CD7-B37A-47C6-B459-15522A937B94}"/>
              </a:ext>
            </a:extLst>
          </p:cNvPr>
          <p:cNvSpPr txBox="1">
            <a:spLocks noChangeArrowheads="1"/>
          </p:cNvSpPr>
          <p:nvPr/>
        </p:nvSpPr>
        <p:spPr bwMode="auto">
          <a:xfrm>
            <a:off x="-5317" y="2991506"/>
            <a:ext cx="1984319" cy="31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indent="457200"/>
            <a:r>
              <a:rPr lang="en-US" altLang="zh-CN" sz="1400" b="1" dirty="0">
                <a:solidFill>
                  <a:srgbClr val="FF0000"/>
                </a:solidFill>
                <a:latin typeface="微软雅黑" panose="020B0503020204020204" pitchFamily="34" charset="-122"/>
                <a:ea typeface="微软雅黑" panose="020B0503020204020204" pitchFamily="34" charset="-122"/>
              </a:rPr>
              <a:t>Code is law.</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文本框 25">
            <a:extLst>
              <a:ext uri="{FF2B5EF4-FFF2-40B4-BE49-F238E27FC236}">
                <a16:creationId xmlns:a16="http://schemas.microsoft.com/office/drawing/2014/main" id="{7F0E4BF1-87B1-41EC-BF04-17731F3B66D9}"/>
              </a:ext>
            </a:extLst>
          </p:cNvPr>
          <p:cNvSpPr txBox="1">
            <a:spLocks noChangeArrowheads="1"/>
          </p:cNvSpPr>
          <p:nvPr/>
        </p:nvSpPr>
        <p:spPr bwMode="auto">
          <a:xfrm>
            <a:off x="233363" y="1825297"/>
            <a:ext cx="76628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indent="457200"/>
            <a:r>
              <a:rPr lang="zh-CN" altLang="en-US" sz="1400" b="1" dirty="0">
                <a:latin typeface="微软雅黑" panose="020B0503020204020204" pitchFamily="34" charset="-122"/>
                <a:ea typeface="微软雅黑" panose="020B0503020204020204" pitchFamily="34" charset="-122"/>
              </a:rPr>
              <a:t>如何保证智能合约预设的触发条件不被篡改？</a:t>
            </a:r>
          </a:p>
          <a:p>
            <a:pPr indent="457200"/>
            <a:r>
              <a:rPr lang="zh-CN" altLang="en-US" sz="1400" b="1" dirty="0">
                <a:latin typeface="微软雅黑" panose="020B0503020204020204" pitchFamily="34" charset="-122"/>
                <a:ea typeface="微软雅黑" panose="020B0503020204020204" pitchFamily="34" charset="-122"/>
              </a:rPr>
              <a:t>如何保证智能合约能够有效地执行对应的条款？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全局函数与环境变量</a:t>
            </a:r>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1780985815"/>
              </p:ext>
            </p:extLst>
          </p:nvPr>
        </p:nvGraphicFramePr>
        <p:xfrm>
          <a:off x="1354667" y="905081"/>
          <a:ext cx="5418666" cy="2016760"/>
        </p:xfrm>
        <a:graphic>
          <a:graphicData uri="http://schemas.openxmlformats.org/drawingml/2006/table">
            <a:tbl>
              <a:tblPr firstRow="1" bandRow="1">
                <a:tableStyleId>{5C22544A-7EE6-4342-B048-85BDC9FD1C3A}</a:tableStyleId>
              </a:tblPr>
              <a:tblGrid>
                <a:gridCol w="1806222">
                  <a:extLst>
                    <a:ext uri="{9D8B030D-6E8A-4147-A177-3AD203B41FA5}">
                      <a16:colId xmlns:a16="http://schemas.microsoft.com/office/drawing/2014/main" val="2731296362"/>
                    </a:ext>
                  </a:extLst>
                </a:gridCol>
                <a:gridCol w="1806222">
                  <a:extLst>
                    <a:ext uri="{9D8B030D-6E8A-4147-A177-3AD203B41FA5}">
                      <a16:colId xmlns:a16="http://schemas.microsoft.com/office/drawing/2014/main" val="3671528623"/>
                    </a:ext>
                  </a:extLst>
                </a:gridCol>
                <a:gridCol w="1806222">
                  <a:extLst>
                    <a:ext uri="{9D8B030D-6E8A-4147-A177-3AD203B41FA5}">
                      <a16:colId xmlns:a16="http://schemas.microsoft.com/office/drawing/2014/main" val="2827143545"/>
                    </a:ext>
                  </a:extLst>
                </a:gridCol>
              </a:tblGrid>
              <a:tr h="370840">
                <a:tc>
                  <a:txBody>
                    <a:bodyPr/>
                    <a:lstStyle/>
                    <a:p>
                      <a:pPr algn="ctr"/>
                      <a:r>
                        <a:rPr lang="zh-CN" altLang="en-US" sz="1600" dirty="0"/>
                        <a:t>常量类型</a:t>
                      </a:r>
                    </a:p>
                  </a:txBody>
                  <a:tcPr/>
                </a:tc>
                <a:tc>
                  <a:txBody>
                    <a:bodyPr/>
                    <a:lstStyle/>
                    <a:p>
                      <a:pPr algn="ctr"/>
                      <a:r>
                        <a:rPr lang="zh-CN" altLang="en-US" sz="1600" dirty="0"/>
                        <a:t>子类型</a:t>
                      </a:r>
                    </a:p>
                  </a:txBody>
                  <a:tcPr/>
                </a:tc>
                <a:tc>
                  <a:txBody>
                    <a:bodyPr/>
                    <a:lstStyle/>
                    <a:p>
                      <a:pPr algn="ctr"/>
                      <a:r>
                        <a:rPr lang="zh-CN" altLang="en-US" sz="1600" dirty="0"/>
                        <a:t>转换</a:t>
                      </a:r>
                    </a:p>
                  </a:txBody>
                  <a:tcPr/>
                </a:tc>
                <a:extLst>
                  <a:ext uri="{0D108BD9-81ED-4DB2-BD59-A6C34878D82A}">
                    <a16:rowId xmlns:a16="http://schemas.microsoft.com/office/drawing/2014/main" val="2026908619"/>
                  </a:ext>
                </a:extLst>
              </a:tr>
              <a:tr h="370840">
                <a:tc>
                  <a:txBody>
                    <a:bodyPr/>
                    <a:lstStyle/>
                    <a:p>
                      <a:pPr algn="ctr"/>
                      <a:r>
                        <a:rPr lang="en-US" altLang="zh-CN" sz="1600" dirty="0"/>
                        <a:t>Ether Units</a:t>
                      </a:r>
                      <a:endParaRPr lang="zh-CN" altLang="en-US" sz="1600" dirty="0"/>
                    </a:p>
                  </a:txBody>
                  <a:tcPr/>
                </a:tc>
                <a:tc>
                  <a:txBody>
                    <a:bodyPr/>
                    <a:lstStyle/>
                    <a:p>
                      <a:pPr algn="ctr"/>
                      <a:r>
                        <a:rPr lang="en-US" altLang="zh-CN" sz="1600" dirty="0" err="1"/>
                        <a:t>wei</a:t>
                      </a:r>
                      <a:r>
                        <a:rPr lang="en-US" altLang="zh-CN" sz="1600" dirty="0"/>
                        <a:t>, </a:t>
                      </a:r>
                      <a:r>
                        <a:rPr lang="en-US" altLang="zh-CN" sz="1600" dirty="0" err="1"/>
                        <a:t>szabo</a:t>
                      </a:r>
                      <a:r>
                        <a:rPr lang="en-US" altLang="zh-CN" sz="1600" dirty="0"/>
                        <a:t>, </a:t>
                      </a:r>
                      <a:r>
                        <a:rPr lang="en-US" altLang="zh-CN" sz="1600" dirty="0" err="1"/>
                        <a:t>finney</a:t>
                      </a:r>
                      <a:r>
                        <a:rPr lang="en-US" altLang="zh-CN" sz="1600" dirty="0"/>
                        <a:t>, ether</a:t>
                      </a:r>
                      <a:endParaRPr lang="zh-CN" altLang="en-US" sz="1600" dirty="0"/>
                    </a:p>
                  </a:txBody>
                  <a:tcPr/>
                </a:tc>
                <a:tc>
                  <a:txBody>
                    <a:bodyPr/>
                    <a:lstStyle/>
                    <a:p>
                      <a:pPr algn="ctr"/>
                      <a:r>
                        <a:rPr lang="en-US" altLang="zh-CN" sz="1600" dirty="0"/>
                        <a:t>1 ether = 1e18 </a:t>
                      </a:r>
                      <a:r>
                        <a:rPr lang="en-US" altLang="zh-CN" sz="1600" dirty="0" err="1"/>
                        <a:t>wei</a:t>
                      </a:r>
                      <a:endParaRPr lang="en-US" altLang="zh-CN" sz="1600" dirty="0"/>
                    </a:p>
                    <a:p>
                      <a:pPr algn="ctr"/>
                      <a:r>
                        <a:rPr lang="en-US" altLang="zh-CN" sz="1600" dirty="0"/>
                        <a:t>1 </a:t>
                      </a:r>
                      <a:r>
                        <a:rPr lang="en-US" altLang="zh-CN" sz="1600" dirty="0" err="1"/>
                        <a:t>finney</a:t>
                      </a:r>
                      <a:r>
                        <a:rPr lang="en-US" altLang="zh-CN" sz="1600" dirty="0"/>
                        <a:t> = 1e15wei</a:t>
                      </a:r>
                    </a:p>
                    <a:p>
                      <a:pPr algn="ctr"/>
                      <a:r>
                        <a:rPr lang="en-US" altLang="zh-CN" sz="1600" dirty="0"/>
                        <a:t>1 </a:t>
                      </a:r>
                      <a:r>
                        <a:rPr lang="en-US" altLang="zh-CN" sz="1600" dirty="0" err="1"/>
                        <a:t>szabo</a:t>
                      </a:r>
                      <a:r>
                        <a:rPr lang="en-US" altLang="zh-CN" sz="1600" dirty="0"/>
                        <a:t> = 1e12wei</a:t>
                      </a:r>
                      <a:endParaRPr lang="zh-CN" altLang="en-US" sz="1600" dirty="0"/>
                    </a:p>
                  </a:txBody>
                  <a:tcPr/>
                </a:tc>
                <a:extLst>
                  <a:ext uri="{0D108BD9-81ED-4DB2-BD59-A6C34878D82A}">
                    <a16:rowId xmlns:a16="http://schemas.microsoft.com/office/drawing/2014/main" val="2423391017"/>
                  </a:ext>
                </a:extLst>
              </a:tr>
              <a:tr h="370840">
                <a:tc>
                  <a:txBody>
                    <a:bodyPr/>
                    <a:lstStyle/>
                    <a:p>
                      <a:pPr algn="ctr"/>
                      <a:r>
                        <a:rPr lang="en-US" altLang="zh-CN" sz="1600" dirty="0"/>
                        <a:t>Time Units</a:t>
                      </a:r>
                      <a:endParaRPr lang="zh-CN" altLang="en-US" sz="1600" dirty="0"/>
                    </a:p>
                  </a:txBody>
                  <a:tcPr/>
                </a:tc>
                <a:tc>
                  <a:txBody>
                    <a:bodyPr/>
                    <a:lstStyle/>
                    <a:p>
                      <a:pPr algn="ctr"/>
                      <a:r>
                        <a:rPr lang="en-US" altLang="zh-CN" sz="1600" dirty="0"/>
                        <a:t>seconds, </a:t>
                      </a:r>
                      <a:r>
                        <a:rPr lang="en-US" altLang="zh-CN" sz="1600" dirty="0" err="1"/>
                        <a:t>minutes,hours</a:t>
                      </a:r>
                      <a:r>
                        <a:rPr lang="en-US" altLang="zh-CN" sz="1600" dirty="0"/>
                        <a:t>, days, weeks</a:t>
                      </a:r>
                      <a:endParaRPr lang="zh-CN" altLang="en-US" sz="1600" dirty="0"/>
                    </a:p>
                  </a:txBody>
                  <a:tcPr/>
                </a:tc>
                <a:tc>
                  <a:txBody>
                    <a:bodyPr/>
                    <a:lstStyle/>
                    <a:p>
                      <a:pPr algn="ctr"/>
                      <a:r>
                        <a:rPr lang="en-US" altLang="zh-CN" sz="1600" dirty="0"/>
                        <a:t>-</a:t>
                      </a:r>
                      <a:endParaRPr lang="zh-CN" altLang="en-US" sz="1600" dirty="0"/>
                    </a:p>
                  </a:txBody>
                  <a:tcPr/>
                </a:tc>
                <a:extLst>
                  <a:ext uri="{0D108BD9-81ED-4DB2-BD59-A6C34878D82A}">
                    <a16:rowId xmlns:a16="http://schemas.microsoft.com/office/drawing/2014/main" val="4124238220"/>
                  </a:ext>
                </a:extLst>
              </a:tr>
            </a:tbl>
          </a:graphicData>
        </a:graphic>
      </p:graphicFrame>
    </p:spTree>
    <p:extLst>
      <p:ext uri="{BB962C8B-B14F-4D97-AF65-F5344CB8AC3E}">
        <p14:creationId xmlns:p14="http://schemas.microsoft.com/office/powerpoint/2010/main" val="2904161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区块相关全局变量与函数</a:t>
            </a:r>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2450867721"/>
              </p:ext>
            </p:extLst>
          </p:nvPr>
        </p:nvGraphicFramePr>
        <p:xfrm>
          <a:off x="1375933" y="681798"/>
          <a:ext cx="5008920" cy="3638256"/>
        </p:xfrm>
        <a:graphic>
          <a:graphicData uri="http://schemas.openxmlformats.org/drawingml/2006/table">
            <a:tbl>
              <a:tblPr firstRow="1" bandRow="1">
                <a:tableStyleId>{5C22544A-7EE6-4342-B048-85BDC9FD1C3A}</a:tableStyleId>
              </a:tblPr>
              <a:tblGrid>
                <a:gridCol w="1669640">
                  <a:extLst>
                    <a:ext uri="{9D8B030D-6E8A-4147-A177-3AD203B41FA5}">
                      <a16:colId xmlns:a16="http://schemas.microsoft.com/office/drawing/2014/main" val="2731296362"/>
                    </a:ext>
                  </a:extLst>
                </a:gridCol>
                <a:gridCol w="1669640">
                  <a:extLst>
                    <a:ext uri="{9D8B030D-6E8A-4147-A177-3AD203B41FA5}">
                      <a16:colId xmlns:a16="http://schemas.microsoft.com/office/drawing/2014/main" val="3671528623"/>
                    </a:ext>
                  </a:extLst>
                </a:gridCol>
                <a:gridCol w="1669640">
                  <a:extLst>
                    <a:ext uri="{9D8B030D-6E8A-4147-A177-3AD203B41FA5}">
                      <a16:colId xmlns:a16="http://schemas.microsoft.com/office/drawing/2014/main" val="2827143545"/>
                    </a:ext>
                  </a:extLst>
                </a:gridCol>
              </a:tblGrid>
              <a:tr h="329890">
                <a:tc>
                  <a:txBody>
                    <a:bodyPr/>
                    <a:lstStyle/>
                    <a:p>
                      <a:pPr algn="ctr"/>
                      <a:r>
                        <a:rPr lang="zh-CN" altLang="en-US" sz="1600" dirty="0"/>
                        <a:t>函数</a:t>
                      </a:r>
                    </a:p>
                  </a:txBody>
                  <a:tcPr/>
                </a:tc>
                <a:tc>
                  <a:txBody>
                    <a:bodyPr/>
                    <a:lstStyle/>
                    <a:p>
                      <a:pPr algn="ctr"/>
                      <a:r>
                        <a:rPr lang="zh-CN" altLang="en-US" sz="1600" dirty="0"/>
                        <a:t>返回值类型</a:t>
                      </a:r>
                    </a:p>
                  </a:txBody>
                  <a:tcPr/>
                </a:tc>
                <a:tc>
                  <a:txBody>
                    <a:bodyPr/>
                    <a:lstStyle/>
                    <a:p>
                      <a:pPr algn="ctr"/>
                      <a:r>
                        <a:rPr lang="zh-CN" altLang="en-US" sz="1600" dirty="0"/>
                        <a:t>说明</a:t>
                      </a:r>
                    </a:p>
                  </a:txBody>
                  <a:tcPr/>
                </a:tc>
                <a:extLst>
                  <a:ext uri="{0D108BD9-81ED-4DB2-BD59-A6C34878D82A}">
                    <a16:rowId xmlns:a16="http://schemas.microsoft.com/office/drawing/2014/main" val="2026908619"/>
                  </a:ext>
                </a:extLst>
              </a:tr>
              <a:tr h="909129">
                <a:tc>
                  <a:txBody>
                    <a:bodyPr/>
                    <a:lstStyle/>
                    <a:p>
                      <a:pPr algn="ctr"/>
                      <a:r>
                        <a:rPr lang="en-US" altLang="zh-CN" sz="1200" dirty="0" err="1"/>
                        <a:t>blockhash</a:t>
                      </a:r>
                      <a:r>
                        <a:rPr lang="en-US" altLang="zh-CN" sz="1200" dirty="0"/>
                        <a:t>(</a:t>
                      </a:r>
                      <a:r>
                        <a:rPr lang="en-US" altLang="zh-CN" sz="1200" dirty="0" err="1"/>
                        <a:t>uint</a:t>
                      </a:r>
                      <a:r>
                        <a:rPr lang="en-US" altLang="zh-CN" sz="1200" dirty="0"/>
                        <a:t>)</a:t>
                      </a:r>
                      <a:endParaRPr lang="zh-CN" altLang="en-US" sz="1200" dirty="0"/>
                    </a:p>
                  </a:txBody>
                  <a:tcPr/>
                </a:tc>
                <a:tc>
                  <a:txBody>
                    <a:bodyPr/>
                    <a:lstStyle/>
                    <a:p>
                      <a:pPr algn="ctr"/>
                      <a:r>
                        <a:rPr lang="en-US" altLang="zh-CN" sz="1200" dirty="0"/>
                        <a:t>bytes32</a:t>
                      </a:r>
                      <a:endParaRPr lang="zh-CN" altLang="en-US" sz="1200" dirty="0"/>
                    </a:p>
                  </a:txBody>
                  <a:tcPr/>
                </a:tc>
                <a:tc>
                  <a:txBody>
                    <a:bodyPr/>
                    <a:lstStyle/>
                    <a:p>
                      <a:pPr algn="ctr"/>
                      <a:r>
                        <a:rPr lang="zh-CN" altLang="en-US" sz="1200" dirty="0"/>
                        <a:t>给定区块号的哈希，只能取得最新的</a:t>
                      </a:r>
                      <a:r>
                        <a:rPr lang="en-US" altLang="zh-CN" sz="1200" dirty="0"/>
                        <a:t>256</a:t>
                      </a:r>
                      <a:r>
                        <a:rPr lang="zh-CN" altLang="en-US" sz="1200" dirty="0"/>
                        <a:t>个区块的区块哈希，且不包含当前区块</a:t>
                      </a:r>
                    </a:p>
                  </a:txBody>
                  <a:tcPr/>
                </a:tc>
                <a:extLst>
                  <a:ext uri="{0D108BD9-81ED-4DB2-BD59-A6C34878D82A}">
                    <a16:rowId xmlns:a16="http://schemas.microsoft.com/office/drawing/2014/main" val="2423391017"/>
                  </a:ext>
                </a:extLst>
              </a:tr>
              <a:tr h="449850">
                <a:tc>
                  <a:txBody>
                    <a:bodyPr/>
                    <a:lstStyle/>
                    <a:p>
                      <a:pPr algn="ctr"/>
                      <a:r>
                        <a:rPr lang="en-US" altLang="zh-CN" sz="1200" dirty="0" err="1"/>
                        <a:t>block.coinbase</a:t>
                      </a:r>
                      <a:endParaRPr lang="en-US" altLang="zh-CN" sz="1200" dirty="0"/>
                    </a:p>
                  </a:txBody>
                  <a:tcPr/>
                </a:tc>
                <a:tc>
                  <a:txBody>
                    <a:bodyPr/>
                    <a:lstStyle/>
                    <a:p>
                      <a:pPr algn="ctr"/>
                      <a:r>
                        <a:rPr lang="en-US" altLang="zh-CN" sz="1200" dirty="0"/>
                        <a:t>address</a:t>
                      </a:r>
                      <a:endParaRPr lang="zh-CN" altLang="en-US" sz="1200" dirty="0"/>
                    </a:p>
                  </a:txBody>
                  <a:tcPr/>
                </a:tc>
                <a:tc>
                  <a:txBody>
                    <a:bodyPr/>
                    <a:lstStyle/>
                    <a:p>
                      <a:pPr algn="ctr"/>
                      <a:r>
                        <a:rPr lang="zh-CN" altLang="en-US" sz="1200" dirty="0"/>
                        <a:t>当前区块对应的矿工地址</a:t>
                      </a:r>
                    </a:p>
                  </a:txBody>
                  <a:tcPr/>
                </a:tc>
                <a:extLst>
                  <a:ext uri="{0D108BD9-81ED-4DB2-BD59-A6C34878D82A}">
                    <a16:rowId xmlns:a16="http://schemas.microsoft.com/office/drawing/2014/main" val="4124238220"/>
                  </a:ext>
                </a:extLst>
              </a:tr>
              <a:tr h="401709">
                <a:tc>
                  <a:txBody>
                    <a:bodyPr/>
                    <a:lstStyle/>
                    <a:p>
                      <a:pPr algn="ctr"/>
                      <a:r>
                        <a:rPr lang="en-US" altLang="zh-CN" sz="1200" dirty="0" err="1"/>
                        <a:t>block.difﬁculty</a:t>
                      </a:r>
                      <a:endParaRPr lang="zh-CN" altLang="en-US" sz="1200" dirty="0"/>
                    </a:p>
                  </a:txBody>
                  <a:tcPr/>
                </a:tc>
                <a:tc>
                  <a:txBody>
                    <a:bodyPr/>
                    <a:lstStyle/>
                    <a:p>
                      <a:pPr algn="ctr"/>
                      <a:r>
                        <a:rPr lang="en-US" altLang="zh-CN" sz="1200" dirty="0" err="1"/>
                        <a:t>uint</a:t>
                      </a:r>
                      <a:endParaRPr lang="zh-CN" altLang="en-US" sz="1200" dirty="0"/>
                    </a:p>
                  </a:txBody>
                  <a:tcPr/>
                </a:tc>
                <a:tc>
                  <a:txBody>
                    <a:bodyPr/>
                    <a:lstStyle/>
                    <a:p>
                      <a:pPr algn="ctr"/>
                      <a:r>
                        <a:rPr lang="zh-CN" altLang="en-US" sz="1200" dirty="0"/>
                        <a:t>当前区块的难度值</a:t>
                      </a:r>
                    </a:p>
                  </a:txBody>
                  <a:tcPr/>
                </a:tc>
                <a:extLst>
                  <a:ext uri="{0D108BD9-81ED-4DB2-BD59-A6C34878D82A}">
                    <a16:rowId xmlns:a16="http://schemas.microsoft.com/office/drawing/2014/main" val="2544402672"/>
                  </a:ext>
                </a:extLst>
              </a:tr>
              <a:tr h="269910">
                <a:tc>
                  <a:txBody>
                    <a:bodyPr/>
                    <a:lstStyle/>
                    <a:p>
                      <a:pPr algn="ctr"/>
                      <a:r>
                        <a:rPr lang="en-US" altLang="zh-CN" sz="1200" dirty="0" err="1"/>
                        <a:t>block.gaslimit</a:t>
                      </a:r>
                      <a:endParaRPr lang="zh-CN" altLang="en-US" sz="1200" dirty="0"/>
                    </a:p>
                  </a:txBody>
                  <a:tcPr/>
                </a:tc>
                <a:tc>
                  <a:txBody>
                    <a:bodyPr/>
                    <a:lstStyle/>
                    <a:p>
                      <a:pPr algn="ctr"/>
                      <a:r>
                        <a:rPr lang="en-US" altLang="zh-CN" sz="1200" dirty="0" err="1"/>
                        <a:t>uint</a:t>
                      </a:r>
                      <a:endParaRPr lang="zh-CN" altLang="en-US" sz="1200" dirty="0"/>
                    </a:p>
                  </a:txBody>
                  <a:tcPr/>
                </a:tc>
                <a:tc>
                  <a:txBody>
                    <a:bodyPr/>
                    <a:lstStyle/>
                    <a:p>
                      <a:pPr algn="ctr"/>
                      <a:r>
                        <a:rPr lang="zh-CN" altLang="en-US" sz="1200" dirty="0"/>
                        <a:t>当前区块的</a:t>
                      </a:r>
                      <a:r>
                        <a:rPr lang="en-US" altLang="zh-CN" sz="1200" dirty="0" err="1"/>
                        <a:t>gaslimt</a:t>
                      </a:r>
                      <a:endParaRPr lang="zh-CN" altLang="en-US" sz="1200" dirty="0"/>
                    </a:p>
                  </a:txBody>
                  <a:tcPr/>
                </a:tc>
                <a:extLst>
                  <a:ext uri="{0D108BD9-81ED-4DB2-BD59-A6C34878D82A}">
                    <a16:rowId xmlns:a16="http://schemas.microsoft.com/office/drawing/2014/main" val="1119694229"/>
                  </a:ext>
                </a:extLst>
              </a:tr>
              <a:tr h="401709">
                <a:tc>
                  <a:txBody>
                    <a:bodyPr/>
                    <a:lstStyle/>
                    <a:p>
                      <a:pPr algn="ctr"/>
                      <a:r>
                        <a:rPr lang="en-US" altLang="zh-CN" sz="1200" dirty="0" err="1"/>
                        <a:t>block.number</a:t>
                      </a:r>
                      <a:endParaRPr lang="zh-CN" altLang="en-US" sz="1200" dirty="0"/>
                    </a:p>
                  </a:txBody>
                  <a:tcPr/>
                </a:tc>
                <a:tc>
                  <a:txBody>
                    <a:bodyPr/>
                    <a:lstStyle/>
                    <a:p>
                      <a:pPr algn="ctr"/>
                      <a:r>
                        <a:rPr lang="en-US" altLang="zh-CN" sz="1200" dirty="0" err="1"/>
                        <a:t>uint</a:t>
                      </a:r>
                      <a:endParaRPr lang="zh-CN" altLang="en-US" sz="1200" dirty="0"/>
                    </a:p>
                  </a:txBody>
                  <a:tcPr/>
                </a:tc>
                <a:tc>
                  <a:txBody>
                    <a:bodyPr/>
                    <a:lstStyle/>
                    <a:p>
                      <a:pPr algn="ctr"/>
                      <a:r>
                        <a:rPr lang="zh-CN" altLang="en-US" sz="1200" dirty="0"/>
                        <a:t>当前区块的区块号</a:t>
                      </a:r>
                    </a:p>
                  </a:txBody>
                  <a:tcPr/>
                </a:tc>
                <a:extLst>
                  <a:ext uri="{0D108BD9-81ED-4DB2-BD59-A6C34878D82A}">
                    <a16:rowId xmlns:a16="http://schemas.microsoft.com/office/drawing/2014/main" val="3735139855"/>
                  </a:ext>
                </a:extLst>
              </a:tr>
              <a:tr h="449850">
                <a:tc>
                  <a:txBody>
                    <a:bodyPr/>
                    <a:lstStyle/>
                    <a:p>
                      <a:pPr algn="ctr"/>
                      <a:r>
                        <a:rPr lang="en-US" altLang="zh-CN" sz="1200" dirty="0" err="1"/>
                        <a:t>block.timestamp</a:t>
                      </a:r>
                      <a:endParaRPr lang="zh-CN" altLang="en-US" sz="1200" dirty="0"/>
                    </a:p>
                  </a:txBody>
                  <a:tcPr/>
                </a:tc>
                <a:tc>
                  <a:txBody>
                    <a:bodyPr/>
                    <a:lstStyle/>
                    <a:p>
                      <a:pPr algn="ctr"/>
                      <a:r>
                        <a:rPr lang="en-US" altLang="zh-CN" sz="1200" dirty="0" err="1"/>
                        <a:t>uint</a:t>
                      </a:r>
                      <a:endParaRPr lang="zh-CN" altLang="en-US" sz="1200" dirty="0"/>
                    </a:p>
                  </a:txBody>
                  <a:tcPr/>
                </a:tc>
                <a:tc>
                  <a:txBody>
                    <a:bodyPr/>
                    <a:lstStyle/>
                    <a:p>
                      <a:pPr algn="ctr"/>
                      <a:r>
                        <a:rPr lang="zh-CN" altLang="en-US" sz="1200" dirty="0"/>
                        <a:t>当前区块对应的</a:t>
                      </a:r>
                      <a:r>
                        <a:rPr lang="en-US" altLang="zh-CN" sz="1200" dirty="0"/>
                        <a:t>timestamp</a:t>
                      </a:r>
                      <a:endParaRPr lang="zh-CN" altLang="en-US" sz="1200" dirty="0"/>
                    </a:p>
                  </a:txBody>
                  <a:tcPr/>
                </a:tc>
                <a:extLst>
                  <a:ext uri="{0D108BD9-81ED-4DB2-BD59-A6C34878D82A}">
                    <a16:rowId xmlns:a16="http://schemas.microsoft.com/office/drawing/2014/main" val="3190282985"/>
                  </a:ext>
                </a:extLst>
              </a:tr>
              <a:tr h="401709">
                <a:tc>
                  <a:txBody>
                    <a:bodyPr/>
                    <a:lstStyle/>
                    <a:p>
                      <a:pPr algn="ctr"/>
                      <a:r>
                        <a:rPr lang="en-US" altLang="zh-CN" sz="1200" dirty="0"/>
                        <a:t>now</a:t>
                      </a:r>
                      <a:endParaRPr lang="zh-CN" altLang="en-US" sz="1200" dirty="0"/>
                    </a:p>
                  </a:txBody>
                  <a:tcPr/>
                </a:tc>
                <a:tc>
                  <a:txBody>
                    <a:bodyPr/>
                    <a:lstStyle/>
                    <a:p>
                      <a:pPr algn="ctr"/>
                      <a:r>
                        <a:rPr lang="en-US" altLang="zh-CN" sz="1200" dirty="0" err="1"/>
                        <a:t>uint</a:t>
                      </a:r>
                      <a:endParaRPr lang="zh-CN" altLang="en-US" sz="1200" dirty="0"/>
                    </a:p>
                  </a:txBody>
                  <a:tcPr/>
                </a:tc>
                <a:tc>
                  <a:txBody>
                    <a:bodyPr/>
                    <a:lstStyle/>
                    <a:p>
                      <a:pPr algn="ctr"/>
                      <a:r>
                        <a:rPr lang="zh-CN" altLang="en-US" sz="1200" dirty="0"/>
                        <a:t>等价于</a:t>
                      </a:r>
                      <a:r>
                        <a:rPr lang="en-US" altLang="zh-CN" sz="1200" dirty="0" err="1"/>
                        <a:t>block.timestamp</a:t>
                      </a:r>
                      <a:endParaRPr lang="zh-CN" altLang="en-US" sz="1200" dirty="0"/>
                    </a:p>
                  </a:txBody>
                  <a:tcPr/>
                </a:tc>
                <a:extLst>
                  <a:ext uri="{0D108BD9-81ED-4DB2-BD59-A6C34878D82A}">
                    <a16:rowId xmlns:a16="http://schemas.microsoft.com/office/drawing/2014/main" val="2695511270"/>
                  </a:ext>
                </a:extLst>
              </a:tr>
            </a:tbl>
          </a:graphicData>
        </a:graphic>
      </p:graphicFrame>
    </p:spTree>
    <p:extLst>
      <p:ext uri="{BB962C8B-B14F-4D97-AF65-F5344CB8AC3E}">
        <p14:creationId xmlns:p14="http://schemas.microsoft.com/office/powerpoint/2010/main" val="1237534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交易相关全局变量与函数</a:t>
            </a:r>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909734359"/>
              </p:ext>
            </p:extLst>
          </p:nvPr>
        </p:nvGraphicFramePr>
        <p:xfrm>
          <a:off x="1375933" y="681798"/>
          <a:ext cx="5008920" cy="3404294"/>
        </p:xfrm>
        <a:graphic>
          <a:graphicData uri="http://schemas.openxmlformats.org/drawingml/2006/table">
            <a:tbl>
              <a:tblPr firstRow="1" bandRow="1">
                <a:tableStyleId>{5C22544A-7EE6-4342-B048-85BDC9FD1C3A}</a:tableStyleId>
              </a:tblPr>
              <a:tblGrid>
                <a:gridCol w="1669640">
                  <a:extLst>
                    <a:ext uri="{9D8B030D-6E8A-4147-A177-3AD203B41FA5}">
                      <a16:colId xmlns:a16="http://schemas.microsoft.com/office/drawing/2014/main" val="2731296362"/>
                    </a:ext>
                  </a:extLst>
                </a:gridCol>
                <a:gridCol w="1669640">
                  <a:extLst>
                    <a:ext uri="{9D8B030D-6E8A-4147-A177-3AD203B41FA5}">
                      <a16:colId xmlns:a16="http://schemas.microsoft.com/office/drawing/2014/main" val="3671528623"/>
                    </a:ext>
                  </a:extLst>
                </a:gridCol>
                <a:gridCol w="1669640">
                  <a:extLst>
                    <a:ext uri="{9D8B030D-6E8A-4147-A177-3AD203B41FA5}">
                      <a16:colId xmlns:a16="http://schemas.microsoft.com/office/drawing/2014/main" val="2827143545"/>
                    </a:ext>
                  </a:extLst>
                </a:gridCol>
              </a:tblGrid>
              <a:tr h="329890">
                <a:tc>
                  <a:txBody>
                    <a:bodyPr/>
                    <a:lstStyle/>
                    <a:p>
                      <a:pPr algn="ctr"/>
                      <a:r>
                        <a:rPr lang="zh-CN" altLang="en-US" sz="1600" dirty="0"/>
                        <a:t>函数</a:t>
                      </a:r>
                    </a:p>
                  </a:txBody>
                  <a:tcPr/>
                </a:tc>
                <a:tc>
                  <a:txBody>
                    <a:bodyPr/>
                    <a:lstStyle/>
                    <a:p>
                      <a:pPr algn="ctr"/>
                      <a:r>
                        <a:rPr lang="zh-CN" altLang="en-US" sz="1600" dirty="0"/>
                        <a:t>返回值类型</a:t>
                      </a:r>
                    </a:p>
                  </a:txBody>
                  <a:tcPr/>
                </a:tc>
                <a:tc>
                  <a:txBody>
                    <a:bodyPr/>
                    <a:lstStyle/>
                    <a:p>
                      <a:pPr algn="ctr"/>
                      <a:r>
                        <a:rPr lang="zh-CN" altLang="en-US" sz="1600" dirty="0"/>
                        <a:t>说明</a:t>
                      </a:r>
                    </a:p>
                  </a:txBody>
                  <a:tcPr/>
                </a:tc>
                <a:extLst>
                  <a:ext uri="{0D108BD9-81ED-4DB2-BD59-A6C34878D82A}">
                    <a16:rowId xmlns:a16="http://schemas.microsoft.com/office/drawing/2014/main" val="2026908619"/>
                  </a:ext>
                </a:extLst>
              </a:tr>
              <a:tr h="508694">
                <a:tc>
                  <a:txBody>
                    <a:bodyPr/>
                    <a:lstStyle/>
                    <a:p>
                      <a:pPr algn="ctr"/>
                      <a:r>
                        <a:rPr lang="en-US" altLang="zh-CN" sz="1200" dirty="0" err="1"/>
                        <a:t>gasleft</a:t>
                      </a:r>
                      <a:r>
                        <a:rPr lang="en-US" altLang="zh-CN" sz="1200" dirty="0"/>
                        <a:t>()</a:t>
                      </a:r>
                      <a:endParaRPr lang="zh-CN" altLang="en-US" sz="1200" dirty="0"/>
                    </a:p>
                  </a:txBody>
                  <a:tcPr/>
                </a:tc>
                <a:tc>
                  <a:txBody>
                    <a:bodyPr/>
                    <a:lstStyle/>
                    <a:p>
                      <a:pPr algn="ctr"/>
                      <a:r>
                        <a:rPr lang="en-US" altLang="zh-CN" sz="1200" dirty="0" err="1"/>
                        <a:t>uint</a:t>
                      </a:r>
                      <a:endParaRPr lang="zh-CN" altLang="en-US" sz="1200" dirty="0"/>
                    </a:p>
                  </a:txBody>
                  <a:tcPr/>
                </a:tc>
                <a:tc>
                  <a:txBody>
                    <a:bodyPr/>
                    <a:lstStyle/>
                    <a:p>
                      <a:pPr algn="ctr"/>
                      <a:r>
                        <a:rPr lang="zh-CN" altLang="en-US" sz="1200" dirty="0"/>
                        <a:t>当前的剩余可用</a:t>
                      </a:r>
                      <a:r>
                        <a:rPr lang="en-US" altLang="zh-CN" sz="1200" dirty="0"/>
                        <a:t>gas</a:t>
                      </a:r>
                      <a:endParaRPr lang="zh-CN" altLang="en-US" sz="1200" dirty="0"/>
                    </a:p>
                  </a:txBody>
                  <a:tcPr/>
                </a:tc>
                <a:extLst>
                  <a:ext uri="{0D108BD9-81ED-4DB2-BD59-A6C34878D82A}">
                    <a16:rowId xmlns:a16="http://schemas.microsoft.com/office/drawing/2014/main" val="2423391017"/>
                  </a:ext>
                </a:extLst>
              </a:tr>
              <a:tr h="449850">
                <a:tc>
                  <a:txBody>
                    <a:bodyPr/>
                    <a:lstStyle/>
                    <a:p>
                      <a:pPr algn="ctr"/>
                      <a:r>
                        <a:rPr lang="en-US" altLang="zh-CN" sz="1200" dirty="0" err="1"/>
                        <a:t>msg.data</a:t>
                      </a:r>
                      <a:endParaRPr lang="en-US" altLang="zh-CN" sz="1200" dirty="0"/>
                    </a:p>
                  </a:txBody>
                  <a:tcPr/>
                </a:tc>
                <a:tc>
                  <a:txBody>
                    <a:bodyPr/>
                    <a:lstStyle/>
                    <a:p>
                      <a:pPr algn="ctr"/>
                      <a:r>
                        <a:rPr lang="en-US" altLang="zh-CN" sz="1200" dirty="0"/>
                        <a:t>bytes</a:t>
                      </a:r>
                      <a:endParaRPr lang="zh-CN" altLang="en-US" sz="1200" dirty="0"/>
                    </a:p>
                  </a:txBody>
                  <a:tcPr/>
                </a:tc>
                <a:tc>
                  <a:txBody>
                    <a:bodyPr/>
                    <a:lstStyle/>
                    <a:p>
                      <a:pPr algn="ctr"/>
                      <a:r>
                        <a:rPr lang="zh-CN" altLang="en-US" sz="1200" dirty="0"/>
                        <a:t>完整的</a:t>
                      </a:r>
                      <a:r>
                        <a:rPr lang="en-US" altLang="zh-CN" sz="1200" dirty="0" err="1"/>
                        <a:t>calldata</a:t>
                      </a:r>
                      <a:r>
                        <a:rPr lang="en-US" altLang="zh-CN" sz="1200" dirty="0"/>
                        <a:t> </a:t>
                      </a:r>
                      <a:r>
                        <a:rPr lang="zh-CN" altLang="en-US" sz="1200" dirty="0"/>
                        <a:t>字节数组</a:t>
                      </a:r>
                    </a:p>
                  </a:txBody>
                  <a:tcPr/>
                </a:tc>
                <a:extLst>
                  <a:ext uri="{0D108BD9-81ED-4DB2-BD59-A6C34878D82A}">
                    <a16:rowId xmlns:a16="http://schemas.microsoft.com/office/drawing/2014/main" val="4124238220"/>
                  </a:ext>
                </a:extLst>
              </a:tr>
              <a:tr h="401709">
                <a:tc>
                  <a:txBody>
                    <a:bodyPr/>
                    <a:lstStyle/>
                    <a:p>
                      <a:pPr algn="ctr"/>
                      <a:r>
                        <a:rPr lang="en-US" altLang="zh-CN" sz="1200" dirty="0" err="1"/>
                        <a:t>msg.sender</a:t>
                      </a:r>
                      <a:endParaRPr lang="zh-CN" altLang="en-US" sz="1200" dirty="0"/>
                    </a:p>
                  </a:txBody>
                  <a:tcPr/>
                </a:tc>
                <a:tc>
                  <a:txBody>
                    <a:bodyPr/>
                    <a:lstStyle/>
                    <a:p>
                      <a:pPr algn="ctr"/>
                      <a:r>
                        <a:rPr lang="en-US" altLang="zh-CN" sz="1200" dirty="0"/>
                        <a:t>address</a:t>
                      </a:r>
                      <a:endParaRPr lang="zh-CN" altLang="en-US" sz="1200" dirty="0"/>
                    </a:p>
                  </a:txBody>
                  <a:tcPr/>
                </a:tc>
                <a:tc>
                  <a:txBody>
                    <a:bodyPr/>
                    <a:lstStyle/>
                    <a:p>
                      <a:pPr algn="ctr"/>
                      <a:r>
                        <a:rPr lang="zh-CN" altLang="en-US" sz="1200" dirty="0"/>
                        <a:t>当前消息的发送者地址</a:t>
                      </a:r>
                    </a:p>
                  </a:txBody>
                  <a:tcPr/>
                </a:tc>
                <a:extLst>
                  <a:ext uri="{0D108BD9-81ED-4DB2-BD59-A6C34878D82A}">
                    <a16:rowId xmlns:a16="http://schemas.microsoft.com/office/drawing/2014/main" val="2544402672"/>
                  </a:ext>
                </a:extLst>
              </a:tr>
              <a:tr h="269910">
                <a:tc>
                  <a:txBody>
                    <a:bodyPr/>
                    <a:lstStyle/>
                    <a:p>
                      <a:pPr algn="ctr"/>
                      <a:r>
                        <a:rPr lang="en-US" altLang="zh-CN" sz="1200" dirty="0" err="1"/>
                        <a:t>msg.sig</a:t>
                      </a:r>
                      <a:endParaRPr lang="zh-CN" altLang="en-US" sz="1200" dirty="0"/>
                    </a:p>
                  </a:txBody>
                  <a:tcPr/>
                </a:tc>
                <a:tc>
                  <a:txBody>
                    <a:bodyPr/>
                    <a:lstStyle/>
                    <a:p>
                      <a:pPr algn="ctr"/>
                      <a:r>
                        <a:rPr lang="en-US" altLang="zh-CN" sz="1200" dirty="0"/>
                        <a:t>bytes4</a:t>
                      </a:r>
                      <a:endParaRPr lang="zh-CN" altLang="en-US" sz="1200" dirty="0"/>
                    </a:p>
                  </a:txBody>
                  <a:tcPr/>
                </a:tc>
                <a:tc>
                  <a:txBody>
                    <a:bodyPr/>
                    <a:lstStyle/>
                    <a:p>
                      <a:pPr algn="ctr"/>
                      <a:r>
                        <a:rPr lang="zh-CN" altLang="en-US" sz="1200" dirty="0"/>
                        <a:t>当前</a:t>
                      </a:r>
                      <a:r>
                        <a:rPr lang="en-US" altLang="zh-CN" sz="1200" dirty="0" err="1"/>
                        <a:t>calldata</a:t>
                      </a:r>
                      <a:r>
                        <a:rPr lang="zh-CN" altLang="en-US" sz="1200" dirty="0"/>
                        <a:t>的前</a:t>
                      </a:r>
                      <a:r>
                        <a:rPr lang="en-US" altLang="zh-CN" sz="1200" dirty="0"/>
                        <a:t>4</a:t>
                      </a:r>
                      <a:r>
                        <a:rPr lang="zh-CN" altLang="en-US" sz="1200" dirty="0"/>
                        <a:t>字节</a:t>
                      </a:r>
                    </a:p>
                  </a:txBody>
                  <a:tcPr/>
                </a:tc>
                <a:extLst>
                  <a:ext uri="{0D108BD9-81ED-4DB2-BD59-A6C34878D82A}">
                    <a16:rowId xmlns:a16="http://schemas.microsoft.com/office/drawing/2014/main" val="1119694229"/>
                  </a:ext>
                </a:extLst>
              </a:tr>
              <a:tr h="401709">
                <a:tc>
                  <a:txBody>
                    <a:bodyPr/>
                    <a:lstStyle/>
                    <a:p>
                      <a:pPr algn="ctr"/>
                      <a:r>
                        <a:rPr lang="en-US" altLang="zh-CN" sz="1200" dirty="0" err="1"/>
                        <a:t>msg.value</a:t>
                      </a:r>
                      <a:endParaRPr lang="zh-CN" altLang="en-US" sz="1200" dirty="0"/>
                    </a:p>
                  </a:txBody>
                  <a:tcPr/>
                </a:tc>
                <a:tc>
                  <a:txBody>
                    <a:bodyPr/>
                    <a:lstStyle/>
                    <a:p>
                      <a:pPr algn="ctr"/>
                      <a:r>
                        <a:rPr lang="en-US" altLang="zh-CN" sz="1200" dirty="0" err="1"/>
                        <a:t>uint</a:t>
                      </a:r>
                      <a:endParaRPr lang="zh-CN" altLang="en-US" sz="1200" dirty="0"/>
                    </a:p>
                  </a:txBody>
                  <a:tcPr/>
                </a:tc>
                <a:tc>
                  <a:txBody>
                    <a:bodyPr/>
                    <a:lstStyle/>
                    <a:p>
                      <a:pPr algn="ctr"/>
                      <a:r>
                        <a:rPr lang="zh-CN" altLang="en-US" sz="1200" dirty="0"/>
                        <a:t>当前消息所附带的</a:t>
                      </a:r>
                      <a:r>
                        <a:rPr lang="en-US" altLang="zh-CN" sz="1200" dirty="0" err="1"/>
                        <a:t>wei</a:t>
                      </a:r>
                      <a:r>
                        <a:rPr lang="zh-CN" altLang="en-US" sz="1200" dirty="0"/>
                        <a:t>的数量</a:t>
                      </a:r>
                    </a:p>
                  </a:txBody>
                  <a:tcPr/>
                </a:tc>
                <a:extLst>
                  <a:ext uri="{0D108BD9-81ED-4DB2-BD59-A6C34878D82A}">
                    <a16:rowId xmlns:a16="http://schemas.microsoft.com/office/drawing/2014/main" val="3735139855"/>
                  </a:ext>
                </a:extLst>
              </a:tr>
              <a:tr h="449850">
                <a:tc>
                  <a:txBody>
                    <a:bodyPr/>
                    <a:lstStyle/>
                    <a:p>
                      <a:pPr algn="ctr"/>
                      <a:r>
                        <a:rPr lang="en-US" altLang="zh-CN" sz="1200" dirty="0" err="1"/>
                        <a:t>tx.gasprice</a:t>
                      </a:r>
                      <a:endParaRPr lang="zh-CN" altLang="en-US" sz="1200" dirty="0"/>
                    </a:p>
                  </a:txBody>
                  <a:tcPr/>
                </a:tc>
                <a:tc>
                  <a:txBody>
                    <a:bodyPr/>
                    <a:lstStyle/>
                    <a:p>
                      <a:pPr algn="ctr"/>
                      <a:r>
                        <a:rPr lang="en-US" altLang="zh-CN" sz="1200" dirty="0" err="1"/>
                        <a:t>uint</a:t>
                      </a:r>
                      <a:endParaRPr lang="zh-CN" altLang="en-US" sz="1200" dirty="0"/>
                    </a:p>
                  </a:txBody>
                  <a:tcPr/>
                </a:tc>
                <a:tc>
                  <a:txBody>
                    <a:bodyPr/>
                    <a:lstStyle/>
                    <a:p>
                      <a:pPr algn="ctr"/>
                      <a:r>
                        <a:rPr lang="zh-CN" altLang="en-US" sz="1200" dirty="0"/>
                        <a:t>触发当前消息的原始交易的</a:t>
                      </a:r>
                      <a:r>
                        <a:rPr lang="en-US" altLang="zh-CN" sz="1200" dirty="0" err="1"/>
                        <a:t>gasprice</a:t>
                      </a:r>
                      <a:endParaRPr lang="zh-CN" altLang="en-US" sz="1200" dirty="0"/>
                    </a:p>
                  </a:txBody>
                  <a:tcPr/>
                </a:tc>
                <a:extLst>
                  <a:ext uri="{0D108BD9-81ED-4DB2-BD59-A6C34878D82A}">
                    <a16:rowId xmlns:a16="http://schemas.microsoft.com/office/drawing/2014/main" val="3190282985"/>
                  </a:ext>
                </a:extLst>
              </a:tr>
              <a:tr h="401709">
                <a:tc>
                  <a:txBody>
                    <a:bodyPr/>
                    <a:lstStyle/>
                    <a:p>
                      <a:pPr algn="ctr"/>
                      <a:r>
                        <a:rPr lang="en-US" altLang="zh-CN" sz="1200" dirty="0" err="1"/>
                        <a:t>tx.origin</a:t>
                      </a:r>
                      <a:endParaRPr lang="zh-CN" altLang="en-US" sz="1200" dirty="0"/>
                    </a:p>
                  </a:txBody>
                  <a:tcPr/>
                </a:tc>
                <a:tc>
                  <a:txBody>
                    <a:bodyPr/>
                    <a:lstStyle/>
                    <a:p>
                      <a:pPr algn="ctr"/>
                      <a:r>
                        <a:rPr lang="en-US" altLang="zh-CN" sz="1200" dirty="0"/>
                        <a:t>address</a:t>
                      </a:r>
                      <a:endParaRPr lang="zh-CN" altLang="en-US" sz="1200" dirty="0"/>
                    </a:p>
                  </a:txBody>
                  <a:tcPr/>
                </a:tc>
                <a:tc>
                  <a:txBody>
                    <a:bodyPr/>
                    <a:lstStyle/>
                    <a:p>
                      <a:pPr algn="ctr"/>
                      <a:r>
                        <a:rPr lang="zh-CN" altLang="en-US" sz="1200" dirty="0"/>
                        <a:t>触发当前消息的原始交易的发送者地址</a:t>
                      </a:r>
                    </a:p>
                  </a:txBody>
                  <a:tcPr/>
                </a:tc>
                <a:extLst>
                  <a:ext uri="{0D108BD9-81ED-4DB2-BD59-A6C34878D82A}">
                    <a16:rowId xmlns:a16="http://schemas.microsoft.com/office/drawing/2014/main" val="2695511270"/>
                  </a:ext>
                </a:extLst>
              </a:tr>
            </a:tbl>
          </a:graphicData>
        </a:graphic>
      </p:graphicFrame>
    </p:spTree>
    <p:extLst>
      <p:ext uri="{BB962C8B-B14F-4D97-AF65-F5344CB8AC3E}">
        <p14:creationId xmlns:p14="http://schemas.microsoft.com/office/powerpoint/2010/main" val="567246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算术函数</a:t>
            </a:r>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1775103990"/>
              </p:ext>
            </p:extLst>
          </p:nvPr>
        </p:nvGraphicFramePr>
        <p:xfrm>
          <a:off x="1559540" y="1176211"/>
          <a:ext cx="5008920" cy="2300636"/>
        </p:xfrm>
        <a:graphic>
          <a:graphicData uri="http://schemas.openxmlformats.org/drawingml/2006/table">
            <a:tbl>
              <a:tblPr firstRow="1" bandRow="1">
                <a:tableStyleId>{5C22544A-7EE6-4342-B048-85BDC9FD1C3A}</a:tableStyleId>
              </a:tblPr>
              <a:tblGrid>
                <a:gridCol w="1669640">
                  <a:extLst>
                    <a:ext uri="{9D8B030D-6E8A-4147-A177-3AD203B41FA5}">
                      <a16:colId xmlns:a16="http://schemas.microsoft.com/office/drawing/2014/main" val="2731296362"/>
                    </a:ext>
                  </a:extLst>
                </a:gridCol>
                <a:gridCol w="1669640">
                  <a:extLst>
                    <a:ext uri="{9D8B030D-6E8A-4147-A177-3AD203B41FA5}">
                      <a16:colId xmlns:a16="http://schemas.microsoft.com/office/drawing/2014/main" val="3671528623"/>
                    </a:ext>
                  </a:extLst>
                </a:gridCol>
                <a:gridCol w="1669640">
                  <a:extLst>
                    <a:ext uri="{9D8B030D-6E8A-4147-A177-3AD203B41FA5}">
                      <a16:colId xmlns:a16="http://schemas.microsoft.com/office/drawing/2014/main" val="2827143545"/>
                    </a:ext>
                  </a:extLst>
                </a:gridCol>
              </a:tblGrid>
              <a:tr h="592817">
                <a:tc>
                  <a:txBody>
                    <a:bodyPr/>
                    <a:lstStyle/>
                    <a:p>
                      <a:pPr algn="ctr"/>
                      <a:r>
                        <a:rPr lang="zh-CN" altLang="en-US" sz="1600" dirty="0"/>
                        <a:t>函数</a:t>
                      </a:r>
                    </a:p>
                  </a:txBody>
                  <a:tcPr/>
                </a:tc>
                <a:tc>
                  <a:txBody>
                    <a:bodyPr/>
                    <a:lstStyle/>
                    <a:p>
                      <a:pPr algn="ctr"/>
                      <a:r>
                        <a:rPr lang="zh-CN" altLang="en-US" sz="1600" dirty="0"/>
                        <a:t>返回值类型</a:t>
                      </a:r>
                    </a:p>
                  </a:txBody>
                  <a:tcPr/>
                </a:tc>
                <a:tc>
                  <a:txBody>
                    <a:bodyPr/>
                    <a:lstStyle/>
                    <a:p>
                      <a:pPr algn="ctr"/>
                      <a:r>
                        <a:rPr lang="zh-CN" altLang="en-US" sz="1600" dirty="0"/>
                        <a:t>说明</a:t>
                      </a:r>
                    </a:p>
                  </a:txBody>
                  <a:tcPr/>
                </a:tc>
                <a:extLst>
                  <a:ext uri="{0D108BD9-81ED-4DB2-BD59-A6C34878D82A}">
                    <a16:rowId xmlns:a16="http://schemas.microsoft.com/office/drawing/2014/main" val="2026908619"/>
                  </a:ext>
                </a:extLst>
              </a:tr>
              <a:tr h="899433">
                <a:tc>
                  <a:txBody>
                    <a:bodyPr/>
                    <a:lstStyle/>
                    <a:p>
                      <a:pPr algn="ctr"/>
                      <a:r>
                        <a:rPr lang="en-US" altLang="zh-CN" sz="1200" dirty="0" err="1"/>
                        <a:t>addmod</a:t>
                      </a:r>
                      <a:r>
                        <a:rPr lang="en-US" altLang="zh-CN" sz="1200" dirty="0"/>
                        <a:t>(</a:t>
                      </a:r>
                      <a:r>
                        <a:rPr lang="en-US" altLang="zh-CN" sz="1200" dirty="0" err="1"/>
                        <a:t>uint</a:t>
                      </a:r>
                      <a:r>
                        <a:rPr lang="en-US" altLang="zh-CN" sz="1200" dirty="0"/>
                        <a:t> x, </a:t>
                      </a:r>
                      <a:r>
                        <a:rPr lang="en-US" altLang="zh-CN" sz="1200" dirty="0" err="1"/>
                        <a:t>uint</a:t>
                      </a:r>
                      <a:r>
                        <a:rPr lang="en-US" altLang="zh-CN" sz="1200" dirty="0"/>
                        <a:t> y, </a:t>
                      </a:r>
                      <a:r>
                        <a:rPr lang="en-US" altLang="zh-CN" sz="1200" dirty="0" err="1"/>
                        <a:t>uint</a:t>
                      </a:r>
                      <a:r>
                        <a:rPr lang="en-US" altLang="zh-CN" sz="1200" dirty="0"/>
                        <a:t> k)</a:t>
                      </a:r>
                      <a:endParaRPr lang="zh-CN" altLang="en-US" sz="1200" dirty="0"/>
                    </a:p>
                  </a:txBody>
                  <a:tcPr/>
                </a:tc>
                <a:tc>
                  <a:txBody>
                    <a:bodyPr/>
                    <a:lstStyle/>
                    <a:p>
                      <a:pPr algn="ctr"/>
                      <a:r>
                        <a:rPr lang="en-US" altLang="zh-CN" sz="1200" dirty="0" err="1"/>
                        <a:t>uint</a:t>
                      </a:r>
                      <a:endParaRPr lang="zh-CN" altLang="en-US" sz="1200" dirty="0"/>
                    </a:p>
                  </a:txBody>
                  <a:tcPr/>
                </a:tc>
                <a:tc>
                  <a:txBody>
                    <a:bodyPr/>
                    <a:lstStyle/>
                    <a:p>
                      <a:pPr algn="ctr"/>
                      <a:r>
                        <a:rPr lang="zh-CN" altLang="en-US" sz="1200" dirty="0"/>
                        <a:t>计算任意精度的 </a:t>
                      </a:r>
                      <a:r>
                        <a:rPr lang="en-US" altLang="zh-CN" sz="1200" dirty="0"/>
                        <a:t>(x + y) % k</a:t>
                      </a:r>
                      <a:endParaRPr lang="zh-CN" altLang="en-US" sz="1200" dirty="0"/>
                    </a:p>
                  </a:txBody>
                  <a:tcPr/>
                </a:tc>
                <a:extLst>
                  <a:ext uri="{0D108BD9-81ED-4DB2-BD59-A6C34878D82A}">
                    <a16:rowId xmlns:a16="http://schemas.microsoft.com/office/drawing/2014/main" val="2423391017"/>
                  </a:ext>
                </a:extLst>
              </a:tr>
              <a:tr h="808386">
                <a:tc>
                  <a:txBody>
                    <a:bodyPr/>
                    <a:lstStyle/>
                    <a:p>
                      <a:pPr algn="ctr"/>
                      <a:r>
                        <a:rPr lang="en-US" altLang="zh-CN" sz="1200" dirty="0" err="1"/>
                        <a:t>mulmod</a:t>
                      </a:r>
                      <a:r>
                        <a:rPr lang="en-US" altLang="zh-CN" sz="1200" dirty="0"/>
                        <a:t>(</a:t>
                      </a:r>
                      <a:r>
                        <a:rPr lang="en-US" altLang="zh-CN" sz="1200" dirty="0" err="1"/>
                        <a:t>uint</a:t>
                      </a:r>
                      <a:r>
                        <a:rPr lang="en-US" altLang="zh-CN" sz="1200" dirty="0"/>
                        <a:t> x, </a:t>
                      </a:r>
                      <a:r>
                        <a:rPr lang="en-US" altLang="zh-CN" sz="1200" dirty="0" err="1"/>
                        <a:t>uint</a:t>
                      </a:r>
                      <a:r>
                        <a:rPr lang="en-US" altLang="zh-CN" sz="1200" dirty="0"/>
                        <a:t> y, </a:t>
                      </a:r>
                      <a:r>
                        <a:rPr lang="en-US" altLang="zh-CN" sz="1200" dirty="0" err="1"/>
                        <a:t>uint</a:t>
                      </a:r>
                      <a:r>
                        <a:rPr lang="en-US" altLang="zh-CN" sz="1200" dirty="0"/>
                        <a:t> k)</a:t>
                      </a:r>
                    </a:p>
                  </a:txBody>
                  <a:tcPr/>
                </a:tc>
                <a:tc>
                  <a:txBody>
                    <a:bodyPr/>
                    <a:lstStyle/>
                    <a:p>
                      <a:pPr algn="ctr"/>
                      <a:r>
                        <a:rPr lang="en-US" altLang="zh-CN" sz="1200" dirty="0" err="1"/>
                        <a:t>uint</a:t>
                      </a:r>
                      <a:endParaRPr lang="zh-CN" altLang="en-US" sz="1200" dirty="0"/>
                    </a:p>
                  </a:txBody>
                  <a:tcPr/>
                </a:tc>
                <a:tc>
                  <a:txBody>
                    <a:bodyPr/>
                    <a:lstStyle/>
                    <a:p>
                      <a:pPr algn="ctr"/>
                      <a:r>
                        <a:rPr lang="zh-CN" altLang="en-US" sz="1200" dirty="0"/>
                        <a:t>计算任意精度的 </a:t>
                      </a:r>
                      <a:r>
                        <a:rPr lang="en-US" altLang="zh-CN" sz="1200" dirty="0"/>
                        <a:t>(x * y) % k</a:t>
                      </a:r>
                      <a:endParaRPr lang="zh-CN" altLang="en-US" sz="1200" dirty="0"/>
                    </a:p>
                  </a:txBody>
                  <a:tcPr/>
                </a:tc>
                <a:extLst>
                  <a:ext uri="{0D108BD9-81ED-4DB2-BD59-A6C34878D82A}">
                    <a16:rowId xmlns:a16="http://schemas.microsoft.com/office/drawing/2014/main" val="4124238220"/>
                  </a:ext>
                </a:extLst>
              </a:tr>
            </a:tbl>
          </a:graphicData>
        </a:graphic>
      </p:graphicFrame>
    </p:spTree>
    <p:extLst>
      <p:ext uri="{BB962C8B-B14F-4D97-AF65-F5344CB8AC3E}">
        <p14:creationId xmlns:p14="http://schemas.microsoft.com/office/powerpoint/2010/main" val="3421137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密码学函数</a:t>
            </a:r>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3611560323"/>
              </p:ext>
            </p:extLst>
          </p:nvPr>
        </p:nvGraphicFramePr>
        <p:xfrm>
          <a:off x="1375933" y="681798"/>
          <a:ext cx="5008920" cy="2987040"/>
        </p:xfrm>
        <a:graphic>
          <a:graphicData uri="http://schemas.openxmlformats.org/drawingml/2006/table">
            <a:tbl>
              <a:tblPr firstRow="1" bandRow="1">
                <a:tableStyleId>{5C22544A-7EE6-4342-B048-85BDC9FD1C3A}</a:tableStyleId>
              </a:tblPr>
              <a:tblGrid>
                <a:gridCol w="1669640">
                  <a:extLst>
                    <a:ext uri="{9D8B030D-6E8A-4147-A177-3AD203B41FA5}">
                      <a16:colId xmlns:a16="http://schemas.microsoft.com/office/drawing/2014/main" val="2731296362"/>
                    </a:ext>
                  </a:extLst>
                </a:gridCol>
                <a:gridCol w="1669640">
                  <a:extLst>
                    <a:ext uri="{9D8B030D-6E8A-4147-A177-3AD203B41FA5}">
                      <a16:colId xmlns:a16="http://schemas.microsoft.com/office/drawing/2014/main" val="3671528623"/>
                    </a:ext>
                  </a:extLst>
                </a:gridCol>
                <a:gridCol w="1669640">
                  <a:extLst>
                    <a:ext uri="{9D8B030D-6E8A-4147-A177-3AD203B41FA5}">
                      <a16:colId xmlns:a16="http://schemas.microsoft.com/office/drawing/2014/main" val="2827143545"/>
                    </a:ext>
                  </a:extLst>
                </a:gridCol>
              </a:tblGrid>
              <a:tr h="329890">
                <a:tc>
                  <a:txBody>
                    <a:bodyPr/>
                    <a:lstStyle/>
                    <a:p>
                      <a:pPr algn="ctr"/>
                      <a:r>
                        <a:rPr lang="zh-CN" altLang="en-US" sz="1600" dirty="0"/>
                        <a:t>函数</a:t>
                      </a:r>
                    </a:p>
                  </a:txBody>
                  <a:tcPr/>
                </a:tc>
                <a:tc>
                  <a:txBody>
                    <a:bodyPr/>
                    <a:lstStyle/>
                    <a:p>
                      <a:pPr algn="ctr"/>
                      <a:r>
                        <a:rPr lang="zh-CN" altLang="en-US" sz="1600" dirty="0"/>
                        <a:t>返回值类型</a:t>
                      </a:r>
                    </a:p>
                  </a:txBody>
                  <a:tcPr/>
                </a:tc>
                <a:tc>
                  <a:txBody>
                    <a:bodyPr/>
                    <a:lstStyle/>
                    <a:p>
                      <a:pPr algn="ctr"/>
                      <a:r>
                        <a:rPr lang="zh-CN" altLang="en-US" sz="1600" dirty="0"/>
                        <a:t>说明</a:t>
                      </a:r>
                    </a:p>
                  </a:txBody>
                  <a:tcPr/>
                </a:tc>
                <a:extLst>
                  <a:ext uri="{0D108BD9-81ED-4DB2-BD59-A6C34878D82A}">
                    <a16:rowId xmlns:a16="http://schemas.microsoft.com/office/drawing/2014/main" val="2026908619"/>
                  </a:ext>
                </a:extLst>
              </a:tr>
              <a:tr h="508694">
                <a:tc>
                  <a:txBody>
                    <a:bodyPr/>
                    <a:lstStyle/>
                    <a:p>
                      <a:pPr algn="ctr"/>
                      <a:r>
                        <a:rPr lang="en-US" altLang="zh-CN" sz="1200" dirty="0"/>
                        <a:t>keccak256(bytes memory)</a:t>
                      </a:r>
                      <a:endParaRPr lang="zh-CN" altLang="en-US" sz="1200" dirty="0"/>
                    </a:p>
                  </a:txBody>
                  <a:tcPr/>
                </a:tc>
                <a:tc>
                  <a:txBody>
                    <a:bodyPr/>
                    <a:lstStyle/>
                    <a:p>
                      <a:pPr algn="ctr"/>
                      <a:r>
                        <a:rPr lang="en-US" altLang="zh-CN" sz="1200" dirty="0"/>
                        <a:t>bytes32</a:t>
                      </a:r>
                      <a:endParaRPr lang="zh-CN" altLang="en-US" sz="1200" dirty="0"/>
                    </a:p>
                  </a:txBody>
                  <a:tcPr/>
                </a:tc>
                <a:tc>
                  <a:txBody>
                    <a:bodyPr/>
                    <a:lstStyle/>
                    <a:p>
                      <a:pPr algn="ctr"/>
                      <a:r>
                        <a:rPr lang="zh-CN" altLang="en-US" sz="1200" dirty="0"/>
                        <a:t>计算输入数据的</a:t>
                      </a:r>
                      <a:r>
                        <a:rPr lang="en-US" altLang="zh-CN" sz="1200" dirty="0"/>
                        <a:t>EthereumSHA-3(Keccak256)</a:t>
                      </a:r>
                      <a:r>
                        <a:rPr lang="zh-CN" altLang="en-US" sz="1200" dirty="0"/>
                        <a:t>哈希值</a:t>
                      </a:r>
                    </a:p>
                  </a:txBody>
                  <a:tcPr/>
                </a:tc>
                <a:extLst>
                  <a:ext uri="{0D108BD9-81ED-4DB2-BD59-A6C34878D82A}">
                    <a16:rowId xmlns:a16="http://schemas.microsoft.com/office/drawing/2014/main" val="2423391017"/>
                  </a:ext>
                </a:extLst>
              </a:tr>
              <a:tr h="449850">
                <a:tc>
                  <a:txBody>
                    <a:bodyPr/>
                    <a:lstStyle/>
                    <a:p>
                      <a:pPr algn="ctr"/>
                      <a:r>
                        <a:rPr lang="en-US" altLang="zh-CN" sz="1200" dirty="0"/>
                        <a:t>sha3(bytes memory)</a:t>
                      </a:r>
                    </a:p>
                  </a:txBody>
                  <a:tcPr/>
                </a:tc>
                <a:tc>
                  <a:txBody>
                    <a:bodyPr/>
                    <a:lstStyle/>
                    <a:p>
                      <a:pPr algn="ctr"/>
                      <a:r>
                        <a:rPr lang="en-US" altLang="zh-CN" sz="1200" dirty="0"/>
                        <a:t>bytes32</a:t>
                      </a:r>
                      <a:endParaRPr lang="zh-CN" altLang="en-US" sz="1200" dirty="0"/>
                    </a:p>
                  </a:txBody>
                  <a:tcPr/>
                </a:tc>
                <a:tc>
                  <a:txBody>
                    <a:bodyPr/>
                    <a:lstStyle/>
                    <a:p>
                      <a:pPr algn="ctr"/>
                      <a:r>
                        <a:rPr lang="zh-CN" altLang="en-US" sz="1200" dirty="0"/>
                        <a:t>等价于</a:t>
                      </a:r>
                      <a:r>
                        <a:rPr lang="en-US" altLang="zh-CN" sz="1200" dirty="0"/>
                        <a:t>keccak256(bytes memory)</a:t>
                      </a:r>
                      <a:endParaRPr lang="zh-CN" altLang="en-US" sz="1200" dirty="0"/>
                    </a:p>
                  </a:txBody>
                  <a:tcPr/>
                </a:tc>
                <a:extLst>
                  <a:ext uri="{0D108BD9-81ED-4DB2-BD59-A6C34878D82A}">
                    <a16:rowId xmlns:a16="http://schemas.microsoft.com/office/drawing/2014/main" val="4124238220"/>
                  </a:ext>
                </a:extLst>
              </a:tr>
              <a:tr h="401709">
                <a:tc>
                  <a:txBody>
                    <a:bodyPr/>
                    <a:lstStyle/>
                    <a:p>
                      <a:pPr algn="ctr"/>
                      <a:r>
                        <a:rPr lang="en-US" altLang="zh-CN" sz="1200" dirty="0"/>
                        <a:t>sha256(bytes memory)</a:t>
                      </a:r>
                      <a:endParaRPr lang="zh-CN" altLang="en-US" sz="1200" dirty="0"/>
                    </a:p>
                  </a:txBody>
                  <a:tcPr/>
                </a:tc>
                <a:tc>
                  <a:txBody>
                    <a:bodyPr/>
                    <a:lstStyle/>
                    <a:p>
                      <a:pPr algn="ctr"/>
                      <a:r>
                        <a:rPr lang="en-US" altLang="zh-CN" sz="1200" dirty="0"/>
                        <a:t>bytes32</a:t>
                      </a:r>
                      <a:endParaRPr lang="zh-CN" altLang="en-US" sz="1200" dirty="0"/>
                    </a:p>
                  </a:txBody>
                  <a:tcPr/>
                </a:tc>
                <a:tc>
                  <a:txBody>
                    <a:bodyPr/>
                    <a:lstStyle/>
                    <a:p>
                      <a:pPr algn="ctr"/>
                      <a:r>
                        <a:rPr lang="zh-CN" altLang="en-US" sz="1200" dirty="0"/>
                        <a:t>计算输入数据的</a:t>
                      </a:r>
                      <a:r>
                        <a:rPr lang="en-US" altLang="zh-CN" sz="1200" dirty="0"/>
                        <a:t>SHA-256</a:t>
                      </a:r>
                      <a:r>
                        <a:rPr lang="zh-CN" altLang="en-US" sz="1200" dirty="0"/>
                        <a:t>哈希值</a:t>
                      </a:r>
                    </a:p>
                  </a:txBody>
                  <a:tcPr/>
                </a:tc>
                <a:extLst>
                  <a:ext uri="{0D108BD9-81ED-4DB2-BD59-A6C34878D82A}">
                    <a16:rowId xmlns:a16="http://schemas.microsoft.com/office/drawing/2014/main" val="2544402672"/>
                  </a:ext>
                </a:extLst>
              </a:tr>
              <a:tr h="269910">
                <a:tc>
                  <a:txBody>
                    <a:bodyPr/>
                    <a:lstStyle/>
                    <a:p>
                      <a:pPr algn="ctr"/>
                      <a:r>
                        <a:rPr lang="en-US" altLang="zh-CN" sz="1200" dirty="0"/>
                        <a:t>ripemd160(bytes memory)</a:t>
                      </a:r>
                      <a:endParaRPr lang="zh-CN" altLang="en-US" sz="1200" dirty="0"/>
                    </a:p>
                  </a:txBody>
                  <a:tcPr/>
                </a:tc>
                <a:tc>
                  <a:txBody>
                    <a:bodyPr/>
                    <a:lstStyle/>
                    <a:p>
                      <a:pPr algn="ctr"/>
                      <a:r>
                        <a:rPr lang="en-US" altLang="zh-CN" sz="1200" dirty="0"/>
                        <a:t>bytes20</a:t>
                      </a:r>
                      <a:endParaRPr lang="zh-CN" altLang="en-US" sz="1200" dirty="0"/>
                    </a:p>
                  </a:txBody>
                  <a:tcPr/>
                </a:tc>
                <a:tc>
                  <a:txBody>
                    <a:bodyPr/>
                    <a:lstStyle/>
                    <a:p>
                      <a:pPr algn="ctr"/>
                      <a:r>
                        <a:rPr lang="zh-CN" altLang="en-US" sz="1200" dirty="0"/>
                        <a:t>计算输入数据的</a:t>
                      </a:r>
                      <a:r>
                        <a:rPr lang="en-US" altLang="zh-CN" sz="1200" dirty="0"/>
                        <a:t>RIPEMD-160</a:t>
                      </a:r>
                      <a:r>
                        <a:rPr lang="zh-CN" altLang="en-US" sz="1200" dirty="0"/>
                        <a:t>哈希值</a:t>
                      </a:r>
                    </a:p>
                  </a:txBody>
                  <a:tcPr/>
                </a:tc>
                <a:extLst>
                  <a:ext uri="{0D108BD9-81ED-4DB2-BD59-A6C34878D82A}">
                    <a16:rowId xmlns:a16="http://schemas.microsoft.com/office/drawing/2014/main" val="1119694229"/>
                  </a:ext>
                </a:extLst>
              </a:tr>
              <a:tr h="401709">
                <a:tc>
                  <a:txBody>
                    <a:bodyPr/>
                    <a:lstStyle/>
                    <a:p>
                      <a:pPr algn="ctr"/>
                      <a:r>
                        <a:rPr lang="en-US" altLang="zh-CN" sz="1200" dirty="0" err="1"/>
                        <a:t>ecrecover</a:t>
                      </a:r>
                      <a:r>
                        <a:rPr lang="en-US" altLang="zh-CN" sz="1200" dirty="0"/>
                        <a:t>(bytes32 hash, uint8 v, bytes32 r, bytes32 s)</a:t>
                      </a:r>
                      <a:endParaRPr lang="zh-CN" altLang="en-US" sz="1200" dirty="0"/>
                    </a:p>
                  </a:txBody>
                  <a:tcPr/>
                </a:tc>
                <a:tc>
                  <a:txBody>
                    <a:bodyPr/>
                    <a:lstStyle/>
                    <a:p>
                      <a:pPr algn="ctr"/>
                      <a:r>
                        <a:rPr lang="en-US" altLang="zh-CN" sz="1200" dirty="0"/>
                        <a:t>address</a:t>
                      </a:r>
                      <a:endParaRPr lang="zh-CN" altLang="en-US" sz="1200" dirty="0"/>
                    </a:p>
                  </a:txBody>
                  <a:tcPr/>
                </a:tc>
                <a:tc>
                  <a:txBody>
                    <a:bodyPr/>
                    <a:lstStyle/>
                    <a:p>
                      <a:pPr algn="ctr"/>
                      <a:r>
                        <a:rPr lang="zh-CN" altLang="en-US" sz="1200" dirty="0"/>
                        <a:t>椭圆曲线公钥恢复</a:t>
                      </a:r>
                    </a:p>
                  </a:txBody>
                  <a:tcPr/>
                </a:tc>
                <a:extLst>
                  <a:ext uri="{0D108BD9-81ED-4DB2-BD59-A6C34878D82A}">
                    <a16:rowId xmlns:a16="http://schemas.microsoft.com/office/drawing/2014/main" val="3735139855"/>
                  </a:ext>
                </a:extLst>
              </a:tr>
            </a:tbl>
          </a:graphicData>
        </a:graphic>
      </p:graphicFrame>
    </p:spTree>
    <p:extLst>
      <p:ext uri="{BB962C8B-B14F-4D97-AF65-F5344CB8AC3E}">
        <p14:creationId xmlns:p14="http://schemas.microsoft.com/office/powerpoint/2010/main" val="646313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其他</a:t>
            </a:r>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721953671"/>
              </p:ext>
            </p:extLst>
          </p:nvPr>
        </p:nvGraphicFramePr>
        <p:xfrm>
          <a:off x="1772192" y="1071887"/>
          <a:ext cx="4583616" cy="2428225"/>
        </p:xfrm>
        <a:graphic>
          <a:graphicData uri="http://schemas.openxmlformats.org/drawingml/2006/table">
            <a:tbl>
              <a:tblPr firstRow="1" bandRow="1">
                <a:tableStyleId>{5C22544A-7EE6-4342-B048-85BDC9FD1C3A}</a:tableStyleId>
              </a:tblPr>
              <a:tblGrid>
                <a:gridCol w="2291808">
                  <a:extLst>
                    <a:ext uri="{9D8B030D-6E8A-4147-A177-3AD203B41FA5}">
                      <a16:colId xmlns:a16="http://schemas.microsoft.com/office/drawing/2014/main" val="2731296362"/>
                    </a:ext>
                  </a:extLst>
                </a:gridCol>
                <a:gridCol w="2291808">
                  <a:extLst>
                    <a:ext uri="{9D8B030D-6E8A-4147-A177-3AD203B41FA5}">
                      <a16:colId xmlns:a16="http://schemas.microsoft.com/office/drawing/2014/main" val="2827143545"/>
                    </a:ext>
                  </a:extLst>
                </a:gridCol>
              </a:tblGrid>
              <a:tr h="503971">
                <a:tc>
                  <a:txBody>
                    <a:bodyPr/>
                    <a:lstStyle/>
                    <a:p>
                      <a:pPr algn="ctr"/>
                      <a:r>
                        <a:rPr lang="zh-CN" altLang="en-US" sz="1600" dirty="0"/>
                        <a:t>函数</a:t>
                      </a:r>
                    </a:p>
                  </a:txBody>
                  <a:tcPr/>
                </a:tc>
                <a:tc>
                  <a:txBody>
                    <a:bodyPr/>
                    <a:lstStyle/>
                    <a:p>
                      <a:pPr algn="ctr"/>
                      <a:r>
                        <a:rPr lang="zh-CN" altLang="en-US" sz="1600" dirty="0"/>
                        <a:t>说明</a:t>
                      </a:r>
                    </a:p>
                  </a:txBody>
                  <a:tcPr/>
                </a:tc>
                <a:extLst>
                  <a:ext uri="{0D108BD9-81ED-4DB2-BD59-A6C34878D82A}">
                    <a16:rowId xmlns:a16="http://schemas.microsoft.com/office/drawing/2014/main" val="2026908619"/>
                  </a:ext>
                </a:extLst>
              </a:tr>
              <a:tr h="962127">
                <a:tc>
                  <a:txBody>
                    <a:bodyPr/>
                    <a:lstStyle/>
                    <a:p>
                      <a:pPr algn="ctr"/>
                      <a:r>
                        <a:rPr lang="en-US" altLang="zh-CN" sz="1200" dirty="0" err="1"/>
                        <a:t>selfdestruct</a:t>
                      </a:r>
                      <a:r>
                        <a:rPr lang="en-US" altLang="zh-CN" sz="1200" dirty="0"/>
                        <a:t>(address payable recipient)</a:t>
                      </a:r>
                      <a:endParaRPr lang="zh-CN" altLang="en-US" sz="1200" dirty="0"/>
                    </a:p>
                  </a:txBody>
                  <a:tcPr/>
                </a:tc>
                <a:tc>
                  <a:txBody>
                    <a:bodyPr/>
                    <a:lstStyle/>
                    <a:p>
                      <a:pPr algn="ctr"/>
                      <a:r>
                        <a:rPr lang="zh-CN" altLang="en-US" sz="1200" dirty="0"/>
                        <a:t>销毁当前合约，并将合约余额发送到给定地址</a:t>
                      </a:r>
                    </a:p>
                  </a:txBody>
                  <a:tcPr/>
                </a:tc>
                <a:extLst>
                  <a:ext uri="{0D108BD9-81ED-4DB2-BD59-A6C34878D82A}">
                    <a16:rowId xmlns:a16="http://schemas.microsoft.com/office/drawing/2014/main" val="2423391017"/>
                  </a:ext>
                </a:extLst>
              </a:tr>
              <a:tr h="962127">
                <a:tc>
                  <a:txBody>
                    <a:bodyPr/>
                    <a:lstStyle/>
                    <a:p>
                      <a:pPr algn="ctr"/>
                      <a:r>
                        <a:rPr lang="en-US" altLang="zh-CN" sz="1200" dirty="0"/>
                        <a:t>this</a:t>
                      </a:r>
                    </a:p>
                  </a:txBody>
                  <a:tcPr/>
                </a:tc>
                <a:tc>
                  <a:txBody>
                    <a:bodyPr/>
                    <a:lstStyle/>
                    <a:p>
                      <a:pPr algn="ctr"/>
                      <a:r>
                        <a:rPr lang="zh-CN" altLang="en-US" sz="1200" dirty="0"/>
                        <a:t>当前合约类型的变量，可以转换为</a:t>
                      </a:r>
                      <a:r>
                        <a:rPr lang="en-US" altLang="zh-CN" sz="1200" dirty="0"/>
                        <a:t>address</a:t>
                      </a:r>
                      <a:r>
                        <a:rPr lang="zh-CN" altLang="en-US" sz="1200" dirty="0"/>
                        <a:t>类型</a:t>
                      </a:r>
                    </a:p>
                  </a:txBody>
                  <a:tcPr/>
                </a:tc>
                <a:extLst>
                  <a:ext uri="{0D108BD9-81ED-4DB2-BD59-A6C34878D82A}">
                    <a16:rowId xmlns:a16="http://schemas.microsoft.com/office/drawing/2014/main" val="4124238220"/>
                  </a:ext>
                </a:extLst>
              </a:tr>
            </a:tbl>
          </a:graphicData>
        </a:graphic>
      </p:graphicFrame>
    </p:spTree>
    <p:extLst>
      <p:ext uri="{BB962C8B-B14F-4D97-AF65-F5344CB8AC3E}">
        <p14:creationId xmlns:p14="http://schemas.microsoft.com/office/powerpoint/2010/main" val="134686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异常处理</a:t>
            </a:r>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3164759160"/>
              </p:ext>
            </p:extLst>
          </p:nvPr>
        </p:nvGraphicFramePr>
        <p:xfrm>
          <a:off x="1153656" y="793800"/>
          <a:ext cx="5820688" cy="3524086"/>
        </p:xfrm>
        <a:graphic>
          <a:graphicData uri="http://schemas.openxmlformats.org/drawingml/2006/table">
            <a:tbl>
              <a:tblPr firstRow="1" bandRow="1">
                <a:tableStyleId>{5C22544A-7EE6-4342-B048-85BDC9FD1C3A}</a:tableStyleId>
              </a:tblPr>
              <a:tblGrid>
                <a:gridCol w="2910344">
                  <a:extLst>
                    <a:ext uri="{9D8B030D-6E8A-4147-A177-3AD203B41FA5}">
                      <a16:colId xmlns:a16="http://schemas.microsoft.com/office/drawing/2014/main" val="2731296362"/>
                    </a:ext>
                  </a:extLst>
                </a:gridCol>
                <a:gridCol w="2910344">
                  <a:extLst>
                    <a:ext uri="{9D8B030D-6E8A-4147-A177-3AD203B41FA5}">
                      <a16:colId xmlns:a16="http://schemas.microsoft.com/office/drawing/2014/main" val="2827143545"/>
                    </a:ext>
                  </a:extLst>
                </a:gridCol>
              </a:tblGrid>
              <a:tr h="283720">
                <a:tc>
                  <a:txBody>
                    <a:bodyPr/>
                    <a:lstStyle/>
                    <a:p>
                      <a:pPr algn="ctr"/>
                      <a:r>
                        <a:rPr lang="zh-CN" altLang="en-US" sz="1600" dirty="0"/>
                        <a:t>函数</a:t>
                      </a:r>
                    </a:p>
                  </a:txBody>
                  <a:tcPr/>
                </a:tc>
                <a:tc>
                  <a:txBody>
                    <a:bodyPr/>
                    <a:lstStyle/>
                    <a:p>
                      <a:pPr algn="ctr"/>
                      <a:r>
                        <a:rPr lang="zh-CN" altLang="en-US" sz="1600" dirty="0"/>
                        <a:t>说明</a:t>
                      </a:r>
                    </a:p>
                  </a:txBody>
                  <a:tcPr/>
                </a:tc>
                <a:extLst>
                  <a:ext uri="{0D108BD9-81ED-4DB2-BD59-A6C34878D82A}">
                    <a16:rowId xmlns:a16="http://schemas.microsoft.com/office/drawing/2014/main" val="2026908619"/>
                  </a:ext>
                </a:extLst>
              </a:tr>
              <a:tr h="696404">
                <a:tc>
                  <a:txBody>
                    <a:bodyPr/>
                    <a:lstStyle/>
                    <a:p>
                      <a:pPr algn="ctr"/>
                      <a:r>
                        <a:rPr lang="en-US" altLang="zh-CN" sz="1200" dirty="0"/>
                        <a:t>assert(bool condition)</a:t>
                      </a:r>
                      <a:endParaRPr lang="zh-CN" altLang="en-US" sz="1200" dirty="0"/>
                    </a:p>
                  </a:txBody>
                  <a:tcPr/>
                </a:tc>
                <a:tc>
                  <a:txBody>
                    <a:bodyPr/>
                    <a:lstStyle/>
                    <a:p>
                      <a:pPr algn="ctr"/>
                      <a:r>
                        <a:rPr lang="zh-CN" altLang="en-US" sz="1200" dirty="0"/>
                        <a:t>在条件为</a:t>
                      </a:r>
                      <a:r>
                        <a:rPr lang="en-US" altLang="zh-CN" sz="1200" dirty="0"/>
                        <a:t>false</a:t>
                      </a:r>
                      <a:r>
                        <a:rPr lang="zh-CN" altLang="en-US" sz="1200" dirty="0"/>
                        <a:t>时抛出异常，不不会返还剩余可用</a:t>
                      </a:r>
                      <a:r>
                        <a:rPr lang="en-US" altLang="zh-CN" sz="1200" dirty="0"/>
                        <a:t>gas</a:t>
                      </a:r>
                      <a:r>
                        <a:rPr lang="zh-CN" altLang="en-US" sz="1200" dirty="0"/>
                        <a:t>，有一定的惩罚性质，通常仅用于那些“非预期的”错误</a:t>
                      </a:r>
                    </a:p>
                  </a:txBody>
                  <a:tcPr/>
                </a:tc>
                <a:extLst>
                  <a:ext uri="{0D108BD9-81ED-4DB2-BD59-A6C34878D82A}">
                    <a16:rowId xmlns:a16="http://schemas.microsoft.com/office/drawing/2014/main" val="2423391017"/>
                  </a:ext>
                </a:extLst>
              </a:tr>
              <a:tr h="696404">
                <a:tc>
                  <a:txBody>
                    <a:bodyPr/>
                    <a:lstStyle/>
                    <a:p>
                      <a:pPr algn="ctr"/>
                      <a:r>
                        <a:rPr lang="en-US" altLang="zh-CN" sz="1200" dirty="0"/>
                        <a:t>require(bool condition)</a:t>
                      </a:r>
                    </a:p>
                  </a:txBody>
                  <a:tcPr/>
                </a:tc>
                <a:tc>
                  <a:txBody>
                    <a:bodyPr/>
                    <a:lstStyle/>
                    <a:p>
                      <a:pPr algn="ctr"/>
                      <a:r>
                        <a:rPr lang="zh-CN" altLang="en-US" sz="1200" dirty="0"/>
                        <a:t>在条件为</a:t>
                      </a:r>
                      <a:r>
                        <a:rPr lang="en-US" altLang="zh-CN" sz="1200" dirty="0"/>
                        <a:t>false</a:t>
                      </a:r>
                      <a:r>
                        <a:rPr lang="zh-CN" altLang="en-US" sz="1200" dirty="0"/>
                        <a:t>时抛出异常，会返还剩余可用</a:t>
                      </a:r>
                      <a:r>
                        <a:rPr lang="en-US" altLang="zh-CN" sz="1200" dirty="0"/>
                        <a:t>gas;</a:t>
                      </a:r>
                      <a:r>
                        <a:rPr lang="zh-CN" altLang="en-US" sz="1200" dirty="0"/>
                        <a:t>原则上所有对输入参数的检查或者对计算结果、状态的检查都应该使用</a:t>
                      </a:r>
                      <a:r>
                        <a:rPr lang="en-US" altLang="zh-CN" sz="1200" dirty="0"/>
                        <a:t>require</a:t>
                      </a:r>
                      <a:endParaRPr lang="zh-CN" altLang="en-US" sz="1200" dirty="0"/>
                    </a:p>
                  </a:txBody>
                  <a:tcPr/>
                </a:tc>
                <a:extLst>
                  <a:ext uri="{0D108BD9-81ED-4DB2-BD59-A6C34878D82A}">
                    <a16:rowId xmlns:a16="http://schemas.microsoft.com/office/drawing/2014/main" val="4124238220"/>
                  </a:ext>
                </a:extLst>
              </a:tr>
              <a:tr h="486519">
                <a:tc>
                  <a:txBody>
                    <a:bodyPr/>
                    <a:lstStyle/>
                    <a:p>
                      <a:pPr algn="ctr"/>
                      <a:r>
                        <a:rPr lang="en-US" altLang="zh-CN" sz="1200" dirty="0"/>
                        <a:t>require(bool condition, string memory message)</a:t>
                      </a:r>
                    </a:p>
                  </a:txBody>
                  <a:tcPr/>
                </a:tc>
                <a:tc>
                  <a:txBody>
                    <a:bodyPr/>
                    <a:lstStyle/>
                    <a:p>
                      <a:pPr algn="ctr"/>
                      <a:r>
                        <a:rPr lang="zh-CN" altLang="en-US" sz="1200" dirty="0"/>
                        <a:t>可以附加错误消息的</a:t>
                      </a:r>
                      <a:r>
                        <a:rPr lang="en-US" altLang="zh-CN" sz="1200" dirty="0"/>
                        <a:t>require</a:t>
                      </a:r>
                      <a:endParaRPr lang="zh-CN" altLang="en-US" sz="1200" dirty="0"/>
                    </a:p>
                  </a:txBody>
                  <a:tcPr/>
                </a:tc>
                <a:extLst>
                  <a:ext uri="{0D108BD9-81ED-4DB2-BD59-A6C34878D82A}">
                    <a16:rowId xmlns:a16="http://schemas.microsoft.com/office/drawing/2014/main" val="2093052558"/>
                  </a:ext>
                </a:extLst>
              </a:tr>
              <a:tr h="696404">
                <a:tc>
                  <a:txBody>
                    <a:bodyPr/>
                    <a:lstStyle/>
                    <a:p>
                      <a:pPr algn="ctr"/>
                      <a:r>
                        <a:rPr lang="en-US" altLang="zh-CN" sz="1200" dirty="0"/>
                        <a:t>revert</a:t>
                      </a:r>
                    </a:p>
                  </a:txBody>
                  <a:tcPr/>
                </a:tc>
                <a:tc>
                  <a:txBody>
                    <a:bodyPr/>
                    <a:lstStyle/>
                    <a:p>
                      <a:pPr algn="ctr"/>
                      <a:r>
                        <a:rPr lang="zh-CN" altLang="en-US" sz="1200" dirty="0"/>
                        <a:t>直接抛出异常，会返还剩余可用的</a:t>
                      </a:r>
                      <a:r>
                        <a:rPr lang="en-US" altLang="zh-CN" sz="1200" dirty="0"/>
                        <a:t>gas;</a:t>
                      </a:r>
                      <a:r>
                        <a:rPr lang="zh-CN" altLang="en-US" sz="1200" dirty="0"/>
                        <a:t>通常在复杂的逻辑嵌套</a:t>
                      </a:r>
                      <a:r>
                        <a:rPr lang="en-US" altLang="zh-CN" sz="1200" dirty="0"/>
                        <a:t>( </a:t>
                      </a:r>
                      <a:r>
                        <a:rPr lang="zh-CN" altLang="en-US" sz="1200" dirty="0"/>
                        <a:t>比如嵌套</a:t>
                      </a:r>
                      <a:r>
                        <a:rPr lang="en-US" altLang="zh-CN" sz="1200" dirty="0"/>
                        <a:t>if </a:t>
                      </a:r>
                      <a:r>
                        <a:rPr lang="zh-CN" altLang="en-US" sz="1200" dirty="0"/>
                        <a:t>条件</a:t>
                      </a:r>
                      <a:r>
                        <a:rPr lang="en-US" altLang="zh-CN" sz="1200" dirty="0"/>
                        <a:t>) </a:t>
                      </a:r>
                      <a:r>
                        <a:rPr lang="zh-CN" altLang="en-US" sz="1200" dirty="0"/>
                        <a:t>中的某个分支需要撤销状态修改时使用</a:t>
                      </a:r>
                    </a:p>
                  </a:txBody>
                  <a:tcPr/>
                </a:tc>
                <a:extLst>
                  <a:ext uri="{0D108BD9-81ED-4DB2-BD59-A6C34878D82A}">
                    <a16:rowId xmlns:a16="http://schemas.microsoft.com/office/drawing/2014/main" val="3592796615"/>
                  </a:ext>
                </a:extLst>
              </a:tr>
              <a:tr h="486519">
                <a:tc>
                  <a:txBody>
                    <a:bodyPr/>
                    <a:lstStyle/>
                    <a:p>
                      <a:pPr algn="ctr"/>
                      <a:r>
                        <a:rPr lang="en-US" altLang="zh-CN" sz="1200" dirty="0"/>
                        <a:t>revert(string memory message)</a:t>
                      </a:r>
                    </a:p>
                  </a:txBody>
                  <a:tcPr/>
                </a:tc>
                <a:tc>
                  <a:txBody>
                    <a:bodyPr/>
                    <a:lstStyle/>
                    <a:p>
                      <a:pPr algn="ctr"/>
                      <a:r>
                        <a:rPr lang="zh-CN" altLang="en-US" sz="1200" dirty="0"/>
                        <a:t>可以附加错误消息的</a:t>
                      </a:r>
                      <a:r>
                        <a:rPr lang="en-US" altLang="zh-CN" sz="1200" dirty="0"/>
                        <a:t>revert</a:t>
                      </a:r>
                      <a:endParaRPr lang="zh-CN" altLang="en-US" sz="1200" dirty="0"/>
                    </a:p>
                  </a:txBody>
                  <a:tcPr/>
                </a:tc>
                <a:extLst>
                  <a:ext uri="{0D108BD9-81ED-4DB2-BD59-A6C34878D82A}">
                    <a16:rowId xmlns:a16="http://schemas.microsoft.com/office/drawing/2014/main" val="1076756317"/>
                  </a:ext>
                </a:extLst>
              </a:tr>
            </a:tbl>
          </a:graphicData>
        </a:graphic>
      </p:graphicFrame>
    </p:spTree>
    <p:extLst>
      <p:ext uri="{BB962C8B-B14F-4D97-AF65-F5344CB8AC3E}">
        <p14:creationId xmlns:p14="http://schemas.microsoft.com/office/powerpoint/2010/main" val="1973874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异常处理</a:t>
            </a:r>
          </a:p>
        </p:txBody>
      </p:sp>
      <p:pic>
        <p:nvPicPr>
          <p:cNvPr id="4" name="图片 3">
            <a:extLst>
              <a:ext uri="{FF2B5EF4-FFF2-40B4-BE49-F238E27FC236}">
                <a16:creationId xmlns:a16="http://schemas.microsoft.com/office/drawing/2014/main" id="{274D9641-067E-44BC-A4E7-E2F8891DEFDD}"/>
              </a:ext>
            </a:extLst>
          </p:cNvPr>
          <p:cNvPicPr>
            <a:picLocks noChangeAspect="1"/>
          </p:cNvPicPr>
          <p:nvPr/>
        </p:nvPicPr>
        <p:blipFill>
          <a:blip r:embed="rId3"/>
          <a:stretch>
            <a:fillRect/>
          </a:stretch>
        </p:blipFill>
        <p:spPr>
          <a:xfrm>
            <a:off x="964599" y="698123"/>
            <a:ext cx="6049946" cy="1896221"/>
          </a:xfrm>
          <a:prstGeom prst="rect">
            <a:avLst/>
          </a:prstGeom>
        </p:spPr>
      </p:pic>
      <p:pic>
        <p:nvPicPr>
          <p:cNvPr id="7" name="图片 6">
            <a:extLst>
              <a:ext uri="{FF2B5EF4-FFF2-40B4-BE49-F238E27FC236}">
                <a16:creationId xmlns:a16="http://schemas.microsoft.com/office/drawing/2014/main" id="{4DE0CEDD-5626-4684-A4FB-E2A0DE69DD84}"/>
              </a:ext>
            </a:extLst>
          </p:cNvPr>
          <p:cNvPicPr>
            <a:picLocks noChangeAspect="1"/>
          </p:cNvPicPr>
          <p:nvPr/>
        </p:nvPicPr>
        <p:blipFill>
          <a:blip r:embed="rId4"/>
          <a:stretch>
            <a:fillRect/>
          </a:stretch>
        </p:blipFill>
        <p:spPr>
          <a:xfrm>
            <a:off x="964599" y="2658140"/>
            <a:ext cx="6049946" cy="1727153"/>
          </a:xfrm>
          <a:prstGeom prst="rect">
            <a:avLst/>
          </a:prstGeom>
        </p:spPr>
      </p:pic>
    </p:spTree>
    <p:extLst>
      <p:ext uri="{BB962C8B-B14F-4D97-AF65-F5344CB8AC3E}">
        <p14:creationId xmlns:p14="http://schemas.microsoft.com/office/powerpoint/2010/main" val="1835973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可见性</a:t>
            </a:r>
          </a:p>
        </p:txBody>
      </p:sp>
      <p:graphicFrame>
        <p:nvGraphicFramePr>
          <p:cNvPr id="5" name="表格 5">
            <a:extLst>
              <a:ext uri="{FF2B5EF4-FFF2-40B4-BE49-F238E27FC236}">
                <a16:creationId xmlns:a16="http://schemas.microsoft.com/office/drawing/2014/main" id="{FB87469F-0C81-473F-8C00-518277947CC0}"/>
              </a:ext>
            </a:extLst>
          </p:cNvPr>
          <p:cNvGraphicFramePr>
            <a:graphicFrameLocks noGrp="1"/>
          </p:cNvGraphicFramePr>
          <p:nvPr>
            <p:extLst>
              <p:ext uri="{D42A27DB-BD31-4B8C-83A1-F6EECF244321}">
                <p14:modId xmlns:p14="http://schemas.microsoft.com/office/powerpoint/2010/main" val="216849477"/>
              </p:ext>
            </p:extLst>
          </p:nvPr>
        </p:nvGraphicFramePr>
        <p:xfrm>
          <a:off x="1153656" y="793800"/>
          <a:ext cx="5820688" cy="3164123"/>
        </p:xfrm>
        <a:graphic>
          <a:graphicData uri="http://schemas.openxmlformats.org/drawingml/2006/table">
            <a:tbl>
              <a:tblPr firstRow="1" bandRow="1">
                <a:tableStyleId>{5C22544A-7EE6-4342-B048-85BDC9FD1C3A}</a:tableStyleId>
              </a:tblPr>
              <a:tblGrid>
                <a:gridCol w="2910344">
                  <a:extLst>
                    <a:ext uri="{9D8B030D-6E8A-4147-A177-3AD203B41FA5}">
                      <a16:colId xmlns:a16="http://schemas.microsoft.com/office/drawing/2014/main" val="2731296362"/>
                    </a:ext>
                  </a:extLst>
                </a:gridCol>
                <a:gridCol w="2910344">
                  <a:extLst>
                    <a:ext uri="{9D8B030D-6E8A-4147-A177-3AD203B41FA5}">
                      <a16:colId xmlns:a16="http://schemas.microsoft.com/office/drawing/2014/main" val="2827143545"/>
                    </a:ext>
                  </a:extLst>
                </a:gridCol>
              </a:tblGrid>
              <a:tr h="283720">
                <a:tc>
                  <a:txBody>
                    <a:bodyPr/>
                    <a:lstStyle/>
                    <a:p>
                      <a:pPr algn="ctr"/>
                      <a:r>
                        <a:rPr lang="zh-CN" altLang="en-US" sz="1600" dirty="0"/>
                        <a:t>关键字</a:t>
                      </a:r>
                    </a:p>
                  </a:txBody>
                  <a:tcPr/>
                </a:tc>
                <a:tc>
                  <a:txBody>
                    <a:bodyPr/>
                    <a:lstStyle/>
                    <a:p>
                      <a:pPr algn="ctr"/>
                      <a:r>
                        <a:rPr lang="zh-CN" altLang="en-US" sz="1600" dirty="0"/>
                        <a:t>说明</a:t>
                      </a:r>
                    </a:p>
                  </a:txBody>
                  <a:tcPr/>
                </a:tc>
                <a:extLst>
                  <a:ext uri="{0D108BD9-81ED-4DB2-BD59-A6C34878D82A}">
                    <a16:rowId xmlns:a16="http://schemas.microsoft.com/office/drawing/2014/main" val="2026908619"/>
                  </a:ext>
                </a:extLst>
              </a:tr>
              <a:tr h="696404">
                <a:tc>
                  <a:txBody>
                    <a:bodyPr/>
                    <a:lstStyle/>
                    <a:p>
                      <a:pPr algn="ctr"/>
                      <a:r>
                        <a:rPr lang="en-US" altLang="zh-CN" sz="1200" dirty="0"/>
                        <a:t>external</a:t>
                      </a:r>
                      <a:endParaRPr lang="zh-CN" altLang="en-US" sz="1200" dirty="0"/>
                    </a:p>
                  </a:txBody>
                  <a:tcPr/>
                </a:tc>
                <a:tc>
                  <a:txBody>
                    <a:bodyPr/>
                    <a:lstStyle/>
                    <a:p>
                      <a:pPr algn="ctr"/>
                      <a:r>
                        <a:rPr lang="zh-CN" altLang="en-US" sz="1200" dirty="0"/>
                        <a:t>是合约的</a:t>
                      </a:r>
                      <a:r>
                        <a:rPr lang="en-US" altLang="zh-CN" sz="1200" dirty="0"/>
                        <a:t>interface </a:t>
                      </a:r>
                      <a:r>
                        <a:rPr lang="zh-CN" altLang="en-US" sz="1200" dirty="0"/>
                        <a:t>，可以被其他合约或者通过</a:t>
                      </a:r>
                      <a:r>
                        <a:rPr lang="en-US" altLang="zh-CN" sz="1200" dirty="0"/>
                        <a:t>transaction </a:t>
                      </a:r>
                      <a:r>
                        <a:rPr lang="zh-CN" altLang="en-US" sz="1200" dirty="0"/>
                        <a:t>进行调用，本地合约⽆法直接调用</a:t>
                      </a:r>
                      <a:r>
                        <a:rPr lang="en-US" altLang="zh-CN" sz="1200" dirty="0"/>
                        <a:t>external </a:t>
                      </a:r>
                      <a:r>
                        <a:rPr lang="zh-CN" altLang="en-US" sz="1200" dirty="0"/>
                        <a:t>函数，只能通过子合约调用的方式</a:t>
                      </a:r>
                      <a:r>
                        <a:rPr lang="en-US" altLang="zh-CN" sz="1200" dirty="0"/>
                        <a:t>(</a:t>
                      </a:r>
                      <a:r>
                        <a:rPr lang="en-US" altLang="zh-CN" sz="1200" dirty="0" err="1"/>
                        <a:t>this.f</a:t>
                      </a:r>
                      <a:r>
                        <a:rPr lang="en-US" altLang="zh-CN" sz="1200" dirty="0"/>
                        <a:t>())</a:t>
                      </a:r>
                      <a:endParaRPr lang="zh-CN" altLang="en-US" sz="1200" dirty="0"/>
                    </a:p>
                  </a:txBody>
                  <a:tcPr/>
                </a:tc>
                <a:extLst>
                  <a:ext uri="{0D108BD9-81ED-4DB2-BD59-A6C34878D82A}">
                    <a16:rowId xmlns:a16="http://schemas.microsoft.com/office/drawing/2014/main" val="2423391017"/>
                  </a:ext>
                </a:extLst>
              </a:tr>
              <a:tr h="696404">
                <a:tc>
                  <a:txBody>
                    <a:bodyPr/>
                    <a:lstStyle/>
                    <a:p>
                      <a:pPr algn="ctr"/>
                      <a:r>
                        <a:rPr lang="en-US" altLang="zh-CN" sz="1200" dirty="0"/>
                        <a:t>public</a:t>
                      </a:r>
                    </a:p>
                  </a:txBody>
                  <a:tcPr/>
                </a:tc>
                <a:tc>
                  <a:txBody>
                    <a:bodyPr/>
                    <a:lstStyle/>
                    <a:p>
                      <a:pPr algn="ctr"/>
                      <a:r>
                        <a:rPr lang="zh-CN" altLang="en-US" sz="1200" dirty="0"/>
                        <a:t>是合约的</a:t>
                      </a:r>
                      <a:r>
                        <a:rPr lang="en-US" altLang="zh-CN" sz="1200" dirty="0"/>
                        <a:t>interface </a:t>
                      </a:r>
                      <a:r>
                        <a:rPr lang="zh-CN" altLang="en-US" sz="1200" dirty="0"/>
                        <a:t>，可以被内部调用或通过子合约调用的方式。若调用方式为</a:t>
                      </a:r>
                      <a:r>
                        <a:rPr lang="en-US" altLang="zh-CN" sz="1200" dirty="0"/>
                        <a:t>f(), </a:t>
                      </a:r>
                      <a:r>
                        <a:rPr lang="zh-CN" altLang="en-US" sz="1200" dirty="0"/>
                        <a:t>则等同与</a:t>
                      </a:r>
                      <a:r>
                        <a:rPr lang="en-US" altLang="zh-CN" sz="1200" dirty="0"/>
                        <a:t>internal/private </a:t>
                      </a:r>
                      <a:r>
                        <a:rPr lang="zh-CN" altLang="en-US" sz="1200" dirty="0"/>
                        <a:t>函数；若调用方式为</a:t>
                      </a:r>
                      <a:r>
                        <a:rPr lang="en-US" altLang="zh-CN" sz="1200" dirty="0" err="1"/>
                        <a:t>this.f</a:t>
                      </a:r>
                      <a:r>
                        <a:rPr lang="en-US" altLang="zh-CN" sz="1200" dirty="0"/>
                        <a:t>(), </a:t>
                      </a:r>
                      <a:r>
                        <a:rPr lang="zh-CN" altLang="en-US" sz="1200" dirty="0"/>
                        <a:t>则等同于</a:t>
                      </a:r>
                      <a:r>
                        <a:rPr lang="en-US" altLang="zh-CN" sz="1200" dirty="0"/>
                        <a:t>external</a:t>
                      </a:r>
                      <a:endParaRPr lang="zh-CN" altLang="en-US" sz="1200" dirty="0"/>
                    </a:p>
                  </a:txBody>
                  <a:tcPr/>
                </a:tc>
                <a:extLst>
                  <a:ext uri="{0D108BD9-81ED-4DB2-BD59-A6C34878D82A}">
                    <a16:rowId xmlns:a16="http://schemas.microsoft.com/office/drawing/2014/main" val="4124238220"/>
                  </a:ext>
                </a:extLst>
              </a:tr>
              <a:tr h="486519">
                <a:tc>
                  <a:txBody>
                    <a:bodyPr/>
                    <a:lstStyle/>
                    <a:p>
                      <a:pPr algn="ctr"/>
                      <a:r>
                        <a:rPr lang="en-US" altLang="zh-CN" sz="1200" dirty="0"/>
                        <a:t>internal</a:t>
                      </a:r>
                    </a:p>
                  </a:txBody>
                  <a:tcPr/>
                </a:tc>
                <a:tc>
                  <a:txBody>
                    <a:bodyPr/>
                    <a:lstStyle/>
                    <a:p>
                      <a:pPr algn="ctr"/>
                      <a:r>
                        <a:rPr lang="zh-CN" altLang="en-US" sz="1200" dirty="0"/>
                        <a:t>函数只能被自身或者被继承的合约调用</a:t>
                      </a:r>
                    </a:p>
                  </a:txBody>
                  <a:tcPr/>
                </a:tc>
                <a:extLst>
                  <a:ext uri="{0D108BD9-81ED-4DB2-BD59-A6C34878D82A}">
                    <a16:rowId xmlns:a16="http://schemas.microsoft.com/office/drawing/2014/main" val="2093052558"/>
                  </a:ext>
                </a:extLst>
              </a:tr>
              <a:tr h="696404">
                <a:tc>
                  <a:txBody>
                    <a:bodyPr/>
                    <a:lstStyle/>
                    <a:p>
                      <a:pPr algn="ctr"/>
                      <a:r>
                        <a:rPr lang="en-US" altLang="zh-CN" sz="1200" dirty="0"/>
                        <a:t>private</a:t>
                      </a:r>
                    </a:p>
                  </a:txBody>
                  <a:tcPr/>
                </a:tc>
                <a:tc>
                  <a:txBody>
                    <a:bodyPr/>
                    <a:lstStyle/>
                    <a:p>
                      <a:pPr algn="ctr"/>
                      <a:r>
                        <a:rPr lang="zh-CN" altLang="en-US" sz="1200" dirty="0"/>
                        <a:t>函数只能被自身调用</a:t>
                      </a:r>
                    </a:p>
                  </a:txBody>
                  <a:tcPr/>
                </a:tc>
                <a:extLst>
                  <a:ext uri="{0D108BD9-81ED-4DB2-BD59-A6C34878D82A}">
                    <a16:rowId xmlns:a16="http://schemas.microsoft.com/office/drawing/2014/main" val="3592796615"/>
                  </a:ext>
                </a:extLst>
              </a:tr>
            </a:tbl>
          </a:graphicData>
        </a:graphic>
      </p:graphicFrame>
    </p:spTree>
    <p:extLst>
      <p:ext uri="{BB962C8B-B14F-4D97-AF65-F5344CB8AC3E}">
        <p14:creationId xmlns:p14="http://schemas.microsoft.com/office/powerpoint/2010/main" val="3577230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modifier – </a:t>
            </a:r>
            <a:r>
              <a:rPr lang="zh-CN" altLang="en-US" noProof="1"/>
              <a:t>参数校验</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410088" y="2099064"/>
            <a:ext cx="328472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修饰器的关键字是</a:t>
            </a:r>
            <a:r>
              <a:rPr lang="en-US" altLang="zh-CN" sz="1400" b="1" dirty="0">
                <a:latin typeface="微软雅黑" panose="020B0503020204020204" pitchFamily="34" charset="-122"/>
                <a:ea typeface="微软雅黑" panose="020B0503020204020204" pitchFamily="34" charset="-122"/>
              </a:rPr>
              <a:t>modiﬁer</a:t>
            </a: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修饰器也是合约的成员之一，且同样可以被继承、重写</a:t>
            </a:r>
            <a:endParaRPr lang="en-US" altLang="zh-CN" sz="1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86D812D-D86C-478C-B65D-2D2B50062500}"/>
              </a:ext>
            </a:extLst>
          </p:cNvPr>
          <p:cNvPicPr>
            <a:picLocks noChangeAspect="1"/>
          </p:cNvPicPr>
          <p:nvPr/>
        </p:nvPicPr>
        <p:blipFill>
          <a:blip r:embed="rId3"/>
          <a:stretch>
            <a:fillRect/>
          </a:stretch>
        </p:blipFill>
        <p:spPr>
          <a:xfrm>
            <a:off x="3694814" y="763514"/>
            <a:ext cx="3985485" cy="3409765"/>
          </a:xfrm>
          <a:prstGeom prst="rect">
            <a:avLst/>
          </a:prstGeom>
        </p:spPr>
      </p:pic>
    </p:spTree>
    <p:extLst>
      <p:ext uri="{BB962C8B-B14F-4D97-AF65-F5344CB8AC3E}">
        <p14:creationId xmlns:p14="http://schemas.microsoft.com/office/powerpoint/2010/main" val="171942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167D4-D122-403C-B63A-92B74405ACF4}"/>
              </a:ext>
            </a:extLst>
          </p:cNvPr>
          <p:cNvSpPr>
            <a:spLocks noGrp="1"/>
          </p:cNvSpPr>
          <p:nvPr>
            <p:ph type="title"/>
          </p:nvPr>
        </p:nvSpPr>
        <p:spPr/>
        <p:txBody>
          <a:bodyPr/>
          <a:lstStyle/>
          <a:p>
            <a:r>
              <a:rPr lang="zh-CN" altLang="en-US" sz="2135" noProof="1"/>
              <a:t>以太坊上的智能合约</a:t>
            </a:r>
            <a:endParaRPr lang="zh-CN" altLang="en-US" noProof="1"/>
          </a:p>
        </p:txBody>
      </p:sp>
      <p:sp>
        <p:nvSpPr>
          <p:cNvPr id="6" name="文本框 25">
            <a:extLst>
              <a:ext uri="{FF2B5EF4-FFF2-40B4-BE49-F238E27FC236}">
                <a16:creationId xmlns:a16="http://schemas.microsoft.com/office/drawing/2014/main" id="{0DF8BFFD-2AEB-49EF-8CBA-13EBC6718871}"/>
              </a:ext>
            </a:extLst>
          </p:cNvPr>
          <p:cNvSpPr txBox="1">
            <a:spLocks noChangeArrowheads="1"/>
          </p:cNvSpPr>
          <p:nvPr/>
        </p:nvSpPr>
        <p:spPr bwMode="auto">
          <a:xfrm>
            <a:off x="3491653" y="754529"/>
            <a:ext cx="470014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智能合约是一个账户</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账户内包含可执行的字节码，容量不限的存储空间</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合约一旦部署则无法修改</a:t>
            </a:r>
            <a:endParaRPr lang="en-US" altLang="zh-CN" sz="1400" b="1" dirty="0">
              <a:latin typeface="微软雅黑" panose="020B0503020204020204" pitchFamily="34" charset="-122"/>
              <a:ea typeface="微软雅黑" panose="020B0503020204020204" pitchFamily="34" charset="-122"/>
            </a:endParaRPr>
          </a:p>
          <a:p>
            <a:pPr indent="457200"/>
            <a:endParaRPr lang="en-US" altLang="zh-CN" sz="1400" b="1" dirty="0">
              <a:latin typeface="微软雅黑" panose="020B0503020204020204" pitchFamily="34" charset="-122"/>
              <a:ea typeface="微软雅黑" panose="020B0503020204020204" pitchFamily="34" charset="-122"/>
            </a:endParaRPr>
          </a:p>
        </p:txBody>
      </p:sp>
      <p:sp>
        <p:nvSpPr>
          <p:cNvPr id="7" name="文本框 25">
            <a:extLst>
              <a:ext uri="{FF2B5EF4-FFF2-40B4-BE49-F238E27FC236}">
                <a16:creationId xmlns:a16="http://schemas.microsoft.com/office/drawing/2014/main" id="{95B451DB-7CDE-4F71-80A4-D7D33F8625DB}"/>
              </a:ext>
            </a:extLst>
          </p:cNvPr>
          <p:cNvSpPr txBox="1">
            <a:spLocks noChangeArrowheads="1"/>
          </p:cNvSpPr>
          <p:nvPr/>
        </p:nvSpPr>
        <p:spPr bwMode="auto">
          <a:xfrm>
            <a:off x="220959" y="754529"/>
            <a:ext cx="37130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400" dirty="0">
                <a:latin typeface="微软雅黑" panose="020B0503020204020204" pitchFamily="34" charset="-122"/>
                <a:ea typeface="微软雅黑" panose="020B0503020204020204" pitchFamily="34" charset="-122"/>
              </a:rPr>
              <a:t>两种账户类型：</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外部账户</a:t>
            </a:r>
            <a:r>
              <a:rPr lang="en-US" altLang="zh-CN" sz="1400" dirty="0">
                <a:latin typeface="微软雅黑" panose="020B0503020204020204" pitchFamily="34" charset="-122"/>
                <a:ea typeface="微软雅黑" panose="020B0503020204020204" pitchFamily="34" charset="-122"/>
              </a:rPr>
              <a:t>(externally owned accounts)</a:t>
            </a:r>
          </a:p>
          <a:p>
            <a:r>
              <a:rPr lang="zh-CN" altLang="en-US" sz="1400" dirty="0">
                <a:latin typeface="微软雅黑" panose="020B0503020204020204" pitchFamily="34" charset="-122"/>
                <a:ea typeface="微软雅黑" panose="020B0503020204020204" pitchFamily="34" charset="-122"/>
              </a:rPr>
              <a:t>合约账户</a:t>
            </a:r>
            <a:r>
              <a:rPr lang="en-US" altLang="zh-CN" sz="1400" dirty="0">
                <a:latin typeface="微软雅黑" panose="020B0503020204020204" pitchFamily="34" charset="-122"/>
                <a:ea typeface="微软雅黑" panose="020B0503020204020204" pitchFamily="34" charset="-122"/>
              </a:rPr>
              <a:t>(</a:t>
            </a:r>
            <a:r>
              <a:rPr lang="en-US" altLang="zh-CN" sz="1400" i="0" dirty="0">
                <a:solidFill>
                  <a:srgbClr val="24292E"/>
                </a:solidFill>
                <a:effectLst/>
                <a:latin typeface="微软雅黑" panose="020B0503020204020204" pitchFamily="34" charset="-122"/>
                <a:ea typeface="微软雅黑" panose="020B0503020204020204" pitchFamily="34" charset="-122"/>
              </a:rPr>
              <a:t>contract accounts</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01A5C02-2076-48EB-AA6B-8CDF678F1EF9}"/>
              </a:ext>
            </a:extLst>
          </p:cNvPr>
          <p:cNvPicPr>
            <a:picLocks noChangeAspect="1"/>
          </p:cNvPicPr>
          <p:nvPr/>
        </p:nvPicPr>
        <p:blipFill>
          <a:blip r:embed="rId3"/>
          <a:stretch>
            <a:fillRect/>
          </a:stretch>
        </p:blipFill>
        <p:spPr>
          <a:xfrm>
            <a:off x="288574" y="1928933"/>
            <a:ext cx="3577857" cy="2128197"/>
          </a:xfrm>
          <a:prstGeom prst="rect">
            <a:avLst/>
          </a:prstGeom>
        </p:spPr>
      </p:pic>
      <p:pic>
        <p:nvPicPr>
          <p:cNvPr id="5" name="图片 4">
            <a:extLst>
              <a:ext uri="{FF2B5EF4-FFF2-40B4-BE49-F238E27FC236}">
                <a16:creationId xmlns:a16="http://schemas.microsoft.com/office/drawing/2014/main" id="{C1E2ED66-8BA7-4440-8921-3143404750F8}"/>
              </a:ext>
            </a:extLst>
          </p:cNvPr>
          <p:cNvPicPr>
            <a:picLocks noChangeAspect="1"/>
          </p:cNvPicPr>
          <p:nvPr/>
        </p:nvPicPr>
        <p:blipFill>
          <a:blip r:embed="rId4"/>
          <a:stretch>
            <a:fillRect/>
          </a:stretch>
        </p:blipFill>
        <p:spPr>
          <a:xfrm>
            <a:off x="4122031" y="1823960"/>
            <a:ext cx="3648079" cy="223317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合约事件</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820783" y="709985"/>
            <a:ext cx="656884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Solidity </a:t>
            </a:r>
            <a:r>
              <a:rPr lang="zh-CN" altLang="en-US" sz="1400" b="1" dirty="0">
                <a:latin typeface="微软雅黑" panose="020B0503020204020204" pitchFamily="34" charset="-122"/>
                <a:ea typeface="微软雅黑" panose="020B0503020204020204" pitchFamily="34" charset="-122"/>
              </a:rPr>
              <a:t>中的事件</a:t>
            </a:r>
            <a:r>
              <a:rPr lang="en-US" altLang="zh-CN" sz="1400" b="1" dirty="0">
                <a:latin typeface="微软雅黑" panose="020B0503020204020204" pitchFamily="34" charset="-122"/>
                <a:ea typeface="微软雅黑" panose="020B0503020204020204" pitchFamily="34" charset="-122"/>
              </a:rPr>
              <a:t>(event) </a:t>
            </a:r>
            <a:r>
              <a:rPr lang="zh-CN" altLang="en-US" sz="1400" b="1" dirty="0">
                <a:latin typeface="微软雅黑" panose="020B0503020204020204" pitchFamily="34" charset="-122"/>
                <a:ea typeface="微软雅黑" panose="020B0503020204020204" pitchFamily="34" charset="-122"/>
              </a:rPr>
              <a:t>可以简单地理解为合约执行的日志</a:t>
            </a:r>
            <a:r>
              <a:rPr lang="en-US" altLang="zh-CN" sz="1400" b="1" dirty="0">
                <a:latin typeface="微软雅黑" panose="020B0503020204020204" pitchFamily="34" charset="-122"/>
                <a:ea typeface="微软雅黑" panose="020B0503020204020204" pitchFamily="34" charset="-122"/>
              </a:rPr>
              <a:t>(log)</a:t>
            </a: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一个事件</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日志</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最多可以包含</a:t>
            </a:r>
            <a:r>
              <a:rPr lang="en-US" altLang="zh-CN" sz="1400" b="1" dirty="0">
                <a:latin typeface="微软雅黑" panose="020B0503020204020204" pitchFamily="34" charset="-122"/>
                <a:ea typeface="微软雅黑" panose="020B0503020204020204" pitchFamily="34" charset="-122"/>
              </a:rPr>
              <a:t>4</a:t>
            </a:r>
            <a:r>
              <a:rPr lang="zh-CN" altLang="en-US" sz="1400" b="1" dirty="0">
                <a:latin typeface="微软雅黑" panose="020B0503020204020204" pitchFamily="34" charset="-122"/>
                <a:ea typeface="微软雅黑" panose="020B0503020204020204" pitchFamily="34" charset="-122"/>
              </a:rPr>
              <a:t>个</a:t>
            </a:r>
            <a:r>
              <a:rPr lang="en-US" altLang="zh-CN" sz="1400" b="1" dirty="0">
                <a:latin typeface="微软雅黑" panose="020B0503020204020204" pitchFamily="34" charset="-122"/>
                <a:ea typeface="微软雅黑" panose="020B0503020204020204" pitchFamily="34" charset="-122"/>
              </a:rPr>
              <a:t>topic</a:t>
            </a:r>
            <a:r>
              <a:rPr lang="zh-CN" altLang="en-US" sz="1400" b="1" dirty="0">
                <a:latin typeface="微软雅黑" panose="020B0503020204020204" pitchFamily="34" charset="-122"/>
                <a:ea typeface="微软雅黑" panose="020B0503020204020204" pitchFamily="34" charset="-122"/>
              </a:rPr>
              <a:t>和额外的若干其他数据</a:t>
            </a:r>
          </a:p>
          <a:p>
            <a:pPr marL="742950" lvl="1"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topic0</a:t>
            </a:r>
            <a:r>
              <a:rPr lang="zh-CN" altLang="en-US" sz="1400" b="1" dirty="0">
                <a:latin typeface="微软雅黑" panose="020B0503020204020204" pitchFamily="34" charset="-122"/>
                <a:ea typeface="微软雅黑" panose="020B0503020204020204" pitchFamily="34" charset="-122"/>
              </a:rPr>
              <a:t>是固定的，其值等于事件签名的</a:t>
            </a:r>
            <a:r>
              <a:rPr lang="en-US" altLang="zh-CN" sz="1400" b="1" dirty="0">
                <a:latin typeface="微软雅黑" panose="020B0503020204020204" pitchFamily="34" charset="-122"/>
                <a:ea typeface="微软雅黑" panose="020B0503020204020204" pitchFamily="34" charset="-122"/>
              </a:rPr>
              <a:t>keccak256</a:t>
            </a:r>
            <a:r>
              <a:rPr lang="zh-CN" altLang="en-US" sz="1400" b="1" dirty="0">
                <a:latin typeface="微软雅黑" panose="020B0503020204020204" pitchFamily="34" charset="-122"/>
                <a:ea typeface="微软雅黑" panose="020B0503020204020204" pitchFamily="34" charset="-122"/>
              </a:rPr>
              <a:t>哈希值，除非事件被声明为</a:t>
            </a:r>
            <a:r>
              <a:rPr lang="en-US" altLang="zh-CN" sz="1400" b="1" dirty="0">
                <a:latin typeface="微软雅黑" panose="020B0503020204020204" pitchFamily="34" charset="-122"/>
                <a:ea typeface="微软雅黑" panose="020B0503020204020204" pitchFamily="34" charset="-122"/>
              </a:rPr>
              <a:t>anonymous</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事件参数中被声明为</a:t>
            </a:r>
            <a:r>
              <a:rPr lang="en-US" altLang="zh-CN" sz="1400" b="1" dirty="0">
                <a:latin typeface="微软雅黑" panose="020B0503020204020204" pitchFamily="34" charset="-122"/>
                <a:ea typeface="微软雅黑" panose="020B0503020204020204" pitchFamily="34" charset="-122"/>
              </a:rPr>
              <a:t>indexed</a:t>
            </a:r>
            <a:r>
              <a:rPr lang="zh-CN" altLang="en-US" sz="1400" b="1" dirty="0">
                <a:latin typeface="微软雅黑" panose="020B0503020204020204" pitchFamily="34" charset="-122"/>
                <a:ea typeface="微软雅黑" panose="020B0503020204020204" pitchFamily="34" charset="-122"/>
              </a:rPr>
              <a:t>的参数会被依次作为</a:t>
            </a:r>
            <a:r>
              <a:rPr lang="en-US" altLang="zh-CN" sz="1400" b="1" dirty="0">
                <a:latin typeface="微软雅黑" panose="020B0503020204020204" pitchFamily="34" charset="-122"/>
                <a:ea typeface="微软雅黑" panose="020B0503020204020204" pitchFamily="34" charset="-122"/>
              </a:rPr>
              <a:t>topic1~topic3</a:t>
            </a:r>
            <a:r>
              <a:rPr lang="zh-CN" altLang="en-US" sz="1400" b="1" dirty="0">
                <a:latin typeface="微软雅黑" panose="020B0503020204020204" pitchFamily="34" charset="-122"/>
                <a:ea typeface="微软雅黑" panose="020B0503020204020204" pitchFamily="34" charset="-122"/>
              </a:rPr>
              <a:t>保存</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所有</a:t>
            </a:r>
            <a:r>
              <a:rPr lang="en-US" altLang="zh-CN" sz="1400" b="1" dirty="0">
                <a:latin typeface="微软雅黑" panose="020B0503020204020204" pitchFamily="34" charset="-122"/>
                <a:ea typeface="微软雅黑" panose="020B0503020204020204" pitchFamily="34" charset="-122"/>
              </a:rPr>
              <a:t>topic</a:t>
            </a:r>
            <a:r>
              <a:rPr lang="zh-CN" altLang="en-US" sz="1400" b="1" dirty="0">
                <a:latin typeface="微软雅黑" panose="020B0503020204020204" pitchFamily="34" charset="-122"/>
                <a:ea typeface="微软雅黑" panose="020B0503020204020204" pitchFamily="34" charset="-122"/>
              </a:rPr>
              <a:t>都会被加入交易和区块的</a:t>
            </a:r>
            <a:r>
              <a:rPr lang="en-US" altLang="zh-CN" sz="1400" b="1" dirty="0" err="1">
                <a:latin typeface="微软雅黑" panose="020B0503020204020204" pitchFamily="34" charset="-122"/>
                <a:ea typeface="微软雅黑" panose="020B0503020204020204" pitchFamily="34" charset="-122"/>
              </a:rPr>
              <a:t>BloomFilter</a:t>
            </a:r>
            <a:r>
              <a:rPr lang="zh-CN" altLang="en-US" sz="1400" b="1" dirty="0">
                <a:latin typeface="微软雅黑" panose="020B0503020204020204" pitchFamily="34" charset="-122"/>
                <a:ea typeface="微软雅黑" panose="020B0503020204020204" pitchFamily="34" charset="-122"/>
              </a:rPr>
              <a:t>，可以通过</a:t>
            </a:r>
            <a:r>
              <a:rPr lang="en-US" altLang="zh-CN" sz="1400" b="1" dirty="0" err="1">
                <a:latin typeface="微软雅黑" panose="020B0503020204020204" pitchFamily="34" charset="-122"/>
                <a:ea typeface="微软雅黑" panose="020B0503020204020204" pitchFamily="34" charset="-122"/>
              </a:rPr>
              <a:t>jsonrpc</a:t>
            </a:r>
            <a:r>
              <a:rPr lang="en-US" altLang="zh-CN" sz="1400" b="1" dirty="0">
                <a:latin typeface="微软雅黑" panose="020B0503020204020204" pitchFamily="34" charset="-122"/>
                <a:ea typeface="微软雅黑" panose="020B0503020204020204" pitchFamily="34" charset="-122"/>
              </a:rPr>
              <a:t>/web3 </a:t>
            </a:r>
            <a:r>
              <a:rPr lang="zh-CN" altLang="en-US" sz="1400" b="1" dirty="0">
                <a:latin typeface="微软雅黑" panose="020B0503020204020204" pitchFamily="34" charset="-122"/>
                <a:ea typeface="微软雅黑" panose="020B0503020204020204" pitchFamily="34" charset="-122"/>
              </a:rPr>
              <a:t>的</a:t>
            </a:r>
            <a:r>
              <a:rPr lang="en-US" altLang="zh-CN" sz="1400" b="1" dirty="0">
                <a:latin typeface="微软雅黑" panose="020B0503020204020204" pitchFamily="34" charset="-122"/>
                <a:ea typeface="微软雅黑" panose="020B0503020204020204" pitchFamily="34" charset="-122"/>
              </a:rPr>
              <a:t>filter </a:t>
            </a:r>
            <a:r>
              <a:rPr lang="zh-CN" altLang="en-US" sz="1400" b="1" dirty="0">
                <a:latin typeface="微软雅黑" panose="020B0503020204020204" pitchFamily="34" charset="-122"/>
                <a:ea typeface="微软雅黑" panose="020B0503020204020204" pitchFamily="34" charset="-122"/>
              </a:rPr>
              <a:t>功能进行快速过滤匹配</a:t>
            </a:r>
            <a:endParaRPr lang="en-US" altLang="zh-CN" sz="1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4B1B2A4-7F13-4523-81CD-AF9E8CDFC3D3}"/>
              </a:ext>
            </a:extLst>
          </p:cNvPr>
          <p:cNvPicPr>
            <a:picLocks noChangeAspect="1"/>
          </p:cNvPicPr>
          <p:nvPr/>
        </p:nvPicPr>
        <p:blipFill>
          <a:blip r:embed="rId3"/>
          <a:stretch>
            <a:fillRect/>
          </a:stretch>
        </p:blipFill>
        <p:spPr>
          <a:xfrm>
            <a:off x="719030" y="2554908"/>
            <a:ext cx="6772349" cy="1093383"/>
          </a:xfrm>
          <a:prstGeom prst="rect">
            <a:avLst/>
          </a:prstGeom>
        </p:spPr>
      </p:pic>
    </p:spTree>
    <p:extLst>
      <p:ext uri="{BB962C8B-B14F-4D97-AF65-F5344CB8AC3E}">
        <p14:creationId xmlns:p14="http://schemas.microsoft.com/office/powerpoint/2010/main" val="1572451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合约事件</a:t>
            </a:r>
          </a:p>
        </p:txBody>
      </p:sp>
      <p:pic>
        <p:nvPicPr>
          <p:cNvPr id="6" name="图片 5">
            <a:extLst>
              <a:ext uri="{FF2B5EF4-FFF2-40B4-BE49-F238E27FC236}">
                <a16:creationId xmlns:a16="http://schemas.microsoft.com/office/drawing/2014/main" id="{96A14FB8-0499-4DE4-BCDD-A6DFEA86CB4A}"/>
              </a:ext>
            </a:extLst>
          </p:cNvPr>
          <p:cNvPicPr>
            <a:picLocks noChangeAspect="1"/>
          </p:cNvPicPr>
          <p:nvPr/>
        </p:nvPicPr>
        <p:blipFill>
          <a:blip r:embed="rId3"/>
          <a:stretch>
            <a:fillRect/>
          </a:stretch>
        </p:blipFill>
        <p:spPr>
          <a:xfrm>
            <a:off x="3539474" y="960033"/>
            <a:ext cx="4382446" cy="2926168"/>
          </a:xfrm>
          <a:prstGeom prst="rect">
            <a:avLst/>
          </a:prstGeom>
        </p:spPr>
      </p:pic>
      <p:sp>
        <p:nvSpPr>
          <p:cNvPr id="7" name="文本框 25">
            <a:extLst>
              <a:ext uri="{FF2B5EF4-FFF2-40B4-BE49-F238E27FC236}">
                <a16:creationId xmlns:a16="http://schemas.microsoft.com/office/drawing/2014/main" id="{FA9CB490-003C-4258-BBFF-859F0272595B}"/>
              </a:ext>
            </a:extLst>
          </p:cNvPr>
          <p:cNvSpPr txBox="1">
            <a:spLocks noChangeArrowheads="1"/>
          </p:cNvSpPr>
          <p:nvPr/>
        </p:nvSpPr>
        <p:spPr bwMode="auto">
          <a:xfrm>
            <a:off x="123010" y="1054893"/>
            <a:ext cx="3284726"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由于合约事件最多可以定义三个</a:t>
            </a:r>
            <a:r>
              <a:rPr lang="en-US" altLang="zh-CN" sz="1400" b="1" dirty="0">
                <a:latin typeface="微软雅黑" panose="020B0503020204020204" pitchFamily="34" charset="-122"/>
                <a:ea typeface="微软雅黑" panose="020B0503020204020204" pitchFamily="34" charset="-122"/>
              </a:rPr>
              <a:t>topics</a:t>
            </a:r>
            <a:r>
              <a:rPr lang="zh-CN" altLang="en-US" sz="1400" b="1" dirty="0">
                <a:latin typeface="微软雅黑" panose="020B0503020204020204" pitchFamily="34" charset="-122"/>
                <a:ea typeface="微软雅黑" panose="020B0503020204020204" pitchFamily="34" charset="-122"/>
              </a:rPr>
              <a:t>，所以对于合约事件的搜索显得十分灵活：</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 topic1-3 </a:t>
            </a:r>
            <a:r>
              <a:rPr lang="zh-CN" altLang="en-US" sz="1400" b="1" dirty="0">
                <a:latin typeface="微软雅黑" panose="020B0503020204020204" pitchFamily="34" charset="-122"/>
                <a:ea typeface="微软雅黑" panose="020B0503020204020204" pitchFamily="34" charset="-122"/>
              </a:rPr>
              <a:t>可以为任何值</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[A]: topic1 </a:t>
            </a:r>
            <a:r>
              <a:rPr lang="zh-CN" altLang="en-US" sz="1400" b="1" dirty="0">
                <a:latin typeface="微软雅黑" panose="020B0503020204020204" pitchFamily="34" charset="-122"/>
                <a:ea typeface="微软雅黑" panose="020B0503020204020204" pitchFamily="34" charset="-122"/>
              </a:rPr>
              <a:t>为</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topic2-3 </a:t>
            </a:r>
            <a:r>
              <a:rPr lang="zh-CN" altLang="en-US" sz="1400" b="1" dirty="0">
                <a:latin typeface="微软雅黑" panose="020B0503020204020204" pitchFamily="34" charset="-122"/>
                <a:ea typeface="微软雅黑" panose="020B0503020204020204" pitchFamily="34" charset="-122"/>
              </a:rPr>
              <a:t>可以为任何值</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[null, B]: topic1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3 </a:t>
            </a:r>
            <a:r>
              <a:rPr lang="zh-CN" altLang="en-US" sz="1400" b="1" dirty="0">
                <a:latin typeface="微软雅黑" panose="020B0503020204020204" pitchFamily="34" charset="-122"/>
                <a:ea typeface="微软雅黑" panose="020B0503020204020204" pitchFamily="34" charset="-122"/>
              </a:rPr>
              <a:t>为任意值，</a:t>
            </a:r>
            <a:r>
              <a:rPr lang="en-US" altLang="zh-CN" sz="1400" b="1" dirty="0">
                <a:latin typeface="微软雅黑" panose="020B0503020204020204" pitchFamily="34" charset="-122"/>
                <a:ea typeface="微软雅黑" panose="020B0503020204020204" pitchFamily="34" charset="-122"/>
              </a:rPr>
              <a:t>topic2 </a:t>
            </a:r>
            <a:r>
              <a:rPr lang="zh-CN" altLang="en-US" sz="1400" b="1" dirty="0">
                <a:latin typeface="微软雅黑" panose="020B0503020204020204" pitchFamily="34" charset="-122"/>
                <a:ea typeface="微软雅黑" panose="020B0503020204020204" pitchFamily="34" charset="-122"/>
              </a:rPr>
              <a:t>为</a:t>
            </a:r>
            <a:r>
              <a:rPr lang="en-US" altLang="zh-CN" sz="1400" b="1" dirty="0">
                <a:latin typeface="微软雅黑" panose="020B0503020204020204" pitchFamily="34" charset="-122"/>
                <a:ea typeface="微软雅黑" panose="020B0503020204020204" pitchFamily="34" charset="-122"/>
              </a:rPr>
              <a:t>B</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[A, B]: topic1 </a:t>
            </a:r>
            <a:r>
              <a:rPr lang="zh-CN" altLang="en-US" sz="1400" b="1" dirty="0">
                <a:latin typeface="微软雅黑" panose="020B0503020204020204" pitchFamily="34" charset="-122"/>
                <a:ea typeface="微软雅黑" panose="020B0503020204020204" pitchFamily="34" charset="-122"/>
              </a:rPr>
              <a:t>为</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且</a:t>
            </a:r>
            <a:r>
              <a:rPr lang="en-US" altLang="zh-CN" sz="1400" b="1" dirty="0">
                <a:latin typeface="微软雅黑" panose="020B0503020204020204" pitchFamily="34" charset="-122"/>
                <a:ea typeface="微软雅黑" panose="020B0503020204020204" pitchFamily="34" charset="-122"/>
              </a:rPr>
              <a:t>topic2 </a:t>
            </a:r>
            <a:r>
              <a:rPr lang="zh-CN" altLang="en-US" sz="1400" b="1" dirty="0">
                <a:latin typeface="微软雅黑" panose="020B0503020204020204" pitchFamily="34" charset="-122"/>
                <a:ea typeface="微软雅黑" panose="020B0503020204020204" pitchFamily="34" charset="-122"/>
              </a:rPr>
              <a:t>为</a:t>
            </a:r>
            <a:r>
              <a:rPr lang="en-US" altLang="zh-CN" sz="1400" b="1" dirty="0">
                <a:latin typeface="微软雅黑" panose="020B0503020204020204" pitchFamily="34" charset="-122"/>
                <a:ea typeface="微软雅黑" panose="020B0503020204020204" pitchFamily="34" charset="-122"/>
              </a:rPr>
              <a:t>B</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[[A, B], [A, B]]: topic1 </a:t>
            </a:r>
            <a:r>
              <a:rPr lang="zh-CN" altLang="en-US" sz="1400" b="1" dirty="0">
                <a:latin typeface="微软雅黑" panose="020B0503020204020204" pitchFamily="34" charset="-122"/>
                <a:ea typeface="微软雅黑" panose="020B0503020204020204" pitchFamily="34" charset="-122"/>
              </a:rPr>
              <a:t>为</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或</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topic2 </a:t>
            </a:r>
            <a:r>
              <a:rPr lang="zh-CN" altLang="en-US" sz="1400" b="1" dirty="0">
                <a:latin typeface="微软雅黑" panose="020B0503020204020204" pitchFamily="34" charset="-122"/>
                <a:ea typeface="微软雅黑" panose="020B0503020204020204" pitchFamily="34" charset="-122"/>
              </a:rPr>
              <a:t>为</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或</a:t>
            </a:r>
            <a:r>
              <a:rPr lang="en-US" altLang="zh-CN" sz="1400" b="1" dirty="0">
                <a:latin typeface="微软雅黑" panose="020B0503020204020204" pitchFamily="34" charset="-122"/>
                <a:ea typeface="微软雅黑" panose="020B0503020204020204" pitchFamily="34" charset="-122"/>
              </a:rPr>
              <a:t>B</a:t>
            </a:r>
          </a:p>
        </p:txBody>
      </p:sp>
    </p:spTree>
    <p:extLst>
      <p:ext uri="{BB962C8B-B14F-4D97-AF65-F5344CB8AC3E}">
        <p14:creationId xmlns:p14="http://schemas.microsoft.com/office/powerpoint/2010/main" val="1389287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合约继承</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779577" y="1167185"/>
            <a:ext cx="656884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Solidity</a:t>
            </a:r>
            <a:r>
              <a:rPr lang="zh-CN" altLang="en-US" sz="1400" b="1" dirty="0">
                <a:latin typeface="微软雅黑" panose="020B0503020204020204" pitchFamily="34" charset="-122"/>
                <a:ea typeface="微软雅黑" panose="020B0503020204020204" pitchFamily="34" charset="-122"/>
              </a:rPr>
              <a:t>支持继承，多继承，多态（函数</a:t>
            </a:r>
            <a:r>
              <a:rPr lang="en-US" altLang="zh-CN" sz="1400" b="1" dirty="0">
                <a:latin typeface="微软雅黑" panose="020B0503020204020204" pitchFamily="34" charset="-122"/>
                <a:ea typeface="微软雅黑" panose="020B0503020204020204" pitchFamily="34" charset="-122"/>
              </a:rPr>
              <a:t>override</a:t>
            </a:r>
            <a:r>
              <a:rPr lang="zh-CN" altLang="en-US" sz="1400" b="1" dirty="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当合约继承了父合约时，只有一个合约会被部署，即调用父合约采用的是</a:t>
            </a:r>
            <a:r>
              <a:rPr lang="en-US" altLang="zh-CN" sz="1400" b="1" dirty="0">
                <a:latin typeface="微软雅黑" panose="020B0503020204020204" pitchFamily="34" charset="-122"/>
                <a:ea typeface="微软雅黑" panose="020B0503020204020204" pitchFamily="34" charset="-122"/>
              </a:rPr>
              <a:t>internal function </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JUMP </a:t>
            </a:r>
            <a:r>
              <a:rPr lang="zh-CN" altLang="en-US" sz="1400" b="1" dirty="0">
                <a:latin typeface="微软雅黑" panose="020B0503020204020204" pitchFamily="34" charset="-122"/>
                <a:ea typeface="微软雅黑" panose="020B0503020204020204" pitchFamily="34" charset="-122"/>
              </a:rPr>
              <a:t>），执行上下文不发生改变</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简单来理解，就是子合约会把所有继承的成员“ 拷贝” 到自身定义中，让编译器完成字节码编译</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对于 </a:t>
            </a:r>
            <a:r>
              <a:rPr lang="en-US" altLang="zh-CN" sz="1400" b="1" dirty="0">
                <a:latin typeface="微软雅黑" panose="020B0503020204020204" pitchFamily="34" charset="-122"/>
                <a:ea typeface="微软雅黑" panose="020B0503020204020204" pitchFamily="34" charset="-122"/>
              </a:rPr>
              <a:t>contract K is A, B, C { ... } :</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合约</a:t>
            </a:r>
            <a:r>
              <a:rPr lang="en-US" altLang="zh-CN" sz="1400" b="1" dirty="0">
                <a:latin typeface="微软雅黑" panose="020B0503020204020204" pitchFamily="34" charset="-122"/>
                <a:ea typeface="微软雅黑" panose="020B0503020204020204" pitchFamily="34" charset="-122"/>
              </a:rPr>
              <a:t>K </a:t>
            </a:r>
            <a:r>
              <a:rPr lang="zh-CN" altLang="en-US" sz="1400" b="1" dirty="0">
                <a:latin typeface="微软雅黑" panose="020B0503020204020204" pitchFamily="34" charset="-122"/>
                <a:ea typeface="微软雅黑" panose="020B0503020204020204" pitchFamily="34" charset="-122"/>
              </a:rPr>
              <a:t>的继承顺序是：首先继承</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，后</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，最后</a:t>
            </a:r>
            <a:r>
              <a:rPr lang="en-US" altLang="zh-CN" sz="1400" b="1" dirty="0">
                <a:latin typeface="微软雅黑" panose="020B0503020204020204" pitchFamily="34" charset="-122"/>
                <a:ea typeface="微软雅黑" panose="020B0503020204020204" pitchFamily="34" charset="-122"/>
              </a:rPr>
              <a:t>C</a:t>
            </a:r>
            <a:r>
              <a:rPr lang="zh-CN" altLang="en-US" sz="1400" b="1" dirty="0">
                <a:latin typeface="微软雅黑" panose="020B0503020204020204" pitchFamily="34" charset="-122"/>
                <a:ea typeface="微软雅黑" panose="020B0503020204020204" pitchFamily="34" charset="-122"/>
              </a:rPr>
              <a:t>构造函数的执行顺序</a:t>
            </a:r>
            <a:r>
              <a:rPr lang="en-US" altLang="zh-CN" sz="1400" b="1" dirty="0">
                <a:latin typeface="微软雅黑" panose="020B0503020204020204" pitchFamily="34" charset="-122"/>
                <a:ea typeface="微软雅黑" panose="020B0503020204020204" pitchFamily="34" charset="-122"/>
              </a:rPr>
              <a:t>:A -&gt; B -&gt; C -&gt; K</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同名函数的重写顺序</a:t>
            </a:r>
            <a:r>
              <a:rPr lang="en-US" altLang="zh-CN" sz="1400" b="1" dirty="0">
                <a:latin typeface="微软雅黑" panose="020B0503020204020204" pitchFamily="34" charset="-122"/>
                <a:ea typeface="微软雅黑" panose="020B0503020204020204" pitchFamily="34" charset="-122"/>
              </a:rPr>
              <a:t>:K -&gt; C -&gt; B -&gt; A</a:t>
            </a:r>
          </a:p>
        </p:txBody>
      </p:sp>
    </p:spTree>
    <p:extLst>
      <p:ext uri="{BB962C8B-B14F-4D97-AF65-F5344CB8AC3E}">
        <p14:creationId xmlns:p14="http://schemas.microsoft.com/office/powerpoint/2010/main" val="1290691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合约继承</a:t>
            </a:r>
          </a:p>
        </p:txBody>
      </p:sp>
      <p:pic>
        <p:nvPicPr>
          <p:cNvPr id="4" name="图片 3">
            <a:extLst>
              <a:ext uri="{FF2B5EF4-FFF2-40B4-BE49-F238E27FC236}">
                <a16:creationId xmlns:a16="http://schemas.microsoft.com/office/drawing/2014/main" id="{23643C54-F9AF-431A-B2F5-CACB39688C8F}"/>
              </a:ext>
            </a:extLst>
          </p:cNvPr>
          <p:cNvPicPr>
            <a:picLocks noChangeAspect="1"/>
          </p:cNvPicPr>
          <p:nvPr/>
        </p:nvPicPr>
        <p:blipFill>
          <a:blip r:embed="rId3"/>
          <a:stretch>
            <a:fillRect/>
          </a:stretch>
        </p:blipFill>
        <p:spPr>
          <a:xfrm>
            <a:off x="288611" y="874139"/>
            <a:ext cx="3672017" cy="3352303"/>
          </a:xfrm>
          <a:prstGeom prst="rect">
            <a:avLst/>
          </a:prstGeom>
        </p:spPr>
      </p:pic>
      <p:pic>
        <p:nvPicPr>
          <p:cNvPr id="8" name="图片 7">
            <a:extLst>
              <a:ext uri="{FF2B5EF4-FFF2-40B4-BE49-F238E27FC236}">
                <a16:creationId xmlns:a16="http://schemas.microsoft.com/office/drawing/2014/main" id="{DA88D6FA-6FBE-4115-8F0D-75B656D56E85}"/>
              </a:ext>
            </a:extLst>
          </p:cNvPr>
          <p:cNvPicPr>
            <a:picLocks noChangeAspect="1"/>
          </p:cNvPicPr>
          <p:nvPr/>
        </p:nvPicPr>
        <p:blipFill>
          <a:blip r:embed="rId4"/>
          <a:stretch>
            <a:fillRect/>
          </a:stretch>
        </p:blipFill>
        <p:spPr>
          <a:xfrm>
            <a:off x="4167373" y="874139"/>
            <a:ext cx="3743249" cy="3352302"/>
          </a:xfrm>
          <a:prstGeom prst="rect">
            <a:avLst/>
          </a:prstGeom>
        </p:spPr>
      </p:pic>
    </p:spTree>
    <p:extLst>
      <p:ext uri="{BB962C8B-B14F-4D97-AF65-F5344CB8AC3E}">
        <p14:creationId xmlns:p14="http://schemas.microsoft.com/office/powerpoint/2010/main" val="359861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抽象合约</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388821" y="924167"/>
            <a:ext cx="76068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如果一个合约中包含一个没有函数体的函数，它就是“ 抽象合约”</a:t>
            </a: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抽象合约不能被编译，只能作为基类</a:t>
            </a:r>
            <a:endParaRPr lang="en-US" altLang="zh-CN" sz="14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B4D24103-6C08-4830-AB05-BFE8C9202DB1}"/>
              </a:ext>
            </a:extLst>
          </p:cNvPr>
          <p:cNvPicPr>
            <a:picLocks noChangeAspect="1"/>
          </p:cNvPicPr>
          <p:nvPr/>
        </p:nvPicPr>
        <p:blipFill>
          <a:blip r:embed="rId3"/>
          <a:stretch>
            <a:fillRect/>
          </a:stretch>
        </p:blipFill>
        <p:spPr>
          <a:xfrm>
            <a:off x="973137" y="1867121"/>
            <a:ext cx="6181725" cy="1390650"/>
          </a:xfrm>
          <a:prstGeom prst="rect">
            <a:avLst/>
          </a:prstGeom>
        </p:spPr>
      </p:pic>
    </p:spTree>
    <p:extLst>
      <p:ext uri="{BB962C8B-B14F-4D97-AF65-F5344CB8AC3E}">
        <p14:creationId xmlns:p14="http://schemas.microsoft.com/office/powerpoint/2010/main" val="2187681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接口</a:t>
            </a:r>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388821" y="924167"/>
            <a:ext cx="760686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接口与抽象合约类似，但是要求更为严格，具体表现为：</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任意一个函数都不能被实现</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所有函数定义必须为</a:t>
            </a:r>
            <a:r>
              <a:rPr lang="en-US" altLang="zh-CN" sz="1400" b="1" dirty="0">
                <a:latin typeface="微软雅黑" panose="020B0503020204020204" pitchFamily="34" charset="-122"/>
                <a:ea typeface="微软雅黑" panose="020B0503020204020204" pitchFamily="34" charset="-122"/>
              </a:rPr>
              <a:t>external</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不可以定义构造函数</a:t>
            </a:r>
          </a:p>
          <a:p>
            <a:pPr marL="742950" lvl="1"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不可以定义状态变量</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接口定义了必要的</a:t>
            </a:r>
            <a:r>
              <a:rPr lang="en-US" altLang="zh-CN" sz="1400" b="1" dirty="0">
                <a:latin typeface="微软雅黑" panose="020B0503020204020204" pitchFamily="34" charset="-122"/>
                <a:ea typeface="微软雅黑" panose="020B0503020204020204" pitchFamily="34" charset="-122"/>
              </a:rPr>
              <a:t>ABI</a:t>
            </a:r>
            <a:r>
              <a:rPr lang="zh-CN" altLang="en-US" sz="1400" b="1" dirty="0">
                <a:latin typeface="微软雅黑" panose="020B0503020204020204" pitchFamily="34" charset="-122"/>
                <a:ea typeface="微软雅黑" panose="020B0503020204020204" pitchFamily="34" charset="-122"/>
              </a:rPr>
              <a:t>信息，使得合约发生“ 跨合约” 调用时，编译器懂得如何进行参数编码与返回值解码</a:t>
            </a:r>
            <a:endParaRPr lang="en-US" altLang="zh-CN" sz="1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2AAF344-9049-4AEF-8EEF-CC79D42D79FB}"/>
              </a:ext>
            </a:extLst>
          </p:cNvPr>
          <p:cNvPicPr>
            <a:picLocks noChangeAspect="1"/>
          </p:cNvPicPr>
          <p:nvPr/>
        </p:nvPicPr>
        <p:blipFill>
          <a:blip r:embed="rId3"/>
          <a:stretch>
            <a:fillRect/>
          </a:stretch>
        </p:blipFill>
        <p:spPr>
          <a:xfrm>
            <a:off x="833788" y="2482222"/>
            <a:ext cx="6460423" cy="1883907"/>
          </a:xfrm>
          <a:prstGeom prst="rect">
            <a:avLst/>
          </a:prstGeom>
        </p:spPr>
      </p:pic>
    </p:spTree>
    <p:extLst>
      <p:ext uri="{BB962C8B-B14F-4D97-AF65-F5344CB8AC3E}">
        <p14:creationId xmlns:p14="http://schemas.microsoft.com/office/powerpoint/2010/main" val="2020542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Library</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388821" y="924167"/>
            <a:ext cx="760686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Library</a:t>
            </a:r>
            <a:r>
              <a:rPr lang="zh-CN" altLang="en-US" sz="1400" b="1" dirty="0">
                <a:latin typeface="微软雅黑" panose="020B0503020204020204" pitchFamily="34" charset="-122"/>
                <a:ea typeface="微软雅黑" panose="020B0503020204020204" pitchFamily="34" charset="-122"/>
              </a:rPr>
              <a:t>与</a:t>
            </a:r>
            <a:r>
              <a:rPr lang="en-US" altLang="zh-CN" sz="1400" b="1" dirty="0">
                <a:latin typeface="微软雅黑" panose="020B0503020204020204" pitchFamily="34" charset="-122"/>
                <a:ea typeface="微软雅黑" panose="020B0503020204020204" pitchFamily="34" charset="-122"/>
              </a:rPr>
              <a:t>contract </a:t>
            </a:r>
            <a:r>
              <a:rPr lang="zh-CN" altLang="en-US" sz="1400" b="1" dirty="0">
                <a:latin typeface="微软雅黑" panose="020B0503020204020204" pitchFamily="34" charset="-122"/>
                <a:ea typeface="微软雅黑" panose="020B0503020204020204" pitchFamily="34" charset="-122"/>
              </a:rPr>
              <a:t>基本⼀致，但是其设计目标是“将其部署后，所有的代码可以被其他合约所重用”</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Library</a:t>
            </a:r>
            <a:r>
              <a:rPr lang="zh-CN" altLang="en-US" sz="1400" b="1" dirty="0">
                <a:latin typeface="微软雅黑" panose="020B0503020204020204" pitchFamily="34" charset="-122"/>
                <a:ea typeface="微软雅黑" panose="020B0503020204020204" pitchFamily="34" charset="-122"/>
              </a:rPr>
              <a:t>的调用方式是通过</a:t>
            </a:r>
            <a:r>
              <a:rPr lang="en-US" altLang="zh-CN" sz="1400" b="1" dirty="0">
                <a:latin typeface="微软雅黑" panose="020B0503020204020204" pitchFamily="34" charset="-122"/>
                <a:ea typeface="微软雅黑" panose="020B0503020204020204" pitchFamily="34" charset="-122"/>
              </a:rPr>
              <a:t>Delegate</a:t>
            </a:r>
            <a:r>
              <a:rPr lang="zh-CN" altLang="en-US" sz="1400" b="1" dirty="0">
                <a:latin typeface="微软雅黑" panose="020B0503020204020204" pitchFamily="34" charset="-122"/>
                <a:ea typeface="微软雅黑" panose="020B0503020204020204" pitchFamily="34" charset="-122"/>
              </a:rPr>
              <a:t>指令，即合约</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调用</a:t>
            </a:r>
            <a:r>
              <a:rPr lang="en-US" altLang="zh-CN" sz="1400" b="1" dirty="0">
                <a:latin typeface="微软雅黑" panose="020B0503020204020204" pitchFamily="34" charset="-122"/>
                <a:ea typeface="微软雅黑" panose="020B0503020204020204" pitchFamily="34" charset="-122"/>
              </a:rPr>
              <a:t>Library B</a:t>
            </a:r>
            <a:r>
              <a:rPr lang="zh-CN" altLang="en-US" sz="1400" b="1" dirty="0">
                <a:latin typeface="微软雅黑" panose="020B0503020204020204" pitchFamily="34" charset="-122"/>
                <a:ea typeface="微软雅黑" panose="020B0503020204020204" pitchFamily="34" charset="-122"/>
              </a:rPr>
              <a:t>，执行的上下文仍然是</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this</a:t>
            </a:r>
            <a:r>
              <a:rPr lang="zh-CN" altLang="en-US" sz="1400" b="1" dirty="0">
                <a:latin typeface="微软雅黑" panose="020B0503020204020204" pitchFamily="34" charset="-122"/>
                <a:ea typeface="微软雅黑" panose="020B0503020204020204" pitchFamily="34" charset="-122"/>
              </a:rPr>
              <a:t>指向</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，合约存储空间为</a:t>
            </a:r>
            <a:r>
              <a:rPr lang="en-US" altLang="zh-CN" sz="1400" b="1" dirty="0">
                <a:latin typeface="微软雅黑" panose="020B0503020204020204" pitchFamily="34" charset="-122"/>
                <a:ea typeface="微软雅黑" panose="020B0503020204020204" pitchFamily="34" charset="-122"/>
              </a:rPr>
              <a:t>A</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Library</a:t>
            </a:r>
            <a:r>
              <a:rPr lang="zh-CN" altLang="en-US" sz="1400" b="1" dirty="0">
                <a:latin typeface="微软雅黑" panose="020B0503020204020204" pitchFamily="34" charset="-122"/>
                <a:ea typeface="微软雅黑" panose="020B0503020204020204" pitchFamily="34" charset="-122"/>
              </a:rPr>
              <a:t>的设计理念是</a:t>
            </a:r>
            <a:r>
              <a:rPr lang="en-US" altLang="zh-CN" sz="1400" b="1" dirty="0">
                <a:latin typeface="微软雅黑" panose="020B0503020204020204" pitchFamily="34" charset="-122"/>
                <a:ea typeface="微软雅黑" panose="020B0503020204020204" pitchFamily="34" charset="-122"/>
              </a:rPr>
              <a:t>Stateless</a:t>
            </a:r>
            <a:r>
              <a:rPr lang="zh-CN" altLang="en-US" sz="1400" b="1" dirty="0">
                <a:latin typeface="微软雅黑" panose="020B0503020204020204" pitchFamily="34" charset="-122"/>
                <a:ea typeface="微软雅黑" panose="020B0503020204020204" pitchFamily="34" charset="-122"/>
              </a:rPr>
              <a:t>，因此所有涉及状态更改的函数都⽆法被直接调用（只能通过</a:t>
            </a:r>
            <a:r>
              <a:rPr lang="en-US" altLang="zh-CN" sz="1400" b="1" dirty="0">
                <a:latin typeface="微软雅黑" panose="020B0503020204020204" pitchFamily="34" charset="-122"/>
                <a:ea typeface="微软雅黑" panose="020B0503020204020204" pitchFamily="34" charset="-122"/>
              </a:rPr>
              <a:t>Delegate</a:t>
            </a:r>
            <a:r>
              <a:rPr lang="zh-CN" altLang="en-US" sz="1400" b="1"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Library</a:t>
            </a:r>
            <a:r>
              <a:rPr lang="zh-CN" altLang="en-US" sz="1400" b="1" dirty="0">
                <a:latin typeface="微软雅黑" panose="020B0503020204020204" pitchFamily="34" charset="-122"/>
                <a:ea typeface="微软雅黑" panose="020B0503020204020204" pitchFamily="34" charset="-122"/>
              </a:rPr>
              <a:t>无法被</a:t>
            </a:r>
            <a:r>
              <a:rPr lang="en-US" altLang="zh-CN" sz="1400" b="1" dirty="0">
                <a:latin typeface="微软雅黑" panose="020B0503020204020204" pitchFamily="34" charset="-122"/>
                <a:ea typeface="微软雅黑" panose="020B0503020204020204" pitchFamily="34" charset="-122"/>
              </a:rPr>
              <a:t>destroy</a:t>
            </a:r>
          </a:p>
        </p:txBody>
      </p:sp>
    </p:spTree>
    <p:extLst>
      <p:ext uri="{BB962C8B-B14F-4D97-AF65-F5344CB8AC3E}">
        <p14:creationId xmlns:p14="http://schemas.microsoft.com/office/powerpoint/2010/main" val="1849853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Library</a:t>
            </a:r>
            <a:endParaRPr lang="zh-CN" altLang="en-US" noProof="1"/>
          </a:p>
        </p:txBody>
      </p:sp>
      <p:pic>
        <p:nvPicPr>
          <p:cNvPr id="5" name="图片 4">
            <a:extLst>
              <a:ext uri="{FF2B5EF4-FFF2-40B4-BE49-F238E27FC236}">
                <a16:creationId xmlns:a16="http://schemas.microsoft.com/office/drawing/2014/main" id="{B7EC02FD-098D-4503-A064-9BF60CD75609}"/>
              </a:ext>
            </a:extLst>
          </p:cNvPr>
          <p:cNvPicPr>
            <a:picLocks noChangeAspect="1"/>
          </p:cNvPicPr>
          <p:nvPr/>
        </p:nvPicPr>
        <p:blipFill>
          <a:blip r:embed="rId3"/>
          <a:stretch>
            <a:fillRect/>
          </a:stretch>
        </p:blipFill>
        <p:spPr>
          <a:xfrm>
            <a:off x="1262321" y="669851"/>
            <a:ext cx="5603358" cy="3726712"/>
          </a:xfrm>
          <a:prstGeom prst="rect">
            <a:avLst/>
          </a:prstGeom>
        </p:spPr>
      </p:pic>
    </p:spTree>
    <p:extLst>
      <p:ext uri="{BB962C8B-B14F-4D97-AF65-F5344CB8AC3E}">
        <p14:creationId xmlns:p14="http://schemas.microsoft.com/office/powerpoint/2010/main" val="2377821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noProof="1"/>
              <a:t>函数修饰符：</a:t>
            </a:r>
            <a:r>
              <a:rPr lang="en-US" altLang="zh-CN" noProof="1"/>
              <a:t>View / Pure</a:t>
            </a:r>
            <a:endParaRPr lang="zh-CN" altLang="en-US" noProof="1"/>
          </a:p>
        </p:txBody>
      </p:sp>
      <p:sp>
        <p:nvSpPr>
          <p:cNvPr id="4" name="文本框 25">
            <a:extLst>
              <a:ext uri="{FF2B5EF4-FFF2-40B4-BE49-F238E27FC236}">
                <a16:creationId xmlns:a16="http://schemas.microsoft.com/office/drawing/2014/main" id="{9C663D04-7B08-4A52-B7C2-EB1F80FB911C}"/>
              </a:ext>
            </a:extLst>
          </p:cNvPr>
          <p:cNvSpPr txBox="1">
            <a:spLocks noChangeArrowheads="1"/>
          </p:cNvSpPr>
          <p:nvPr/>
        </p:nvSpPr>
        <p:spPr bwMode="auto">
          <a:xfrm>
            <a:off x="388821" y="924167"/>
            <a:ext cx="76068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View</a:t>
            </a:r>
            <a:r>
              <a:rPr lang="zh-CN" altLang="en-US" sz="1400" b="1" dirty="0">
                <a:latin typeface="微软雅黑" panose="020B0503020204020204" pitchFamily="34" charset="-122"/>
                <a:ea typeface="微软雅黑" panose="020B0503020204020204" pitchFamily="34" charset="-122"/>
              </a:rPr>
              <a:t>函数表示：该函数不会“修改”任何状态</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Pure</a:t>
            </a:r>
            <a:r>
              <a:rPr lang="zh-CN" altLang="en-US" sz="1400" b="1" dirty="0">
                <a:latin typeface="微软雅黑" panose="020B0503020204020204" pitchFamily="34" charset="-122"/>
                <a:ea typeface="微软雅黑" panose="020B0503020204020204" pitchFamily="34" charset="-122"/>
              </a:rPr>
              <a:t>函数表示：该函数不会“读取”与“修改”状态</a:t>
            </a:r>
            <a:endParaRPr lang="en-US" altLang="zh-CN" sz="14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EE9CC5B-AD10-4D81-BBC2-C0332F8DE305}"/>
              </a:ext>
            </a:extLst>
          </p:cNvPr>
          <p:cNvPicPr>
            <a:picLocks noChangeAspect="1"/>
          </p:cNvPicPr>
          <p:nvPr/>
        </p:nvPicPr>
        <p:blipFill>
          <a:blip r:embed="rId3"/>
          <a:stretch>
            <a:fillRect/>
          </a:stretch>
        </p:blipFill>
        <p:spPr>
          <a:xfrm>
            <a:off x="849312" y="1542400"/>
            <a:ext cx="6429375" cy="1487199"/>
          </a:xfrm>
          <a:prstGeom prst="rect">
            <a:avLst/>
          </a:prstGeom>
        </p:spPr>
      </p:pic>
      <p:pic>
        <p:nvPicPr>
          <p:cNvPr id="8" name="图片 7">
            <a:extLst>
              <a:ext uri="{FF2B5EF4-FFF2-40B4-BE49-F238E27FC236}">
                <a16:creationId xmlns:a16="http://schemas.microsoft.com/office/drawing/2014/main" id="{1BA1E353-E2D6-409E-AD81-6B65247591D8}"/>
              </a:ext>
            </a:extLst>
          </p:cNvPr>
          <p:cNvPicPr>
            <a:picLocks noChangeAspect="1"/>
          </p:cNvPicPr>
          <p:nvPr/>
        </p:nvPicPr>
        <p:blipFill>
          <a:blip r:embed="rId4"/>
          <a:stretch>
            <a:fillRect/>
          </a:stretch>
        </p:blipFill>
        <p:spPr>
          <a:xfrm>
            <a:off x="849312" y="3082978"/>
            <a:ext cx="6429375" cy="1255106"/>
          </a:xfrm>
          <a:prstGeom prst="rect">
            <a:avLst/>
          </a:prstGeom>
        </p:spPr>
      </p:pic>
    </p:spTree>
    <p:extLst>
      <p:ext uri="{BB962C8B-B14F-4D97-AF65-F5344CB8AC3E}">
        <p14:creationId xmlns:p14="http://schemas.microsoft.com/office/powerpoint/2010/main" val="2580767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55E7C-DD24-4670-9AD5-0B54030A1666}"/>
              </a:ext>
            </a:extLst>
          </p:cNvPr>
          <p:cNvSpPr>
            <a:spLocks noGrp="1"/>
          </p:cNvSpPr>
          <p:nvPr>
            <p:ph type="title"/>
          </p:nvPr>
        </p:nvSpPr>
        <p:spPr/>
        <p:txBody>
          <a:bodyPr/>
          <a:lstStyle/>
          <a:p>
            <a:r>
              <a:rPr lang="zh-CN" altLang="en-US" sz="2135" noProof="1"/>
              <a:t>目   录</a:t>
            </a:r>
            <a:endParaRPr lang="zh-CN" altLang="en-US" noProof="1"/>
          </a:p>
        </p:txBody>
      </p:sp>
      <p:sp>
        <p:nvSpPr>
          <p:cNvPr id="3" name="内容占位符 2">
            <a:extLst>
              <a:ext uri="{FF2B5EF4-FFF2-40B4-BE49-F238E27FC236}">
                <a16:creationId xmlns:a16="http://schemas.microsoft.com/office/drawing/2014/main" id="{0B2CACFC-99D8-4C1E-841B-4AA4A7EA960E}"/>
              </a:ext>
            </a:extLst>
          </p:cNvPr>
          <p:cNvSpPr>
            <a:spLocks noGrp="1"/>
          </p:cNvSpPr>
          <p:nvPr>
            <p:ph idx="1"/>
          </p:nvPr>
        </p:nvSpPr>
        <p:spPr>
          <a:xfrm>
            <a:off x="2644775" y="1052513"/>
            <a:ext cx="3325813" cy="2566987"/>
          </a:xfrm>
        </p:spPr>
        <p:txBody>
          <a:bodyPr/>
          <a:lstStyle/>
          <a:p>
            <a:pPr marL="304800" indent="-304800">
              <a:lnSpc>
                <a:spcPct val="150000"/>
              </a:lnSpc>
              <a:buClr>
                <a:srgbClr val="002060"/>
              </a:buClr>
              <a:buSzPct val="100000"/>
              <a:buFont typeface="+mj-ea"/>
              <a:buAutoNum type="ea1JpnChsDbPeriod"/>
            </a:pPr>
            <a:r>
              <a:rPr lang="zh-CN" altLang="en-US" sz="1895" noProof="1"/>
              <a:t>智能合约与</a:t>
            </a:r>
            <a:r>
              <a:rPr lang="en-US" altLang="zh-CN" sz="1895" noProof="1"/>
              <a:t>EVM</a:t>
            </a:r>
          </a:p>
          <a:p>
            <a:pPr marL="304800" indent="-304800">
              <a:lnSpc>
                <a:spcPct val="150000"/>
              </a:lnSpc>
              <a:buClr>
                <a:srgbClr val="002060"/>
              </a:buClr>
              <a:buSzPct val="100000"/>
              <a:buFont typeface="+mj-ea"/>
              <a:buAutoNum type="ea1JpnChsDbPeriod"/>
            </a:pPr>
            <a:r>
              <a:rPr lang="en-US" altLang="zh-CN" sz="1895" noProof="1"/>
              <a:t>Solidity</a:t>
            </a:r>
          </a:p>
          <a:p>
            <a:pPr marL="304800" indent="-304800">
              <a:lnSpc>
                <a:spcPct val="150000"/>
              </a:lnSpc>
              <a:buClr>
                <a:srgbClr val="C00000"/>
              </a:buClr>
              <a:buSzPct val="100000"/>
              <a:buFont typeface="+mj-ea"/>
              <a:buAutoNum type="ea1JpnChsDbPeriod"/>
            </a:pPr>
            <a:r>
              <a:rPr lang="zh-CN" altLang="en-US" sz="1895" noProof="1">
                <a:solidFill>
                  <a:srgbClr val="C00000"/>
                </a:solidFill>
              </a:rPr>
              <a:t>合约开发实践</a:t>
            </a:r>
            <a:endParaRPr lang="en-US" altLang="zh-CN" sz="1895" noProof="1">
              <a:solidFill>
                <a:srgbClr val="C00000"/>
              </a:solidFill>
            </a:endParaRPr>
          </a:p>
        </p:txBody>
      </p:sp>
    </p:spTree>
    <p:extLst>
      <p:ext uri="{BB962C8B-B14F-4D97-AF65-F5344CB8AC3E}">
        <p14:creationId xmlns:p14="http://schemas.microsoft.com/office/powerpoint/2010/main" val="225351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sz="2135" noProof="1"/>
              <a:t>EVM</a:t>
            </a:r>
            <a:r>
              <a:rPr lang="zh-CN" altLang="en-US" sz="2135" noProof="1"/>
              <a:t>（</a:t>
            </a:r>
            <a:r>
              <a:rPr lang="en-US" altLang="zh-CN" sz="2135" noProof="1"/>
              <a:t>Ethereum Virtual Machine</a:t>
            </a:r>
            <a:r>
              <a:rPr lang="zh-CN" altLang="en-US" sz="2135" noProof="1"/>
              <a:t>）</a:t>
            </a:r>
            <a:endParaRPr lang="zh-CN" altLang="en-US" noProof="1"/>
          </a:p>
        </p:txBody>
      </p:sp>
      <p:sp>
        <p:nvSpPr>
          <p:cNvPr id="16386" name="文本框 25">
            <a:extLst>
              <a:ext uri="{FF2B5EF4-FFF2-40B4-BE49-F238E27FC236}">
                <a16:creationId xmlns:a16="http://schemas.microsoft.com/office/drawing/2014/main" id="{3F2ADF0C-6701-4EF1-A556-8487C3577585}"/>
              </a:ext>
            </a:extLst>
          </p:cNvPr>
          <p:cNvSpPr txBox="1">
            <a:spLocks noChangeArrowheads="1"/>
          </p:cNvSpPr>
          <p:nvPr/>
        </p:nvSpPr>
        <p:spPr bwMode="auto">
          <a:xfrm>
            <a:off x="233363" y="861713"/>
            <a:ext cx="7662862"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indent="457200"/>
            <a:r>
              <a:rPr lang="en-US" altLang="zh-CN" sz="1400" dirty="0">
                <a:latin typeface="微软雅黑" panose="020B0503020204020204" pitchFamily="34" charset="-122"/>
                <a:ea typeface="微软雅黑" panose="020B0503020204020204" pitchFamily="34" charset="-122"/>
              </a:rPr>
              <a:t>EVM</a:t>
            </a:r>
            <a:r>
              <a:rPr lang="zh-CN" altLang="en-US" sz="1400" dirty="0">
                <a:latin typeface="微软雅黑" panose="020B0503020204020204" pitchFamily="34" charset="-122"/>
                <a:ea typeface="微软雅黑" panose="020B0503020204020204" pitchFamily="34" charset="-122"/>
              </a:rPr>
              <a:t>是以太坊的一部分，用于处理智能合约的部署和执行。实际上，从一个外部账户到另一个外部账户的简单的价值转移交易不需要涉及它，但是其他所有事情都将涉及由</a:t>
            </a:r>
            <a:r>
              <a:rPr lang="en-US" altLang="zh-CN" sz="1400" dirty="0">
                <a:latin typeface="微软雅黑" panose="020B0503020204020204" pitchFamily="34" charset="-122"/>
                <a:ea typeface="微软雅黑" panose="020B0503020204020204" pitchFamily="34" charset="-122"/>
              </a:rPr>
              <a:t>EVM</a:t>
            </a:r>
            <a:r>
              <a:rPr lang="zh-CN" altLang="en-US" sz="1400" dirty="0">
                <a:latin typeface="微软雅黑" panose="020B0503020204020204" pitchFamily="34" charset="-122"/>
                <a:ea typeface="微软雅黑" panose="020B0503020204020204" pitchFamily="34" charset="-122"/>
              </a:rPr>
              <a:t>计算的状态更新。</a:t>
            </a:r>
            <a:endParaRPr lang="en-US" altLang="zh-CN" sz="1400" dirty="0">
              <a:latin typeface="微软雅黑" panose="020B0503020204020204" pitchFamily="34" charset="-122"/>
              <a:ea typeface="微软雅黑" panose="020B0503020204020204" pitchFamily="34" charset="-122"/>
            </a:endParaRPr>
          </a:p>
          <a:p>
            <a:pPr indent="457200"/>
            <a:r>
              <a:rPr lang="zh-CN" altLang="en-US" sz="1400" dirty="0">
                <a:latin typeface="微软雅黑" panose="020B0503020204020204" pitchFamily="34" charset="-122"/>
                <a:ea typeface="微软雅黑" panose="020B0503020204020204" pitchFamily="34" charset="-122"/>
              </a:rPr>
              <a:t>以太坊区块链上运行的</a:t>
            </a:r>
            <a:r>
              <a:rPr lang="en-US" altLang="zh-CN" sz="1400" dirty="0">
                <a:latin typeface="微软雅黑" panose="020B0503020204020204" pitchFamily="34" charset="-122"/>
                <a:ea typeface="微软雅黑" panose="020B0503020204020204" pitchFamily="34" charset="-122"/>
              </a:rPr>
              <a:t>EVM</a:t>
            </a:r>
            <a:r>
              <a:rPr lang="zh-CN" altLang="en-US" sz="1400" dirty="0">
                <a:latin typeface="微软雅黑" panose="020B0503020204020204" pitchFamily="34" charset="-122"/>
                <a:ea typeface="微软雅黑" panose="020B0503020204020204" pitchFamily="34" charset="-122"/>
              </a:rPr>
              <a:t>可以看作是一个全球分散的计算机，其中包含数百万个可执行对象，每个对象都有自己的永久数据存储。</a:t>
            </a:r>
            <a:endParaRPr lang="en-US" altLang="zh-CN" sz="1400" dirty="0">
              <a:latin typeface="微软雅黑" panose="020B0503020204020204" pitchFamily="34" charset="-122"/>
              <a:ea typeface="微软雅黑" panose="020B0503020204020204" pitchFamily="34" charset="-122"/>
            </a:endParaRPr>
          </a:p>
          <a:p>
            <a:pPr indent="457200"/>
            <a:r>
              <a:rPr lang="en-US" altLang="zh-CN" sz="1400" dirty="0">
                <a:latin typeface="微软雅黑" panose="020B0503020204020204" pitchFamily="34" charset="-122"/>
                <a:ea typeface="微软雅黑" panose="020B0503020204020204" pitchFamily="34" charset="-122"/>
              </a:rPr>
              <a:t>EVM</a:t>
            </a:r>
            <a:r>
              <a:rPr lang="zh-CN" altLang="en-US" sz="1400" dirty="0">
                <a:latin typeface="微软雅黑" panose="020B0503020204020204" pitchFamily="34" charset="-122"/>
                <a:ea typeface="微软雅黑" panose="020B0503020204020204" pitchFamily="34" charset="-122"/>
              </a:rPr>
              <a:t>在一个更为有限的域中运行：它只是一个计算引擎，因此仅提供了计算和存储的抽象，类似于</a:t>
            </a:r>
            <a:r>
              <a:rPr lang="en-US" altLang="zh-CN" sz="1400" dirty="0">
                <a:latin typeface="微软雅黑" panose="020B0503020204020204" pitchFamily="34" charset="-122"/>
                <a:ea typeface="微软雅黑" panose="020B0503020204020204" pitchFamily="34" charset="-122"/>
              </a:rPr>
              <a:t>Java</a:t>
            </a:r>
            <a:r>
              <a:rPr lang="zh-CN" altLang="en-US" sz="1400" dirty="0">
                <a:latin typeface="微软雅黑" panose="020B0503020204020204" pitchFamily="34" charset="-122"/>
                <a:ea typeface="微软雅黑" panose="020B0503020204020204" pitchFamily="34" charset="-122"/>
              </a:rPr>
              <a:t>虚拟机（</a:t>
            </a:r>
            <a:r>
              <a:rPr lang="en-US" altLang="zh-CN" sz="1400" dirty="0">
                <a:latin typeface="微软雅黑" panose="020B0503020204020204" pitchFamily="34" charset="-122"/>
                <a:ea typeface="微软雅黑" panose="020B0503020204020204" pitchFamily="34" charset="-122"/>
              </a:rPr>
              <a:t>JVM</a:t>
            </a:r>
            <a:r>
              <a:rPr lang="zh-CN" altLang="en-US" sz="1400" dirty="0">
                <a:latin typeface="微软雅黑" panose="020B0503020204020204" pitchFamily="34" charset="-122"/>
                <a:ea typeface="微软雅黑" panose="020B0503020204020204" pitchFamily="34" charset="-122"/>
              </a:rPr>
              <a:t>）规范。从高级别的角度来看，</a:t>
            </a:r>
            <a:r>
              <a:rPr lang="en-US" altLang="zh-CN" sz="1400" dirty="0">
                <a:latin typeface="微软雅黑" panose="020B0503020204020204" pitchFamily="34" charset="-122"/>
                <a:ea typeface="微软雅黑" panose="020B0503020204020204" pitchFamily="34" charset="-122"/>
              </a:rPr>
              <a:t>JVM</a:t>
            </a:r>
            <a:r>
              <a:rPr lang="zh-CN" altLang="en-US" sz="1400" dirty="0">
                <a:latin typeface="微软雅黑" panose="020B0503020204020204" pitchFamily="34" charset="-122"/>
                <a:ea typeface="微软雅黑" panose="020B0503020204020204" pitchFamily="34" charset="-122"/>
              </a:rPr>
              <a:t>旨在提供与底层主机</a:t>
            </a:r>
            <a:r>
              <a:rPr lang="en-US" altLang="zh-CN" sz="1400" dirty="0">
                <a:latin typeface="微软雅黑" panose="020B0503020204020204" pitchFamily="34" charset="-122"/>
                <a:ea typeface="微软雅黑" panose="020B0503020204020204" pitchFamily="34" charset="-122"/>
              </a:rPr>
              <a:t>OS</a:t>
            </a:r>
            <a:r>
              <a:rPr lang="zh-CN" altLang="en-US" sz="1400" dirty="0">
                <a:latin typeface="微软雅黑" panose="020B0503020204020204" pitchFamily="34" charset="-122"/>
                <a:ea typeface="微软雅黑" panose="020B0503020204020204" pitchFamily="34" charset="-122"/>
              </a:rPr>
              <a:t>或硬件无关的运行时环境，从而实现跨多种系统的兼容性。诸如</a:t>
            </a:r>
            <a:r>
              <a:rPr lang="en-US" altLang="zh-CN" sz="1400" dirty="0">
                <a:latin typeface="微软雅黑" panose="020B0503020204020204" pitchFamily="34" charset="-122"/>
                <a:ea typeface="微软雅黑" panose="020B0503020204020204" pitchFamily="34" charset="-122"/>
              </a:rPr>
              <a:t>Java</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Scala</a:t>
            </a:r>
            <a:r>
              <a:rPr lang="zh-CN" altLang="en-US"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JVM</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.NET</a:t>
            </a:r>
            <a:r>
              <a:rPr lang="zh-CN" altLang="en-US" sz="1400" dirty="0">
                <a:latin typeface="微软雅黑" panose="020B0503020204020204" pitchFamily="34" charset="-122"/>
                <a:ea typeface="微软雅黑" panose="020B0503020204020204" pitchFamily="34" charset="-122"/>
              </a:rPr>
              <a:t>）之类的高级编程语言被编译为它们各自虚拟机的字节码指令集。以同样的方式，</a:t>
            </a:r>
            <a:r>
              <a:rPr lang="en-US" altLang="zh-CN" sz="1400" dirty="0">
                <a:latin typeface="微软雅黑" panose="020B0503020204020204" pitchFamily="34" charset="-122"/>
                <a:ea typeface="微软雅黑" panose="020B0503020204020204" pitchFamily="34" charset="-122"/>
              </a:rPr>
              <a:t>EVM</a:t>
            </a:r>
            <a:r>
              <a:rPr lang="zh-CN" altLang="en-US" sz="1400" dirty="0">
                <a:latin typeface="微软雅黑" panose="020B0503020204020204" pitchFamily="34" charset="-122"/>
                <a:ea typeface="微软雅黑" panose="020B0503020204020204" pitchFamily="34" charset="-122"/>
              </a:rPr>
              <a:t>执行自己的字节码指令集（在下一节中介绍），这些高级指令集编程语言（例如</a:t>
            </a:r>
            <a:r>
              <a:rPr lang="en-US" altLang="zh-CN" sz="1400" dirty="0">
                <a:latin typeface="微软雅黑" panose="020B0503020204020204" pitchFamily="34" charset="-122"/>
                <a:ea typeface="微软雅黑" panose="020B0503020204020204" pitchFamily="34" charset="-122"/>
              </a:rPr>
              <a:t>LLL</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Serpent</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Mutan</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Solidity</a:t>
            </a:r>
            <a:r>
              <a:rPr lang="zh-CN" altLang="en-US" sz="1400" dirty="0">
                <a:latin typeface="微软雅黑" panose="020B0503020204020204" pitchFamily="34" charset="-122"/>
                <a:ea typeface="微软雅黑" panose="020B0503020204020204" pitchFamily="34" charset="-122"/>
              </a:rPr>
              <a:t>）将被编译到其中。</a:t>
            </a:r>
          </a:p>
        </p:txBody>
      </p:sp>
      <p:sp>
        <p:nvSpPr>
          <p:cNvPr id="10" name="文本框 25">
            <a:extLst>
              <a:ext uri="{FF2B5EF4-FFF2-40B4-BE49-F238E27FC236}">
                <a16:creationId xmlns:a16="http://schemas.microsoft.com/office/drawing/2014/main" id="{37E6FD9B-FFD9-4356-A84A-5CD264D86738}"/>
              </a:ext>
            </a:extLst>
          </p:cNvPr>
          <p:cNvSpPr txBox="1">
            <a:spLocks noChangeArrowheads="1"/>
          </p:cNvSpPr>
          <p:nvPr/>
        </p:nvSpPr>
        <p:spPr bwMode="auto">
          <a:xfrm>
            <a:off x="233363" y="3634776"/>
            <a:ext cx="3642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pPr indent="457200"/>
            <a:r>
              <a:rPr lang="zh-CN" altLang="en-US" sz="1400" b="1" dirty="0">
                <a:solidFill>
                  <a:srgbClr val="FF0000"/>
                </a:solidFill>
                <a:latin typeface="微软雅黑" panose="020B0503020204020204" pitchFamily="34" charset="-122"/>
                <a:ea typeface="微软雅黑" panose="020B0503020204020204" pitchFamily="34" charset="-122"/>
              </a:rPr>
              <a:t>智能合约的虚拟机有什么样的要求？</a:t>
            </a:r>
          </a:p>
        </p:txBody>
      </p:sp>
    </p:spTree>
    <p:extLst>
      <p:ext uri="{BB962C8B-B14F-4D97-AF65-F5344CB8AC3E}">
        <p14:creationId xmlns:p14="http://schemas.microsoft.com/office/powerpoint/2010/main" val="26799634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Example: ERC20</a:t>
            </a:r>
            <a:endParaRPr lang="zh-CN" altLang="en-US" noProof="1"/>
          </a:p>
        </p:txBody>
      </p:sp>
      <p:pic>
        <p:nvPicPr>
          <p:cNvPr id="5" name="图片 4">
            <a:extLst>
              <a:ext uri="{FF2B5EF4-FFF2-40B4-BE49-F238E27FC236}">
                <a16:creationId xmlns:a16="http://schemas.microsoft.com/office/drawing/2014/main" id="{8C401A35-27B2-4599-91AF-D14DB3D91A40}"/>
              </a:ext>
            </a:extLst>
          </p:cNvPr>
          <p:cNvPicPr>
            <a:picLocks noChangeAspect="1"/>
          </p:cNvPicPr>
          <p:nvPr/>
        </p:nvPicPr>
        <p:blipFill>
          <a:blip r:embed="rId3"/>
          <a:stretch>
            <a:fillRect/>
          </a:stretch>
        </p:blipFill>
        <p:spPr>
          <a:xfrm>
            <a:off x="712072" y="1002672"/>
            <a:ext cx="6703856" cy="3213137"/>
          </a:xfrm>
          <a:prstGeom prst="rect">
            <a:avLst/>
          </a:prstGeom>
        </p:spPr>
      </p:pic>
    </p:spTree>
    <p:extLst>
      <p:ext uri="{BB962C8B-B14F-4D97-AF65-F5344CB8AC3E}">
        <p14:creationId xmlns:p14="http://schemas.microsoft.com/office/powerpoint/2010/main" val="1032205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Example: ERC20</a:t>
            </a:r>
            <a:endParaRPr lang="zh-CN" altLang="en-US" noProof="1"/>
          </a:p>
        </p:txBody>
      </p:sp>
      <p:pic>
        <p:nvPicPr>
          <p:cNvPr id="7" name="图片 6">
            <a:extLst>
              <a:ext uri="{FF2B5EF4-FFF2-40B4-BE49-F238E27FC236}">
                <a16:creationId xmlns:a16="http://schemas.microsoft.com/office/drawing/2014/main" id="{62E64737-2EAC-4486-847D-706C5E34F8C4}"/>
              </a:ext>
            </a:extLst>
          </p:cNvPr>
          <p:cNvPicPr>
            <a:picLocks noChangeAspect="1"/>
          </p:cNvPicPr>
          <p:nvPr/>
        </p:nvPicPr>
        <p:blipFill>
          <a:blip r:embed="rId3"/>
          <a:stretch>
            <a:fillRect/>
          </a:stretch>
        </p:blipFill>
        <p:spPr>
          <a:xfrm>
            <a:off x="1767635" y="717698"/>
            <a:ext cx="4592729" cy="3503428"/>
          </a:xfrm>
          <a:prstGeom prst="rect">
            <a:avLst/>
          </a:prstGeom>
        </p:spPr>
      </p:pic>
    </p:spTree>
    <p:extLst>
      <p:ext uri="{BB962C8B-B14F-4D97-AF65-F5344CB8AC3E}">
        <p14:creationId xmlns:p14="http://schemas.microsoft.com/office/powerpoint/2010/main" val="22639710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Example: ERC20 </a:t>
            </a:r>
            <a:r>
              <a:rPr lang="zh-CN" altLang="en-US" noProof="1"/>
              <a:t>一键发币</a:t>
            </a:r>
          </a:p>
        </p:txBody>
      </p:sp>
      <p:pic>
        <p:nvPicPr>
          <p:cNvPr id="4" name="图片 3">
            <a:extLst>
              <a:ext uri="{FF2B5EF4-FFF2-40B4-BE49-F238E27FC236}">
                <a16:creationId xmlns:a16="http://schemas.microsoft.com/office/drawing/2014/main" id="{AD5AE9C4-0A79-4D73-8DBB-72EC11946338}"/>
              </a:ext>
            </a:extLst>
          </p:cNvPr>
          <p:cNvPicPr>
            <a:picLocks noChangeAspect="1"/>
          </p:cNvPicPr>
          <p:nvPr/>
        </p:nvPicPr>
        <p:blipFill>
          <a:blip r:embed="rId3"/>
          <a:stretch>
            <a:fillRect/>
          </a:stretch>
        </p:blipFill>
        <p:spPr>
          <a:xfrm>
            <a:off x="451884" y="1629078"/>
            <a:ext cx="7410302" cy="1595274"/>
          </a:xfrm>
          <a:prstGeom prst="rect">
            <a:avLst/>
          </a:prstGeom>
        </p:spPr>
      </p:pic>
    </p:spTree>
    <p:extLst>
      <p:ext uri="{BB962C8B-B14F-4D97-AF65-F5344CB8AC3E}">
        <p14:creationId xmlns:p14="http://schemas.microsoft.com/office/powerpoint/2010/main" val="16130770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Example: ERC721</a:t>
            </a:r>
            <a:endParaRPr lang="zh-CN" altLang="en-US" noProof="1"/>
          </a:p>
        </p:txBody>
      </p:sp>
      <p:sp>
        <p:nvSpPr>
          <p:cNvPr id="4" name="文本框 25">
            <a:extLst>
              <a:ext uri="{FF2B5EF4-FFF2-40B4-BE49-F238E27FC236}">
                <a16:creationId xmlns:a16="http://schemas.microsoft.com/office/drawing/2014/main" id="{9C663D04-7B08-4A52-B7C2-EB1F80FB911C}"/>
              </a:ext>
            </a:extLst>
          </p:cNvPr>
          <p:cNvSpPr txBox="1">
            <a:spLocks noChangeArrowheads="1"/>
          </p:cNvSpPr>
          <p:nvPr/>
        </p:nvSpPr>
        <p:spPr bwMode="auto">
          <a:xfrm>
            <a:off x="388821" y="924167"/>
            <a:ext cx="760686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400" b="1" dirty="0">
                <a:latin typeface="微软雅黑" panose="020B0503020204020204" pitchFamily="34" charset="-122"/>
                <a:ea typeface="微软雅黑" panose="020B0503020204020204" pitchFamily="34" charset="-122"/>
              </a:rPr>
              <a:t>ERC721 </a:t>
            </a:r>
            <a:r>
              <a:rPr lang="zh-CN" altLang="en-US" sz="1400" b="1" dirty="0">
                <a:latin typeface="微软雅黑" panose="020B0503020204020204" pitchFamily="34" charset="-122"/>
                <a:ea typeface="微软雅黑" panose="020B0503020204020204" pitchFamily="34" charset="-122"/>
              </a:rPr>
              <a:t>简要解释是“</a:t>
            </a:r>
            <a:r>
              <a:rPr lang="en-US" altLang="zh-CN" sz="1400" b="1" dirty="0">
                <a:latin typeface="微软雅黑" panose="020B0503020204020204" pitchFamily="34" charset="-122"/>
                <a:ea typeface="微软雅黑" panose="020B0503020204020204" pitchFamily="34" charset="-122"/>
              </a:rPr>
              <a:t>Non-Fungible Tokens”</a:t>
            </a:r>
            <a:r>
              <a:rPr lang="zh-CN" altLang="en-US" sz="1400" b="1" dirty="0">
                <a:latin typeface="微软雅黑" panose="020B0503020204020204" pitchFamily="34" charset="-122"/>
                <a:ea typeface="微软雅黑" panose="020B0503020204020204" pitchFamily="34" charset="-122"/>
              </a:rPr>
              <a:t>，翻译为不可互换的</a:t>
            </a:r>
            <a:r>
              <a:rPr lang="en-US" altLang="zh-CN" sz="1400" b="1" dirty="0">
                <a:latin typeface="微软雅黑" panose="020B0503020204020204" pitchFamily="34" charset="-122"/>
                <a:ea typeface="微软雅黑" panose="020B0503020204020204" pitchFamily="34" charset="-122"/>
              </a:rPr>
              <a:t>Token, </a:t>
            </a:r>
            <a:r>
              <a:rPr lang="zh-CN" altLang="en-US" sz="1400" b="1" dirty="0">
                <a:latin typeface="微软雅黑" panose="020B0503020204020204" pitchFamily="34" charset="-122"/>
                <a:ea typeface="微软雅黑" panose="020B0503020204020204" pitchFamily="34" charset="-122"/>
              </a:rPr>
              <a:t>英文简写为</a:t>
            </a:r>
            <a:r>
              <a:rPr lang="en-US" altLang="zh-CN" sz="1400" b="1" dirty="0">
                <a:latin typeface="微软雅黑" panose="020B0503020204020204" pitchFamily="34" charset="-122"/>
                <a:ea typeface="微软雅黑" panose="020B0503020204020204" pitchFamily="34" charset="-122"/>
              </a:rPr>
              <a:t>"NFT"</a:t>
            </a:r>
            <a:r>
              <a:rPr lang="zh-CN" altLang="en-US" sz="1400" b="1" dirty="0">
                <a:latin typeface="微软雅黑" panose="020B0503020204020204" pitchFamily="34" charset="-122"/>
                <a:ea typeface="微软雅黑" panose="020B0503020204020204" pitchFamily="34" charset="-122"/>
              </a:rPr>
              <a:t>，简单理解为每个</a:t>
            </a:r>
            <a:r>
              <a:rPr lang="en-US" altLang="zh-CN" sz="1400" b="1" dirty="0">
                <a:latin typeface="微软雅黑" panose="020B0503020204020204" pitchFamily="34" charset="-122"/>
                <a:ea typeface="微软雅黑" panose="020B0503020204020204" pitchFamily="34" charset="-122"/>
              </a:rPr>
              <a:t>Token</a:t>
            </a:r>
            <a:r>
              <a:rPr lang="zh-CN" altLang="en-US" sz="1400" b="1" dirty="0">
                <a:latin typeface="微软雅黑" panose="020B0503020204020204" pitchFamily="34" charset="-122"/>
                <a:ea typeface="微软雅黑" panose="020B0503020204020204" pitchFamily="34" charset="-122"/>
              </a:rPr>
              <a:t>都是独一无二的。也就是说</a:t>
            </a:r>
            <a:r>
              <a:rPr lang="en-US" altLang="zh-CN" sz="1400" b="1" dirty="0">
                <a:latin typeface="微软雅黑" panose="020B0503020204020204" pitchFamily="34" charset="-122"/>
                <a:ea typeface="微软雅黑" panose="020B0503020204020204" pitchFamily="34" charset="-122"/>
              </a:rPr>
              <a:t>ERC721</a:t>
            </a:r>
            <a:r>
              <a:rPr lang="zh-CN" altLang="en-US" sz="1400" b="1" dirty="0">
                <a:latin typeface="微软雅黑" panose="020B0503020204020204" pitchFamily="34" charset="-122"/>
                <a:ea typeface="微软雅黑" panose="020B0503020204020204" pitchFamily="34" charset="-122"/>
              </a:rPr>
              <a:t>的每个</a:t>
            </a:r>
            <a:r>
              <a:rPr lang="en-US" altLang="zh-CN" sz="1400" b="1" dirty="0">
                <a:latin typeface="微软雅黑" panose="020B0503020204020204" pitchFamily="34" charset="-122"/>
                <a:ea typeface="微软雅黑" panose="020B0503020204020204" pitchFamily="34" charset="-122"/>
              </a:rPr>
              <a:t>Token</a:t>
            </a:r>
            <a:r>
              <a:rPr lang="zh-CN" altLang="en-US" sz="1400" b="1" dirty="0">
                <a:latin typeface="微软雅黑" panose="020B0503020204020204" pitchFamily="34" charset="-122"/>
                <a:ea typeface="微软雅黑" panose="020B0503020204020204" pitchFamily="34" charset="-122"/>
              </a:rPr>
              <a:t>都拥有独立唯一的</a:t>
            </a:r>
            <a:r>
              <a:rPr lang="en-US" altLang="zh-CN" sz="1400" b="1" dirty="0" err="1">
                <a:latin typeface="微软雅黑" panose="020B0503020204020204" pitchFamily="34" charset="-122"/>
                <a:ea typeface="微软雅黑" panose="020B0503020204020204" pitchFamily="34" charset="-122"/>
              </a:rPr>
              <a:t>token_id</a:t>
            </a:r>
            <a:r>
              <a:rPr lang="zh-CN" altLang="en-US" sz="1400" b="1" dirty="0">
                <a:latin typeface="微软雅黑" panose="020B0503020204020204" pitchFamily="34" charset="-122"/>
                <a:ea typeface="微软雅黑" panose="020B0503020204020204" pitchFamily="34" charset="-122"/>
              </a:rPr>
              <a:t>编号，</a:t>
            </a:r>
            <a:r>
              <a:rPr lang="en-US" altLang="zh-CN" sz="1400" b="1" dirty="0" err="1">
                <a:latin typeface="微软雅黑" panose="020B0503020204020204" pitchFamily="34" charset="-122"/>
                <a:ea typeface="微软雅黑" panose="020B0503020204020204" pitchFamily="34" charset="-122"/>
              </a:rPr>
              <a:t>token_id</a:t>
            </a:r>
            <a:r>
              <a:rPr lang="zh-CN" altLang="en-US" sz="1400" b="1" dirty="0">
                <a:latin typeface="微软雅黑" panose="020B0503020204020204" pitchFamily="34" charset="-122"/>
                <a:ea typeface="微软雅黑" panose="020B0503020204020204" pitchFamily="34" charset="-122"/>
              </a:rPr>
              <a:t>只能被一个</a:t>
            </a:r>
            <a:r>
              <a:rPr lang="en-US" altLang="zh-CN" sz="1400" b="1" dirty="0">
                <a:latin typeface="微软雅黑" panose="020B0503020204020204" pitchFamily="34" charset="-122"/>
                <a:ea typeface="微软雅黑" panose="020B0503020204020204" pitchFamily="34" charset="-122"/>
              </a:rPr>
              <a:t>owner(i.e. eth address) </a:t>
            </a:r>
            <a:r>
              <a:rPr lang="zh-CN" altLang="en-US" sz="1400" b="1" dirty="0">
                <a:latin typeface="微软雅黑" panose="020B0503020204020204" pitchFamily="34" charset="-122"/>
                <a:ea typeface="微软雅黑" panose="020B0503020204020204" pitchFamily="34" charset="-122"/>
              </a:rPr>
              <a:t>所拥有；</a:t>
            </a:r>
            <a:endParaRPr lang="en-US" altLang="zh-CN" sz="1400" b="1" dirty="0">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710DEB6F-9766-B443-8C4C-97E4FDB9CAAE}"/>
              </a:ext>
            </a:extLst>
          </p:cNvPr>
          <p:cNvGrpSpPr/>
          <p:nvPr/>
        </p:nvGrpSpPr>
        <p:grpSpPr>
          <a:xfrm>
            <a:off x="1058395" y="2089504"/>
            <a:ext cx="1428578" cy="1639332"/>
            <a:chOff x="940143" y="1478005"/>
            <a:chExt cx="1428578" cy="1639332"/>
          </a:xfrm>
        </p:grpSpPr>
        <p:pic>
          <p:nvPicPr>
            <p:cNvPr id="9" name="图片 8">
              <a:extLst>
                <a:ext uri="{FF2B5EF4-FFF2-40B4-BE49-F238E27FC236}">
                  <a16:creationId xmlns:a16="http://schemas.microsoft.com/office/drawing/2014/main" id="{A943AB2B-9923-4D43-89AF-ECAADA94A9D7}"/>
                </a:ext>
              </a:extLst>
            </p:cNvPr>
            <p:cNvPicPr>
              <a:picLocks noChangeAspect="1"/>
            </p:cNvPicPr>
            <p:nvPr/>
          </p:nvPicPr>
          <p:blipFill>
            <a:blip r:embed="rId3"/>
            <a:stretch>
              <a:fillRect/>
            </a:stretch>
          </p:blipFill>
          <p:spPr>
            <a:xfrm>
              <a:off x="1007076" y="1478005"/>
              <a:ext cx="1270000" cy="1270000"/>
            </a:xfrm>
            <a:prstGeom prst="rect">
              <a:avLst/>
            </a:prstGeom>
          </p:spPr>
        </p:pic>
        <p:sp>
          <p:nvSpPr>
            <p:cNvPr id="10" name="文本框 3">
              <a:extLst>
                <a:ext uri="{FF2B5EF4-FFF2-40B4-BE49-F238E27FC236}">
                  <a16:creationId xmlns:a16="http://schemas.microsoft.com/office/drawing/2014/main" id="{2B183A82-CD5C-2745-AFCE-B280F7D4CC41}"/>
                </a:ext>
              </a:extLst>
            </p:cNvPr>
            <p:cNvSpPr txBox="1"/>
            <p:nvPr/>
          </p:nvSpPr>
          <p:spPr>
            <a:xfrm>
              <a:off x="940143" y="2748005"/>
              <a:ext cx="1428578" cy="369332"/>
            </a:xfrm>
            <a:prstGeom prst="rect">
              <a:avLst/>
            </a:prstGeom>
            <a:noFill/>
          </p:spPr>
          <p:txBody>
            <a:bodyPr wrap="square" rtlCol="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ern="1200">
                  <a:solidFill>
                    <a:schemeClr val="tx1"/>
                  </a:solidFill>
                  <a:latin typeface="Times New Roman" panose="02020603050405020304" pitchFamily="18" charset="0"/>
                  <a:ea typeface="黑体" panose="02010609060101010101" pitchFamily="49" charset="-122"/>
                  <a:cs typeface="+mn-cs"/>
                </a:defRPr>
              </a:lvl9pPr>
            </a:lstStyle>
            <a:p>
              <a:r>
                <a:rPr kumimoji="1" lang="en-US" altLang="zh-CN" dirty="0" err="1"/>
                <a:t>CryptoKitties</a:t>
              </a:r>
              <a:endParaRPr kumimoji="1" lang="zh-CN" altLang="en-US" dirty="0"/>
            </a:p>
          </p:txBody>
        </p:sp>
      </p:grpSp>
      <p:pic>
        <p:nvPicPr>
          <p:cNvPr id="12" name="图片 11">
            <a:extLst>
              <a:ext uri="{FF2B5EF4-FFF2-40B4-BE49-F238E27FC236}">
                <a16:creationId xmlns:a16="http://schemas.microsoft.com/office/drawing/2014/main" id="{E1562AC4-46A6-49E1-A056-E0246B013CB6}"/>
              </a:ext>
            </a:extLst>
          </p:cNvPr>
          <p:cNvPicPr>
            <a:picLocks noChangeAspect="1"/>
          </p:cNvPicPr>
          <p:nvPr/>
        </p:nvPicPr>
        <p:blipFill>
          <a:blip r:embed="rId4"/>
          <a:stretch>
            <a:fillRect/>
          </a:stretch>
        </p:blipFill>
        <p:spPr>
          <a:xfrm>
            <a:off x="3055034" y="1816064"/>
            <a:ext cx="4807152" cy="2304053"/>
          </a:xfrm>
          <a:prstGeom prst="rect">
            <a:avLst/>
          </a:prstGeom>
        </p:spPr>
      </p:pic>
    </p:spTree>
    <p:extLst>
      <p:ext uri="{BB962C8B-B14F-4D97-AF65-F5344CB8AC3E}">
        <p14:creationId xmlns:p14="http://schemas.microsoft.com/office/powerpoint/2010/main" val="210940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Example: ERC721</a:t>
            </a:r>
            <a:endParaRPr lang="zh-CN" altLang="en-US" noProof="1"/>
          </a:p>
        </p:txBody>
      </p:sp>
      <p:sp>
        <p:nvSpPr>
          <p:cNvPr id="4" name="文本框 25">
            <a:extLst>
              <a:ext uri="{FF2B5EF4-FFF2-40B4-BE49-F238E27FC236}">
                <a16:creationId xmlns:a16="http://schemas.microsoft.com/office/drawing/2014/main" id="{9C663D04-7B08-4A52-B7C2-EB1F80FB911C}"/>
              </a:ext>
            </a:extLst>
          </p:cNvPr>
          <p:cNvSpPr txBox="1">
            <a:spLocks noChangeArrowheads="1"/>
          </p:cNvSpPr>
          <p:nvPr/>
        </p:nvSpPr>
        <p:spPr bwMode="auto">
          <a:xfrm>
            <a:off x="388821" y="924167"/>
            <a:ext cx="76068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400" b="1" dirty="0">
                <a:latin typeface="微软雅黑" panose="020B0503020204020204" pitchFamily="34" charset="-122"/>
                <a:ea typeface="微软雅黑" panose="020B0503020204020204" pitchFamily="34" charset="-122"/>
              </a:rPr>
              <a:t>ERC721 </a:t>
            </a:r>
            <a:r>
              <a:rPr lang="zh-CN" altLang="en-US" sz="1400" b="1" dirty="0">
                <a:latin typeface="微软雅黑" panose="020B0503020204020204" pitchFamily="34" charset="-122"/>
                <a:ea typeface="微软雅黑" panose="020B0503020204020204" pitchFamily="34" charset="-122"/>
              </a:rPr>
              <a:t>最为一个合约标准，提供了在实现 </a:t>
            </a:r>
            <a:r>
              <a:rPr lang="en-US" altLang="zh-CN" sz="1400" b="1" dirty="0">
                <a:latin typeface="微软雅黑" panose="020B0503020204020204" pitchFamily="34" charset="-122"/>
                <a:ea typeface="微软雅黑" panose="020B0503020204020204" pitchFamily="34" charset="-122"/>
              </a:rPr>
              <a:t>ERC721 </a:t>
            </a:r>
            <a:r>
              <a:rPr lang="zh-CN" altLang="en-US" sz="1400" b="1" dirty="0">
                <a:latin typeface="微软雅黑" panose="020B0503020204020204" pitchFamily="34" charset="-122"/>
                <a:ea typeface="微软雅黑" panose="020B0503020204020204" pitchFamily="34" charset="-122"/>
              </a:rPr>
              <a:t>代币时必须要遵守的协议，要求每个 </a:t>
            </a:r>
            <a:r>
              <a:rPr lang="en-US" altLang="zh-CN" sz="1400" b="1" dirty="0">
                <a:latin typeface="微软雅黑" panose="020B0503020204020204" pitchFamily="34" charset="-122"/>
                <a:ea typeface="微软雅黑" panose="020B0503020204020204" pitchFamily="34" charset="-122"/>
              </a:rPr>
              <a:t>ERC721 </a:t>
            </a:r>
            <a:r>
              <a:rPr lang="zh-CN" altLang="en-US" sz="1400" b="1" dirty="0">
                <a:latin typeface="微软雅黑" panose="020B0503020204020204" pitchFamily="34" charset="-122"/>
                <a:ea typeface="微软雅黑" panose="020B0503020204020204" pitchFamily="34" charset="-122"/>
              </a:rPr>
              <a:t>标准合约需要实现 </a:t>
            </a:r>
            <a:r>
              <a:rPr lang="en-US" altLang="zh-CN" sz="1400" b="1" dirty="0">
                <a:latin typeface="微软雅黑" panose="020B0503020204020204" pitchFamily="34" charset="-122"/>
                <a:ea typeface="微软雅黑" panose="020B0503020204020204" pitchFamily="34" charset="-122"/>
              </a:rPr>
              <a:t>ERC721 </a:t>
            </a:r>
            <a:r>
              <a:rPr lang="zh-CN" altLang="en-US" sz="1400" b="1" dirty="0">
                <a:latin typeface="微软雅黑" panose="020B0503020204020204" pitchFamily="34" charset="-122"/>
                <a:ea typeface="微软雅黑" panose="020B0503020204020204" pitchFamily="34" charset="-122"/>
              </a:rPr>
              <a:t>及 </a:t>
            </a:r>
            <a:r>
              <a:rPr lang="en-US" altLang="zh-CN" sz="1400" b="1" dirty="0">
                <a:latin typeface="微软雅黑" panose="020B0503020204020204" pitchFamily="34" charset="-122"/>
                <a:ea typeface="微软雅黑" panose="020B0503020204020204" pitchFamily="34" charset="-122"/>
              </a:rPr>
              <a:t>ERC165 </a:t>
            </a:r>
            <a:r>
              <a:rPr lang="zh-CN" altLang="en-US" sz="1400" b="1" dirty="0">
                <a:latin typeface="微软雅黑" panose="020B0503020204020204" pitchFamily="34" charset="-122"/>
                <a:ea typeface="微软雅黑" panose="020B0503020204020204" pitchFamily="34" charset="-122"/>
              </a:rPr>
              <a:t>接口，接口定义如下：</a:t>
            </a:r>
            <a:endParaRPr lang="en-US" altLang="zh-CN" sz="14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FE07107-3C7F-438E-9140-9706A8ADA281}"/>
              </a:ext>
            </a:extLst>
          </p:cNvPr>
          <p:cNvPicPr>
            <a:picLocks noChangeAspect="1"/>
          </p:cNvPicPr>
          <p:nvPr/>
        </p:nvPicPr>
        <p:blipFill>
          <a:blip r:embed="rId3"/>
          <a:stretch>
            <a:fillRect/>
          </a:stretch>
        </p:blipFill>
        <p:spPr>
          <a:xfrm>
            <a:off x="1092495" y="1554072"/>
            <a:ext cx="5943010" cy="2698951"/>
          </a:xfrm>
          <a:prstGeom prst="rect">
            <a:avLst/>
          </a:prstGeom>
        </p:spPr>
      </p:pic>
    </p:spTree>
    <p:extLst>
      <p:ext uri="{BB962C8B-B14F-4D97-AF65-F5344CB8AC3E}">
        <p14:creationId xmlns:p14="http://schemas.microsoft.com/office/powerpoint/2010/main" val="18219521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Example: ERC165</a:t>
            </a:r>
            <a:endParaRPr lang="zh-CN" altLang="en-US" noProof="1"/>
          </a:p>
        </p:txBody>
      </p:sp>
      <p:sp>
        <p:nvSpPr>
          <p:cNvPr id="4" name="文本框 25">
            <a:extLst>
              <a:ext uri="{FF2B5EF4-FFF2-40B4-BE49-F238E27FC236}">
                <a16:creationId xmlns:a16="http://schemas.microsoft.com/office/drawing/2014/main" id="{9C663D04-7B08-4A52-B7C2-EB1F80FB911C}"/>
              </a:ext>
            </a:extLst>
          </p:cNvPr>
          <p:cNvSpPr txBox="1">
            <a:spLocks noChangeArrowheads="1"/>
          </p:cNvSpPr>
          <p:nvPr/>
        </p:nvSpPr>
        <p:spPr bwMode="auto">
          <a:xfrm>
            <a:off x="388821" y="924167"/>
            <a:ext cx="76068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400" b="1" dirty="0">
                <a:latin typeface="微软雅黑" panose="020B0503020204020204" pitchFamily="34" charset="-122"/>
                <a:ea typeface="微软雅黑" panose="020B0503020204020204" pitchFamily="34" charset="-122"/>
              </a:rPr>
              <a:t>ERC721 </a:t>
            </a:r>
            <a:r>
              <a:rPr lang="zh-CN" altLang="en-US" sz="1400" b="1" dirty="0">
                <a:latin typeface="微软雅黑" panose="020B0503020204020204" pitchFamily="34" charset="-122"/>
                <a:ea typeface="微软雅黑" panose="020B0503020204020204" pitchFamily="34" charset="-122"/>
              </a:rPr>
              <a:t>标准同时要求必须符合 </a:t>
            </a:r>
            <a:r>
              <a:rPr lang="en-US" altLang="zh-CN" sz="1400" b="1" dirty="0">
                <a:latin typeface="微软雅黑" panose="020B0503020204020204" pitchFamily="34" charset="-122"/>
                <a:ea typeface="微软雅黑" panose="020B0503020204020204" pitchFamily="34" charset="-122"/>
              </a:rPr>
              <a:t>ERC165 </a:t>
            </a:r>
            <a:r>
              <a:rPr lang="zh-CN" altLang="en-US" sz="1400" b="1" dirty="0">
                <a:latin typeface="微软雅黑" panose="020B0503020204020204" pitchFamily="34" charset="-122"/>
                <a:ea typeface="微软雅黑" panose="020B0503020204020204" pitchFamily="34" charset="-122"/>
              </a:rPr>
              <a:t>标准 ，其接口如下：</a:t>
            </a:r>
            <a:endParaRPr lang="en-US" altLang="zh-CN" sz="14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D7E98D2-6875-4E86-A017-D8DFE650659B}"/>
              </a:ext>
            </a:extLst>
          </p:cNvPr>
          <p:cNvPicPr>
            <a:picLocks noChangeAspect="1"/>
          </p:cNvPicPr>
          <p:nvPr/>
        </p:nvPicPr>
        <p:blipFill>
          <a:blip r:embed="rId3"/>
          <a:stretch>
            <a:fillRect/>
          </a:stretch>
        </p:blipFill>
        <p:spPr>
          <a:xfrm>
            <a:off x="536943" y="1403230"/>
            <a:ext cx="7299321" cy="765501"/>
          </a:xfrm>
          <a:prstGeom prst="rect">
            <a:avLst/>
          </a:prstGeom>
        </p:spPr>
      </p:pic>
      <p:sp>
        <p:nvSpPr>
          <p:cNvPr id="7" name="文本框 25">
            <a:extLst>
              <a:ext uri="{FF2B5EF4-FFF2-40B4-BE49-F238E27FC236}">
                <a16:creationId xmlns:a16="http://schemas.microsoft.com/office/drawing/2014/main" id="{2EF3F3B0-A989-4016-9600-DF8301E87FF5}"/>
              </a:ext>
            </a:extLst>
          </p:cNvPr>
          <p:cNvSpPr txBox="1">
            <a:spLocks noChangeArrowheads="1"/>
          </p:cNvSpPr>
          <p:nvPr/>
        </p:nvSpPr>
        <p:spPr bwMode="auto">
          <a:xfrm>
            <a:off x="388821" y="2403270"/>
            <a:ext cx="768129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400" b="1" dirty="0">
                <a:latin typeface="微软雅黑" panose="020B0503020204020204" pitchFamily="34" charset="-122"/>
                <a:ea typeface="微软雅黑" panose="020B0503020204020204" pitchFamily="34" charset="-122"/>
              </a:rPr>
              <a:t>ERC165 </a:t>
            </a:r>
            <a:r>
              <a:rPr lang="zh-CN" altLang="en-US" sz="1400" b="1" dirty="0">
                <a:latin typeface="微软雅黑" panose="020B0503020204020204" pitchFamily="34" charset="-122"/>
                <a:ea typeface="微软雅黑" panose="020B0503020204020204" pitchFamily="34" charset="-122"/>
              </a:rPr>
              <a:t>同样是一个合约标准，这个标准要求合约提供其实现了哪些接口，这样再与合约进行交互的时候可以先调用此接口进行查询。</a:t>
            </a:r>
          </a:p>
          <a:p>
            <a:r>
              <a:rPr lang="en-US" altLang="zh-CN" sz="1400" b="1" dirty="0" err="1">
                <a:latin typeface="微软雅黑" panose="020B0503020204020204" pitchFamily="34" charset="-122"/>
                <a:ea typeface="微软雅黑" panose="020B0503020204020204" pitchFamily="34" charset="-122"/>
              </a:rPr>
              <a:t>interfaceID</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为函数选择器，计算方式有两种，如：</a:t>
            </a:r>
            <a:r>
              <a:rPr lang="en-US" altLang="zh-CN" sz="1400" b="1" dirty="0">
                <a:latin typeface="微软雅黑" panose="020B0503020204020204" pitchFamily="34" charset="-122"/>
                <a:ea typeface="微软雅黑" panose="020B0503020204020204" pitchFamily="34" charset="-122"/>
              </a:rPr>
              <a:t>bytes4(keccak256('</a:t>
            </a:r>
            <a:r>
              <a:rPr lang="en-US" altLang="zh-CN" sz="1400" b="1" dirty="0" err="1">
                <a:latin typeface="微软雅黑" panose="020B0503020204020204" pitchFamily="34" charset="-122"/>
                <a:ea typeface="微软雅黑" panose="020B0503020204020204" pitchFamily="34" charset="-122"/>
              </a:rPr>
              <a:t>supportsInterface</a:t>
            </a:r>
            <a:r>
              <a:rPr lang="en-US" altLang="zh-CN" sz="1400" b="1" dirty="0">
                <a:latin typeface="微软雅黑" panose="020B0503020204020204" pitchFamily="34" charset="-122"/>
                <a:ea typeface="微软雅黑" panose="020B0503020204020204" pitchFamily="34" charset="-122"/>
              </a:rPr>
              <a:t>(bytes4)')); </a:t>
            </a:r>
            <a:r>
              <a:rPr lang="zh-CN" altLang="en-US" sz="1400" b="1" dirty="0">
                <a:latin typeface="微软雅黑" panose="020B0503020204020204" pitchFamily="34" charset="-122"/>
                <a:ea typeface="微软雅黑" panose="020B0503020204020204" pitchFamily="34" charset="-122"/>
              </a:rPr>
              <a:t>或 </a:t>
            </a:r>
            <a:r>
              <a:rPr lang="en-US" altLang="zh-CN" sz="1400" b="1" dirty="0">
                <a:latin typeface="微软雅黑" panose="020B0503020204020204" pitchFamily="34" charset="-122"/>
                <a:ea typeface="微软雅黑" panose="020B0503020204020204" pitchFamily="34" charset="-122"/>
              </a:rPr>
              <a:t>ERC165.supportsInterface.selector</a:t>
            </a:r>
            <a:r>
              <a:rPr lang="zh-CN" altLang="en-US" sz="1400" b="1" dirty="0">
                <a:latin typeface="微软雅黑" panose="020B0503020204020204" pitchFamily="34" charset="-122"/>
                <a:ea typeface="微软雅黑" panose="020B0503020204020204" pitchFamily="34" charset="-122"/>
              </a:rPr>
              <a:t>，多个函数的接口 </a:t>
            </a:r>
            <a:r>
              <a:rPr lang="en-US" altLang="zh-CN" sz="1400" b="1" dirty="0">
                <a:latin typeface="微软雅黑" panose="020B0503020204020204" pitchFamily="34" charset="-122"/>
                <a:ea typeface="微软雅黑" panose="020B0503020204020204" pitchFamily="34" charset="-122"/>
              </a:rPr>
              <a:t>ID </a:t>
            </a:r>
            <a:r>
              <a:rPr lang="zh-CN" altLang="en-US" sz="1400" b="1" dirty="0">
                <a:latin typeface="微软雅黑" panose="020B0503020204020204" pitchFamily="34" charset="-122"/>
                <a:ea typeface="微软雅黑" panose="020B0503020204020204" pitchFamily="34" charset="-122"/>
              </a:rPr>
              <a:t>为函数选择器的异或值。</a:t>
            </a:r>
            <a:endParaRPr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7015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noProof="1"/>
              <a:t>Example: ERC721 – </a:t>
            </a:r>
            <a:r>
              <a:rPr lang="zh-CN" altLang="en-US" noProof="1"/>
              <a:t>一键</a:t>
            </a:r>
            <a:r>
              <a:rPr lang="en-US" altLang="zh-CN" noProof="1"/>
              <a:t>NFT</a:t>
            </a:r>
            <a:endParaRPr lang="zh-CN" altLang="en-US" noProof="1"/>
          </a:p>
        </p:txBody>
      </p:sp>
      <p:pic>
        <p:nvPicPr>
          <p:cNvPr id="6" name="图片 5">
            <a:extLst>
              <a:ext uri="{FF2B5EF4-FFF2-40B4-BE49-F238E27FC236}">
                <a16:creationId xmlns:a16="http://schemas.microsoft.com/office/drawing/2014/main" id="{408240BB-7FE3-4DFC-986B-96DB4FBEDDA2}"/>
              </a:ext>
            </a:extLst>
          </p:cNvPr>
          <p:cNvPicPr>
            <a:picLocks noChangeAspect="1"/>
          </p:cNvPicPr>
          <p:nvPr/>
        </p:nvPicPr>
        <p:blipFill>
          <a:blip r:embed="rId3"/>
          <a:stretch>
            <a:fillRect/>
          </a:stretch>
        </p:blipFill>
        <p:spPr>
          <a:xfrm>
            <a:off x="482528" y="734351"/>
            <a:ext cx="7162944" cy="3624997"/>
          </a:xfrm>
          <a:prstGeom prst="rect">
            <a:avLst/>
          </a:prstGeom>
        </p:spPr>
      </p:pic>
    </p:spTree>
    <p:extLst>
      <p:ext uri="{BB962C8B-B14F-4D97-AF65-F5344CB8AC3E}">
        <p14:creationId xmlns:p14="http://schemas.microsoft.com/office/powerpoint/2010/main" val="15158950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B353433-37FF-4C5D-9E22-00852033E5ED}"/>
              </a:ext>
            </a:extLst>
          </p:cNvPr>
          <p:cNvSpPr>
            <a:spLocks noGrp="1"/>
          </p:cNvSpPr>
          <p:nvPr>
            <p:ph type="title"/>
          </p:nvPr>
        </p:nvSpPr>
        <p:spPr/>
        <p:txBody>
          <a:bodyPr/>
          <a:lstStyle/>
          <a:p>
            <a:r>
              <a:rPr lang="zh-CN" altLang="en-US" sz="2135" noProof="1">
                <a:sym typeface="+mn-ea"/>
              </a:rPr>
              <a:t>扩展阅读</a:t>
            </a:r>
            <a:endParaRPr lang="zh-CN" altLang="en-US" noProof="1"/>
          </a:p>
        </p:txBody>
      </p:sp>
      <p:sp>
        <p:nvSpPr>
          <p:cNvPr id="4" name="矩形 3">
            <a:extLst>
              <a:ext uri="{FF2B5EF4-FFF2-40B4-BE49-F238E27FC236}">
                <a16:creationId xmlns:a16="http://schemas.microsoft.com/office/drawing/2014/main" id="{F9FEAF40-BBAC-884E-B42D-340F56823E52}"/>
              </a:ext>
            </a:extLst>
          </p:cNvPr>
          <p:cNvSpPr/>
          <p:nvPr/>
        </p:nvSpPr>
        <p:spPr>
          <a:xfrm>
            <a:off x="2063896" y="1711678"/>
            <a:ext cx="1497526" cy="307777"/>
          </a:xfrm>
          <a:prstGeom prst="rect">
            <a:avLst/>
          </a:prstGeom>
        </p:spPr>
        <p:txBody>
          <a:bodyPr wrap="none">
            <a:spAutoFit/>
          </a:bodyPr>
          <a:lstStyle/>
          <a:p>
            <a:r>
              <a:rPr lang="en-US" altLang="zh-CN" sz="1400" dirty="0"/>
              <a:t>https://opensea.io/</a:t>
            </a:r>
            <a:endParaRPr lang="zh-CN" altLang="en-US" sz="1400" dirty="0"/>
          </a:p>
        </p:txBody>
      </p:sp>
      <p:sp>
        <p:nvSpPr>
          <p:cNvPr id="14" name="矩形 13">
            <a:extLst>
              <a:ext uri="{FF2B5EF4-FFF2-40B4-BE49-F238E27FC236}">
                <a16:creationId xmlns:a16="http://schemas.microsoft.com/office/drawing/2014/main" id="{6F29E618-04C4-984C-ACF5-18331004C5E1}"/>
              </a:ext>
            </a:extLst>
          </p:cNvPr>
          <p:cNvSpPr/>
          <p:nvPr/>
        </p:nvSpPr>
        <p:spPr>
          <a:xfrm>
            <a:off x="2063896" y="1319168"/>
            <a:ext cx="4964854" cy="307777"/>
          </a:xfrm>
          <a:prstGeom prst="rect">
            <a:avLst/>
          </a:prstGeom>
        </p:spPr>
        <p:txBody>
          <a:bodyPr wrap="square">
            <a:spAutoFit/>
          </a:bodyPr>
          <a:lstStyle/>
          <a:p>
            <a:r>
              <a:rPr lang="en-US" altLang="zh-CN" sz="1400" dirty="0"/>
              <a:t>https://etherscan.io/</a:t>
            </a:r>
            <a:endParaRPr lang="zh-CN" altLang="en-US" sz="1400" dirty="0"/>
          </a:p>
        </p:txBody>
      </p:sp>
      <p:sp>
        <p:nvSpPr>
          <p:cNvPr id="15" name="文本框 14">
            <a:extLst>
              <a:ext uri="{FF2B5EF4-FFF2-40B4-BE49-F238E27FC236}">
                <a16:creationId xmlns:a16="http://schemas.microsoft.com/office/drawing/2014/main" id="{3FF64554-F401-EA42-BBF7-4611FAB0CF84}"/>
              </a:ext>
            </a:extLst>
          </p:cNvPr>
          <p:cNvSpPr txBox="1"/>
          <p:nvPr/>
        </p:nvSpPr>
        <p:spPr>
          <a:xfrm>
            <a:off x="1115631" y="1319168"/>
            <a:ext cx="995680" cy="307777"/>
          </a:xfrm>
          <a:prstGeom prst="rect">
            <a:avLst/>
          </a:prstGeom>
          <a:noFill/>
        </p:spPr>
        <p:txBody>
          <a:bodyPr wrap="square" rtlCol="0">
            <a:spAutoFit/>
          </a:bodyPr>
          <a:lstStyle/>
          <a:p>
            <a:r>
              <a:rPr kumimoji="1" lang="en-US" altLang="zh-CN" sz="1400" dirty="0" err="1"/>
              <a:t>Etherscan</a:t>
            </a:r>
            <a:endParaRPr kumimoji="1" lang="zh-CN" altLang="en-US" sz="1400" dirty="0"/>
          </a:p>
        </p:txBody>
      </p:sp>
      <p:sp>
        <p:nvSpPr>
          <p:cNvPr id="16" name="文本框 15">
            <a:extLst>
              <a:ext uri="{FF2B5EF4-FFF2-40B4-BE49-F238E27FC236}">
                <a16:creationId xmlns:a16="http://schemas.microsoft.com/office/drawing/2014/main" id="{D54B64EA-01F8-C848-B6CA-08B7F3B8FF2D}"/>
              </a:ext>
            </a:extLst>
          </p:cNvPr>
          <p:cNvSpPr txBox="1"/>
          <p:nvPr/>
        </p:nvSpPr>
        <p:spPr>
          <a:xfrm>
            <a:off x="1115631" y="1711679"/>
            <a:ext cx="995680" cy="307777"/>
          </a:xfrm>
          <a:prstGeom prst="rect">
            <a:avLst/>
          </a:prstGeom>
          <a:noFill/>
        </p:spPr>
        <p:txBody>
          <a:bodyPr wrap="square" rtlCol="0">
            <a:spAutoFit/>
          </a:bodyPr>
          <a:lstStyle/>
          <a:p>
            <a:r>
              <a:rPr kumimoji="1" lang="en-US" altLang="zh-CN" sz="1400" dirty="0" err="1"/>
              <a:t>OpenSea</a:t>
            </a:r>
            <a:endParaRPr kumimoji="1" lang="zh-CN" altLang="en-US" sz="1400" dirty="0"/>
          </a:p>
        </p:txBody>
      </p:sp>
      <p:sp>
        <p:nvSpPr>
          <p:cNvPr id="8" name="矩形 7">
            <a:extLst>
              <a:ext uri="{FF2B5EF4-FFF2-40B4-BE49-F238E27FC236}">
                <a16:creationId xmlns:a16="http://schemas.microsoft.com/office/drawing/2014/main" id="{A0E367E7-DD32-44CE-92A0-719826A89644}"/>
              </a:ext>
            </a:extLst>
          </p:cNvPr>
          <p:cNvSpPr/>
          <p:nvPr/>
        </p:nvSpPr>
        <p:spPr>
          <a:xfrm>
            <a:off x="2111311" y="2637278"/>
            <a:ext cx="1646605" cy="307777"/>
          </a:xfrm>
          <a:prstGeom prst="rect">
            <a:avLst/>
          </a:prstGeom>
        </p:spPr>
        <p:txBody>
          <a:bodyPr wrap="none">
            <a:spAutoFit/>
          </a:bodyPr>
          <a:lstStyle/>
          <a:p>
            <a:r>
              <a:rPr lang="en-US" altLang="zh-CN" sz="1400" dirty="0"/>
              <a:t>https://metamask.io/</a:t>
            </a:r>
            <a:endParaRPr lang="zh-CN" altLang="en-US" sz="1400" dirty="0"/>
          </a:p>
        </p:txBody>
      </p:sp>
      <p:sp>
        <p:nvSpPr>
          <p:cNvPr id="9" name="矩形 8">
            <a:extLst>
              <a:ext uri="{FF2B5EF4-FFF2-40B4-BE49-F238E27FC236}">
                <a16:creationId xmlns:a16="http://schemas.microsoft.com/office/drawing/2014/main" id="{2D14E3ED-A5C4-47F1-A5D3-0CCE6A485650}"/>
              </a:ext>
            </a:extLst>
          </p:cNvPr>
          <p:cNvSpPr/>
          <p:nvPr/>
        </p:nvSpPr>
        <p:spPr>
          <a:xfrm>
            <a:off x="2111311" y="2244768"/>
            <a:ext cx="4964854" cy="307777"/>
          </a:xfrm>
          <a:prstGeom prst="rect">
            <a:avLst/>
          </a:prstGeom>
        </p:spPr>
        <p:txBody>
          <a:bodyPr wrap="square">
            <a:spAutoFit/>
          </a:bodyPr>
          <a:lstStyle/>
          <a:p>
            <a:r>
              <a:rPr lang="en-US" altLang="zh-CN" sz="1400" dirty="0"/>
              <a:t>https://docs.openzeppelin.com/contracts/3.x/</a:t>
            </a:r>
            <a:endParaRPr lang="zh-CN" altLang="en-US" sz="1400" dirty="0"/>
          </a:p>
        </p:txBody>
      </p:sp>
      <p:sp>
        <p:nvSpPr>
          <p:cNvPr id="10" name="文本框 9">
            <a:extLst>
              <a:ext uri="{FF2B5EF4-FFF2-40B4-BE49-F238E27FC236}">
                <a16:creationId xmlns:a16="http://schemas.microsoft.com/office/drawing/2014/main" id="{B2D2485D-098D-43F3-8EAF-EDD71D4EF819}"/>
              </a:ext>
            </a:extLst>
          </p:cNvPr>
          <p:cNvSpPr txBox="1"/>
          <p:nvPr/>
        </p:nvSpPr>
        <p:spPr>
          <a:xfrm>
            <a:off x="850605" y="2244768"/>
            <a:ext cx="1308121" cy="307777"/>
          </a:xfrm>
          <a:prstGeom prst="rect">
            <a:avLst/>
          </a:prstGeom>
          <a:noFill/>
        </p:spPr>
        <p:txBody>
          <a:bodyPr wrap="square" rtlCol="0">
            <a:spAutoFit/>
          </a:bodyPr>
          <a:lstStyle/>
          <a:p>
            <a:r>
              <a:rPr kumimoji="1" lang="en-US" altLang="zh-CN" sz="1400" dirty="0" err="1"/>
              <a:t>OpenZepplin</a:t>
            </a:r>
            <a:endParaRPr kumimoji="1" lang="zh-CN" altLang="en-US" sz="1400" dirty="0"/>
          </a:p>
        </p:txBody>
      </p:sp>
      <p:sp>
        <p:nvSpPr>
          <p:cNvPr id="11" name="文本框 10">
            <a:extLst>
              <a:ext uri="{FF2B5EF4-FFF2-40B4-BE49-F238E27FC236}">
                <a16:creationId xmlns:a16="http://schemas.microsoft.com/office/drawing/2014/main" id="{49DD48D2-0254-4D45-B445-FF4E7F094BE1}"/>
              </a:ext>
            </a:extLst>
          </p:cNvPr>
          <p:cNvSpPr txBox="1"/>
          <p:nvPr/>
        </p:nvSpPr>
        <p:spPr>
          <a:xfrm>
            <a:off x="1163046" y="2637279"/>
            <a:ext cx="995680" cy="307777"/>
          </a:xfrm>
          <a:prstGeom prst="rect">
            <a:avLst/>
          </a:prstGeom>
          <a:noFill/>
        </p:spPr>
        <p:txBody>
          <a:bodyPr wrap="square" rtlCol="0">
            <a:spAutoFit/>
          </a:bodyPr>
          <a:lstStyle/>
          <a:p>
            <a:r>
              <a:rPr kumimoji="1" lang="en-US" altLang="zh-CN" sz="1400" dirty="0" err="1"/>
              <a:t>MetaMask</a:t>
            </a:r>
            <a:endParaRPr kumimoji="1" lang="zh-CN" altLang="en-US" sz="1400" dirty="0"/>
          </a:p>
        </p:txBody>
      </p:sp>
    </p:spTree>
    <p:extLst>
      <p:ext uri="{BB962C8B-B14F-4D97-AF65-F5344CB8AC3E}">
        <p14:creationId xmlns:p14="http://schemas.microsoft.com/office/powerpoint/2010/main" val="31119421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文本占位符 1">
            <a:extLst>
              <a:ext uri="{FF2B5EF4-FFF2-40B4-BE49-F238E27FC236}">
                <a16:creationId xmlns:a16="http://schemas.microsoft.com/office/drawing/2014/main" id="{44FF7BA6-EB0A-4BE1-A7E2-92B6F11CF3F0}"/>
              </a:ext>
            </a:extLst>
          </p:cNvPr>
          <p:cNvSpPr>
            <a:spLocks noGrp="1" noChangeArrowheads="1"/>
          </p:cNvSpPr>
          <p:nvPr>
            <p:ph type="body" idx="1"/>
          </p:nvPr>
        </p:nvSpPr>
        <p:spPr>
          <a:xfrm>
            <a:off x="641350" y="1801813"/>
            <a:ext cx="6908800" cy="1000125"/>
          </a:xfrm>
        </p:spPr>
        <p:txBody>
          <a:bodyPr>
            <a:prstTxWarp prst="textNoShape">
              <a:avLst/>
            </a:prstTxWarp>
          </a:bodyPr>
          <a:lstStyle/>
          <a:p>
            <a:r>
              <a:rPr lang="zh-CN" altLang="en-US" sz="4000"/>
              <a:t>谢谢</a:t>
            </a:r>
            <a:endParaRPr lang="zh-CN" altLang="en-US" sz="4000" dirty="0"/>
          </a:p>
        </p:txBody>
      </p:sp>
      <p:sp>
        <p:nvSpPr>
          <p:cNvPr id="3" name="标题 2">
            <a:extLst>
              <a:ext uri="{FF2B5EF4-FFF2-40B4-BE49-F238E27FC236}">
                <a16:creationId xmlns:a16="http://schemas.microsoft.com/office/drawing/2014/main" id="{5551D550-FF35-4D6D-ABB7-415231A89316}"/>
              </a:ext>
            </a:extLst>
          </p:cNvPr>
          <p:cNvSpPr>
            <a:spLocks noGrp="1"/>
          </p:cNvSpPr>
          <p:nvPr>
            <p:ph type="title"/>
          </p:nvPr>
        </p:nvSpPr>
        <p:spPr/>
        <p:txBody>
          <a:bodyPr/>
          <a:lstStyle/>
          <a:p>
            <a:endParaRPr lang="zh-CN" altLang="en-US"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zh-CN" altLang="en-US" sz="2135" noProof="1"/>
              <a:t>智能合约虚拟机的基本要求</a:t>
            </a:r>
            <a:endParaRPr lang="zh-CN" altLang="en-US" noProof="1"/>
          </a:p>
        </p:txBody>
      </p:sp>
      <p:sp>
        <p:nvSpPr>
          <p:cNvPr id="16386" name="文本框 25">
            <a:extLst>
              <a:ext uri="{FF2B5EF4-FFF2-40B4-BE49-F238E27FC236}">
                <a16:creationId xmlns:a16="http://schemas.microsoft.com/office/drawing/2014/main" id="{3F2ADF0C-6701-4EF1-A556-8487C3577585}"/>
              </a:ext>
            </a:extLst>
          </p:cNvPr>
          <p:cNvSpPr txBox="1">
            <a:spLocks noChangeArrowheads="1"/>
          </p:cNvSpPr>
          <p:nvPr/>
        </p:nvSpPr>
        <p:spPr bwMode="auto">
          <a:xfrm>
            <a:off x="228045" y="876520"/>
            <a:ext cx="785269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400" b="1" dirty="0">
                <a:latin typeface="微软雅黑" panose="020B0503020204020204" pitchFamily="34" charset="-122"/>
                <a:ea typeface="微软雅黑" panose="020B0503020204020204" pitchFamily="34" charset="-122"/>
              </a:rPr>
              <a:t>确定性</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所有节点都需要运行相同的指令并且得到相同的结果</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非确定性的操作：</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非确定性系统调用（随机数、系统时间等）</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浮点数精度</a:t>
            </a:r>
            <a:endParaRPr lang="en-US" altLang="zh-CN"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可终止性</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停机问题</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区块链上交易的执行是串行的。若某计算问题算法在有限步内完成，将阻塞整个区块链系统</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EVM</a:t>
            </a:r>
            <a:r>
              <a:rPr lang="zh-CN" altLang="en-US" sz="1400" b="1" dirty="0">
                <a:latin typeface="微软雅黑" panose="020B0503020204020204" pitchFamily="34" charset="-122"/>
                <a:ea typeface="微软雅黑" panose="020B0503020204020204" pitchFamily="34" charset="-122"/>
              </a:rPr>
              <a:t>是</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准</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图灵完备（图灵完备包含死循环），通过手续费将程序限制在有限的计算步骤内</a:t>
            </a:r>
            <a:endParaRPr lang="en-US" altLang="zh-CN"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隔离性</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需要保证智能合约的执行环境是受限的</a:t>
            </a:r>
          </a:p>
        </p:txBody>
      </p:sp>
    </p:spTree>
    <p:extLst>
      <p:ext uri="{BB962C8B-B14F-4D97-AF65-F5344CB8AC3E}">
        <p14:creationId xmlns:p14="http://schemas.microsoft.com/office/powerpoint/2010/main" val="139122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sz="2135" noProof="1"/>
              <a:t>Gas</a:t>
            </a:r>
            <a:r>
              <a:rPr lang="zh-CN" altLang="en-US" sz="2135" noProof="1"/>
              <a:t>与</a:t>
            </a:r>
            <a:r>
              <a:rPr lang="en-US" altLang="zh-CN" sz="2135" noProof="1"/>
              <a:t>Fee</a:t>
            </a:r>
            <a:endParaRPr lang="zh-CN" altLang="en-US" noProof="1"/>
          </a:p>
        </p:txBody>
      </p:sp>
      <mc:AlternateContent xmlns:mc="http://schemas.openxmlformats.org/markup-compatibility/2006" xmlns:a14="http://schemas.microsoft.com/office/drawing/2010/main">
        <mc:Choice Requires="a14">
          <p:sp>
            <p:nvSpPr>
              <p:cNvPr id="16386" name="文本框 25">
                <a:extLst>
                  <a:ext uri="{FF2B5EF4-FFF2-40B4-BE49-F238E27FC236}">
                    <a16:creationId xmlns:a16="http://schemas.microsoft.com/office/drawing/2014/main" id="{3F2ADF0C-6701-4EF1-A556-8487C3577585}"/>
                  </a:ext>
                </a:extLst>
              </p:cNvPr>
              <p:cNvSpPr txBox="1">
                <a:spLocks noChangeArrowheads="1"/>
              </p:cNvSpPr>
              <p:nvPr/>
            </p:nvSpPr>
            <p:spPr bwMode="auto">
              <a:xfrm>
                <a:off x="233361" y="853509"/>
                <a:ext cx="7852697" cy="1633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400" b="1" dirty="0">
                    <a:latin typeface="微软雅黑" panose="020B0503020204020204" pitchFamily="34" charset="-122"/>
                    <a:ea typeface="微软雅黑" panose="020B0503020204020204" pitchFamily="34" charset="-122"/>
                  </a:rPr>
                  <a:t>Gas</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计量以太坊系统资源使用情况最小的度量单位</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Gas Price</a:t>
                </a:r>
                <a:r>
                  <a:rPr lang="zh-CN" altLang="en-US" sz="1400" dirty="0">
                    <a:latin typeface="微软雅黑" panose="020B0503020204020204" pitchFamily="34" charset="-122"/>
                    <a:ea typeface="微软雅黑" panose="020B0503020204020204" pitchFamily="34" charset="-122"/>
                  </a:rPr>
                  <a:t>：每单位</a:t>
                </a:r>
                <a:r>
                  <a:rPr lang="en-US" altLang="zh-CN" sz="1400" dirty="0">
                    <a:latin typeface="微软雅黑" panose="020B0503020204020204" pitchFamily="34" charset="-122"/>
                    <a:ea typeface="微软雅黑" panose="020B0503020204020204" pitchFamily="34" charset="-122"/>
                  </a:rPr>
                  <a:t>Gas</a:t>
                </a:r>
                <a:r>
                  <a:rPr lang="zh-CN" altLang="en-US" sz="1400" dirty="0">
                    <a:latin typeface="微软雅黑" panose="020B0503020204020204" pitchFamily="34" charset="-122"/>
                    <a:ea typeface="微软雅黑" panose="020B0503020204020204" pitchFamily="34" charset="-122"/>
                  </a:rPr>
                  <a:t>对应的价格（</a:t>
                </a:r>
                <a:r>
                  <a:rPr lang="en-US" altLang="zh-CN" sz="1400" dirty="0" err="1">
                    <a:latin typeface="微软雅黑" panose="020B0503020204020204" pitchFamily="34" charset="-122"/>
                    <a:ea typeface="微软雅黑" panose="020B0503020204020204" pitchFamily="34" charset="-122"/>
                  </a:rPr>
                  <a:t>GWei</a:t>
                </a:r>
                <a:r>
                  <a:rPr lang="en-US" altLang="zh-CN" sz="1400" dirty="0">
                    <a:latin typeface="微软雅黑" panose="020B0503020204020204" pitchFamily="34" charset="-122"/>
                    <a:ea typeface="微软雅黑" panose="020B0503020204020204" pitchFamily="34" charset="-122"/>
                  </a:rPr>
                  <a:t> = </a:t>
                </a:r>
                <a14:m>
                  <m:oMath xmlns:m="http://schemas.openxmlformats.org/officeDocument/2006/math">
                    <m:sSup>
                      <m:sSupPr>
                        <m:ctrlPr>
                          <a:rPr lang="en-US" altLang="zh-CN" sz="1400" i="1" smtClean="0">
                            <a:latin typeface="Cambria Math" panose="02040503050406030204" pitchFamily="18" charset="0"/>
                            <a:ea typeface="微软雅黑" panose="020B0503020204020204" pitchFamily="34" charset="-122"/>
                          </a:rPr>
                        </m:ctrlPr>
                      </m:sSupPr>
                      <m:e>
                        <m:r>
                          <a:rPr lang="en-US" altLang="zh-CN" sz="1400" b="0" i="1" smtClean="0">
                            <a:latin typeface="Cambria Math" panose="02040503050406030204" pitchFamily="18" charset="0"/>
                            <a:ea typeface="微软雅黑" panose="020B0503020204020204" pitchFamily="34" charset="-122"/>
                          </a:rPr>
                          <m:t>10</m:t>
                        </m:r>
                      </m:e>
                      <m:sup>
                        <m:r>
                          <a:rPr lang="en-US" altLang="zh-CN" sz="1400" b="0" i="1" smtClean="0">
                            <a:latin typeface="Cambria Math" panose="02040503050406030204" pitchFamily="18" charset="0"/>
                            <a:ea typeface="微软雅黑" panose="020B0503020204020204" pitchFamily="34" charset="-122"/>
                          </a:rPr>
                          <m:t>−9</m:t>
                        </m:r>
                      </m:sup>
                    </m:sSup>
                  </m:oMath>
                </a14:m>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ETH</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Gas Limit</a:t>
                </a:r>
                <a:r>
                  <a:rPr lang="zh-CN" altLang="en-US" sz="1400" dirty="0">
                    <a:latin typeface="微软雅黑" panose="020B0503020204020204" pitchFamily="34" charset="-122"/>
                    <a:ea typeface="微软雅黑" panose="020B0503020204020204" pitchFamily="34" charset="-122"/>
                  </a:rPr>
                  <a:t>：这笔交易最多能使用的</a:t>
                </a:r>
                <a:r>
                  <a:rPr lang="en-US" altLang="zh-CN" sz="1400" dirty="0">
                    <a:latin typeface="微软雅黑" panose="020B0503020204020204" pitchFamily="34" charset="-122"/>
                    <a:ea typeface="微软雅黑" panose="020B0503020204020204" pitchFamily="34" charset="-122"/>
                  </a:rPr>
                  <a:t>Gas</a:t>
                </a:r>
                <a:r>
                  <a:rPr lang="zh-CN" altLang="en-US" sz="1400" dirty="0">
                    <a:latin typeface="微软雅黑" panose="020B0503020204020204" pitchFamily="34" charset="-122"/>
                    <a:ea typeface="微软雅黑" panose="020B0503020204020204" pitchFamily="34" charset="-122"/>
                  </a:rPr>
                  <a:t>数量</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目前推荐值</a:t>
                </a:r>
                <a:r>
                  <a:rPr lang="en-US" altLang="zh-CN" sz="1400" dirty="0">
                    <a:latin typeface="微软雅黑" panose="020B0503020204020204" pitchFamily="34" charset="-122"/>
                    <a:ea typeface="微软雅黑" panose="020B0503020204020204" pitchFamily="34" charset="-122"/>
                  </a:rPr>
                  <a:t>21000)</a:t>
                </a:r>
              </a:p>
              <a:p>
                <a:r>
                  <a:rPr lang="en-US" altLang="zh-CN" sz="1400" b="1" dirty="0">
                    <a:latin typeface="微软雅黑" panose="020B0503020204020204" pitchFamily="34" charset="-122"/>
                    <a:ea typeface="微软雅黑" panose="020B0503020204020204" pitchFamily="34" charset="-122"/>
                  </a:rPr>
                  <a:t>Fee</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即手续费，即矿工赚的钱的一部分，用户想要完成状态转换所需要付出的经济代价</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Fee = Gas Price * Gas Limit</a:t>
                </a:r>
              </a:p>
            </p:txBody>
          </p:sp>
        </mc:Choice>
        <mc:Fallback xmlns="">
          <p:sp>
            <p:nvSpPr>
              <p:cNvPr id="16386" name="文本框 25">
                <a:extLst>
                  <a:ext uri="{FF2B5EF4-FFF2-40B4-BE49-F238E27FC236}">
                    <a16:creationId xmlns:a16="http://schemas.microsoft.com/office/drawing/2014/main" id="{3F2ADF0C-6701-4EF1-A556-8487C3577585}"/>
                  </a:ext>
                </a:extLst>
              </p:cNvPr>
              <p:cNvSpPr txBox="1">
                <a:spLocks noRot="1" noChangeAspect="1" noMove="1" noResize="1" noEditPoints="1" noAdjustHandles="1" noChangeArrowheads="1" noChangeShapeType="1" noTextEdit="1"/>
              </p:cNvSpPr>
              <p:nvPr/>
            </p:nvSpPr>
            <p:spPr bwMode="auto">
              <a:xfrm>
                <a:off x="233361" y="853509"/>
                <a:ext cx="7852697" cy="1633332"/>
              </a:xfrm>
              <a:prstGeom prst="rect">
                <a:avLst/>
              </a:prstGeom>
              <a:blipFill>
                <a:blip r:embed="rId3"/>
                <a:stretch>
                  <a:fillRect l="-233" t="-746" b="-11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25">
            <a:extLst>
              <a:ext uri="{FF2B5EF4-FFF2-40B4-BE49-F238E27FC236}">
                <a16:creationId xmlns:a16="http://schemas.microsoft.com/office/drawing/2014/main" id="{60412791-70C5-4737-B626-F4CE2A96F594}"/>
              </a:ext>
            </a:extLst>
          </p:cNvPr>
          <p:cNvSpPr txBox="1">
            <a:spLocks noChangeArrowheads="1"/>
          </p:cNvSpPr>
          <p:nvPr/>
        </p:nvSpPr>
        <p:spPr bwMode="auto">
          <a:xfrm>
            <a:off x="233361" y="2606916"/>
            <a:ext cx="648641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zh-CN" altLang="en-US" sz="1400" b="1" dirty="0">
                <a:latin typeface="微软雅黑" panose="020B0503020204020204" pitchFamily="34" charset="-122"/>
                <a:ea typeface="微软雅黑" panose="020B0503020204020204" pitchFamily="34" charset="-122"/>
              </a:rPr>
              <a:t>如果程序执行到一半</a:t>
            </a:r>
            <a:r>
              <a:rPr lang="en-US" altLang="zh-CN" sz="1400" b="1" dirty="0">
                <a:latin typeface="微软雅黑" panose="020B0503020204020204" pitchFamily="34" charset="-122"/>
                <a:ea typeface="微软雅黑" panose="020B0503020204020204" pitchFamily="34" charset="-122"/>
              </a:rPr>
              <a:t>Gas</a:t>
            </a:r>
            <a:r>
              <a:rPr lang="zh-CN" altLang="en-US" sz="1400" b="1" dirty="0">
                <a:latin typeface="微软雅黑" panose="020B0503020204020204" pitchFamily="34" charset="-122"/>
                <a:ea typeface="微软雅黑" panose="020B0503020204020204" pitchFamily="34" charset="-122"/>
              </a:rPr>
              <a:t>消耗完了怎么办？</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交易执行具有原子性：交易终止 ，所有状态修改全部回滚</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不退还</a:t>
            </a:r>
            <a:endParaRPr lang="en-US" altLang="zh-CN" sz="1400"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如果程序执行完了</a:t>
            </a:r>
            <a:r>
              <a:rPr lang="en-US" altLang="zh-CN" sz="1400" b="1" dirty="0">
                <a:latin typeface="微软雅黑" panose="020B0503020204020204" pitchFamily="34" charset="-122"/>
                <a:ea typeface="微软雅黑" panose="020B0503020204020204" pitchFamily="34" charset="-122"/>
              </a:rPr>
              <a:t>Gas</a:t>
            </a:r>
            <a:r>
              <a:rPr lang="zh-CN" altLang="en-US" sz="1400" b="1" dirty="0">
                <a:latin typeface="微软雅黑" panose="020B0503020204020204" pitchFamily="34" charset="-122"/>
                <a:ea typeface="微软雅黑" panose="020B0503020204020204" pitchFamily="34" charset="-122"/>
              </a:rPr>
              <a:t>还没消耗完怎么办？</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交易费返还</a:t>
            </a:r>
            <a:endParaRPr lang="en-US" altLang="zh-CN"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Gas Limit</a:t>
            </a:r>
            <a:r>
              <a:rPr lang="zh-CN" altLang="en-US" sz="1400" b="1" dirty="0">
                <a:latin typeface="微软雅黑" panose="020B0503020204020204" pitchFamily="34" charset="-122"/>
                <a:ea typeface="微软雅黑" panose="020B0503020204020204" pitchFamily="34" charset="-122"/>
              </a:rPr>
              <a:t>是否可设为无限大？</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不行，以太坊对每个区块有</a:t>
            </a:r>
            <a:r>
              <a:rPr lang="en-US" altLang="zh-CN" sz="1400" dirty="0">
                <a:latin typeface="微软雅黑" panose="020B0503020204020204" pitchFamily="34" charset="-122"/>
                <a:ea typeface="微软雅黑" panose="020B0503020204020204" pitchFamily="34" charset="-122"/>
              </a:rPr>
              <a:t>gas limit</a:t>
            </a:r>
            <a:r>
              <a:rPr lang="zh-CN" altLang="en-US" sz="1400" dirty="0">
                <a:latin typeface="微软雅黑" panose="020B0503020204020204" pitchFamily="34" charset="-122"/>
                <a:ea typeface="微软雅黑" panose="020B0503020204020204" pitchFamily="34" charset="-122"/>
              </a:rPr>
              <a:t>的限制</a:t>
            </a:r>
            <a:endParaRPr lang="en-US" altLang="zh-CN" sz="1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C748CCD-7B65-44D9-B451-94539A57E1F2}"/>
              </a:ext>
            </a:extLst>
          </p:cNvPr>
          <p:cNvPicPr>
            <a:picLocks noChangeAspect="1"/>
          </p:cNvPicPr>
          <p:nvPr/>
        </p:nvPicPr>
        <p:blipFill>
          <a:blip r:embed="rId4"/>
          <a:stretch>
            <a:fillRect/>
          </a:stretch>
        </p:blipFill>
        <p:spPr>
          <a:xfrm>
            <a:off x="4914191" y="2606916"/>
            <a:ext cx="3054319" cy="1383046"/>
          </a:xfrm>
          <a:prstGeom prst="rect">
            <a:avLst/>
          </a:prstGeom>
        </p:spPr>
      </p:pic>
    </p:spTree>
    <p:extLst>
      <p:ext uri="{BB962C8B-B14F-4D97-AF65-F5344CB8AC3E}">
        <p14:creationId xmlns:p14="http://schemas.microsoft.com/office/powerpoint/2010/main" val="93980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E51D2-2797-49A1-AFD8-3ECFA4A627C4}"/>
              </a:ext>
            </a:extLst>
          </p:cNvPr>
          <p:cNvSpPr>
            <a:spLocks noGrp="1"/>
          </p:cNvSpPr>
          <p:nvPr>
            <p:ph type="title"/>
          </p:nvPr>
        </p:nvSpPr>
        <p:spPr/>
        <p:txBody>
          <a:bodyPr/>
          <a:lstStyle/>
          <a:p>
            <a:r>
              <a:rPr lang="en-US" altLang="zh-CN" sz="2135" noProof="1"/>
              <a:t>EVM</a:t>
            </a:r>
            <a:r>
              <a:rPr lang="zh-CN" altLang="en-US" sz="2135" noProof="1"/>
              <a:t>的内部实现</a:t>
            </a:r>
            <a:endParaRPr lang="zh-CN" altLang="en-US" noProof="1"/>
          </a:p>
        </p:txBody>
      </p:sp>
      <p:sp>
        <p:nvSpPr>
          <p:cNvPr id="4" name="文本框 25">
            <a:extLst>
              <a:ext uri="{FF2B5EF4-FFF2-40B4-BE49-F238E27FC236}">
                <a16:creationId xmlns:a16="http://schemas.microsoft.com/office/drawing/2014/main" id="{59B3B00A-EE96-4201-99CF-E33D58C98B2F}"/>
              </a:ext>
            </a:extLst>
          </p:cNvPr>
          <p:cNvSpPr txBox="1">
            <a:spLocks noChangeArrowheads="1"/>
          </p:cNvSpPr>
          <p:nvPr/>
        </p:nvSpPr>
        <p:spPr bwMode="auto">
          <a:xfrm>
            <a:off x="222140" y="832260"/>
            <a:ext cx="785269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黑体" panose="02010609060101010101" pitchFamily="49" charset="-122"/>
              </a:defRPr>
            </a:lvl1pPr>
            <a:lvl2pPr>
              <a:defRPr>
                <a:solidFill>
                  <a:schemeClr val="tx1"/>
                </a:solidFill>
                <a:latin typeface="Times New Roman" panose="02020603050405020304" pitchFamily="18" charset="0"/>
                <a:ea typeface="黑体" panose="02010609060101010101" pitchFamily="49" charset="-122"/>
              </a:defRPr>
            </a:lvl2pPr>
            <a:lvl3pPr>
              <a:defRPr>
                <a:solidFill>
                  <a:schemeClr val="tx1"/>
                </a:solidFill>
                <a:latin typeface="Times New Roman" panose="02020603050405020304" pitchFamily="18" charset="0"/>
                <a:ea typeface="黑体" panose="02010609060101010101" pitchFamily="49" charset="-122"/>
              </a:defRPr>
            </a:lvl3pPr>
            <a:lvl4pPr>
              <a:defRPr>
                <a:solidFill>
                  <a:schemeClr val="tx1"/>
                </a:solidFill>
                <a:latin typeface="Times New Roman" panose="02020603050405020304" pitchFamily="18" charset="0"/>
                <a:ea typeface="黑体" panose="02010609060101010101" pitchFamily="49" charset="-122"/>
              </a:defRPr>
            </a:lvl4pPr>
            <a:lvl5pPr>
              <a:defRPr>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黑体" panose="02010609060101010101" pitchFamily="49" charset="-122"/>
              </a:defRPr>
            </a:lvl9pPr>
          </a:lstStyle>
          <a:p>
            <a:r>
              <a:rPr lang="en-US" altLang="zh-CN" sz="1400" b="1" dirty="0">
                <a:latin typeface="微软雅黑" panose="020B0503020204020204" pitchFamily="34" charset="-122"/>
                <a:ea typeface="微软雅黑" panose="020B0503020204020204" pitchFamily="34" charset="-122"/>
              </a:rPr>
              <a:t>EVM</a:t>
            </a:r>
            <a:r>
              <a:rPr lang="zh-CN" altLang="en-US" sz="1400" b="1" dirty="0">
                <a:latin typeface="微软雅黑" panose="020B0503020204020204" pitchFamily="34" charset="-122"/>
                <a:ea typeface="微软雅黑" panose="020B0503020204020204" pitchFamily="34" charset="-122"/>
              </a:rPr>
              <a:t>本质上是一个基于栈的字节码解释器</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栈用来存储函数内的局部变量</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堆用来存储交易执行期间的全局变量</a:t>
            </a:r>
            <a:endParaRPr lang="en-US" altLang="zh-CN"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EVM</a:t>
            </a:r>
            <a:r>
              <a:rPr lang="zh-CN" altLang="en-US" sz="1400" b="1" dirty="0">
                <a:latin typeface="微软雅黑" panose="020B0503020204020204" pitchFamily="34" charset="-122"/>
                <a:ea typeface="微软雅黑" panose="020B0503020204020204" pitchFamily="34" charset="-122"/>
              </a:rPr>
              <a:t>有一个</a:t>
            </a:r>
            <a:r>
              <a:rPr lang="en-US" altLang="zh-CN" sz="1400" b="1" dirty="0">
                <a:latin typeface="微软雅黑" panose="020B0503020204020204" pitchFamily="34" charset="-122"/>
                <a:ea typeface="微软雅黑" panose="020B0503020204020204" pitchFamily="34" charset="-122"/>
              </a:rPr>
              <a:t>EE</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Execution environment</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定义了当前可访问的系统变量，如：交易发送者、交易输入、当前区块高度等</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定义了合约存储空间的操作句柄（读、写）</a:t>
            </a:r>
            <a:endParaRPr lang="en-US" altLang="zh-CN" sz="1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2FC0C2A-E552-4D15-BDE7-ECBDB288E2CC}"/>
              </a:ext>
            </a:extLst>
          </p:cNvPr>
          <p:cNvPicPr>
            <a:picLocks noChangeAspect="1"/>
          </p:cNvPicPr>
          <p:nvPr/>
        </p:nvPicPr>
        <p:blipFill>
          <a:blip r:embed="rId3"/>
          <a:stretch>
            <a:fillRect/>
          </a:stretch>
        </p:blipFill>
        <p:spPr>
          <a:xfrm>
            <a:off x="2017528" y="2498652"/>
            <a:ext cx="4092943" cy="1857504"/>
          </a:xfrm>
          <a:prstGeom prst="rect">
            <a:avLst/>
          </a:prstGeom>
        </p:spPr>
      </p:pic>
    </p:spTree>
    <p:extLst>
      <p:ext uri="{BB962C8B-B14F-4D97-AF65-F5344CB8AC3E}">
        <p14:creationId xmlns:p14="http://schemas.microsoft.com/office/powerpoint/2010/main" val="692203434"/>
      </p:ext>
    </p:extLst>
  </p:cSld>
  <p:clrMapOvr>
    <a:masterClrMapping/>
  </p:clrMapOvr>
</p:sld>
</file>

<file path=ppt/theme/theme1.xml><?xml version="1.0" encoding="utf-8"?>
<a:theme xmlns:a="http://schemas.openxmlformats.org/drawingml/2006/main" name="上下浅蓝+白底+蓝红字+黑体Tim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体+Times">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3832</TotalTime>
  <Words>5303</Words>
  <Application>Microsoft Office PowerPoint</Application>
  <PresentationFormat>自定义</PresentationFormat>
  <Paragraphs>558</Paragraphs>
  <Slides>68</Slides>
  <Notes>63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68</vt:i4>
      </vt:variant>
    </vt:vector>
  </HeadingPairs>
  <TitlesOfParts>
    <vt:vector size="80" baseType="lpstr">
      <vt:lpstr>-apple-system</vt:lpstr>
      <vt:lpstr>Helvetica Neue</vt:lpstr>
      <vt:lpstr>Yu Gothic UI</vt:lpstr>
      <vt:lpstr>黑体</vt:lpstr>
      <vt:lpstr>微软雅黑</vt:lpstr>
      <vt:lpstr>Arial</vt:lpstr>
      <vt:lpstr>Calibri</vt:lpstr>
      <vt:lpstr>Cambria Math</vt:lpstr>
      <vt:lpstr>Georgia</vt:lpstr>
      <vt:lpstr>Times New Roman</vt:lpstr>
      <vt:lpstr>Wingdings</vt:lpstr>
      <vt:lpstr>上下浅蓝+白底+蓝红字+黑体Times</vt:lpstr>
      <vt:lpstr>智能合约及开发实践</vt:lpstr>
      <vt:lpstr>内容简介</vt:lpstr>
      <vt:lpstr>目   录</vt:lpstr>
      <vt:lpstr>智能合约</vt:lpstr>
      <vt:lpstr>以太坊上的智能合约</vt:lpstr>
      <vt:lpstr>EVM（Ethereum Virtual Machine）</vt:lpstr>
      <vt:lpstr>智能合约虚拟机的基本要求</vt:lpstr>
      <vt:lpstr>Gas与Fee</vt:lpstr>
      <vt:lpstr>EVM的内部实现</vt:lpstr>
      <vt:lpstr>EVM架构与执行上下文</vt:lpstr>
      <vt:lpstr>Precompiled合约</vt:lpstr>
      <vt:lpstr>目   录</vt:lpstr>
      <vt:lpstr>Example</vt:lpstr>
      <vt:lpstr>合约组成</vt:lpstr>
      <vt:lpstr>pragma</vt:lpstr>
      <vt:lpstr>import</vt:lpstr>
      <vt:lpstr>注释</vt:lpstr>
      <vt:lpstr>状态变量</vt:lpstr>
      <vt:lpstr>函数</vt:lpstr>
      <vt:lpstr>函数修饰符</vt:lpstr>
      <vt:lpstr>事件</vt:lpstr>
      <vt:lpstr>结构体</vt:lpstr>
      <vt:lpstr>枚举</vt:lpstr>
      <vt:lpstr>类型</vt:lpstr>
      <vt:lpstr>Value Types</vt:lpstr>
      <vt:lpstr>Value Types - Address</vt:lpstr>
      <vt:lpstr>Value Types - Address</vt:lpstr>
      <vt:lpstr>Fallback函数</vt:lpstr>
      <vt:lpstr>Value Types - Address</vt:lpstr>
      <vt:lpstr>Value Types - Address</vt:lpstr>
      <vt:lpstr>Value Type - 函数</vt:lpstr>
      <vt:lpstr>Value Type - 函数</vt:lpstr>
      <vt:lpstr>Reference Types</vt:lpstr>
      <vt:lpstr>Reference Types – Data Loaction</vt:lpstr>
      <vt:lpstr>Reference Types – Data Loaction</vt:lpstr>
      <vt:lpstr>Reference Types – Data Loaction</vt:lpstr>
      <vt:lpstr>Reference Types – Array</vt:lpstr>
      <vt:lpstr>Reference Types – Struct</vt:lpstr>
      <vt:lpstr>Reference Types – Mapping</vt:lpstr>
      <vt:lpstr>全局函数与环境变量</vt:lpstr>
      <vt:lpstr>区块相关全局变量与函数</vt:lpstr>
      <vt:lpstr>交易相关全局变量与函数</vt:lpstr>
      <vt:lpstr>算术函数</vt:lpstr>
      <vt:lpstr>密码学函数</vt:lpstr>
      <vt:lpstr>其他</vt:lpstr>
      <vt:lpstr>异常处理</vt:lpstr>
      <vt:lpstr>异常处理</vt:lpstr>
      <vt:lpstr>可见性</vt:lpstr>
      <vt:lpstr>modifier – 参数校验</vt:lpstr>
      <vt:lpstr>合约事件</vt:lpstr>
      <vt:lpstr>合约事件</vt:lpstr>
      <vt:lpstr>合约继承</vt:lpstr>
      <vt:lpstr>合约继承</vt:lpstr>
      <vt:lpstr>抽象合约</vt:lpstr>
      <vt:lpstr>接口</vt:lpstr>
      <vt:lpstr>Library</vt:lpstr>
      <vt:lpstr>Library</vt:lpstr>
      <vt:lpstr>函数修饰符：View / Pure</vt:lpstr>
      <vt:lpstr>目   录</vt:lpstr>
      <vt:lpstr>Example: ERC20</vt:lpstr>
      <vt:lpstr>Example: ERC20</vt:lpstr>
      <vt:lpstr>Example: ERC20 一键发币</vt:lpstr>
      <vt:lpstr>Example: ERC721</vt:lpstr>
      <vt:lpstr>Example: ERC721</vt:lpstr>
      <vt:lpstr>Example: ERC165</vt:lpstr>
      <vt:lpstr>Example: ERC721 – 一键NFT</vt:lpstr>
      <vt:lpstr>扩展阅读</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BD5HLI</dc:creator>
  <cp:lastModifiedBy>Sher Lin</cp:lastModifiedBy>
  <cp:revision>2120</cp:revision>
  <cp:lastPrinted>2019-10-17T06:23:28Z</cp:lastPrinted>
  <dcterms:created xsi:type="dcterms:W3CDTF">2017-01-09T09:01:00Z</dcterms:created>
  <dcterms:modified xsi:type="dcterms:W3CDTF">2020-12-11T04:16:04Z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