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88" r:id="rId3"/>
  </p:sldMasterIdLst>
  <p:notesMasterIdLst>
    <p:notesMasterId r:id="rId9"/>
  </p:notesMasterIdLst>
  <p:sldIdLst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17AB2-0196-4A31-B7D1-9448C3BC1538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EC720-7A03-4CB2-AB16-86C9364FA6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71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FEC720-7A03-4CB2-AB16-86C9364FA64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C256E8-DEFC-4E5E-898F-0CABD7A5C819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8071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FE5179-7DF7-45D7-90AB-B059BC348E42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968369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52AD81-E66B-4B8A-A07D-C5A1546C1E3C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2228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167" y="138114"/>
            <a:ext cx="9791700" cy="846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7067" y="1363664"/>
            <a:ext cx="5755217" cy="469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1363664"/>
            <a:ext cx="5755216" cy="469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7735FF-1D41-4F42-945C-4698442910C7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73716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99E5B2-C224-43AC-8CC8-7E85BF6CD27C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30211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DC256E8-DEFC-4E5E-898F-0CABD7A5C819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1222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44EF-B57D-42E3-AC98-0F0F8C0E3931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416978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48DFDC-C15A-4CDC-ABAC-DEA09AA082A9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160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C23052-FB09-460C-8D19-5EA2CE21CF9B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13353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ECAFF6-A889-4980-A9D7-F267C217A4D7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53890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1F4072-BB97-40DB-BC5A-F2E698CC87C7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5866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1444EF-B57D-42E3-AC98-0F0F8C0E3931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264921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A17441-2CF1-43C0-A3F0-C00D8789F398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6493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452C09-4EE6-48E6-B1C1-D72AF949F634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364987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>
                  <a:shade val="50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134620-F6E3-4AB4-BD92-84E5D6425280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1108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3FE5179-7DF7-45D7-90AB-B059BC348E42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74377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452AD81-E66B-4B8A-A07D-C5A1546C1E3C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0146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5167" y="138114"/>
            <a:ext cx="9791700" cy="8461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7067" y="1363664"/>
            <a:ext cx="5755217" cy="469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5484" y="1363664"/>
            <a:ext cx="5755216" cy="46958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A7735FF-1D41-4F42-945C-4698442910C7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90828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399E5B2-C224-43AC-8CC8-7E85BF6CD27C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93127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 userDrawn="1"/>
        </p:nvSpPr>
        <p:spPr bwMode="auto">
          <a:xfrm>
            <a:off x="304800" y="6381750"/>
            <a:ext cx="3962400" cy="3048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浙江大学计算机学院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BB855CA-5EE5-4220-B80F-95CAC9056568}" type="datetimeFigureOut">
              <a:rPr lang="en-US" smtClean="0">
                <a:solidFill>
                  <a:prstClr val="white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995382-CCA7-47CE-AE05-DB1AC61521E4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37588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983EF61-3AD3-415C-A822-1B41EDB6A00C}" type="datetimeFigureOut">
              <a:rPr lang="en-US" smtClean="0">
                <a:solidFill>
                  <a:prstClr val="black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 dirty="0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646024A-7B20-44AB-904C-482059EA8FA5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32137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BD7B26-87C5-4558-A01C-D56D1F6FAB14}" type="datetimeFigureOut">
              <a:rPr lang="en-US" smtClean="0">
                <a:solidFill>
                  <a:prstClr val="white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3042D9-18A2-44C2-8FAA-8FF3D800935A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25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48DFDC-C15A-4CDC-ABAC-DEA09AA082A9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420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7A1415-7CDA-4FF3-9140-72FEECF34D46}" type="datetimeFigureOut">
              <a:rPr lang="en-US" smtClean="0">
                <a:solidFill>
                  <a:prstClr val="black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 dirty="0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F028E0-334F-49C3-A853-1955A0637BE0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721777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3CD3210-E9ED-432D-9812-99E2C3F4A750}" type="datetimeFigureOut">
              <a:rPr lang="en-US" smtClean="0">
                <a:solidFill>
                  <a:prstClr val="black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 dirty="0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C4BF9A-3BCC-4A34-9211-F905D33C8912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1310823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A8AF7D-5554-494E-9369-BA1B39396ECA}" type="datetimeFigureOut">
              <a:rPr lang="en-US" smtClean="0">
                <a:solidFill>
                  <a:prstClr val="black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 dirty="0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996778-F223-441F-B611-5F5048B92F10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11968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03CA8A-46DB-4097-B70A-7AC6780AFBC9}" type="datetimeFigureOut">
              <a:rPr lang="en-US" smtClean="0">
                <a:solidFill>
                  <a:prstClr val="black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5246914-5CD1-4930-ADDE-D6C09EDA2117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395697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B8CB62-0B0A-47FA-988E-15FCF98BA7F9}" type="datetimeFigureOut">
              <a:rPr lang="en-US" smtClean="0">
                <a:solidFill>
                  <a:prstClr val="black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EC7E48-232F-46FA-A813-2CFA14E15C47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8561214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687FC9-4804-4569-8A5C-EE1225DCE9F5}" type="datetimeFigureOut">
              <a:rPr lang="en-US" smtClean="0">
                <a:solidFill>
                  <a:prstClr val="black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 dirty="0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>
                  <a:shade val="50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A6BD6D-72B6-45C1-82C2-19BD5131B3F7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9302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48A331-3C11-4AF8-8D51-AE22F38515D8}" type="datetimeFigureOut">
              <a:rPr lang="en-US" smtClean="0">
                <a:solidFill>
                  <a:prstClr val="black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 dirty="0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434F6B5-9346-4FCE-9D6D-E8F16A4F0A7D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642182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1918F5A-E7CC-43B2-80FC-A0A9B566941C}" type="datetimeFigureOut">
              <a:rPr lang="en-US" smtClean="0">
                <a:solidFill>
                  <a:prstClr val="black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7B7E247-F72A-4488-A593-98F0D9F5F4F5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7529606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C25B9FE-84CE-477E-B648-13D155A7EEC7}" type="datetimeFigureOut">
              <a:rPr lang="en-US" smtClean="0">
                <a:solidFill>
                  <a:prstClr val="black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 dirty="0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395C569-384C-4E28-A79D-C9398D77FECD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58553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AC23052-FB09-460C-8D19-5EA2CE21CF9B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25466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ECAFF6-A889-4980-A9D7-F267C217A4D7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44513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91F4072-BB97-40DB-BC5A-F2E698CC87C7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26952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DA17441-2CF1-43C0-A3F0-C00D8789F398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6758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2452C09-4EE6-48E6-B1C1-D72AF949F634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00284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>
                  <a:shade val="50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134620-F6E3-4AB4-BD92-84E5D6425280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088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319E23-7A26-463D-BE30-5CEC095A9A46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93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8319E23-7A26-463D-BE30-5CEC095A9A46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14A421-4B0F-436C-AE0B-5CE8728C2FB0}" type="datetimeFigureOut">
              <a:rPr lang="en-US" smtClean="0">
                <a:solidFill>
                  <a:prstClr val="black">
                    <a:tint val="9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11/12/2020</a:t>
            </a:fld>
            <a:endParaRPr lang="en-US" dirty="0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95000"/>
                </a:prst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 vert="horz" wrap="square" lIns="91440" tIns="45720" rIns="9144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3F3F3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907BA9-587F-4E5A-A324-A66959E86801}" type="slidenum">
              <a:rPr lang="en-US" altLang="zh-CN" smtClean="0">
                <a:latin typeface="Times New Roman" panose="02020603050405020304" pitchFamily="18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3" name="Text Box 8"/>
          <p:cNvSpPr txBox="1">
            <a:spLocks noChangeArrowheads="1"/>
          </p:cNvSpPr>
          <p:nvPr userDrawn="1"/>
        </p:nvSpPr>
        <p:spPr bwMode="auto">
          <a:xfrm>
            <a:off x="10668000" y="228601"/>
            <a:ext cx="1524000" cy="36671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  <a:hlinkClick r:id="" action="ppaction://noaction" tooltip="返回本讲第1页"/>
              </a:rPr>
              <a:t>课程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  <a:hlinkClick r:id="" action="ppaction://noaction" tooltip="直接到[本讲第1页]"/>
              </a:rPr>
              <a:t>作</a:t>
            </a:r>
            <a:r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  <a:hlinkClick r:id="" action="ppaction://noaction"/>
              </a:rPr>
              <a:t>业</a:t>
            </a: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67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  <a:ea typeface="华文楷体" pitchFamily="2" charset="-122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&#21457;&#36865;&#33267;&#37038;&#31665;zjusem2020@163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矩形 3"/>
          <p:cNvSpPr>
            <a:spLocks noChangeArrowheads="1"/>
          </p:cNvSpPr>
          <p:nvPr/>
        </p:nvSpPr>
        <p:spPr bwMode="auto">
          <a:xfrm>
            <a:off x="568614" y="2832965"/>
            <a:ext cx="53057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FFFF00"/>
                </a:solidFill>
                <a:ea typeface="隶书" panose="02010509060101010101" pitchFamily="49" charset="-122"/>
              </a:rPr>
              <a:t>软件工程</a:t>
            </a:r>
            <a:r>
              <a:rPr lang="zh-CN" altLang="en-US" sz="3200" dirty="0" smtClean="0">
                <a:solidFill>
                  <a:srgbClr val="FFFF00"/>
                </a:solidFill>
                <a:ea typeface="隶书" panose="02010509060101010101" pitchFamily="49" charset="-122"/>
              </a:rPr>
              <a:t>管理平时作业说明</a:t>
            </a:r>
            <a:endParaRPr lang="en-US" altLang="zh-CN" sz="3200" dirty="0">
              <a:solidFill>
                <a:srgbClr val="FFFF00"/>
              </a:solidFill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73292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accent1">
                    <a:satMod val="150000"/>
                  </a:schemeClr>
                </a:solidFill>
                <a:ea typeface="宋体" pitchFamily="2" charset="-122"/>
              </a:rPr>
              <a:t>C1-</a:t>
            </a:r>
            <a:r>
              <a:rPr lang="zh-CN" altLang="en-US" dirty="0" smtClean="0">
                <a:solidFill>
                  <a:schemeClr val="accent1">
                    <a:satMod val="150000"/>
                  </a:schemeClr>
                </a:solidFill>
                <a:ea typeface="宋体" pitchFamily="2" charset="-122"/>
              </a:rPr>
              <a:t>平时作业</a:t>
            </a:r>
            <a:r>
              <a:rPr lang="en-US" altLang="zh-CN" dirty="0" smtClean="0">
                <a:solidFill>
                  <a:schemeClr val="accent1">
                    <a:satMod val="150000"/>
                  </a:schemeClr>
                </a:solidFill>
                <a:ea typeface="宋体" pitchFamily="2" charset="-122"/>
              </a:rPr>
              <a:t>-</a:t>
            </a:r>
            <a:r>
              <a:rPr lang="zh-CN" altLang="en-US" dirty="0" smtClean="0">
                <a:solidFill>
                  <a:schemeClr val="accent1">
                    <a:satMod val="150000"/>
                  </a:schemeClr>
                </a:solidFill>
                <a:ea typeface="宋体" pitchFamily="2" charset="-122"/>
              </a:rPr>
              <a:t>案例研究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774825" y="1916114"/>
            <a:ext cx="8713788" cy="4537075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ea typeface="宋体" panose="02010600030101010101" pitchFamily="2" charset="-122"/>
              </a:rPr>
              <a:t>平时作业部分</a:t>
            </a:r>
            <a:r>
              <a:rPr lang="zh-CN" altLang="en-US" sz="2800" dirty="0">
                <a:ea typeface="宋体" panose="02010600030101010101" pitchFamily="2" charset="-122"/>
              </a:rPr>
              <a:t>包含有</a:t>
            </a:r>
            <a:r>
              <a:rPr lang="en-US" altLang="zh-CN" sz="2800" dirty="0"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ea typeface="宋体" panose="02010600030101010101" pitchFamily="2" charset="-122"/>
              </a:rPr>
              <a:t>个情景案例，分别为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dirty="0"/>
              <a:t>C1_CASE1</a:t>
            </a:r>
            <a:r>
              <a:rPr lang="zh-CN" altLang="en-US" sz="2000" dirty="0"/>
              <a:t>：</a:t>
            </a:r>
            <a:r>
              <a:rPr lang="en-US" altLang="zh-CN" sz="2000" dirty="0">
                <a:ea typeface="宋体" panose="02010600030101010101" pitchFamily="2" charset="-122"/>
              </a:rPr>
              <a:t>《The GPS Auto-navigation System Verification Project 》</a:t>
            </a:r>
          </a:p>
          <a:p>
            <a:pPr lvl="1" eaLnBrk="1" hangingPunct="1"/>
            <a:r>
              <a:rPr lang="en-US" altLang="zh-CN" sz="2000" dirty="0"/>
              <a:t>C1_CASE2</a:t>
            </a:r>
            <a:r>
              <a:rPr lang="zh-CN" altLang="en-US" sz="2000" dirty="0"/>
              <a:t>：</a:t>
            </a:r>
            <a:r>
              <a:rPr lang="en-US" altLang="zh-CN" sz="2000" dirty="0"/>
              <a:t>《</a:t>
            </a:r>
            <a:r>
              <a:rPr lang="zh-CN" altLang="en-US" sz="2000" dirty="0"/>
              <a:t>客户投诉处理</a:t>
            </a:r>
            <a:r>
              <a:rPr lang="en-US" altLang="zh-CN" sz="2000" dirty="0"/>
              <a:t>》</a:t>
            </a:r>
          </a:p>
          <a:p>
            <a:pPr lvl="1" eaLnBrk="1" hangingPunct="1"/>
            <a:r>
              <a:rPr lang="en-US" altLang="zh-CN" sz="2000" dirty="0"/>
              <a:t>C1_CASE3</a:t>
            </a:r>
            <a:r>
              <a:rPr lang="zh-CN" altLang="en-US" sz="2000" dirty="0"/>
              <a:t>：</a:t>
            </a:r>
            <a:r>
              <a:rPr lang="en-US" altLang="zh-CN" sz="2000" dirty="0"/>
              <a:t>CMMI</a:t>
            </a:r>
            <a:r>
              <a:rPr lang="zh-CN" altLang="en-US" sz="2000" dirty="0"/>
              <a:t>教材电子版</a:t>
            </a:r>
            <a:r>
              <a:rPr lang="en-US" altLang="zh-CN" sz="2000" dirty="0">
                <a:ea typeface="宋体" panose="02010600030101010101" pitchFamily="2" charset="-122"/>
              </a:rPr>
              <a:t>《Chapter 7. United Space Alliance, LLC 》</a:t>
            </a:r>
          </a:p>
          <a:p>
            <a:pPr eaLnBrk="1" hangingPunct="1">
              <a:spcBef>
                <a:spcPct val="75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针对情景案例</a:t>
            </a:r>
            <a:r>
              <a:rPr lang="en-US" altLang="zh-CN" sz="2800" dirty="0">
                <a:ea typeface="宋体" panose="02010600030101010101" pitchFamily="2" charset="-122"/>
              </a:rPr>
              <a:t>C1.1</a:t>
            </a:r>
            <a:r>
              <a:rPr lang="zh-CN" altLang="en-US" sz="2800" dirty="0">
                <a:ea typeface="宋体" panose="02010600030101010101" pitchFamily="2" charset="-122"/>
              </a:rPr>
              <a:t>，请根据“</a:t>
            </a:r>
            <a:r>
              <a:rPr lang="en-US" altLang="zh-CN" dirty="0" smtClean="0"/>
              <a:t>C1.1-</a:t>
            </a:r>
            <a:r>
              <a:rPr lang="zh-CN" altLang="en-US" dirty="0" smtClean="0"/>
              <a:t>作业要求</a:t>
            </a:r>
            <a:r>
              <a:rPr lang="en-US" altLang="zh-CN" dirty="0" smtClean="0"/>
              <a:t>2020</a:t>
            </a:r>
            <a:r>
              <a:rPr lang="zh-CN" altLang="en-US" sz="2800" dirty="0">
                <a:ea typeface="宋体" panose="02010600030101010101" pitchFamily="2" charset="-122"/>
              </a:rPr>
              <a:t>”完成下列知识点问答分析</a:t>
            </a:r>
          </a:p>
          <a:p>
            <a:pPr lvl="1" eaLnBrk="1" hangingPunct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针对项目章程，组织分析，干系人分析</a:t>
            </a:r>
          </a:p>
          <a:p>
            <a:pPr lvl="1" eaLnBrk="1" hangingPunct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针对网络图，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CPM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分析</a:t>
            </a:r>
          </a:p>
          <a:p>
            <a:pPr lvl="1" eaLnBrk="1" hangingPunct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进行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PERT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分析</a:t>
            </a:r>
          </a:p>
          <a:p>
            <a:pPr lvl="1" eaLnBrk="1" hangingPunct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进行风险分析</a:t>
            </a:r>
          </a:p>
        </p:txBody>
      </p:sp>
    </p:spTree>
    <p:extLst>
      <p:ext uri="{BB962C8B-B14F-4D97-AF65-F5344CB8AC3E}">
        <p14:creationId xmlns:p14="http://schemas.microsoft.com/office/powerpoint/2010/main" val="18494049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92393"/>
            <a:ext cx="8229600" cy="125272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accent1">
                    <a:satMod val="150000"/>
                  </a:schemeClr>
                </a:solidFill>
                <a:ea typeface="宋体" pitchFamily="2" charset="-122"/>
              </a:rPr>
              <a:t>C1-</a:t>
            </a:r>
            <a:r>
              <a:rPr lang="zh-CN" altLang="en-US" dirty="0">
                <a:solidFill>
                  <a:schemeClr val="accent1">
                    <a:satMod val="150000"/>
                  </a:schemeClr>
                </a:solidFill>
                <a:ea typeface="宋体" pitchFamily="2" charset="-122"/>
              </a:rPr>
              <a:t>平时作业</a:t>
            </a:r>
            <a:r>
              <a:rPr lang="en-US" altLang="zh-CN" dirty="0" smtClean="0">
                <a:solidFill>
                  <a:schemeClr val="accent1">
                    <a:satMod val="150000"/>
                  </a:schemeClr>
                </a:solidFill>
                <a:ea typeface="宋体" pitchFamily="2" charset="-122"/>
              </a:rPr>
              <a:t>-</a:t>
            </a:r>
            <a:r>
              <a:rPr lang="zh-CN" altLang="en-US" dirty="0" smtClean="0">
                <a:solidFill>
                  <a:schemeClr val="accent1">
                    <a:satMod val="150000"/>
                  </a:schemeClr>
                </a:solidFill>
                <a:ea typeface="宋体" pitchFamily="2" charset="-122"/>
              </a:rPr>
              <a:t>案例研究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针对情景案例</a:t>
            </a:r>
            <a:r>
              <a:rPr lang="en-US" altLang="zh-CN" sz="2800" dirty="0">
                <a:ea typeface="宋体" panose="02010600030101010101" pitchFamily="2" charset="-122"/>
              </a:rPr>
              <a:t>C1.2</a:t>
            </a:r>
            <a:r>
              <a:rPr lang="zh-CN" altLang="en-US" sz="2800" dirty="0">
                <a:ea typeface="宋体" panose="02010600030101010101" pitchFamily="2" charset="-122"/>
              </a:rPr>
              <a:t>，请根据“</a:t>
            </a:r>
            <a:r>
              <a:rPr lang="en-US" altLang="zh-CN" dirty="0" smtClean="0"/>
              <a:t>C1.2_</a:t>
            </a:r>
            <a:r>
              <a:rPr lang="zh-CN" altLang="en-US" dirty="0" smtClean="0"/>
              <a:t>作业要求</a:t>
            </a:r>
            <a:r>
              <a:rPr lang="en-US" altLang="zh-CN" dirty="0" smtClean="0"/>
              <a:t>2020”</a:t>
            </a:r>
            <a:r>
              <a:rPr lang="zh-CN" altLang="en-US" dirty="0" smtClean="0"/>
              <a:t>完成相关工作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ea typeface="宋体" panose="02010600030101010101" pitchFamily="2" charset="-122"/>
              </a:rPr>
              <a:t>上述两项个人</a:t>
            </a:r>
            <a:r>
              <a:rPr lang="zh-CN" altLang="en-US" sz="2800" dirty="0" smtClean="0">
                <a:ea typeface="宋体" panose="02010600030101010101" pitchFamily="2" charset="-122"/>
              </a:rPr>
              <a:t>作业将于冬</a:t>
            </a:r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ea typeface="宋体" panose="02010600030101010101" pitchFamily="2" charset="-122"/>
              </a:rPr>
              <a:t>周结束时提交</a:t>
            </a:r>
          </a:p>
          <a:p>
            <a:pPr eaLnBrk="1" hangingPunct="1">
              <a:spcBef>
                <a:spcPct val="75000"/>
              </a:spcBef>
            </a:pPr>
            <a:r>
              <a:rPr lang="zh-CN" altLang="en-US" sz="2800" dirty="0">
                <a:ea typeface="宋体" panose="02010600030101010101" pitchFamily="2" charset="-122"/>
              </a:rPr>
              <a:t>针对情景案例</a:t>
            </a:r>
            <a:r>
              <a:rPr lang="en-US" altLang="zh-CN" sz="2800" dirty="0">
                <a:ea typeface="宋体" panose="02010600030101010101" pitchFamily="2" charset="-122"/>
              </a:rPr>
              <a:t>C1.3</a:t>
            </a:r>
            <a:r>
              <a:rPr lang="zh-CN" altLang="en-US" sz="2800" dirty="0">
                <a:ea typeface="宋体" panose="02010600030101010101" pitchFamily="2" charset="-122"/>
              </a:rPr>
              <a:t>，请根据“</a:t>
            </a:r>
            <a:r>
              <a:rPr lang="en-US" altLang="zh-CN" dirty="0" smtClean="0"/>
              <a:t>C1.3-</a:t>
            </a:r>
            <a:r>
              <a:rPr lang="zh-CN" altLang="en-US" dirty="0" smtClean="0"/>
              <a:t>作业要求</a:t>
            </a:r>
            <a:r>
              <a:rPr lang="en-US" altLang="zh-CN" dirty="0" smtClean="0"/>
              <a:t>2020</a:t>
            </a:r>
            <a:r>
              <a:rPr lang="zh-CN" altLang="en-US" sz="2800" dirty="0">
                <a:ea typeface="宋体" panose="02010600030101010101" pitchFamily="2" charset="-122"/>
              </a:rPr>
              <a:t>”完成相关工作</a:t>
            </a:r>
          </a:p>
          <a:p>
            <a:pPr eaLnBrk="1" hangingPunct="1"/>
            <a:r>
              <a:rPr lang="en-US" altLang="zh-CN" sz="2800" dirty="0">
                <a:ea typeface="宋体" panose="02010600030101010101" pitchFamily="2" charset="-122"/>
              </a:rPr>
              <a:t>C1.3</a:t>
            </a:r>
            <a:r>
              <a:rPr lang="zh-CN" altLang="en-US" sz="2800" dirty="0">
                <a:ea typeface="宋体" panose="02010600030101010101" pitchFamily="2" charset="-122"/>
              </a:rPr>
              <a:t>将</a:t>
            </a:r>
            <a:r>
              <a:rPr lang="zh-CN" altLang="en-US" sz="2800" dirty="0" smtClean="0">
                <a:ea typeface="宋体" panose="02010600030101010101" pitchFamily="2" charset="-122"/>
              </a:rPr>
              <a:t>于冬</a:t>
            </a:r>
            <a:r>
              <a:rPr lang="zh-CN" altLang="en-US" sz="2800" dirty="0">
                <a:ea typeface="宋体" panose="02010600030101010101" pitchFamily="2" charset="-122"/>
              </a:rPr>
              <a:t>第</a:t>
            </a:r>
            <a:r>
              <a:rPr lang="en-US" altLang="zh-CN" sz="2800" dirty="0">
                <a:ea typeface="宋体" panose="02010600030101010101" pitchFamily="2" charset="-122"/>
              </a:rPr>
              <a:t>5</a:t>
            </a:r>
            <a:r>
              <a:rPr lang="zh-CN" altLang="en-US" sz="2800" dirty="0">
                <a:ea typeface="宋体" panose="02010600030101010101" pitchFamily="2" charset="-122"/>
              </a:rPr>
              <a:t>周结束时提交</a:t>
            </a:r>
          </a:p>
        </p:txBody>
      </p:sp>
    </p:spTree>
    <p:extLst>
      <p:ext uri="{BB962C8B-B14F-4D97-AF65-F5344CB8AC3E}">
        <p14:creationId xmlns:p14="http://schemas.microsoft.com/office/powerpoint/2010/main" val="355554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accent1">
                    <a:satMod val="150000"/>
                  </a:schemeClr>
                </a:solidFill>
              </a:rPr>
              <a:t>提交作业</a:t>
            </a:r>
            <a:r>
              <a:rPr lang="zh-CN" altLang="en-US" dirty="0">
                <a:solidFill>
                  <a:schemeClr val="accent1">
                    <a:satMod val="150000"/>
                  </a:schemeClr>
                </a:solidFill>
              </a:rPr>
              <a:t>说明</a:t>
            </a:r>
            <a:endParaRPr lang="zh-CN" altLang="en-US" dirty="0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提交</a:t>
            </a:r>
            <a:r>
              <a:rPr lang="zh-CN" altLang="en-US" dirty="0" smtClean="0"/>
              <a:t>方式：</a:t>
            </a:r>
            <a:r>
              <a:rPr lang="zh-CN" altLang="en-US" dirty="0" smtClean="0">
                <a:hlinkClick r:id="rId2"/>
              </a:rPr>
              <a:t>发送至邮箱</a:t>
            </a:r>
            <a:r>
              <a:rPr lang="en-US" altLang="zh-CN" dirty="0" smtClean="0">
                <a:hlinkClick r:id="rId2"/>
              </a:rPr>
              <a:t>zjusem2020@163</a:t>
            </a:r>
            <a:r>
              <a:rPr lang="en-US" altLang="zh-CN" dirty="0" smtClean="0">
                <a:hlinkClick r:id="rId2"/>
              </a:rPr>
              <a:t>.com</a:t>
            </a:r>
            <a:endParaRPr lang="en-US" altLang="zh-CN" dirty="0" smtClean="0"/>
          </a:p>
          <a:p>
            <a:pPr marL="119062" indent="0" eaLnBrk="1" hangingPunct="1">
              <a:buNone/>
            </a:pPr>
            <a:endParaRPr lang="en-US" altLang="zh-CN" dirty="0"/>
          </a:p>
          <a:p>
            <a:pPr eaLnBrk="1" hangingPunct="1"/>
            <a:r>
              <a:rPr lang="zh-CN" altLang="en-US" dirty="0" smtClean="0"/>
              <a:t>请在提交作业时注明个人信息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zh-CN" altLang="en-US" dirty="0" smtClean="0">
                <a:solidFill>
                  <a:srgbClr val="FF0000"/>
                </a:solidFill>
              </a:rPr>
              <a:t>组</a:t>
            </a:r>
            <a:r>
              <a:rPr lang="en-US" altLang="zh-CN" dirty="0" smtClean="0">
                <a:solidFill>
                  <a:srgbClr val="FF0000"/>
                </a:solidFill>
              </a:rPr>
              <a:t>ID,</a:t>
            </a:r>
            <a:r>
              <a:rPr lang="zh-CN" altLang="en-US" dirty="0" smtClean="0">
                <a:solidFill>
                  <a:srgbClr val="FF0000"/>
                </a:solidFill>
              </a:rPr>
              <a:t>学号</a:t>
            </a:r>
            <a:r>
              <a:rPr lang="en-US" altLang="zh-CN" dirty="0" smtClean="0">
                <a:solidFill>
                  <a:srgbClr val="FF0000"/>
                </a:solidFill>
              </a:rPr>
              <a:t>]XXXX </a:t>
            </a:r>
            <a:r>
              <a:rPr lang="en-US" altLang="zh-CN" dirty="0" smtClean="0"/>
              <a:t> </a:t>
            </a:r>
            <a:r>
              <a:rPr lang="zh-CN" altLang="en-US" dirty="0" smtClean="0"/>
              <a:t>表示</a:t>
            </a:r>
          </a:p>
          <a:p>
            <a:pPr lvl="1" eaLnBrk="1" hangingPunct="1"/>
            <a:r>
              <a:rPr lang="zh-CN" altLang="en-US" dirty="0" smtClean="0"/>
              <a:t>举例</a:t>
            </a:r>
          </a:p>
          <a:p>
            <a:pPr lvl="2" eaLnBrk="1" hangingPunct="1"/>
            <a:r>
              <a:rPr lang="en-US" altLang="zh-CN" dirty="0" smtClean="0"/>
              <a:t>[PRD-01,33012211]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C1 2010-4-28</a:t>
            </a:r>
            <a:r>
              <a:rPr lang="zh-CN" altLang="en-US" dirty="0" smtClean="0"/>
              <a:t>作业</a:t>
            </a: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68823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09600" y="192393"/>
            <a:ext cx="82296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FFC8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  <a:ea typeface="华文楷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  <a:ea typeface="华文楷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  <a:ea typeface="华文楷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  <a:ea typeface="华文楷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  <a:ea typeface="华文楷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  <a:ea typeface="华文楷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  <a:ea typeface="华文楷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500" b="1">
                <a:solidFill>
                  <a:srgbClr val="FFC800"/>
                </a:solidFill>
                <a:latin typeface="Corbel" pitchFamily="34" charset="0"/>
                <a:ea typeface="华文楷体" pitchFamily="2" charset="-122"/>
              </a:defRPr>
            </a:lvl9pPr>
            <a:extLst/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>
                <a:solidFill>
                  <a:schemeClr val="accent1">
                    <a:satMod val="150000"/>
                  </a:schemeClr>
                </a:solidFill>
                <a:ea typeface="宋体" pitchFamily="2" charset="-122"/>
              </a:rPr>
              <a:t>C2-</a:t>
            </a:r>
            <a:r>
              <a:rPr lang="zh-CN" altLang="en-US" dirty="0" smtClean="0">
                <a:solidFill>
                  <a:schemeClr val="accent1">
                    <a:satMod val="150000"/>
                  </a:schemeClr>
                </a:solidFill>
                <a:ea typeface="宋体" pitchFamily="2" charset="-122"/>
              </a:rPr>
              <a:t>项目管理实践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1999" y="2837007"/>
            <a:ext cx="10940473" cy="4625975"/>
          </a:xfrm>
          <a:prstGeom prst="rect">
            <a:avLst/>
          </a:prstGeom>
        </p:spPr>
        <p:txBody>
          <a:bodyPr/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66C7D"/>
              </a:buClr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B76D"/>
              </a:buClr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Font typeface="Wingdings 3" panose="05040102010807070707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完成“高校教学平台辅助网站” 项目的开发与实施（</a:t>
            </a:r>
            <a:r>
              <a:rPr lang="en-US" altLang="zh-CN" dirty="0" smtClean="0">
                <a:ea typeface="宋体" panose="02010600030101010101" pitchFamily="2" charset="-122"/>
              </a:rPr>
              <a:t>RE&amp;D</a:t>
            </a:r>
            <a:r>
              <a:rPr lang="zh-CN" altLang="en-US" dirty="0" smtClean="0">
                <a:ea typeface="宋体" panose="02010600030101010101" pitchFamily="2" charset="-122"/>
              </a:rPr>
              <a:t>、</a:t>
            </a:r>
            <a:r>
              <a:rPr lang="en-US" altLang="zh-CN" dirty="0" smtClean="0">
                <a:ea typeface="宋体" panose="02010600030101010101" pitchFamily="2" charset="-122"/>
              </a:rPr>
              <a:t>SEM</a:t>
            </a:r>
            <a:r>
              <a:rPr lang="zh-CN" altLang="en-US" dirty="0" smtClean="0">
                <a:ea typeface="宋体" panose="02010600030101010101" pitchFamily="2" charset="-122"/>
              </a:rPr>
              <a:t>课程共享）</a:t>
            </a:r>
          </a:p>
          <a:p>
            <a:pPr eaLnBrk="1" hangingPunct="1"/>
            <a:r>
              <a:rPr lang="zh-CN" altLang="en-US" dirty="0" smtClean="0">
                <a:ea typeface="宋体" panose="02010600030101010101" pitchFamily="2" charset="-122"/>
              </a:rPr>
              <a:t>详细信息参考“作业要求</a:t>
            </a:r>
            <a:r>
              <a:rPr lang="en-US" altLang="zh-CN" dirty="0" smtClean="0">
                <a:ea typeface="宋体" panose="02010600030101010101" pitchFamily="2" charset="-122"/>
              </a:rPr>
              <a:t>2020</a:t>
            </a:r>
            <a:r>
              <a:rPr lang="zh-CN" altLang="en-US" dirty="0" smtClean="0">
                <a:ea typeface="宋体" panose="02010600030101010101" pitchFamily="2" charset="-122"/>
              </a:rPr>
              <a:t>”</a:t>
            </a:r>
            <a:r>
              <a:rPr lang="en-US" altLang="zh-CN" dirty="0" smtClean="0">
                <a:ea typeface="宋体" panose="02010600030101010101" pitchFamily="2" charset="-122"/>
              </a:rPr>
              <a:t>PPT</a:t>
            </a:r>
            <a:r>
              <a:rPr lang="zh-CN" altLang="en-US" dirty="0" smtClean="0">
                <a:ea typeface="宋体" panose="02010600030101010101" pitchFamily="2" charset="-122"/>
              </a:rPr>
              <a:t>相关描述信息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620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模块">
  <a:themeElements>
    <a:clrScheme name="模块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模块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模块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模块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模块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3.xml><?xml version="1.0" encoding="utf-8"?>
<a:themeOverride xmlns:a="http://schemas.openxmlformats.org/drawingml/2006/main">
  <a:clrScheme name="模块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4.xml><?xml version="1.0" encoding="utf-8"?>
<a:themeOverride xmlns:a="http://schemas.openxmlformats.org/drawingml/2006/main">
  <a:clrScheme name="模块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5.xml><?xml version="1.0" encoding="utf-8"?>
<a:themeOverride xmlns:a="http://schemas.openxmlformats.org/drawingml/2006/main">
  <a:clrScheme name="模块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6.xml><?xml version="1.0" encoding="utf-8"?>
<a:themeOverride xmlns:a="http://schemas.openxmlformats.org/drawingml/2006/main">
  <a:clrScheme name="模块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228</Words>
  <Application>Microsoft Office PowerPoint</Application>
  <PresentationFormat>宽屏</PresentationFormat>
  <Paragraphs>27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等线</vt:lpstr>
      <vt:lpstr>仿宋</vt:lpstr>
      <vt:lpstr>黑体</vt:lpstr>
      <vt:lpstr>华文楷体</vt:lpstr>
      <vt:lpstr>隶书</vt:lpstr>
      <vt:lpstr>宋体</vt:lpstr>
      <vt:lpstr>Arial</vt:lpstr>
      <vt:lpstr>Corbel</vt:lpstr>
      <vt:lpstr>Times New Roman</vt:lpstr>
      <vt:lpstr>Wingdings</vt:lpstr>
      <vt:lpstr>Wingdings 2</vt:lpstr>
      <vt:lpstr>Wingdings 3</vt:lpstr>
      <vt:lpstr>模块</vt:lpstr>
      <vt:lpstr>1_模块</vt:lpstr>
      <vt:lpstr>2_模块</vt:lpstr>
      <vt:lpstr>PowerPoint 演示文稿</vt:lpstr>
      <vt:lpstr>C1-平时作业-案例研究</vt:lpstr>
      <vt:lpstr>C1-平时作业-案例研究</vt:lpstr>
      <vt:lpstr>提交作业说明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 Bruyne</dc:creator>
  <cp:lastModifiedBy>L Bruyne</cp:lastModifiedBy>
  <cp:revision>10</cp:revision>
  <dcterms:created xsi:type="dcterms:W3CDTF">2020-11-12T05:43:20Z</dcterms:created>
  <dcterms:modified xsi:type="dcterms:W3CDTF">2020-11-12T08:57:07Z</dcterms:modified>
</cp:coreProperties>
</file>