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320" r:id="rId4"/>
    <p:sldId id="322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58" r:id="rId16"/>
    <p:sldId id="357" r:id="rId17"/>
    <p:sldId id="352" r:id="rId18"/>
    <p:sldId id="355" r:id="rId19"/>
    <p:sldId id="359" r:id="rId20"/>
    <p:sldId id="353" r:id="rId21"/>
    <p:sldId id="336" r:id="rId22"/>
    <p:sldId id="354" r:id="rId23"/>
    <p:sldId id="335" r:id="rId24"/>
    <p:sldId id="340" r:id="rId25"/>
    <p:sldId id="346" r:id="rId26"/>
    <p:sldId id="349" r:id="rId27"/>
    <p:sldId id="351" r:id="rId28"/>
    <p:sldId id="350" r:id="rId29"/>
    <p:sldId id="299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2" autoAdjust="0"/>
  </p:normalViewPr>
  <p:slideViewPr>
    <p:cSldViewPr snapToGrid="0" snapToObjects="1">
      <p:cViewPr varScale="1">
        <p:scale>
          <a:sx n="83" d="100"/>
          <a:sy n="83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O-I7\Desktop\&#21103;&#26412;XG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ei:Desktop:&#26410;&#21629;&#2151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sz="1400" dirty="0" smtClean="0"/>
              <a:t>周</a:t>
            </a:r>
            <a:r>
              <a:rPr lang="zh-CN" altLang="en-US" sz="1400" dirty="0"/>
              <a:t>出单比例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Sheet3!$B$1:$D$1</c:f>
              <c:strCache>
                <c:ptCount val="3"/>
                <c:pt idx="0">
                  <c:v>网易考拉</c:v>
                </c:pt>
                <c:pt idx="1">
                  <c:v>天猫国际</c:v>
                </c:pt>
                <c:pt idx="2">
                  <c:v>其他</c:v>
                </c:pt>
              </c:strCache>
            </c:strRef>
          </c:cat>
          <c:val>
            <c:numRef>
              <c:f>Sheet3!$B$2:$D$2</c:f>
              <c:numCache>
                <c:formatCode>General</c:formatCode>
                <c:ptCount val="3"/>
                <c:pt idx="0">
                  <c:v>18.0</c:v>
                </c:pt>
                <c:pt idx="1">
                  <c:v>8.0</c:v>
                </c:pt>
                <c:pt idx="2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单量（千单）</c:v>
                </c:pt>
              </c:strCache>
            </c:strRef>
          </c:tx>
          <c:invertIfNegative val="0"/>
          <c:trendline>
            <c:spPr>
              <a:effectLst/>
            </c:spPr>
            <c:trendlineType val="poly"/>
            <c:order val="2"/>
            <c:dispRSqr val="0"/>
            <c:dispEq val="0"/>
          </c:trendline>
          <c:cat>
            <c:strRef>
              <c:f>Sheet2!$B$1:$K$1</c:f>
              <c:strCache>
                <c:ptCount val="10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Sheet2!$B$2:$K$2</c:f>
              <c:numCache>
                <c:formatCode>General</c:formatCode>
                <c:ptCount val="10"/>
                <c:pt idx="0">
                  <c:v>0.15</c:v>
                </c:pt>
                <c:pt idx="1">
                  <c:v>15.25</c:v>
                </c:pt>
                <c:pt idx="2">
                  <c:v>28.93</c:v>
                </c:pt>
                <c:pt idx="3">
                  <c:v>40.56</c:v>
                </c:pt>
                <c:pt idx="4">
                  <c:v>35.88</c:v>
                </c:pt>
                <c:pt idx="5">
                  <c:v>49.52</c:v>
                </c:pt>
                <c:pt idx="6">
                  <c:v>63.63</c:v>
                </c:pt>
                <c:pt idx="7">
                  <c:v>88.0</c:v>
                </c:pt>
                <c:pt idx="8">
                  <c:v>113.0</c:v>
                </c:pt>
                <c:pt idx="9">
                  <c:v>130.0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47160568"/>
        <c:axId val="-2147163320"/>
      </c:barChart>
      <c:catAx>
        <c:axId val="-2147160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7163320"/>
        <c:crosses val="autoZero"/>
        <c:auto val="1"/>
        <c:lblAlgn val="ctr"/>
        <c:lblOffset val="100"/>
        <c:noMultiLvlLbl val="0"/>
      </c:catAx>
      <c:valAx>
        <c:axId val="-2147163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147160568"/>
        <c:crosses val="autoZero"/>
        <c:crossBetween val="between"/>
      </c:valAx>
    </c:plotArea>
    <c:legend>
      <c:legendPos val="b"/>
      <c:legendEntry>
        <c:idx val="1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01D91-1BF3-46E6-8497-40B8DAD796B0}" type="datetimeFigureOut">
              <a:rPr lang="zh-CN" altLang="en-US" smtClean="0"/>
              <a:pPr/>
              <a:t>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97E0-30B5-4C97-AA1D-662E4D2D07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1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大型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电商具有全供应链自营的能力，但是平台任然需要继续扩大销量、增加库存商品动销率；而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中小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电商缺乏仓储资源、物流快递的议价能力，在货物采购的供应商及采购资金保障上处于劣势，但是其原始积累的客户资源维护具有传统积累的优势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97E0-30B5-4C97-AA1D-662E4D2D07C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2015年11月18日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 cstate="print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2015年11月18日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___1.xls"/><Relationship Id="rId4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双云计划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云商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跨境商品流转平台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5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4339" name="Rectangle 2"/>
          <p:cNvSpPr>
            <a:spLocks noGrp="1" noChangeArrowheads="1"/>
          </p:cNvSpPr>
          <p:nvPr/>
        </p:nvSpPr>
        <p:spPr bwMode="auto">
          <a:xfrm>
            <a:off x="669925" y="2579688"/>
            <a:ext cx="7772400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3000"/>
              </a:lnSpc>
            </a:pPr>
            <a:r>
              <a:rPr lang="zh-CN" altLang="en-US" sz="4000" b="1" dirty="0">
                <a:ea typeface="微软雅黑" pitchFamily="34" charset="-122"/>
              </a:rPr>
              <a:t>如何满足这势不可挡的购物热</a:t>
            </a:r>
            <a:endParaRPr lang="en-US" sz="4000" b="1" dirty="0"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/>
        </p:nvSpPr>
        <p:spPr bwMode="auto">
          <a:xfrm>
            <a:off x="669925" y="2579688"/>
            <a:ext cx="7772400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3000"/>
              </a:lnSpc>
            </a:pPr>
            <a:r>
              <a:rPr lang="zh-CN" altLang="en-US" sz="4000" b="1" dirty="0">
                <a:solidFill>
                  <a:srgbClr val="FF0000"/>
                </a:solidFill>
                <a:ea typeface="微软雅黑" pitchFamily="34" charset="-122"/>
              </a:rPr>
              <a:t>新模式-跨境电商模式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跨境电商模式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1304925" y="1993900"/>
            <a:ext cx="6350" cy="4318000"/>
          </a:xfrm>
          <a:prstGeom prst="line">
            <a:avLst/>
          </a:prstGeom>
          <a:noFill/>
          <a:ln w="6350">
            <a:solidFill>
              <a:srgbClr val="BFBFBF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Freeform 4"/>
          <p:cNvSpPr>
            <a:spLocks noChangeArrowheads="1"/>
          </p:cNvSpPr>
          <p:nvPr/>
        </p:nvSpPr>
        <p:spPr bwMode="auto">
          <a:xfrm>
            <a:off x="642938" y="1927225"/>
            <a:ext cx="1325562" cy="177800"/>
          </a:xfrm>
          <a:custGeom>
            <a:avLst/>
            <a:gdLst>
              <a:gd name="T0" fmla="*/ 1325562 w 1120"/>
              <a:gd name="T1" fmla="*/ 177800 h 252"/>
              <a:gd name="T2" fmla="*/ 1320828 w 1120"/>
              <a:gd name="T3" fmla="*/ 176389 h 252"/>
              <a:gd name="T4" fmla="*/ 1301891 w 1120"/>
              <a:gd name="T5" fmla="*/ 173567 h 252"/>
              <a:gd name="T6" fmla="*/ 1271119 w 1120"/>
              <a:gd name="T7" fmla="*/ 169333 h 252"/>
              <a:gd name="T8" fmla="*/ 1228512 w 1120"/>
              <a:gd name="T9" fmla="*/ 163689 h 252"/>
              <a:gd name="T10" fmla="*/ 1174069 w 1120"/>
              <a:gd name="T11" fmla="*/ 156633 h 252"/>
              <a:gd name="T12" fmla="*/ 1110158 w 1120"/>
              <a:gd name="T13" fmla="*/ 149578 h 252"/>
              <a:gd name="T14" fmla="*/ 1036779 w 1120"/>
              <a:gd name="T15" fmla="*/ 143933 h 252"/>
              <a:gd name="T16" fmla="*/ 953931 w 1120"/>
              <a:gd name="T17" fmla="*/ 138289 h 252"/>
              <a:gd name="T18" fmla="*/ 863982 w 1120"/>
              <a:gd name="T19" fmla="*/ 134056 h 252"/>
              <a:gd name="T20" fmla="*/ 764565 w 1120"/>
              <a:gd name="T21" fmla="*/ 129822 h 252"/>
              <a:gd name="T22" fmla="*/ 658047 w 1120"/>
              <a:gd name="T23" fmla="*/ 129822 h 252"/>
              <a:gd name="T24" fmla="*/ 551528 w 1120"/>
              <a:gd name="T25" fmla="*/ 129822 h 252"/>
              <a:gd name="T26" fmla="*/ 454478 w 1120"/>
              <a:gd name="T27" fmla="*/ 134056 h 252"/>
              <a:gd name="T28" fmla="*/ 364530 w 1120"/>
              <a:gd name="T29" fmla="*/ 138289 h 252"/>
              <a:gd name="T30" fmla="*/ 281682 w 1120"/>
              <a:gd name="T31" fmla="*/ 143933 h 252"/>
              <a:gd name="T32" fmla="*/ 210670 w 1120"/>
              <a:gd name="T33" fmla="*/ 149578 h 252"/>
              <a:gd name="T34" fmla="*/ 149126 w 1120"/>
              <a:gd name="T35" fmla="*/ 156633 h 252"/>
              <a:gd name="T36" fmla="*/ 97050 w 1120"/>
              <a:gd name="T37" fmla="*/ 163689 h 252"/>
              <a:gd name="T38" fmla="*/ 54443 w 1120"/>
              <a:gd name="T39" fmla="*/ 169333 h 252"/>
              <a:gd name="T40" fmla="*/ 23671 w 1120"/>
              <a:gd name="T41" fmla="*/ 173567 h 252"/>
              <a:gd name="T42" fmla="*/ 7101 w 1120"/>
              <a:gd name="T43" fmla="*/ 176389 h 252"/>
              <a:gd name="T44" fmla="*/ 0 w 1120"/>
              <a:gd name="T45" fmla="*/ 177800 h 252"/>
              <a:gd name="T46" fmla="*/ 0 w 1120"/>
              <a:gd name="T47" fmla="*/ 43744 h 252"/>
              <a:gd name="T48" fmla="*/ 662781 w 1120"/>
              <a:gd name="T49" fmla="*/ 0 h 252"/>
              <a:gd name="T50" fmla="*/ 1325562 w 1120"/>
              <a:gd name="T51" fmla="*/ 43744 h 252"/>
              <a:gd name="T52" fmla="*/ 1325562 w 1120"/>
              <a:gd name="T53" fmla="*/ 177800 h 2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20"/>
              <a:gd name="T82" fmla="*/ 0 h 252"/>
              <a:gd name="T83" fmla="*/ 1120 w 1120"/>
              <a:gd name="T84" fmla="*/ 252 h 2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54038" y="1666875"/>
            <a:ext cx="1503362" cy="368300"/>
          </a:xfrm>
          <a:prstGeom prst="roundRect">
            <a:avLst>
              <a:gd name="adj" fmla="val 8926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2012年5月</a:t>
            </a:r>
          </a:p>
        </p:txBody>
      </p:sp>
      <p:sp>
        <p:nvSpPr>
          <p:cNvPr id="19462" name="Freeform 7"/>
          <p:cNvSpPr>
            <a:spLocks noChangeArrowheads="1"/>
          </p:cNvSpPr>
          <p:nvPr/>
        </p:nvSpPr>
        <p:spPr bwMode="auto">
          <a:xfrm>
            <a:off x="642938" y="2924175"/>
            <a:ext cx="1325562" cy="177800"/>
          </a:xfrm>
          <a:custGeom>
            <a:avLst/>
            <a:gdLst>
              <a:gd name="T0" fmla="*/ 1325562 w 1120"/>
              <a:gd name="T1" fmla="*/ 177800 h 252"/>
              <a:gd name="T2" fmla="*/ 1320828 w 1120"/>
              <a:gd name="T3" fmla="*/ 176389 h 252"/>
              <a:gd name="T4" fmla="*/ 1301891 w 1120"/>
              <a:gd name="T5" fmla="*/ 173567 h 252"/>
              <a:gd name="T6" fmla="*/ 1271119 w 1120"/>
              <a:gd name="T7" fmla="*/ 169333 h 252"/>
              <a:gd name="T8" fmla="*/ 1228512 w 1120"/>
              <a:gd name="T9" fmla="*/ 163689 h 252"/>
              <a:gd name="T10" fmla="*/ 1174069 w 1120"/>
              <a:gd name="T11" fmla="*/ 156633 h 252"/>
              <a:gd name="T12" fmla="*/ 1110158 w 1120"/>
              <a:gd name="T13" fmla="*/ 149578 h 252"/>
              <a:gd name="T14" fmla="*/ 1036779 w 1120"/>
              <a:gd name="T15" fmla="*/ 143933 h 252"/>
              <a:gd name="T16" fmla="*/ 953931 w 1120"/>
              <a:gd name="T17" fmla="*/ 138289 h 252"/>
              <a:gd name="T18" fmla="*/ 863982 w 1120"/>
              <a:gd name="T19" fmla="*/ 134056 h 252"/>
              <a:gd name="T20" fmla="*/ 764565 w 1120"/>
              <a:gd name="T21" fmla="*/ 129822 h 252"/>
              <a:gd name="T22" fmla="*/ 658047 w 1120"/>
              <a:gd name="T23" fmla="*/ 129822 h 252"/>
              <a:gd name="T24" fmla="*/ 551528 w 1120"/>
              <a:gd name="T25" fmla="*/ 129822 h 252"/>
              <a:gd name="T26" fmla="*/ 454478 w 1120"/>
              <a:gd name="T27" fmla="*/ 134056 h 252"/>
              <a:gd name="T28" fmla="*/ 364530 w 1120"/>
              <a:gd name="T29" fmla="*/ 138289 h 252"/>
              <a:gd name="T30" fmla="*/ 281682 w 1120"/>
              <a:gd name="T31" fmla="*/ 143933 h 252"/>
              <a:gd name="T32" fmla="*/ 210670 w 1120"/>
              <a:gd name="T33" fmla="*/ 149578 h 252"/>
              <a:gd name="T34" fmla="*/ 149126 w 1120"/>
              <a:gd name="T35" fmla="*/ 156633 h 252"/>
              <a:gd name="T36" fmla="*/ 97050 w 1120"/>
              <a:gd name="T37" fmla="*/ 163689 h 252"/>
              <a:gd name="T38" fmla="*/ 54443 w 1120"/>
              <a:gd name="T39" fmla="*/ 169333 h 252"/>
              <a:gd name="T40" fmla="*/ 23671 w 1120"/>
              <a:gd name="T41" fmla="*/ 173567 h 252"/>
              <a:gd name="T42" fmla="*/ 7101 w 1120"/>
              <a:gd name="T43" fmla="*/ 176389 h 252"/>
              <a:gd name="T44" fmla="*/ 0 w 1120"/>
              <a:gd name="T45" fmla="*/ 177800 h 252"/>
              <a:gd name="T46" fmla="*/ 0 w 1120"/>
              <a:gd name="T47" fmla="*/ 43744 h 252"/>
              <a:gd name="T48" fmla="*/ 662781 w 1120"/>
              <a:gd name="T49" fmla="*/ 0 h 252"/>
              <a:gd name="T50" fmla="*/ 1325562 w 1120"/>
              <a:gd name="T51" fmla="*/ 43744 h 252"/>
              <a:gd name="T52" fmla="*/ 1325562 w 1120"/>
              <a:gd name="T53" fmla="*/ 177800 h 2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20"/>
              <a:gd name="T82" fmla="*/ 0 h 252"/>
              <a:gd name="T83" fmla="*/ 1120 w 1120"/>
              <a:gd name="T84" fmla="*/ 252 h 2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554038" y="2663825"/>
            <a:ext cx="1503362" cy="368300"/>
          </a:xfrm>
          <a:prstGeom prst="roundRect">
            <a:avLst>
              <a:gd name="adj" fmla="val 978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2012年8月</a:t>
            </a:r>
          </a:p>
        </p:txBody>
      </p:sp>
      <p:sp>
        <p:nvSpPr>
          <p:cNvPr id="19464" name="Freeform 10"/>
          <p:cNvSpPr>
            <a:spLocks noChangeArrowheads="1"/>
          </p:cNvSpPr>
          <p:nvPr/>
        </p:nvSpPr>
        <p:spPr bwMode="auto">
          <a:xfrm>
            <a:off x="642938" y="3917950"/>
            <a:ext cx="1325562" cy="180975"/>
          </a:xfrm>
          <a:custGeom>
            <a:avLst/>
            <a:gdLst>
              <a:gd name="T0" fmla="*/ 1325562 w 1120"/>
              <a:gd name="T1" fmla="*/ 179388 h 252"/>
              <a:gd name="T2" fmla="*/ 1320828 w 1120"/>
              <a:gd name="T3" fmla="*/ 177964 h 252"/>
              <a:gd name="T4" fmla="*/ 1301891 w 1120"/>
              <a:gd name="T5" fmla="*/ 175117 h 252"/>
              <a:gd name="T6" fmla="*/ 1271119 w 1120"/>
              <a:gd name="T7" fmla="*/ 170846 h 252"/>
              <a:gd name="T8" fmla="*/ 1228512 w 1120"/>
              <a:gd name="T9" fmla="*/ 165151 h 252"/>
              <a:gd name="T10" fmla="*/ 1174069 w 1120"/>
              <a:gd name="T11" fmla="*/ 158032 h 252"/>
              <a:gd name="T12" fmla="*/ 1110158 w 1120"/>
              <a:gd name="T13" fmla="*/ 150914 h 252"/>
              <a:gd name="T14" fmla="*/ 1036779 w 1120"/>
              <a:gd name="T15" fmla="*/ 145219 h 252"/>
              <a:gd name="T16" fmla="*/ 953931 w 1120"/>
              <a:gd name="T17" fmla="*/ 139524 h 252"/>
              <a:gd name="T18" fmla="*/ 863982 w 1120"/>
              <a:gd name="T19" fmla="*/ 135253 h 252"/>
              <a:gd name="T20" fmla="*/ 764565 w 1120"/>
              <a:gd name="T21" fmla="*/ 130982 h 252"/>
              <a:gd name="T22" fmla="*/ 658047 w 1120"/>
              <a:gd name="T23" fmla="*/ 130982 h 252"/>
              <a:gd name="T24" fmla="*/ 551528 w 1120"/>
              <a:gd name="T25" fmla="*/ 130982 h 252"/>
              <a:gd name="T26" fmla="*/ 454478 w 1120"/>
              <a:gd name="T27" fmla="*/ 135253 h 252"/>
              <a:gd name="T28" fmla="*/ 364530 w 1120"/>
              <a:gd name="T29" fmla="*/ 139524 h 252"/>
              <a:gd name="T30" fmla="*/ 281682 w 1120"/>
              <a:gd name="T31" fmla="*/ 145219 h 252"/>
              <a:gd name="T32" fmla="*/ 210670 w 1120"/>
              <a:gd name="T33" fmla="*/ 150914 h 252"/>
              <a:gd name="T34" fmla="*/ 149126 w 1120"/>
              <a:gd name="T35" fmla="*/ 158032 h 252"/>
              <a:gd name="T36" fmla="*/ 97050 w 1120"/>
              <a:gd name="T37" fmla="*/ 165151 h 252"/>
              <a:gd name="T38" fmla="*/ 54443 w 1120"/>
              <a:gd name="T39" fmla="*/ 170846 h 252"/>
              <a:gd name="T40" fmla="*/ 23671 w 1120"/>
              <a:gd name="T41" fmla="*/ 175117 h 252"/>
              <a:gd name="T42" fmla="*/ 7101 w 1120"/>
              <a:gd name="T43" fmla="*/ 177964 h 252"/>
              <a:gd name="T44" fmla="*/ 0 w 1120"/>
              <a:gd name="T45" fmla="*/ 179388 h 252"/>
              <a:gd name="T46" fmla="*/ 0 w 1120"/>
              <a:gd name="T47" fmla="*/ 44135 h 252"/>
              <a:gd name="T48" fmla="*/ 662781 w 1120"/>
              <a:gd name="T49" fmla="*/ 0 h 252"/>
              <a:gd name="T50" fmla="*/ 1325562 w 1120"/>
              <a:gd name="T51" fmla="*/ 44135 h 252"/>
              <a:gd name="T52" fmla="*/ 1325562 w 1120"/>
              <a:gd name="T53" fmla="*/ 179388 h 2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20"/>
              <a:gd name="T82" fmla="*/ 0 h 252"/>
              <a:gd name="T83" fmla="*/ 1120 w 1120"/>
              <a:gd name="T84" fmla="*/ 252 h 2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554038" y="3657600"/>
            <a:ext cx="1503362" cy="371475"/>
          </a:xfrm>
          <a:prstGeom prst="roundRect">
            <a:avLst>
              <a:gd name="adj" fmla="val 8065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2012年12月</a:t>
            </a:r>
          </a:p>
        </p:txBody>
      </p:sp>
      <p:sp>
        <p:nvSpPr>
          <p:cNvPr id="16394" name="Freeform 13"/>
          <p:cNvSpPr>
            <a:spLocks noChangeArrowheads="1"/>
          </p:cNvSpPr>
          <p:nvPr/>
        </p:nvSpPr>
        <p:spPr bwMode="auto">
          <a:xfrm>
            <a:off x="642938" y="4914900"/>
            <a:ext cx="1325562" cy="177800"/>
          </a:xfrm>
          <a:custGeom>
            <a:avLst/>
            <a:gdLst>
              <a:gd name="T0" fmla="*/ 2147483647 w 1120"/>
              <a:gd name="T1" fmla="*/ 2147483647 h 252"/>
              <a:gd name="T2" fmla="*/ 2147483647 w 1120"/>
              <a:gd name="T3" fmla="*/ 2147483647 h 252"/>
              <a:gd name="T4" fmla="*/ 2147483647 w 1120"/>
              <a:gd name="T5" fmla="*/ 2147483647 h 252"/>
              <a:gd name="T6" fmla="*/ 2147483647 w 1120"/>
              <a:gd name="T7" fmla="*/ 2147483647 h 252"/>
              <a:gd name="T8" fmla="*/ 2147483647 w 1120"/>
              <a:gd name="T9" fmla="*/ 2147483647 h 252"/>
              <a:gd name="T10" fmla="*/ 2147483647 w 1120"/>
              <a:gd name="T11" fmla="*/ 2147483647 h 252"/>
              <a:gd name="T12" fmla="*/ 2147483647 w 1120"/>
              <a:gd name="T13" fmla="*/ 2147483647 h 252"/>
              <a:gd name="T14" fmla="*/ 2147483647 w 1120"/>
              <a:gd name="T15" fmla="*/ 2147483647 h 252"/>
              <a:gd name="T16" fmla="*/ 2147483647 w 1120"/>
              <a:gd name="T17" fmla="*/ 2147483647 h 252"/>
              <a:gd name="T18" fmla="*/ 2147483647 w 1120"/>
              <a:gd name="T19" fmla="*/ 2147483647 h 252"/>
              <a:gd name="T20" fmla="*/ 2147483647 w 1120"/>
              <a:gd name="T21" fmla="*/ 2147483647 h 252"/>
              <a:gd name="T22" fmla="*/ 2147483647 w 1120"/>
              <a:gd name="T23" fmla="*/ 2147483647 h 252"/>
              <a:gd name="T24" fmla="*/ 2147483647 w 1120"/>
              <a:gd name="T25" fmla="*/ 2147483647 h 252"/>
              <a:gd name="T26" fmla="*/ 2147483647 w 1120"/>
              <a:gd name="T27" fmla="*/ 2147483647 h 252"/>
              <a:gd name="T28" fmla="*/ 2147483647 w 1120"/>
              <a:gd name="T29" fmla="*/ 2147483647 h 252"/>
              <a:gd name="T30" fmla="*/ 2147483647 w 1120"/>
              <a:gd name="T31" fmla="*/ 2147483647 h 252"/>
              <a:gd name="T32" fmla="*/ 2147483647 w 1120"/>
              <a:gd name="T33" fmla="*/ 2147483647 h 252"/>
              <a:gd name="T34" fmla="*/ 2147483647 w 1120"/>
              <a:gd name="T35" fmla="*/ 2147483647 h 252"/>
              <a:gd name="T36" fmla="*/ 2147483647 w 1120"/>
              <a:gd name="T37" fmla="*/ 2147483647 h 252"/>
              <a:gd name="T38" fmla="*/ 2147483647 w 1120"/>
              <a:gd name="T39" fmla="*/ 2147483647 h 252"/>
              <a:gd name="T40" fmla="*/ 2147483647 w 1120"/>
              <a:gd name="T41" fmla="*/ 2147483647 h 252"/>
              <a:gd name="T42" fmla="*/ 2147483647 w 1120"/>
              <a:gd name="T43" fmla="*/ 2147483647 h 252"/>
              <a:gd name="T44" fmla="*/ 0 w 1120"/>
              <a:gd name="T45" fmla="*/ 2147483647 h 252"/>
              <a:gd name="T46" fmla="*/ 0 w 1120"/>
              <a:gd name="T47" fmla="*/ 2147483647 h 252"/>
              <a:gd name="T48" fmla="*/ 2147483647 w 1120"/>
              <a:gd name="T49" fmla="*/ 0 h 252"/>
              <a:gd name="T50" fmla="*/ 2147483647 w 1120"/>
              <a:gd name="T51" fmla="*/ 2147483647 h 252"/>
              <a:gd name="T52" fmla="*/ 2147483647 w 1120"/>
              <a:gd name="T53" fmla="*/ 2147483647 h 2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20"/>
              <a:gd name="T82" fmla="*/ 0 h 252"/>
              <a:gd name="T83" fmla="*/ 1120 w 1120"/>
              <a:gd name="T84" fmla="*/ 252 h 2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554038" y="4654550"/>
            <a:ext cx="1503362" cy="368300"/>
          </a:xfrm>
          <a:prstGeom prst="roundRect">
            <a:avLst>
              <a:gd name="adj" fmla="val 978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6" name="Line 18"/>
          <p:cNvSpPr>
            <a:spLocks noChangeShapeType="1"/>
          </p:cNvSpPr>
          <p:nvPr/>
        </p:nvSpPr>
        <p:spPr bwMode="auto">
          <a:xfrm>
            <a:off x="1308100" y="2324100"/>
            <a:ext cx="5180013" cy="0"/>
          </a:xfrm>
          <a:prstGeom prst="line">
            <a:avLst/>
          </a:prstGeom>
          <a:noFill/>
          <a:ln w="6350" cap="rnd">
            <a:solidFill>
              <a:srgbClr val="BFBFBF"/>
            </a:solidFill>
            <a:prstDash val="dash"/>
            <a:miter lim="800000"/>
            <a:headEnd type="oval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308100" y="3362325"/>
            <a:ext cx="5180013" cy="0"/>
          </a:xfrm>
          <a:prstGeom prst="line">
            <a:avLst/>
          </a:prstGeom>
          <a:noFill/>
          <a:ln w="6350" cap="rnd">
            <a:solidFill>
              <a:srgbClr val="BFBFBF"/>
            </a:solidFill>
            <a:prstDash val="dash"/>
            <a:miter lim="800000"/>
            <a:headEnd type="oval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 flipV="1">
            <a:off x="1308100" y="4346575"/>
            <a:ext cx="5180013" cy="3175"/>
          </a:xfrm>
          <a:prstGeom prst="line">
            <a:avLst/>
          </a:prstGeom>
          <a:noFill/>
          <a:ln w="6350" cap="rnd">
            <a:solidFill>
              <a:srgbClr val="BFBFBF"/>
            </a:solidFill>
            <a:prstDash val="dash"/>
            <a:miter lim="800000"/>
            <a:headEnd type="oval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21"/>
          <p:cNvSpPr txBox="1">
            <a:spLocks noChangeArrowheads="1"/>
          </p:cNvSpPr>
          <p:nvPr/>
        </p:nvSpPr>
        <p:spPr bwMode="auto">
          <a:xfrm>
            <a:off x="2301875" y="1641475"/>
            <a:ext cx="68310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海关总署推荐上海、重庆、杭州、宁波、郑州等5个城市开展试点</a:t>
            </a:r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 flipV="1">
            <a:off x="1308100" y="5356225"/>
            <a:ext cx="5180013" cy="3175"/>
          </a:xfrm>
          <a:prstGeom prst="line">
            <a:avLst/>
          </a:prstGeom>
          <a:noFill/>
          <a:ln w="6350" cap="rnd">
            <a:solidFill>
              <a:srgbClr val="BFBFBF"/>
            </a:solidFill>
            <a:prstDash val="dash"/>
            <a:miter lim="800000"/>
            <a:headEnd type="oval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2303463" y="2628900"/>
            <a:ext cx="68294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  <a:sym typeface="Arial" charset="0"/>
              </a:rPr>
              <a:t>国家发改委正式批复推荐的试点项目</a:t>
            </a: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2301875" y="3686175"/>
            <a:ext cx="71278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  <a:sym typeface="Arial" charset="0"/>
              </a:rPr>
              <a:t>海关总署在郑州召开了跨境贸易电子商务服务试点工作启动部署会，</a:t>
            </a: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  <a:sym typeface="Arial" charset="0"/>
              </a:rPr>
              <a:t>标志着试点工作的全面启动</a:t>
            </a:r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2301875" y="4676775"/>
            <a:ext cx="64912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海关总署发布第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56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号、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57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号公告，专项为加强跨境电商进出品货品物品等的监管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6404" name="Freeform 13"/>
          <p:cNvSpPr>
            <a:spLocks noChangeArrowheads="1"/>
          </p:cNvSpPr>
          <p:nvPr/>
        </p:nvSpPr>
        <p:spPr bwMode="auto">
          <a:xfrm>
            <a:off x="660400" y="5864225"/>
            <a:ext cx="1325563" cy="177800"/>
          </a:xfrm>
          <a:custGeom>
            <a:avLst/>
            <a:gdLst>
              <a:gd name="T0" fmla="*/ 2147483647 w 1120"/>
              <a:gd name="T1" fmla="*/ 2147483647 h 252"/>
              <a:gd name="T2" fmla="*/ 2147483647 w 1120"/>
              <a:gd name="T3" fmla="*/ 2147483647 h 252"/>
              <a:gd name="T4" fmla="*/ 2147483647 w 1120"/>
              <a:gd name="T5" fmla="*/ 2147483647 h 252"/>
              <a:gd name="T6" fmla="*/ 2147483647 w 1120"/>
              <a:gd name="T7" fmla="*/ 2147483647 h 252"/>
              <a:gd name="T8" fmla="*/ 2147483647 w 1120"/>
              <a:gd name="T9" fmla="*/ 2147483647 h 252"/>
              <a:gd name="T10" fmla="*/ 2147483647 w 1120"/>
              <a:gd name="T11" fmla="*/ 2147483647 h 252"/>
              <a:gd name="T12" fmla="*/ 2147483647 w 1120"/>
              <a:gd name="T13" fmla="*/ 2147483647 h 252"/>
              <a:gd name="T14" fmla="*/ 2147483647 w 1120"/>
              <a:gd name="T15" fmla="*/ 2147483647 h 252"/>
              <a:gd name="T16" fmla="*/ 2147483647 w 1120"/>
              <a:gd name="T17" fmla="*/ 2147483647 h 252"/>
              <a:gd name="T18" fmla="*/ 2147483647 w 1120"/>
              <a:gd name="T19" fmla="*/ 2147483647 h 252"/>
              <a:gd name="T20" fmla="*/ 2147483647 w 1120"/>
              <a:gd name="T21" fmla="*/ 2147483647 h 252"/>
              <a:gd name="T22" fmla="*/ 2147483647 w 1120"/>
              <a:gd name="T23" fmla="*/ 2147483647 h 252"/>
              <a:gd name="T24" fmla="*/ 2147483647 w 1120"/>
              <a:gd name="T25" fmla="*/ 2147483647 h 252"/>
              <a:gd name="T26" fmla="*/ 2147483647 w 1120"/>
              <a:gd name="T27" fmla="*/ 2147483647 h 252"/>
              <a:gd name="T28" fmla="*/ 2147483647 w 1120"/>
              <a:gd name="T29" fmla="*/ 2147483647 h 252"/>
              <a:gd name="T30" fmla="*/ 2147483647 w 1120"/>
              <a:gd name="T31" fmla="*/ 2147483647 h 252"/>
              <a:gd name="T32" fmla="*/ 2147483647 w 1120"/>
              <a:gd name="T33" fmla="*/ 2147483647 h 252"/>
              <a:gd name="T34" fmla="*/ 2147483647 w 1120"/>
              <a:gd name="T35" fmla="*/ 2147483647 h 252"/>
              <a:gd name="T36" fmla="*/ 2147483647 w 1120"/>
              <a:gd name="T37" fmla="*/ 2147483647 h 252"/>
              <a:gd name="T38" fmla="*/ 2147483647 w 1120"/>
              <a:gd name="T39" fmla="*/ 2147483647 h 252"/>
              <a:gd name="T40" fmla="*/ 2147483647 w 1120"/>
              <a:gd name="T41" fmla="*/ 2147483647 h 252"/>
              <a:gd name="T42" fmla="*/ 2147483647 w 1120"/>
              <a:gd name="T43" fmla="*/ 2147483647 h 252"/>
              <a:gd name="T44" fmla="*/ 0 w 1120"/>
              <a:gd name="T45" fmla="*/ 2147483647 h 252"/>
              <a:gd name="T46" fmla="*/ 0 w 1120"/>
              <a:gd name="T47" fmla="*/ 2147483647 h 252"/>
              <a:gd name="T48" fmla="*/ 2147483647 w 1120"/>
              <a:gd name="T49" fmla="*/ 0 h 252"/>
              <a:gd name="T50" fmla="*/ 2147483647 w 1120"/>
              <a:gd name="T51" fmla="*/ 2147483647 h 252"/>
              <a:gd name="T52" fmla="*/ 2147483647 w 1120"/>
              <a:gd name="T53" fmla="*/ 2147483647 h 25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20"/>
              <a:gd name="T82" fmla="*/ 0 h 252"/>
              <a:gd name="T83" fmla="*/ 1120 w 1120"/>
              <a:gd name="T84" fmla="*/ 252 h 25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Rectangle 14"/>
          <p:cNvSpPr>
            <a:spLocks noChangeArrowheads="1"/>
          </p:cNvSpPr>
          <p:nvPr/>
        </p:nvSpPr>
        <p:spPr bwMode="auto">
          <a:xfrm>
            <a:off x="571500" y="5603875"/>
            <a:ext cx="1503363" cy="368300"/>
          </a:xfrm>
          <a:prstGeom prst="roundRect">
            <a:avLst>
              <a:gd name="adj" fmla="val 978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06" name="Line 20"/>
          <p:cNvSpPr>
            <a:spLocks noChangeShapeType="1"/>
          </p:cNvSpPr>
          <p:nvPr/>
        </p:nvSpPr>
        <p:spPr bwMode="auto">
          <a:xfrm flipV="1">
            <a:off x="1325563" y="6305550"/>
            <a:ext cx="5180012" cy="3175"/>
          </a:xfrm>
          <a:prstGeom prst="line">
            <a:avLst/>
          </a:prstGeom>
          <a:noFill/>
          <a:ln w="6350" cap="rnd">
            <a:solidFill>
              <a:srgbClr val="BFBFBF"/>
            </a:solidFill>
            <a:prstDash val="dash"/>
            <a:miter lim="800000"/>
            <a:headEnd type="oval" w="sm" len="sm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2319338" y="5626100"/>
            <a:ext cx="649128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Arial" charset="0"/>
              </a:rPr>
              <a:t>海关总署批准同意增加广州、深圳、福州、天津跨境试点城市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16408" name="Text Box 4"/>
          <p:cNvSpPr txBox="1">
            <a:spLocks noChangeArrowheads="1"/>
          </p:cNvSpPr>
          <p:nvPr/>
        </p:nvSpPr>
        <p:spPr bwMode="auto">
          <a:xfrm>
            <a:off x="312738" y="1130300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>
                <a:ea typeface="微软雅黑" pitchFamily="34" charset="-122"/>
                <a:sym typeface="Arial" charset="0"/>
              </a:rPr>
              <a:t>中国政府对跨境电子商务模式的</a:t>
            </a:r>
            <a:r>
              <a:rPr lang="zh-CN" sz="2400" b="1">
                <a:solidFill>
                  <a:schemeClr val="accent1"/>
                </a:solidFill>
                <a:ea typeface="微软雅黑" pitchFamily="34" charset="-122"/>
                <a:sym typeface="Arial" charset="0"/>
              </a:rPr>
              <a:t>大力推动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 bwMode="auto">
          <a:xfrm>
            <a:off x="3303588" y="2932113"/>
            <a:ext cx="2482850" cy="18224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Arial" charset="0"/>
              </a:rPr>
              <a:t>模式对比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5118100"/>
            <a:ext cx="7715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49288" y="2238375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微软雅黑" pitchFamily="34" charset="-122"/>
              </a:rPr>
              <a:t>境外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12775" y="4829175"/>
            <a:ext cx="133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微软雅黑" pitchFamily="34" charset="-122"/>
                <a:sym typeface="Arial" charset="0"/>
              </a:rPr>
              <a:t>境内</a:t>
            </a:r>
          </a:p>
        </p:txBody>
      </p:sp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1517650"/>
            <a:ext cx="1685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箭头 194"/>
          <p:cNvSpPr>
            <a:spLocks noChangeShapeType="1"/>
          </p:cNvSpPr>
          <p:nvPr/>
        </p:nvSpPr>
        <p:spPr bwMode="auto">
          <a:xfrm flipH="1">
            <a:off x="2300288" y="2165350"/>
            <a:ext cx="1047750" cy="552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477963" y="2717800"/>
            <a:ext cx="1438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ea typeface="微软雅黑" pitchFamily="34" charset="-122"/>
              </a:rPr>
              <a:t>国外网站、代购</a:t>
            </a:r>
          </a:p>
        </p:txBody>
      </p:sp>
      <p:sp>
        <p:nvSpPr>
          <p:cNvPr id="17418" name="箭头 196"/>
          <p:cNvSpPr>
            <a:spLocks noChangeShapeType="1"/>
          </p:cNvSpPr>
          <p:nvPr/>
        </p:nvSpPr>
        <p:spPr bwMode="auto">
          <a:xfrm>
            <a:off x="2300288" y="3022600"/>
            <a:ext cx="1697037" cy="2455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725613" y="3678238"/>
            <a:ext cx="1150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微软雅黑" pitchFamily="34" charset="-122"/>
              </a:rPr>
              <a:t>   境外邮寄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6877050" y="5330825"/>
            <a:ext cx="1184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微软雅黑" pitchFamily="34" charset="-122"/>
              </a:rPr>
              <a:t>零售商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877050" y="4468813"/>
            <a:ext cx="1184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微软雅黑" pitchFamily="34" charset="-122"/>
              </a:rPr>
              <a:t>经销商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77050" y="3678238"/>
            <a:ext cx="1184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微软雅黑" pitchFamily="34" charset="-122"/>
              </a:rPr>
              <a:t>代理商</a:t>
            </a:r>
          </a:p>
        </p:txBody>
      </p:sp>
      <p:sp>
        <p:nvSpPr>
          <p:cNvPr id="17423" name="箭头 194"/>
          <p:cNvSpPr>
            <a:spLocks noChangeShapeType="1"/>
          </p:cNvSpPr>
          <p:nvPr/>
        </p:nvSpPr>
        <p:spPr bwMode="auto">
          <a:xfrm flipH="1">
            <a:off x="7218363" y="39655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箭头 194"/>
          <p:cNvSpPr>
            <a:spLocks noChangeShapeType="1"/>
          </p:cNvSpPr>
          <p:nvPr/>
        </p:nvSpPr>
        <p:spPr bwMode="auto">
          <a:xfrm>
            <a:off x="5508625" y="2165350"/>
            <a:ext cx="172720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箭头 194"/>
          <p:cNvSpPr>
            <a:spLocks noChangeShapeType="1"/>
          </p:cNvSpPr>
          <p:nvPr/>
        </p:nvSpPr>
        <p:spPr bwMode="auto">
          <a:xfrm flipH="1">
            <a:off x="5003800" y="5476875"/>
            <a:ext cx="16573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635375" y="3822700"/>
            <a:ext cx="147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保税备货仓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(海关全程监管）</a:t>
            </a:r>
          </a:p>
        </p:txBody>
      </p:sp>
      <p:sp>
        <p:nvSpPr>
          <p:cNvPr id="17427" name="箭头 194"/>
          <p:cNvSpPr>
            <a:spLocks noChangeShapeType="1"/>
          </p:cNvSpPr>
          <p:nvPr/>
        </p:nvSpPr>
        <p:spPr bwMode="auto">
          <a:xfrm flipH="1">
            <a:off x="4498975" y="2597150"/>
            <a:ext cx="1588" cy="1225550"/>
          </a:xfrm>
          <a:prstGeom prst="line">
            <a:avLst/>
          </a:prstGeom>
          <a:noFill/>
          <a:ln w="9525">
            <a:solidFill>
              <a:srgbClr val="00B0F0"/>
            </a:solidFill>
            <a:prstDash val="dash"/>
            <a:miter lim="800000"/>
            <a:headEnd type="diamond" w="med" len="med"/>
            <a:tailEnd type="diamond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箭头 194"/>
          <p:cNvSpPr>
            <a:spLocks noChangeShapeType="1"/>
          </p:cNvSpPr>
          <p:nvPr/>
        </p:nvSpPr>
        <p:spPr bwMode="auto">
          <a:xfrm flipH="1">
            <a:off x="4498975" y="4254500"/>
            <a:ext cx="0" cy="936625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箭头 194"/>
          <p:cNvSpPr>
            <a:spLocks noChangeShapeType="1"/>
          </p:cNvSpPr>
          <p:nvPr/>
        </p:nvSpPr>
        <p:spPr bwMode="auto">
          <a:xfrm flipH="1">
            <a:off x="7218363" y="4757738"/>
            <a:ext cx="1587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7430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9025" y="3551238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1" name="Text Box 11"/>
          <p:cNvSpPr txBox="1">
            <a:spLocks noChangeArrowheads="1"/>
          </p:cNvSpPr>
          <p:nvPr/>
        </p:nvSpPr>
        <p:spPr bwMode="auto">
          <a:xfrm>
            <a:off x="3925888" y="3022600"/>
            <a:ext cx="1150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ea typeface="微软雅黑" pitchFamily="34" charset="-122"/>
              </a:rPr>
              <a:t>海外集货仓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stCxn id="28" idx="7"/>
          </p:cNvCxnSpPr>
          <p:nvPr/>
        </p:nvCxnSpPr>
        <p:spPr bwMode="auto">
          <a:xfrm rot="5400000" flipH="1" flipV="1">
            <a:off x="5573712" y="1939926"/>
            <a:ext cx="1108075" cy="14097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877050" y="2000250"/>
            <a:ext cx="1779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跨境电商模式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00063" y="3522663"/>
            <a:ext cx="8156575" cy="1587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17417" grpId="0" bldLvl="0" autoUpdateAnimBg="0"/>
      <p:bldP spid="17417" grpId="1" bldLvl="0" autoUpdateAnimBg="0"/>
      <p:bldP spid="17417" grpId="2" bldLvl="0" autoUpdateAnimBg="0"/>
      <p:bldP spid="17417" grpId="3" bldLvl="0" autoUpdateAnimBg="0"/>
      <p:bldP spid="17417" grpId="4" bldLvl="0" autoUpdateAnimBg="0"/>
      <p:bldP spid="17417" grpId="5" bldLvl="0" autoUpdateAnimBg="0"/>
      <p:bldP spid="17417" grpId="6" bldLvl="0" autoUpdateAnimBg="0"/>
      <p:bldP spid="17417" grpId="7" bldLvl="0" autoUpdateAnimBg="0"/>
      <p:bldP spid="17417" grpId="8" bldLvl="0" autoUpdateAnimBg="0"/>
      <p:bldP spid="17417" grpId="9" bldLvl="0" autoUpdateAnimBg="0"/>
      <p:bldP spid="17417" grpId="10" bldLvl="0" autoUpdateAnimBg="0"/>
      <p:bldP spid="17417" grpId="11" bldLvl="0" autoUpdateAnimBg="0"/>
      <p:bldP spid="17417" grpId="12" bldLvl="0" autoUpdateAnimBg="0"/>
      <p:bldP spid="17417" grpId="13" bldLvl="0" autoUpdateAnimBg="0"/>
      <p:bldP spid="17417" grpId="14" bldLvl="0" autoUpdateAnimBg="0"/>
      <p:bldP spid="17417" grpId="15" bldLvl="0" autoUpdateAnimBg="0"/>
      <p:bldP spid="17417" grpId="16" bldLvl="0" autoUpdateAnimBg="0"/>
      <p:bldP spid="17417" grpId="17" bldLvl="0" autoUpdateAnimBg="0"/>
      <p:bldP spid="17417" grpId="18" bldLvl="0" autoUpdateAnimBg="0"/>
      <p:bldP spid="17417" grpId="19" bldLvl="0" autoUpdateAnimBg="0"/>
      <p:bldP spid="17418" grpId="0" animBg="1"/>
      <p:bldP spid="17419" grpId="0" bldLvl="0" autoUpdateAnimBg="0"/>
      <p:bldP spid="17419" grpId="1" bldLvl="0" autoUpdateAnimBg="0"/>
      <p:bldP spid="17419" grpId="2" bldLvl="0" autoUpdateAnimBg="0"/>
      <p:bldP spid="17419" grpId="3" bldLvl="0" autoUpdateAnimBg="0"/>
      <p:bldP spid="17419" grpId="4" bldLvl="0" autoUpdateAnimBg="0"/>
      <p:bldP spid="17419" grpId="5" bldLvl="0" autoUpdateAnimBg="0"/>
      <p:bldP spid="17419" grpId="6" bldLvl="0" autoUpdateAnimBg="0"/>
      <p:bldP spid="17419" grpId="7" bldLvl="0" autoUpdateAnimBg="0"/>
      <p:bldP spid="17419" grpId="8" bldLvl="0" autoUpdateAnimBg="0"/>
      <p:bldP spid="17419" grpId="9" bldLvl="0" autoUpdateAnimBg="0"/>
      <p:bldP spid="17419" grpId="10" bldLvl="0" autoUpdateAnimBg="0"/>
      <p:bldP spid="17419" grpId="11" bldLvl="0" autoUpdateAnimBg="0"/>
      <p:bldP spid="17419" grpId="12" bldLvl="0" autoUpdateAnimBg="0"/>
      <p:bldP spid="17419" grpId="13" bldLvl="0" autoUpdateAnimBg="0"/>
      <p:bldP spid="17419" grpId="14" bldLvl="0" autoUpdateAnimBg="0"/>
      <p:bldP spid="17419" grpId="15" bldLvl="0" autoUpdateAnimBg="0"/>
      <p:bldP spid="17419" grpId="16" bldLvl="0" autoUpdateAnimBg="0"/>
      <p:bldP spid="17419" grpId="17" bldLvl="0" autoUpdateAnimBg="0"/>
      <p:bldP spid="17419" grpId="18" bldLvl="0" autoUpdateAnimBg="0"/>
      <p:bldP spid="17419" grpId="19" bldLvl="0" autoUpdateAnimBg="0"/>
      <p:bldP spid="17420" grpId="0" bldLvl="0" autoUpdateAnimBg="0"/>
      <p:bldP spid="17421" grpId="0" bldLvl="0" autoUpdateAnimBg="0"/>
      <p:bldP spid="17422" grpId="0" bldLvl="0" autoUpdateAnimBg="0"/>
      <p:bldP spid="17423" grpId="0" animBg="1"/>
      <p:bldP spid="17424" grpId="0" animBg="1"/>
      <p:bldP spid="17425" grpId="0" animBg="1"/>
      <p:bldP spid="17426" grpId="0" bldLvl="0" autoUpdateAnimBg="0"/>
      <p:bldP spid="17427" grpId="0" animBg="1"/>
      <p:bldP spid="17428" grpId="0" animBg="1"/>
      <p:bldP spid="17429" grpId="0" animBg="1"/>
      <p:bldP spid="17431" grpId="0" bldLvl="0" autoUpdateAnimBg="0"/>
      <p:bldP spid="17431" grpId="1" bldLvl="0" autoUpdateAnimBg="0"/>
      <p:bldP spid="17431" grpId="2" bldLvl="0" autoUpdateAnimBg="0"/>
      <p:bldP spid="17431" grpId="3" bldLvl="0" autoUpdateAnimBg="0"/>
      <p:bldP spid="17431" grpId="4" bldLvl="0" autoUpdateAnimBg="0"/>
      <p:bldP spid="17431" grpId="5" bldLvl="0" autoUpdateAnimBg="0"/>
      <p:bldP spid="17431" grpId="6" bldLvl="0" autoUpdateAnimBg="0"/>
      <p:bldP spid="17431" grpId="7" bldLvl="0" autoUpdateAnimBg="0"/>
      <p:bldP spid="17431" grpId="8" bldLvl="0" autoUpdateAnimBg="0"/>
      <p:bldP spid="17431" grpId="9" bldLvl="0" autoUpdateAnimBg="0"/>
      <p:bldP spid="17431" grpId="10" bldLvl="0" autoUpdateAnimBg="0"/>
      <p:bldP spid="17431" grpId="11" bldLvl="0" autoUpdateAnimBg="0"/>
      <p:bldP spid="17431" grpId="12" bldLvl="0" autoUpdateAnimBg="0"/>
      <p:bldP spid="17431" grpId="13" bldLvl="0" autoUpdateAnimBg="0"/>
      <p:bldP spid="17431" grpId="14" bldLvl="0" autoUpdateAnimBg="0"/>
      <p:bldP spid="17431" grpId="15" bldLvl="0" autoUpdateAnimBg="0"/>
      <p:bldP spid="17431" grpId="16" bldLvl="0" autoUpdateAnimBg="0"/>
      <p:bldP spid="17431" grpId="17" bldLvl="0" autoUpdateAnimBg="0"/>
      <p:bldP spid="17431" grpId="18" bldLvl="0" autoUpdateAnimBg="0"/>
      <p:bldP spid="17431" grpId="19" bldLvl="0" autoUpdateAnimBg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>
                <a:sym typeface="Arial" charset="0"/>
              </a:rPr>
              <a:t>跨境电商</a:t>
            </a:r>
            <a:r>
              <a:rPr lang="zh-CN" altLang="en-US" smtClean="0">
                <a:sym typeface="Arial" charset="0"/>
              </a:rPr>
              <a:t>优势</a:t>
            </a:r>
            <a:endParaRPr lang="zh-CN" smtClean="0">
              <a:sym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69807"/>
            <a:ext cx="7880350" cy="2110834"/>
          </a:xfrm>
        </p:spPr>
        <p:txBody>
          <a:bodyPr wrap="square" lIns="0" tIns="0" rIns="0" bIns="0">
            <a:spAutoFit/>
          </a:bodyPr>
          <a:lstStyle/>
          <a:p>
            <a:pPr marL="0" indent="85725">
              <a:buFont typeface="Wingdings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1.打通用户直达境外商家的快速通道</a:t>
            </a:r>
            <a:endParaRPr 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0" indent="85725">
              <a:buFont typeface="Wingdings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2.关税的优惠</a:t>
            </a:r>
            <a:endParaRPr 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0" indent="85725">
              <a:buFont typeface="Wingdings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3</a:t>
            </a:r>
            <a:r>
              <a:rPr lang="zh-CN" altLang="en-US" sz="1800" dirty="0" smtClean="0">
                <a:sym typeface="Arial" charset="0"/>
              </a:rPr>
              <a:t>.国内保税仓快速</a:t>
            </a: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的物流配送</a:t>
            </a:r>
            <a:endParaRPr lang="en-US" sz="1800" dirty="0" smtClean="0">
              <a:solidFill>
                <a:schemeClr val="tx1"/>
              </a:solidFill>
              <a:sym typeface="Arial" charset="0"/>
            </a:endParaRPr>
          </a:p>
          <a:p>
            <a:pPr marL="0" indent="85725">
              <a:buFont typeface="Wingdings" pitchFamily="2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4.海关的全程监管</a:t>
            </a:r>
            <a:endParaRPr lang="en-US" altLang="zh-CN" sz="1800" dirty="0" smtClean="0">
              <a:solidFill>
                <a:schemeClr val="tx1"/>
              </a:solidFill>
              <a:sym typeface="Arial" charset="0"/>
            </a:endParaRPr>
          </a:p>
          <a:p>
            <a:pPr marL="0" indent="85725"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Arial" charset="0"/>
              </a:rPr>
              <a:t>5.</a:t>
            </a: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可追溯的监管机制</a:t>
            </a:r>
          </a:p>
          <a:p>
            <a:pPr marL="0" indent="85725">
              <a:buFont typeface="Wingdings" pitchFamily="2" charset="2"/>
              <a:buNone/>
            </a:pPr>
            <a:r>
              <a:rPr lang="en-US" altLang="zh-CN" sz="1800" dirty="0" smtClean="0">
                <a:solidFill>
                  <a:schemeClr val="tx1"/>
                </a:solidFill>
                <a:sym typeface="Arial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sym typeface="Arial" charset="0"/>
              </a:rPr>
              <a:t>.售后体验的提升</a:t>
            </a:r>
            <a:endParaRPr lang="en-US" sz="1800" dirty="0" smtClean="0">
              <a:solidFill>
                <a:schemeClr val="tx1"/>
              </a:solidFill>
              <a:sym typeface="Arial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1130300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ea typeface="微软雅黑" pitchFamily="34" charset="-122"/>
                <a:sym typeface="Arial" charset="0"/>
              </a:rPr>
              <a:t>中国政府</a:t>
            </a:r>
            <a:r>
              <a:rPr lang="zh-CN" altLang="en-US" sz="2400" b="1">
                <a:solidFill>
                  <a:schemeClr val="accent1"/>
                </a:solidFill>
                <a:ea typeface="微软雅黑" pitchFamily="34" charset="-122"/>
                <a:sym typeface="Arial" charset="0"/>
              </a:rPr>
              <a:t>出台</a:t>
            </a:r>
            <a:r>
              <a:rPr lang="zh-CN" altLang="en-US" sz="2400">
                <a:ea typeface="微软雅黑" pitchFamily="34" charset="-122"/>
                <a:sym typeface="Arial" charset="0"/>
              </a:rPr>
              <a:t>跨境电商政策的优势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354763" y="1868905"/>
            <a:ext cx="2103437" cy="22463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主要目的</a:t>
            </a:r>
          </a:p>
          <a:p>
            <a:pPr algn="ctr"/>
            <a:endParaRPr lang="zh-CN" altLang="en-US"/>
          </a:p>
          <a:p>
            <a:pPr algn="ctr">
              <a:lnSpc>
                <a:spcPct val="150000"/>
              </a:lnSpc>
            </a:pPr>
            <a:r>
              <a:rPr lang="zh-CN" altLang="en-US" b="1"/>
              <a:t>合法化</a:t>
            </a:r>
          </a:p>
          <a:p>
            <a:pPr algn="ctr">
              <a:lnSpc>
                <a:spcPct val="150000"/>
              </a:lnSpc>
            </a:pPr>
            <a:r>
              <a:rPr lang="zh-CN" altLang="en-US" b="1"/>
              <a:t>拉动内需</a:t>
            </a:r>
            <a:endParaRPr lang="en-US" altLang="zh-CN" b="1"/>
          </a:p>
          <a:p>
            <a:pPr algn="ctr">
              <a:lnSpc>
                <a:spcPct val="150000"/>
              </a:lnSpc>
            </a:pPr>
            <a:r>
              <a:rPr lang="zh-CN" altLang="en-US" b="1"/>
              <a:t>方便快捷的采购方式</a:t>
            </a:r>
          </a:p>
          <a:p>
            <a:pPr algn="ctr">
              <a:lnSpc>
                <a:spcPct val="150000"/>
              </a:lnSpc>
            </a:pPr>
            <a:r>
              <a:rPr lang="zh-CN" altLang="en-US" b="1"/>
              <a:t>优质的体验和服务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539750" y="4788568"/>
            <a:ext cx="4401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  <a:sym typeface="Arial" charset="0"/>
              </a:rPr>
              <a:t> 让消费者合法、便利的购买到全球丰富、优质的商品，以满足日益增长的消费需求</a:t>
            </a:r>
            <a:r>
              <a:rPr lang="zh-CN" altLang="en-US" sz="1400" dirty="0" smtClean="0">
                <a:solidFill>
                  <a:srgbClr val="92D050"/>
                </a:solidFill>
                <a:sym typeface="Arial" charset="0"/>
              </a:rPr>
              <a:t>。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跨境分享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39" r="290"/>
          <a:stretch/>
        </p:blipFill>
        <p:spPr>
          <a:xfrm>
            <a:off x="2937198" y="1581524"/>
            <a:ext cx="3092824" cy="19653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022" y="1581524"/>
            <a:ext cx="3009389" cy="19653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92338"/>
            <a:ext cx="2937198" cy="20081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199" y="3692338"/>
            <a:ext cx="3092824" cy="2007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0022" y="3692338"/>
            <a:ext cx="3009389" cy="2008182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/>
        </p:nvGraphicFramePr>
        <p:xfrm>
          <a:off x="16042" y="1581523"/>
          <a:ext cx="2921156" cy="196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9352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FY15</a:t>
            </a:r>
            <a:r>
              <a:rPr kumimoji="1" lang="zh-CN" altLang="en-US" dirty="0" smtClean="0"/>
              <a:t>双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分享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9292" r="-9292"/>
          <a:stretch>
            <a:fillRect/>
          </a:stretch>
        </p:blipFill>
        <p:spPr>
          <a:xfrm>
            <a:off x="222623" y="1286436"/>
            <a:ext cx="8674357" cy="4167093"/>
          </a:xfrm>
        </p:spPr>
      </p:pic>
    </p:spTree>
    <p:extLst>
      <p:ext uri="{BB962C8B-B14F-4D97-AF65-F5344CB8AC3E}">
        <p14:creationId xmlns:p14="http://schemas.microsoft.com/office/powerpoint/2010/main" val="429211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双</a:t>
            </a:r>
            <a:r>
              <a:rPr lang="zh-CN" altLang="en-US" dirty="0">
                <a:solidFill>
                  <a:srgbClr val="FFFFFF"/>
                </a:solidFill>
              </a:rPr>
              <a:t>“云”</a:t>
            </a:r>
            <a:r>
              <a:rPr lang="zh-CN" altLang="en-US" dirty="0" smtClean="0">
                <a:solidFill>
                  <a:srgbClr val="FFFFFF"/>
                </a:solidFill>
              </a:rPr>
              <a:t>计划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467" y="1417638"/>
            <a:ext cx="8215313" cy="39576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线下</a:t>
            </a:r>
            <a:r>
              <a:rPr lang="zh-CN" altLang="en-US" dirty="0"/>
              <a:t>“云”仓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云仓将在广州、天津、</a:t>
            </a:r>
            <a:r>
              <a:rPr lang="zh-CN" altLang="en-US" dirty="0"/>
              <a:t>宁波、杭州、重庆、</a:t>
            </a:r>
            <a:r>
              <a:rPr lang="zh-CN" altLang="en-US" dirty="0" smtClean="0"/>
              <a:t>郑州设立共计</a:t>
            </a:r>
            <a:r>
              <a:rPr lang="zh-CN" altLang="en-US" dirty="0"/>
              <a:t>十</a:t>
            </a:r>
            <a:r>
              <a:rPr lang="zh-CN" altLang="en-US" dirty="0" smtClean="0"/>
              <a:t>万方跨境仓库，完成</a:t>
            </a:r>
            <a:r>
              <a:rPr lang="zh-CN" altLang="en-US" dirty="0"/>
              <a:t>线下云仓布局</a:t>
            </a:r>
            <a:r>
              <a:rPr lang="zh-CN" altLang="en-US" dirty="0" smtClean="0"/>
              <a:t>，目前已签约网易旗下考拉、当当网，并与其他大型电商达成合作意向。</a:t>
            </a:r>
          </a:p>
          <a:p>
            <a:r>
              <a:rPr lang="zh-CN" altLang="en-US" dirty="0" smtClean="0"/>
              <a:t>今年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月开始运营截至到今年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月底共计运营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个月，从初始每月10万单，到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0万单。1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月当当网跨境电商正式运营，预计当月新增流量10万单。</a:t>
            </a:r>
          </a:p>
          <a:p>
            <a:r>
              <a:rPr lang="zh-CN" altLang="en-US" dirty="0" smtClean="0"/>
              <a:t>云仓出单量目前行业排名第一。</a:t>
            </a:r>
            <a:endParaRPr lang="en-US" altLang="zh-CN" dirty="0" smtClean="0"/>
          </a:p>
          <a:p>
            <a:endParaRPr lang="zh-CN" altLang="en-US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优点</a:t>
            </a:r>
            <a:r>
              <a:rPr lang="zh-CN" altLang="en-US" dirty="0"/>
              <a:t>：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云</a:t>
            </a:r>
            <a:r>
              <a:rPr lang="zh-CN" altLang="en-US" dirty="0"/>
              <a:t>仓布局可以大大降低电商的及客户的物流成本。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云</a:t>
            </a:r>
            <a:r>
              <a:rPr lang="zh-CN" altLang="en-US" dirty="0"/>
              <a:t>仓布局可以增加对上游客户电商端的吸引。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7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20</a:t>
            </a:r>
            <a:r>
              <a:rPr kumimoji="1" lang="en-US" altLang="zh-CN" dirty="0" smtClean="0"/>
              <a:t>15</a:t>
            </a:r>
            <a:r>
              <a:rPr kumimoji="1" lang="en-US" altLang="en-US" dirty="0" smtClean="0"/>
              <a:t>云仓业务分享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64311"/>
              </p:ext>
            </p:extLst>
          </p:nvPr>
        </p:nvGraphicFramePr>
        <p:xfrm>
          <a:off x="268941" y="1600200"/>
          <a:ext cx="8621059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7058193" y="5503277"/>
            <a:ext cx="18318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月均增幅超过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34%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4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目前跨境进口属于百花齐放阶段，从第天猫、京东等平台电商，到网易考拉、京东自营、苏宁自营等大型电商自营平台，到蜜芽宝贝、母婴之家等中小型母婴跨境垂直平台，都在竞争此块市场！</a:t>
            </a:r>
            <a:endParaRPr lang="en-US" altLang="zh-CN" dirty="0" smtClean="0"/>
          </a:p>
          <a:p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跨境电商或传统电商市场的进化逐渐分离成几种模式：</a:t>
            </a:r>
            <a:endParaRPr lang="en-US" altLang="zh-CN" dirty="0" smtClean="0"/>
          </a:p>
          <a:p>
            <a:pPr>
              <a:buNone/>
            </a:pPr>
            <a:endParaRPr lang="zh-CN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zh-CN" dirty="0" smtClean="0"/>
              <a:t>实力雄厚，有大型采购、销售、库存管理能力的商家；</a:t>
            </a:r>
          </a:p>
          <a:p>
            <a:pPr>
              <a:buFont typeface="Wingdings" pitchFamily="2" charset="2"/>
              <a:buChar char="ü"/>
            </a:pPr>
            <a:r>
              <a:rPr lang="zh-CN" altLang="zh-CN" dirty="0" smtClean="0"/>
              <a:t>销售能力尚可，资金实力不足的商家； </a:t>
            </a:r>
          </a:p>
          <a:p>
            <a:pPr>
              <a:buFont typeface="Wingdings" pitchFamily="2" charset="2"/>
              <a:buChar char="ü"/>
            </a:pPr>
            <a:r>
              <a:rPr lang="zh-CN" altLang="zh-CN" dirty="0" smtClean="0"/>
              <a:t>以前的海代海淘商家转型跨境电商，综合实力偏低；</a:t>
            </a:r>
          </a:p>
          <a:p>
            <a:pPr>
              <a:buFont typeface="Wingdings" pitchFamily="2" charset="2"/>
              <a:buChar char="ü"/>
            </a:pPr>
            <a:r>
              <a:rPr lang="zh-CN" altLang="zh-CN" dirty="0" smtClean="0"/>
              <a:t>有一定的引流商家可以快速推广一些新星品牌在国内的知名度。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319213"/>
            <a:ext cx="8213725" cy="795337"/>
          </a:xfrm>
        </p:spPr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ea typeface="微软雅黑" charset="0"/>
                <a:cs typeface="微软雅黑" charset="0"/>
              </a:rPr>
              <a:t>目录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2278063"/>
            <a:ext cx="8188325" cy="2919412"/>
          </a:xfrm>
        </p:spPr>
        <p:txBody>
          <a:bodyPr/>
          <a:lstStyle/>
          <a:p>
            <a:r>
              <a:rPr lang="zh-CN" altLang="en-US" sz="3600" dirty="0" smtClean="0"/>
              <a:t>跨境电商介绍</a:t>
            </a:r>
            <a:endParaRPr lang="en-US" altLang="zh-CN" sz="3600" dirty="0" smtClean="0"/>
          </a:p>
          <a:p>
            <a:r>
              <a:rPr lang="zh-CN" altLang="en-US" sz="3600" dirty="0" smtClean="0"/>
              <a:t>跨境云商模式</a:t>
            </a:r>
            <a:endParaRPr lang="zh-CN" altLang="en-US" sz="3600" dirty="0"/>
          </a:p>
          <a:p>
            <a:r>
              <a:rPr lang="zh-CN" altLang="en-US" sz="3600" dirty="0" smtClean="0"/>
              <a:t>目标及策略</a:t>
            </a:r>
            <a:endParaRPr lang="en-US" altLang="zh-CN" sz="3600" dirty="0" smtClean="0"/>
          </a:p>
          <a:p>
            <a:r>
              <a:rPr lang="zh-CN" altLang="en-US" sz="3600" dirty="0" smtClean="0"/>
              <a:t>战略合作框架讨论</a:t>
            </a:r>
            <a:endParaRPr lang="zh-CN" altLang="en-US" sz="3600" dirty="0"/>
          </a:p>
          <a:p>
            <a:endParaRPr lang="zh-CN" altLang="en-US" sz="900" dirty="0">
              <a:sym typeface="Arial" charset="0"/>
            </a:endParaRPr>
          </a:p>
          <a:p>
            <a:pPr marL="0" indent="0">
              <a:buFont typeface="Wingdings" charset="0"/>
              <a:buNone/>
            </a:pPr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5313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双</a:t>
            </a:r>
            <a:r>
              <a:rPr lang="zh-CN" altLang="en-US" dirty="0">
                <a:solidFill>
                  <a:srgbClr val="FFFFFF"/>
                </a:solidFill>
              </a:rPr>
              <a:t>“云”计划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线上</a:t>
            </a:r>
            <a:r>
              <a:rPr lang="zh-CN" altLang="en-US" sz="2000" dirty="0"/>
              <a:t>“云”商</a:t>
            </a:r>
          </a:p>
          <a:p>
            <a:pPr marL="68580" indent="0">
              <a:buNone/>
            </a:pPr>
            <a:r>
              <a:rPr lang="zh-CN" altLang="zh-CN" dirty="0" smtClean="0"/>
              <a:t>在“云仓”全国仓库布局实施的过程中，</a:t>
            </a:r>
            <a:r>
              <a:rPr lang="zh-CN" altLang="en-US" dirty="0" smtClean="0"/>
              <a:t>整合</a:t>
            </a:r>
            <a:r>
              <a:rPr lang="zh-CN" altLang="zh-CN" dirty="0" smtClean="0"/>
              <a:t>大小跨境电商客户资源，利用大的跨境电商平台的全供应链能力，“云商”通过建立跨境</a:t>
            </a:r>
            <a:r>
              <a:rPr lang="zh-CN" altLang="en-US" dirty="0" smtClean="0"/>
              <a:t>虚拟</a:t>
            </a:r>
            <a:r>
              <a:rPr lang="zh-CN" altLang="zh-CN" dirty="0" smtClean="0"/>
              <a:t>商品库，对中小电商提供仓、配、货一体化服务，对接大小电商，通过传统小微电商的引流，让小微电商专注于互联网上的销售和客户服务，让大型电商平台专注于供应链服务的优化，实现三方共赢互利</a:t>
            </a:r>
            <a:endParaRPr lang="zh-CN" altLang="en-US" sz="2000" dirty="0" smtClean="0"/>
          </a:p>
          <a:p>
            <a:pPr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优</a:t>
            </a:r>
            <a:r>
              <a:rPr lang="zh-CN" altLang="en-US" sz="2000" dirty="0" smtClean="0"/>
              <a:t>点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 smtClean="0"/>
              <a:t>盘</a:t>
            </a:r>
            <a:r>
              <a:rPr lang="zh-CN" altLang="en-US" sz="2000" dirty="0"/>
              <a:t>活大电商的库存。</a:t>
            </a:r>
          </a:p>
          <a:p>
            <a:r>
              <a:rPr lang="zh-CN" altLang="en-US" dirty="0" smtClean="0"/>
              <a:t>提供</a:t>
            </a:r>
            <a:r>
              <a:rPr lang="zh-CN" altLang="en-US" sz="2000" dirty="0" smtClean="0"/>
              <a:t>中小电商的货源。</a:t>
            </a:r>
            <a:endParaRPr lang="zh-CN" altLang="en-US" sz="2000" dirty="0"/>
          </a:p>
          <a:p>
            <a:r>
              <a:rPr lang="zh-CN" altLang="en-US" sz="2000" dirty="0" smtClean="0"/>
              <a:t>提高云仓的周转率。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04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93" y="143157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一人一个进口免税商店</a:t>
            </a:r>
            <a:endParaRPr lang="zh-CN" dirty="0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4168" y="5088137"/>
            <a:ext cx="81756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ea typeface="微软雅黑" pitchFamily="34" charset="-122"/>
              </a:rPr>
              <a:t>通过</a:t>
            </a:r>
            <a:r>
              <a:rPr lang="zh-CN" altLang="en-US" sz="1400" dirty="0">
                <a:ea typeface="微软雅黑" pitchFamily="34" charset="-122"/>
              </a:rPr>
              <a:t>便捷、及时的服务，将丰富的全球精品带给</a:t>
            </a:r>
            <a:r>
              <a:rPr lang="zh-CN" altLang="en-US" sz="1400" dirty="0" smtClean="0">
                <a:ea typeface="微软雅黑" pitchFamily="34" charset="-122"/>
              </a:rPr>
              <a:t>广大商家</a:t>
            </a:r>
            <a:endParaRPr lang="zh-CN" altLang="en-US" sz="1400" dirty="0">
              <a:ea typeface="微软雅黑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8" y="5411202"/>
            <a:ext cx="1450479" cy="1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647" y="5411202"/>
            <a:ext cx="1535303" cy="1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9950" y="5411202"/>
            <a:ext cx="1520438" cy="1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0388" y="5411202"/>
            <a:ext cx="1555572" cy="1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25960" y="5411202"/>
            <a:ext cx="1527286" cy="1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53246" y="5411202"/>
            <a:ext cx="1395404" cy="13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左弧形箭头 28"/>
          <p:cNvSpPr/>
          <p:nvPr/>
        </p:nvSpPr>
        <p:spPr>
          <a:xfrm flipH="1">
            <a:off x="4804901" y="1286157"/>
            <a:ext cx="1976898" cy="3801980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左弧形箭头 29"/>
          <p:cNvSpPr/>
          <p:nvPr/>
        </p:nvSpPr>
        <p:spPr>
          <a:xfrm rot="10800000" flipH="1">
            <a:off x="1939457" y="1012745"/>
            <a:ext cx="1999624" cy="3803706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17583" y="1942221"/>
            <a:ext cx="1913043" cy="36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提升议价能力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1269216" y="2375358"/>
            <a:ext cx="1913043" cy="36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库存资源共享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1164942" y="2820526"/>
            <a:ext cx="1913043" cy="36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拓展商品品类</a:t>
            </a:r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1269216" y="3265695"/>
            <a:ext cx="1913043" cy="36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急速物流服务</a:t>
            </a:r>
            <a:endParaRPr lang="zh-CN" altLang="en-US" sz="1200" dirty="0"/>
          </a:p>
        </p:txBody>
      </p:sp>
      <p:sp>
        <p:nvSpPr>
          <p:cNvPr id="35" name="圆角矩形 34"/>
          <p:cNvSpPr/>
          <p:nvPr/>
        </p:nvSpPr>
        <p:spPr>
          <a:xfrm>
            <a:off x="1417584" y="3722894"/>
            <a:ext cx="1913043" cy="3666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降低运营成本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5703988" y="3948443"/>
            <a:ext cx="19962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O2O</a:t>
            </a:r>
            <a:r>
              <a:rPr lang="zh-CN" altLang="en-US" sz="1200" dirty="0" smtClean="0"/>
              <a:t>店铺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微商盟统一管理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5863388" y="3494764"/>
            <a:ext cx="18368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便捷购物方式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6031362" y="3037565"/>
            <a:ext cx="18368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多种销售模式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5863388" y="2592396"/>
            <a:ext cx="18368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会员资源独享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5112951" y="1668211"/>
            <a:ext cx="18368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大数据共享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3844459" y="2375358"/>
            <a:ext cx="1453269" cy="11941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 smtClean="0"/>
              <a:t>∞</a:t>
            </a:r>
            <a:endParaRPr lang="zh-CN" altLang="en-US" sz="8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7738" y="13436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供应商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1108" y="581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引流商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539579" y="2127443"/>
            <a:ext cx="1836821" cy="36662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云商人人店</a:t>
            </a:r>
            <a:endParaRPr lang="zh-CN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27738" y="46317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引流商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</a:rPr>
              <a:t>交易模式图</a:t>
            </a:r>
          </a:p>
        </p:txBody>
      </p:sp>
      <p:sp>
        <p:nvSpPr>
          <p:cNvPr id="18436" name="圆角矩形3 1" descr="colored_paper1"/>
          <p:cNvSpPr>
            <a:spLocks noChangeArrowheads="1"/>
          </p:cNvSpPr>
          <p:nvPr/>
        </p:nvSpPr>
        <p:spPr bwMode="auto">
          <a:xfrm>
            <a:off x="7061451" y="4968875"/>
            <a:ext cx="1252537" cy="333375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200" dirty="0" smtClean="0"/>
              <a:t>快递</a:t>
            </a:r>
            <a:r>
              <a:rPr lang="zh-CN" altLang="en-US" sz="1200" dirty="0"/>
              <a:t>公司</a:t>
            </a:r>
            <a:endParaRPr lang="zh-CN" altLang="en-US" dirty="0"/>
          </a:p>
        </p:txBody>
      </p:sp>
      <p:sp>
        <p:nvSpPr>
          <p:cNvPr id="18437" name="箭头 40"/>
          <p:cNvSpPr>
            <a:spLocks noChangeShapeType="1"/>
          </p:cNvSpPr>
          <p:nvPr/>
        </p:nvSpPr>
        <p:spPr bwMode="auto">
          <a:xfrm>
            <a:off x="685799" y="5101389"/>
            <a:ext cx="6375651" cy="0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箭头 42"/>
          <p:cNvSpPr>
            <a:spLocks noChangeShapeType="1"/>
          </p:cNvSpPr>
          <p:nvPr/>
        </p:nvSpPr>
        <p:spPr bwMode="auto">
          <a:xfrm>
            <a:off x="5762876" y="3729037"/>
            <a:ext cx="1276350" cy="1136650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圆角矩形3 1" descr="colored_paper1"/>
          <p:cNvSpPr>
            <a:spLocks noChangeArrowheads="1"/>
          </p:cNvSpPr>
          <p:nvPr/>
        </p:nvSpPr>
        <p:spPr bwMode="auto">
          <a:xfrm>
            <a:off x="5031038" y="3354387"/>
            <a:ext cx="1622425" cy="333375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200" dirty="0" smtClean="0"/>
              <a:t>跨境仓库</a:t>
            </a:r>
            <a:endParaRPr lang="zh-CN" altLang="en-US" dirty="0"/>
          </a:p>
        </p:txBody>
      </p:sp>
      <p:sp>
        <p:nvSpPr>
          <p:cNvPr id="18440" name="箭头 43"/>
          <p:cNvSpPr>
            <a:spLocks noChangeShapeType="1"/>
          </p:cNvSpPr>
          <p:nvPr/>
        </p:nvSpPr>
        <p:spPr bwMode="auto">
          <a:xfrm flipV="1">
            <a:off x="1033548" y="3621087"/>
            <a:ext cx="445752" cy="39688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圆角矩形3 1" descr="colored_paper1"/>
          <p:cNvSpPr>
            <a:spLocks noChangeArrowheads="1"/>
          </p:cNvSpPr>
          <p:nvPr/>
        </p:nvSpPr>
        <p:spPr bwMode="auto">
          <a:xfrm>
            <a:off x="3313363" y="3354387"/>
            <a:ext cx="901700" cy="333375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050" dirty="0" smtClean="0"/>
              <a:t>供应商平台</a:t>
            </a:r>
            <a:endParaRPr lang="zh-CN" altLang="en-US" sz="1050" dirty="0"/>
          </a:p>
        </p:txBody>
      </p:sp>
      <p:sp>
        <p:nvSpPr>
          <p:cNvPr id="18442" name="箭头 39"/>
          <p:cNvSpPr>
            <a:spLocks noChangeShapeType="1"/>
          </p:cNvSpPr>
          <p:nvPr/>
        </p:nvSpPr>
        <p:spPr bwMode="auto">
          <a:xfrm>
            <a:off x="7605963" y="4337050"/>
            <a:ext cx="0" cy="561975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圆角矩形3 1" descr="colored_paper1"/>
          <p:cNvSpPr>
            <a:spLocks noChangeArrowheads="1"/>
          </p:cNvSpPr>
          <p:nvPr/>
        </p:nvSpPr>
        <p:spPr bwMode="auto">
          <a:xfrm>
            <a:off x="5272338" y="2446337"/>
            <a:ext cx="900113" cy="333375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200" dirty="0"/>
              <a:t>海外商家</a:t>
            </a:r>
          </a:p>
        </p:txBody>
      </p:sp>
      <p:sp>
        <p:nvSpPr>
          <p:cNvPr id="18444" name="文本框 19"/>
          <p:cNvSpPr txBox="1">
            <a:spLocks noChangeArrowheads="1"/>
          </p:cNvSpPr>
          <p:nvPr/>
        </p:nvSpPr>
        <p:spPr bwMode="auto">
          <a:xfrm>
            <a:off x="4334126" y="2779712"/>
            <a:ext cx="59531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>
                <a:solidFill>
                  <a:srgbClr val="080808"/>
                </a:solidFill>
              </a:rPr>
              <a:t>下指令</a:t>
            </a:r>
          </a:p>
        </p:txBody>
      </p:sp>
      <p:sp>
        <p:nvSpPr>
          <p:cNvPr id="18445" name="箭头 43"/>
          <p:cNvSpPr>
            <a:spLocks noChangeShapeType="1"/>
          </p:cNvSpPr>
          <p:nvPr/>
        </p:nvSpPr>
        <p:spPr bwMode="auto">
          <a:xfrm flipV="1">
            <a:off x="4357938" y="3660775"/>
            <a:ext cx="579438" cy="17462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AutoShape 14" descr="colored_paper1"/>
          <p:cNvSpPr>
            <a:spLocks noChangeArrowheads="1"/>
          </p:cNvSpPr>
          <p:nvPr/>
        </p:nvSpPr>
        <p:spPr bwMode="auto">
          <a:xfrm>
            <a:off x="7220201" y="3136900"/>
            <a:ext cx="768350" cy="1100137"/>
          </a:xfrm>
          <a:prstGeom prst="diamond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7" name="箭头 38"/>
          <p:cNvSpPr>
            <a:spLocks noChangeShapeType="1"/>
          </p:cNvSpPr>
          <p:nvPr/>
        </p:nvSpPr>
        <p:spPr bwMode="auto">
          <a:xfrm flipH="1" flipV="1">
            <a:off x="685800" y="3763960"/>
            <a:ext cx="0" cy="1337427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箭头 44"/>
          <p:cNvSpPr>
            <a:spLocks noChangeShapeType="1"/>
          </p:cNvSpPr>
          <p:nvPr/>
        </p:nvSpPr>
        <p:spPr bwMode="auto">
          <a:xfrm flipV="1">
            <a:off x="4215063" y="2667000"/>
            <a:ext cx="1000125" cy="687387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文本框 20"/>
          <p:cNvSpPr txBox="1">
            <a:spLocks noChangeArrowheads="1"/>
          </p:cNvSpPr>
          <p:nvPr/>
        </p:nvSpPr>
        <p:spPr bwMode="auto">
          <a:xfrm>
            <a:off x="4284913" y="3430587"/>
            <a:ext cx="666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>
                <a:solidFill>
                  <a:srgbClr val="080808"/>
                </a:solidFill>
              </a:rPr>
              <a:t>订单信息</a:t>
            </a:r>
          </a:p>
        </p:txBody>
      </p:sp>
      <p:sp>
        <p:nvSpPr>
          <p:cNvPr id="18450" name="文本框 14"/>
          <p:cNvSpPr txBox="1">
            <a:spLocks noChangeArrowheads="1"/>
          </p:cNvSpPr>
          <p:nvPr/>
        </p:nvSpPr>
        <p:spPr bwMode="auto">
          <a:xfrm>
            <a:off x="898275" y="3346450"/>
            <a:ext cx="733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 dirty="0">
                <a:solidFill>
                  <a:srgbClr val="080808"/>
                </a:solidFill>
              </a:rPr>
              <a:t>1.下单</a:t>
            </a:r>
            <a:endParaRPr lang="zh-CN" altLang="en-US" dirty="0"/>
          </a:p>
        </p:txBody>
      </p:sp>
      <p:sp>
        <p:nvSpPr>
          <p:cNvPr id="18451" name="文本框 14"/>
          <p:cNvSpPr txBox="1">
            <a:spLocks noChangeArrowheads="1"/>
          </p:cNvSpPr>
          <p:nvPr/>
        </p:nvSpPr>
        <p:spPr bwMode="auto">
          <a:xfrm>
            <a:off x="5810501" y="2940050"/>
            <a:ext cx="1409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>
                <a:solidFill>
                  <a:srgbClr val="080808"/>
                </a:solidFill>
              </a:rPr>
              <a:t>0.境外运输</a:t>
            </a:r>
          </a:p>
        </p:txBody>
      </p:sp>
      <p:sp>
        <p:nvSpPr>
          <p:cNvPr id="18452" name="文本框 15"/>
          <p:cNvSpPr txBox="1">
            <a:spLocks noChangeArrowheads="1"/>
          </p:cNvSpPr>
          <p:nvPr/>
        </p:nvSpPr>
        <p:spPr bwMode="auto">
          <a:xfrm>
            <a:off x="3940426" y="4899025"/>
            <a:ext cx="12747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>
                <a:solidFill>
                  <a:srgbClr val="080808"/>
                </a:solidFill>
              </a:rPr>
              <a:t>3.境内运输及投递</a:t>
            </a:r>
          </a:p>
          <a:p>
            <a:endParaRPr lang="zh-CN" altLang="en-US" sz="900" b="1">
              <a:solidFill>
                <a:srgbClr val="080808"/>
              </a:solidFill>
            </a:endParaRPr>
          </a:p>
        </p:txBody>
      </p:sp>
      <p:sp>
        <p:nvSpPr>
          <p:cNvPr id="18453" name="文本框 14"/>
          <p:cNvSpPr txBox="1">
            <a:spLocks noChangeArrowheads="1"/>
          </p:cNvSpPr>
          <p:nvPr/>
        </p:nvSpPr>
        <p:spPr bwMode="auto">
          <a:xfrm>
            <a:off x="7605963" y="4364037"/>
            <a:ext cx="14097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>
                <a:solidFill>
                  <a:srgbClr val="080808"/>
                </a:solidFill>
              </a:rPr>
              <a:t>2.通关</a:t>
            </a:r>
          </a:p>
          <a:p>
            <a:endParaRPr lang="zh-CN" altLang="en-US" sz="900" b="1">
              <a:solidFill>
                <a:srgbClr val="080808"/>
              </a:solidFill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450388" y="3519487"/>
            <a:ext cx="30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"/>
              <a:t>海关</a:t>
            </a:r>
          </a:p>
        </p:txBody>
      </p:sp>
      <p:sp>
        <p:nvSpPr>
          <p:cNvPr id="18455" name="箭头 43"/>
          <p:cNvSpPr>
            <a:spLocks noChangeShapeType="1"/>
          </p:cNvSpPr>
          <p:nvPr/>
        </p:nvSpPr>
        <p:spPr bwMode="auto">
          <a:xfrm flipV="1">
            <a:off x="6732838" y="3621087"/>
            <a:ext cx="422275" cy="17463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箭头 39"/>
          <p:cNvSpPr>
            <a:spLocks noChangeShapeType="1"/>
          </p:cNvSpPr>
          <p:nvPr/>
        </p:nvSpPr>
        <p:spPr bwMode="auto">
          <a:xfrm>
            <a:off x="5762876" y="2792412"/>
            <a:ext cx="0" cy="561975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圆角矩形3 1" descr="colored_paper1"/>
          <p:cNvSpPr>
            <a:spLocks noChangeArrowheads="1"/>
          </p:cNvSpPr>
          <p:nvPr/>
        </p:nvSpPr>
        <p:spPr bwMode="auto">
          <a:xfrm>
            <a:off x="1479300" y="3273426"/>
            <a:ext cx="758574" cy="38735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050" dirty="0" smtClean="0"/>
              <a:t>中小电商</a:t>
            </a:r>
            <a:r>
              <a:rPr lang="en-US" altLang="zh-CN" sz="1050" dirty="0" smtClean="0"/>
              <a:t>/</a:t>
            </a:r>
            <a:r>
              <a:rPr lang="zh-CN" altLang="en-US" sz="1050" dirty="0" smtClean="0"/>
              <a:t>实体店</a:t>
            </a:r>
            <a:endParaRPr lang="zh-CN" altLang="en-US" sz="1050" dirty="0"/>
          </a:p>
        </p:txBody>
      </p:sp>
      <p:sp>
        <p:nvSpPr>
          <p:cNvPr id="28" name="圆角矩形3 1" descr="colored_paper1"/>
          <p:cNvSpPr>
            <a:spLocks noChangeArrowheads="1"/>
          </p:cNvSpPr>
          <p:nvPr/>
        </p:nvSpPr>
        <p:spPr bwMode="auto">
          <a:xfrm>
            <a:off x="2237874" y="3976688"/>
            <a:ext cx="1075488" cy="5270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000" dirty="0" smtClean="0"/>
              <a:t>云商</a:t>
            </a:r>
            <a:endParaRPr lang="zh-CN" altLang="en-US" sz="2000" dirty="0"/>
          </a:p>
        </p:txBody>
      </p:sp>
      <p:sp>
        <p:nvSpPr>
          <p:cNvPr id="29" name="箭头 43"/>
          <p:cNvSpPr>
            <a:spLocks noChangeShapeType="1"/>
          </p:cNvSpPr>
          <p:nvPr/>
        </p:nvSpPr>
        <p:spPr bwMode="auto">
          <a:xfrm>
            <a:off x="1784601" y="3763961"/>
            <a:ext cx="453274" cy="473075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箭头 43"/>
          <p:cNvSpPr>
            <a:spLocks noChangeShapeType="1"/>
          </p:cNvSpPr>
          <p:nvPr/>
        </p:nvSpPr>
        <p:spPr bwMode="auto">
          <a:xfrm flipV="1">
            <a:off x="3313363" y="3739358"/>
            <a:ext cx="368301" cy="474660"/>
          </a:xfrm>
          <a:prstGeom prst="line">
            <a:avLst/>
          </a:prstGeom>
          <a:noFill/>
          <a:ln w="15875" cap="flat" cmpd="sng">
            <a:solidFill>
              <a:srgbClr val="739CC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1264987" y="3819525"/>
            <a:ext cx="733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 dirty="0" smtClean="0">
                <a:solidFill>
                  <a:schemeClr val="bg1"/>
                </a:solidFill>
              </a:rPr>
              <a:t>自动导入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32" name="文本框 14"/>
          <p:cNvSpPr txBox="1">
            <a:spLocks noChangeArrowheads="1"/>
          </p:cNvSpPr>
          <p:nvPr/>
        </p:nvSpPr>
        <p:spPr bwMode="auto">
          <a:xfrm>
            <a:off x="3481638" y="3899693"/>
            <a:ext cx="733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900" b="1" dirty="0" smtClean="0">
                <a:solidFill>
                  <a:srgbClr val="080808"/>
                </a:solidFill>
              </a:rPr>
              <a:t>同步导入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0" y="3292956"/>
            <a:ext cx="1033548" cy="404331"/>
          </a:xfrm>
          <a:prstGeom prst="ellips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消费者</a:t>
            </a: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28650" y="353962"/>
            <a:ext cx="6754813" cy="5456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+mj-lt"/>
                <a:ea typeface="+mj-ea"/>
                <a:cs typeface="+mj-cs"/>
              </a:rPr>
              <a:t>云商合作伙伴</a:t>
            </a:r>
            <a:endParaRPr kumimoji="0" 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89" y="1305177"/>
            <a:ext cx="47910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789" y="2352425"/>
            <a:ext cx="4791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788" y="3388895"/>
            <a:ext cx="47910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789" y="4441909"/>
            <a:ext cx="2411579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0640" y="4441908"/>
            <a:ext cx="227622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7508" y="1305177"/>
            <a:ext cx="273006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7508" y="2352425"/>
            <a:ext cx="273006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7508" y="3388895"/>
            <a:ext cx="166595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04697" y="3388894"/>
            <a:ext cx="128487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7507" y="4441908"/>
            <a:ext cx="1665955" cy="69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504697" y="4441909"/>
            <a:ext cx="1284871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17508" y="5199476"/>
            <a:ext cx="3072060" cy="5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云商</a:t>
            </a:r>
            <a:r>
              <a:rPr lang="zh-CN" dirty="0" smtClean="0"/>
              <a:t>的目标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/>
        </p:nvSpPr>
        <p:spPr bwMode="auto">
          <a:xfrm>
            <a:off x="679450" y="1930400"/>
            <a:ext cx="7494588" cy="37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1. 名列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Arial" charset="0"/>
              </a:rPr>
              <a:t>全国前三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、跨境商品分销平台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2. 覆盖L1~L3上百座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城市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家专营实体连锁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家军人服务社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. 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万个热款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SKU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年内销售额达到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人民币，有稳定的盈利能力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6. 2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年内销售额突破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人民币</a:t>
            </a: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整合跨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境供应商，优化商品综合成本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、提高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竞争能力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789613" y="5213684"/>
            <a:ext cx="3030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L1： 北京、上海、广州、深圳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L2：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杭州等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省会城市共22个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L3： 地级市共88个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endParaRPr lang="zh-CN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/>
        </p:nvSpPr>
        <p:spPr bwMode="auto">
          <a:xfrm>
            <a:off x="679450" y="1930400"/>
            <a:ext cx="7494588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dirty="0" smtClean="0"/>
              <a:t> 一、线上“云”商</a:t>
            </a:r>
          </a:p>
          <a:p>
            <a:pPr marL="68580" indent="0">
              <a:buNone/>
            </a:pPr>
            <a:r>
              <a:rPr lang="zh-CN" altLang="zh-CN" dirty="0" smtClean="0"/>
              <a:t>于</a:t>
            </a:r>
            <a:r>
              <a:rPr lang="en-US" altLang="zh-CN" dirty="0" smtClean="0"/>
              <a:t>2015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zh-CN" dirty="0" smtClean="0"/>
              <a:t>月完成试点分销平台的试点应用，实现和考拉海购、</a:t>
            </a:r>
            <a:r>
              <a:rPr lang="zh-CN" altLang="en-US" dirty="0" smtClean="0"/>
              <a:t>微盟</a:t>
            </a:r>
            <a:r>
              <a:rPr lang="zh-CN" altLang="zh-CN" dirty="0" smtClean="0"/>
              <a:t>、</a:t>
            </a:r>
            <a:r>
              <a:rPr lang="zh-CN" altLang="en-US" dirty="0" smtClean="0"/>
              <a:t>全世宝</a:t>
            </a:r>
            <a:r>
              <a:rPr lang="zh-CN" altLang="zh-CN" dirty="0" smtClean="0"/>
              <a:t>的系统对接并进行实单测试</a:t>
            </a:r>
            <a:r>
              <a:rPr lang="zh-CN" altLang="en-US" dirty="0" smtClean="0"/>
              <a:t>，完成考拉海购</a:t>
            </a:r>
            <a:r>
              <a:rPr lang="en-US" altLang="zh-CN" dirty="0" smtClean="0"/>
              <a:t>8</a:t>
            </a:r>
            <a:r>
              <a:rPr lang="zh-CN" altLang="en-US" dirty="0" smtClean="0"/>
              <a:t>千个</a:t>
            </a:r>
            <a:r>
              <a:rPr lang="en-US" altLang="zh-CN" dirty="0" smtClean="0"/>
              <a:t>SKU</a:t>
            </a:r>
            <a:r>
              <a:rPr lang="zh-CN" altLang="en-US" dirty="0" smtClean="0"/>
              <a:t>上线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二、 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年上半年目标订单达到日均</a:t>
            </a:r>
            <a:r>
              <a:rPr lang="en-US" altLang="zh-CN" dirty="0" smtClean="0"/>
              <a:t>3000~5000</a:t>
            </a:r>
            <a:r>
              <a:rPr lang="zh-CN" altLang="en-US" dirty="0" smtClean="0"/>
              <a:t>单，</a:t>
            </a:r>
            <a:r>
              <a:rPr lang="en-US" altLang="zh-CN" dirty="0" smtClean="0"/>
              <a:t>45~75</a:t>
            </a:r>
            <a:r>
              <a:rPr lang="zh-CN" altLang="en-US" dirty="0" smtClean="0"/>
              <a:t>万元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日；</a:t>
            </a:r>
            <a:r>
              <a:rPr lang="en-US" altLang="zh-CN" dirty="0" smtClean="0"/>
              <a:t>16</a:t>
            </a:r>
            <a:r>
              <a:rPr lang="zh-CN" altLang="en-US" dirty="0" smtClean="0"/>
              <a:t>年下半年目标达到日均</a:t>
            </a:r>
            <a:r>
              <a:rPr lang="en-US" altLang="zh-CN" dirty="0" smtClean="0"/>
              <a:t>15000~2000</a:t>
            </a:r>
            <a:r>
              <a:rPr lang="zh-CN" altLang="en-US" dirty="0" smtClean="0"/>
              <a:t>单，通过多商盟的形式快速突破；</a:t>
            </a:r>
            <a:endParaRPr lang="en-US" altLang="zh-CN" dirty="0" smtClean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三、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年完成覆盖华东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家门店；两年内覆盖全国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家门店以上；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  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5303" y="1079913"/>
            <a:ext cx="6150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代理商招募和布局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省级和市级代理商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地点选择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缴纳保证金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+LOGO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提升识别度形象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本店进口免税商品有售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大屏幕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触屏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平板电脑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产品培训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销售技巧培训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神秘顾客访问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7514" y="43358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itchFamily="2" charset="-122"/>
                <a:ea typeface="华文中宋" pitchFamily="2" charset="-122"/>
              </a:rPr>
              <a:t>线下体验店体系搭建</a:t>
            </a:r>
          </a:p>
        </p:txBody>
      </p:sp>
    </p:spTree>
    <p:extLst>
      <p:ext uri="{BB962C8B-B14F-4D97-AF65-F5344CB8AC3E}">
        <p14:creationId xmlns:p14="http://schemas.microsoft.com/office/powerpoint/2010/main" val="40671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5303" y="1079913"/>
            <a:ext cx="6150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电商</a:t>
            </a:r>
            <a:r>
              <a:rPr lang="en-US" altLang="zh-CN" b="1" dirty="0" smtClean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商盟合作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现有微店转型主推跨境商品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商盟自由设定利润比例，实时分红，促进销售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人人商城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云商平台提供开店功能，人人皆可开店，推广热款，赚取利润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对接微信，轻松开店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培训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微商万人群销售技巧、产品、售后培训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华文中宋" pitchFamily="2" charset="-122"/>
                <a:ea typeface="华文中宋" pitchFamily="2" charset="-122"/>
              </a:rPr>
              <a:t>云商商家页面提供最热商品推广</a:t>
            </a:r>
            <a:endParaRPr lang="en-US" altLang="zh-CN" b="1" dirty="0" smtClean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7514" y="43358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itchFamily="2" charset="-122"/>
                <a:ea typeface="华文中宋" pitchFamily="2" charset="-122"/>
              </a:rPr>
              <a:t>线上微店体系搭建</a:t>
            </a:r>
          </a:p>
        </p:txBody>
      </p:sp>
    </p:spTree>
    <p:extLst>
      <p:ext uri="{BB962C8B-B14F-4D97-AF65-F5344CB8AC3E}">
        <p14:creationId xmlns:p14="http://schemas.microsoft.com/office/powerpoint/2010/main" val="406716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029" y="983215"/>
            <a:ext cx="61507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会员确认归属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会员由店铺自行管理，完全私有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包含线上线下</a:t>
            </a:r>
            <a:endParaRPr lang="en-US" altLang="zh-CN" b="1" dirty="0" smtClean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体验店服务费收取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利润分配原则</a:t>
            </a:r>
            <a:r>
              <a:rPr lang="en-US" altLang="zh-CN" b="1" dirty="0" smtClean="0">
                <a:latin typeface="+mn-ea"/>
              </a:rPr>
              <a:t>(80%:20%)</a:t>
            </a:r>
          </a:p>
          <a:p>
            <a:pPr lvl="1" algn="just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—80%</a:t>
            </a:r>
            <a:r>
              <a:rPr lang="zh-CN" altLang="en-US" b="1" dirty="0" smtClean="0">
                <a:latin typeface="+mn-ea"/>
              </a:rPr>
              <a:t>归于体验店</a:t>
            </a:r>
            <a:r>
              <a:rPr lang="en-US" altLang="zh-CN" b="1" dirty="0" smtClean="0">
                <a:latin typeface="+mn-ea"/>
              </a:rPr>
              <a:t>,</a:t>
            </a:r>
            <a:r>
              <a:rPr lang="zh-CN" altLang="en-US" b="1" dirty="0" smtClean="0">
                <a:latin typeface="+mn-ea"/>
              </a:rPr>
              <a:t>其余用于云商营运等支出</a:t>
            </a:r>
            <a:endParaRPr lang="en-US" altLang="zh-CN" b="1" dirty="0" smtClean="0"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推广与服务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知名微盟合作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区域实体地推团队</a:t>
            </a:r>
            <a:endParaRPr lang="en-US" altLang="zh-CN" b="1" dirty="0" smtClean="0">
              <a:latin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礼品及集团采购通道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8414" y="3368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华文中宋" pitchFamily="2" charset="-122"/>
                <a:ea typeface="华文中宋" pitchFamily="2" charset="-122"/>
              </a:rPr>
              <a:t>日常管理体系</a:t>
            </a:r>
          </a:p>
        </p:txBody>
      </p:sp>
    </p:spTree>
    <p:extLst>
      <p:ext uri="{BB962C8B-B14F-4D97-AF65-F5344CB8AC3E}">
        <p14:creationId xmlns:p14="http://schemas.microsoft.com/office/powerpoint/2010/main" val="301738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989" y="274638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</a:rPr>
              <a:t>管理团队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43464" y="942047"/>
            <a:ext cx="8300536" cy="4512269"/>
            <a:chOff x="695167" y="610902"/>
            <a:chExt cx="10618827" cy="5792476"/>
          </a:xfrm>
        </p:grpSpPr>
        <p:grpSp>
          <p:nvGrpSpPr>
            <p:cNvPr id="13" name="Group 5"/>
            <p:cNvGrpSpPr/>
            <p:nvPr/>
          </p:nvGrpSpPr>
          <p:grpSpPr>
            <a:xfrm>
              <a:off x="2715903" y="610902"/>
              <a:ext cx="8598091" cy="1880490"/>
              <a:chOff x="3540975" y="1295400"/>
              <a:chExt cx="6117300" cy="1524000"/>
            </a:xfrm>
          </p:grpSpPr>
          <p:sp>
            <p:nvSpPr>
              <p:cNvPr id="31" name="Rectangle 6"/>
              <p:cNvSpPr/>
              <p:nvPr/>
            </p:nvSpPr>
            <p:spPr bwMode="auto">
              <a:xfrm>
                <a:off x="3540975" y="1295400"/>
                <a:ext cx="2888287" cy="152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45720" rIns="685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637"/>
                <a:r>
                  <a:rPr lang="zh-CN" altLang="en-US" sz="2000" dirty="0" smtClean="0">
                    <a:solidFill>
                      <a:srgbClr val="FFFFFF">
                        <a:alpha val="98824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    强大的商品保障</a:t>
                </a:r>
                <a:endParaRPr lang="en-US" sz="2000" dirty="0">
                  <a:solidFill>
                    <a:srgbClr val="FFFFFF">
                      <a:alpha val="98824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32" name="Rectangle 8"/>
              <p:cNvSpPr/>
              <p:nvPr/>
            </p:nvSpPr>
            <p:spPr bwMode="auto">
              <a:xfrm>
                <a:off x="6491551" y="1295400"/>
                <a:ext cx="3166724" cy="1524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45720" rIns="685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637"/>
                <a:r>
                  <a:rPr lang="zh-CN" altLang="en-US" sz="2000" dirty="0" smtClean="0">
                    <a:solidFill>
                      <a:srgbClr val="FFFFFF">
                        <a:alpha val="98824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    黄金的核心店铺</a:t>
                </a:r>
                <a:endParaRPr lang="en-US" sz="2000" dirty="0">
                  <a:solidFill>
                    <a:srgbClr val="FFFFFF">
                      <a:alpha val="98824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grpSp>
          <p:nvGrpSpPr>
            <p:cNvPr id="14" name="Group 7"/>
            <p:cNvGrpSpPr/>
            <p:nvPr/>
          </p:nvGrpSpPr>
          <p:grpSpPr>
            <a:xfrm>
              <a:off x="1604671" y="2566493"/>
              <a:ext cx="8840110" cy="1879200"/>
              <a:chOff x="944997" y="2884364"/>
              <a:chExt cx="6951783" cy="1448352"/>
            </a:xfrm>
          </p:grpSpPr>
          <p:sp>
            <p:nvSpPr>
              <p:cNvPr id="29" name="Rectangle 3"/>
              <p:cNvSpPr/>
              <p:nvPr/>
            </p:nvSpPr>
            <p:spPr bwMode="auto">
              <a:xfrm>
                <a:off x="4464363" y="2884364"/>
                <a:ext cx="3432417" cy="1448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45720" rIns="685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637"/>
                <a:r>
                  <a:rPr lang="zh-CN" altLang="en-US" sz="2000" dirty="0" smtClean="0">
                    <a:solidFill>
                      <a:srgbClr val="FFFFFF">
                        <a:alpha val="98824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   卓越的互联网基因</a:t>
                </a:r>
                <a:endParaRPr lang="en-US" sz="2000" dirty="0">
                  <a:solidFill>
                    <a:srgbClr val="FFFFFF">
                      <a:alpha val="98824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30" name="Rectangle 2"/>
              <p:cNvSpPr/>
              <p:nvPr/>
            </p:nvSpPr>
            <p:spPr bwMode="auto">
              <a:xfrm>
                <a:off x="944997" y="2884364"/>
                <a:ext cx="3445126" cy="144835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68580" tIns="45720" rIns="6858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637"/>
                <a:r>
                  <a:rPr lang="zh-CN" altLang="en-US" sz="2000" dirty="0" smtClean="0">
                    <a:solidFill>
                      <a:srgbClr val="FFFFFF">
                        <a:alpha val="98824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itchFamily="34" charset="0"/>
                  </a:rPr>
                  <a:t>   优质的电商群体</a:t>
                </a:r>
                <a:endParaRPr lang="en-US" sz="2000" dirty="0">
                  <a:solidFill>
                    <a:srgbClr val="FFFFFF">
                      <a:alpha val="98824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</p:grpSp>
        <p:sp>
          <p:nvSpPr>
            <p:cNvPr id="15" name="Rectangle 4"/>
            <p:cNvSpPr/>
            <p:nvPr/>
          </p:nvSpPr>
          <p:spPr bwMode="auto">
            <a:xfrm>
              <a:off x="695167" y="4524177"/>
              <a:ext cx="4580626" cy="187920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320040" tIns="45720" rIns="6858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685637"/>
              <a:r>
                <a:rPr lang="zh-CN" altLang="en-US" sz="2000" dirty="0" smtClean="0">
                  <a:solidFill>
                    <a:srgbClr val="FFFFFF">
                      <a:alpha val="98824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rPr>
                <a:t>丰富的推广经验</a:t>
              </a:r>
              <a:endParaRPr lang="en-US" sz="2000" dirty="0">
                <a:solidFill>
                  <a:srgbClr val="FFFFFF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16" name="Freeform 80"/>
            <p:cNvSpPr>
              <a:spLocks noEditPoints="1"/>
            </p:cNvSpPr>
            <p:nvPr/>
          </p:nvSpPr>
          <p:spPr bwMode="black">
            <a:xfrm>
              <a:off x="9508616" y="2995725"/>
              <a:ext cx="822478" cy="1088336"/>
            </a:xfrm>
            <a:custGeom>
              <a:avLst/>
              <a:gdLst>
                <a:gd name="T0" fmla="*/ 952 w 1833"/>
                <a:gd name="T1" fmla="*/ 1301 h 2225"/>
                <a:gd name="T2" fmla="*/ 882 w 1833"/>
                <a:gd name="T3" fmla="*/ 1413 h 2225"/>
                <a:gd name="T4" fmla="*/ 677 w 1833"/>
                <a:gd name="T5" fmla="*/ 2162 h 2225"/>
                <a:gd name="T6" fmla="*/ 1156 w 1833"/>
                <a:gd name="T7" fmla="*/ 2162 h 2225"/>
                <a:gd name="T8" fmla="*/ 1071 w 1833"/>
                <a:gd name="T9" fmla="*/ 2089 h 2225"/>
                <a:gd name="T10" fmla="*/ 785 w 1833"/>
                <a:gd name="T11" fmla="*/ 2039 h 2225"/>
                <a:gd name="T12" fmla="*/ 1071 w 1833"/>
                <a:gd name="T13" fmla="*/ 2089 h 2225"/>
                <a:gd name="T14" fmla="*/ 760 w 1833"/>
                <a:gd name="T15" fmla="*/ 1949 h 2225"/>
                <a:gd name="T16" fmla="*/ 1096 w 1833"/>
                <a:gd name="T17" fmla="*/ 1949 h 2225"/>
                <a:gd name="T18" fmla="*/ 1026 w 1833"/>
                <a:gd name="T19" fmla="*/ 1801 h 2225"/>
                <a:gd name="T20" fmla="*/ 1061 w 1833"/>
                <a:gd name="T21" fmla="*/ 1836 h 2225"/>
                <a:gd name="T22" fmla="*/ 260 w 1833"/>
                <a:gd name="T23" fmla="*/ 1329 h 2225"/>
                <a:gd name="T24" fmla="*/ 748 w 1833"/>
                <a:gd name="T25" fmla="*/ 1136 h 2225"/>
                <a:gd name="T26" fmla="*/ 190 w 1833"/>
                <a:gd name="T27" fmla="*/ 1329 h 2225"/>
                <a:gd name="T28" fmla="*/ 0 w 1833"/>
                <a:gd name="T29" fmla="*/ 1476 h 2225"/>
                <a:gd name="T30" fmla="*/ 416 w 1833"/>
                <a:gd name="T31" fmla="*/ 2225 h 2225"/>
                <a:gd name="T32" fmla="*/ 416 w 1833"/>
                <a:gd name="T33" fmla="*/ 1413 h 2225"/>
                <a:gd name="T34" fmla="*/ 83 w 1833"/>
                <a:gd name="T35" fmla="*/ 2064 h 2225"/>
                <a:gd name="T36" fmla="*/ 419 w 1833"/>
                <a:gd name="T37" fmla="*/ 2064 h 2225"/>
                <a:gd name="T38" fmla="*/ 108 w 1833"/>
                <a:gd name="T39" fmla="*/ 1974 h 2225"/>
                <a:gd name="T40" fmla="*/ 394 w 1833"/>
                <a:gd name="T41" fmla="*/ 1924 h 2225"/>
                <a:gd name="T42" fmla="*/ 384 w 1833"/>
                <a:gd name="T43" fmla="*/ 1836 h 2225"/>
                <a:gd name="T44" fmla="*/ 419 w 1833"/>
                <a:gd name="T45" fmla="*/ 1801 h 2225"/>
                <a:gd name="T46" fmla="*/ 1643 w 1833"/>
                <a:gd name="T47" fmla="*/ 1413 h 2225"/>
                <a:gd name="T48" fmla="*/ 1082 w 1833"/>
                <a:gd name="T49" fmla="*/ 1101 h 2225"/>
                <a:gd name="T50" fmla="*/ 1415 w 1833"/>
                <a:gd name="T51" fmla="*/ 1171 h 2225"/>
                <a:gd name="T52" fmla="*/ 1417 w 1833"/>
                <a:gd name="T53" fmla="*/ 1413 h 2225"/>
                <a:gd name="T54" fmla="*/ 1417 w 1833"/>
                <a:gd name="T55" fmla="*/ 2225 h 2225"/>
                <a:gd name="T56" fmla="*/ 1833 w 1833"/>
                <a:gd name="T57" fmla="*/ 1476 h 2225"/>
                <a:gd name="T58" fmla="*/ 1462 w 1833"/>
                <a:gd name="T59" fmla="*/ 2089 h 2225"/>
                <a:gd name="T60" fmla="*/ 1748 w 1833"/>
                <a:gd name="T61" fmla="*/ 2039 h 2225"/>
                <a:gd name="T62" fmla="*/ 1748 w 1833"/>
                <a:gd name="T63" fmla="*/ 1974 h 2225"/>
                <a:gd name="T64" fmla="*/ 1462 w 1833"/>
                <a:gd name="T65" fmla="*/ 1924 h 2225"/>
                <a:gd name="T66" fmla="*/ 1748 w 1833"/>
                <a:gd name="T67" fmla="*/ 1974 h 2225"/>
                <a:gd name="T68" fmla="*/ 1738 w 1833"/>
                <a:gd name="T69" fmla="*/ 1766 h 2225"/>
                <a:gd name="T70" fmla="*/ 650 w 1833"/>
                <a:gd name="T71" fmla="*/ 592 h 2225"/>
                <a:gd name="T72" fmla="*/ 1296 w 1833"/>
                <a:gd name="T73" fmla="*/ 113 h 2225"/>
                <a:gd name="T74" fmla="*/ 537 w 1833"/>
                <a:gd name="T75" fmla="*/ 113 h 2225"/>
                <a:gd name="T76" fmla="*/ 603 w 1833"/>
                <a:gd name="T77" fmla="*/ 113 h 2225"/>
                <a:gd name="T78" fmla="*/ 1231 w 1833"/>
                <a:gd name="T79" fmla="*/ 113 h 2225"/>
                <a:gd name="T80" fmla="*/ 650 w 1833"/>
                <a:gd name="T81" fmla="*/ 526 h 2225"/>
                <a:gd name="T82" fmla="*/ 405 w 1833"/>
                <a:gd name="T83" fmla="*/ 902 h 2225"/>
                <a:gd name="T84" fmla="*/ 803 w 1833"/>
                <a:gd name="T85" fmla="*/ 1101 h 2225"/>
                <a:gd name="T86" fmla="*/ 882 w 1833"/>
                <a:gd name="T87" fmla="*/ 1250 h 2225"/>
                <a:gd name="T88" fmla="*/ 1031 w 1833"/>
                <a:gd name="T89" fmla="*/ 1171 h 2225"/>
                <a:gd name="T90" fmla="*/ 952 w 1833"/>
                <a:gd name="T91" fmla="*/ 1021 h 2225"/>
                <a:gd name="T92" fmla="*/ 1457 w 1833"/>
                <a:gd name="T93" fmla="*/ 874 h 2225"/>
                <a:gd name="T94" fmla="*/ 1303 w 1833"/>
                <a:gd name="T95" fmla="*/ 652 h 2225"/>
                <a:gd name="T96" fmla="*/ 530 w 1833"/>
                <a:gd name="T97" fmla="*/ 652 h 2225"/>
                <a:gd name="T98" fmla="*/ 377 w 1833"/>
                <a:gd name="T99" fmla="*/ 874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33" h="2225">
                  <a:moveTo>
                    <a:pt x="1093" y="1413"/>
                  </a:moveTo>
                  <a:cubicBezTo>
                    <a:pt x="952" y="1413"/>
                    <a:pt x="952" y="1413"/>
                    <a:pt x="952" y="1413"/>
                  </a:cubicBezTo>
                  <a:cubicBezTo>
                    <a:pt x="952" y="1301"/>
                    <a:pt x="952" y="1301"/>
                    <a:pt x="952" y="1301"/>
                  </a:cubicBezTo>
                  <a:cubicBezTo>
                    <a:pt x="940" y="1304"/>
                    <a:pt x="929" y="1305"/>
                    <a:pt x="917" y="1305"/>
                  </a:cubicBezTo>
                  <a:cubicBezTo>
                    <a:pt x="905" y="1305"/>
                    <a:pt x="893" y="1304"/>
                    <a:pt x="882" y="1301"/>
                  </a:cubicBezTo>
                  <a:cubicBezTo>
                    <a:pt x="882" y="1413"/>
                    <a:pt x="882" y="1413"/>
                    <a:pt x="882" y="1413"/>
                  </a:cubicBezTo>
                  <a:cubicBezTo>
                    <a:pt x="740" y="1413"/>
                    <a:pt x="740" y="1413"/>
                    <a:pt x="740" y="1413"/>
                  </a:cubicBezTo>
                  <a:cubicBezTo>
                    <a:pt x="705" y="1413"/>
                    <a:pt x="677" y="1441"/>
                    <a:pt x="677" y="1476"/>
                  </a:cubicBezTo>
                  <a:cubicBezTo>
                    <a:pt x="677" y="2162"/>
                    <a:pt x="677" y="2162"/>
                    <a:pt x="677" y="2162"/>
                  </a:cubicBezTo>
                  <a:cubicBezTo>
                    <a:pt x="677" y="2197"/>
                    <a:pt x="705" y="2225"/>
                    <a:pt x="740" y="2225"/>
                  </a:cubicBezTo>
                  <a:cubicBezTo>
                    <a:pt x="1093" y="2225"/>
                    <a:pt x="1093" y="2225"/>
                    <a:pt x="1093" y="2225"/>
                  </a:cubicBezTo>
                  <a:cubicBezTo>
                    <a:pt x="1128" y="2225"/>
                    <a:pt x="1156" y="2197"/>
                    <a:pt x="1156" y="2162"/>
                  </a:cubicBezTo>
                  <a:cubicBezTo>
                    <a:pt x="1156" y="1476"/>
                    <a:pt x="1156" y="1476"/>
                    <a:pt x="1156" y="1476"/>
                  </a:cubicBezTo>
                  <a:cubicBezTo>
                    <a:pt x="1156" y="1441"/>
                    <a:pt x="1128" y="1413"/>
                    <a:pt x="1093" y="1413"/>
                  </a:cubicBezTo>
                  <a:close/>
                  <a:moveTo>
                    <a:pt x="1071" y="2089"/>
                  </a:moveTo>
                  <a:cubicBezTo>
                    <a:pt x="785" y="2089"/>
                    <a:pt x="785" y="2089"/>
                    <a:pt x="785" y="2089"/>
                  </a:cubicBezTo>
                  <a:cubicBezTo>
                    <a:pt x="771" y="2089"/>
                    <a:pt x="760" y="2078"/>
                    <a:pt x="760" y="2064"/>
                  </a:cubicBezTo>
                  <a:cubicBezTo>
                    <a:pt x="760" y="2050"/>
                    <a:pt x="771" y="2039"/>
                    <a:pt x="785" y="2039"/>
                  </a:cubicBezTo>
                  <a:cubicBezTo>
                    <a:pt x="1071" y="2039"/>
                    <a:pt x="1071" y="2039"/>
                    <a:pt x="1071" y="2039"/>
                  </a:cubicBezTo>
                  <a:cubicBezTo>
                    <a:pt x="1085" y="2039"/>
                    <a:pt x="1096" y="2050"/>
                    <a:pt x="1096" y="2064"/>
                  </a:cubicBezTo>
                  <a:cubicBezTo>
                    <a:pt x="1096" y="2078"/>
                    <a:pt x="1085" y="2089"/>
                    <a:pt x="1071" y="2089"/>
                  </a:cubicBezTo>
                  <a:close/>
                  <a:moveTo>
                    <a:pt x="1071" y="1974"/>
                  </a:moveTo>
                  <a:cubicBezTo>
                    <a:pt x="785" y="1974"/>
                    <a:pt x="785" y="1974"/>
                    <a:pt x="785" y="1974"/>
                  </a:cubicBezTo>
                  <a:cubicBezTo>
                    <a:pt x="771" y="1974"/>
                    <a:pt x="760" y="1963"/>
                    <a:pt x="760" y="1949"/>
                  </a:cubicBezTo>
                  <a:cubicBezTo>
                    <a:pt x="760" y="1935"/>
                    <a:pt x="771" y="1924"/>
                    <a:pt x="785" y="1924"/>
                  </a:cubicBezTo>
                  <a:cubicBezTo>
                    <a:pt x="1071" y="1924"/>
                    <a:pt x="1071" y="1924"/>
                    <a:pt x="1071" y="1924"/>
                  </a:cubicBezTo>
                  <a:cubicBezTo>
                    <a:pt x="1085" y="1924"/>
                    <a:pt x="1096" y="1935"/>
                    <a:pt x="1096" y="1949"/>
                  </a:cubicBezTo>
                  <a:cubicBezTo>
                    <a:pt x="1096" y="1963"/>
                    <a:pt x="1085" y="1974"/>
                    <a:pt x="1071" y="1974"/>
                  </a:cubicBezTo>
                  <a:close/>
                  <a:moveTo>
                    <a:pt x="1061" y="1836"/>
                  </a:moveTo>
                  <a:cubicBezTo>
                    <a:pt x="1042" y="1836"/>
                    <a:pt x="1026" y="1820"/>
                    <a:pt x="1026" y="1801"/>
                  </a:cubicBezTo>
                  <a:cubicBezTo>
                    <a:pt x="1026" y="1782"/>
                    <a:pt x="1042" y="1766"/>
                    <a:pt x="1061" y="1766"/>
                  </a:cubicBezTo>
                  <a:cubicBezTo>
                    <a:pt x="1081" y="1766"/>
                    <a:pt x="1096" y="1782"/>
                    <a:pt x="1096" y="1801"/>
                  </a:cubicBezTo>
                  <a:cubicBezTo>
                    <a:pt x="1096" y="1820"/>
                    <a:pt x="1081" y="1836"/>
                    <a:pt x="1061" y="1836"/>
                  </a:cubicBezTo>
                  <a:close/>
                  <a:moveTo>
                    <a:pt x="416" y="1413"/>
                  </a:moveTo>
                  <a:cubicBezTo>
                    <a:pt x="260" y="1413"/>
                    <a:pt x="260" y="1413"/>
                    <a:pt x="260" y="1413"/>
                  </a:cubicBezTo>
                  <a:cubicBezTo>
                    <a:pt x="260" y="1329"/>
                    <a:pt x="260" y="1329"/>
                    <a:pt x="260" y="1329"/>
                  </a:cubicBezTo>
                  <a:cubicBezTo>
                    <a:pt x="260" y="1242"/>
                    <a:pt x="331" y="1171"/>
                    <a:pt x="418" y="1171"/>
                  </a:cubicBezTo>
                  <a:cubicBezTo>
                    <a:pt x="751" y="1171"/>
                    <a:pt x="751" y="1171"/>
                    <a:pt x="751" y="1171"/>
                  </a:cubicBezTo>
                  <a:cubicBezTo>
                    <a:pt x="749" y="1159"/>
                    <a:pt x="748" y="1148"/>
                    <a:pt x="748" y="1136"/>
                  </a:cubicBezTo>
                  <a:cubicBezTo>
                    <a:pt x="748" y="1124"/>
                    <a:pt x="749" y="1112"/>
                    <a:pt x="751" y="1101"/>
                  </a:cubicBezTo>
                  <a:cubicBezTo>
                    <a:pt x="418" y="1101"/>
                    <a:pt x="418" y="1101"/>
                    <a:pt x="418" y="1101"/>
                  </a:cubicBezTo>
                  <a:cubicBezTo>
                    <a:pt x="293" y="1101"/>
                    <a:pt x="190" y="1203"/>
                    <a:pt x="190" y="1329"/>
                  </a:cubicBezTo>
                  <a:cubicBezTo>
                    <a:pt x="190" y="1413"/>
                    <a:pt x="190" y="1413"/>
                    <a:pt x="190" y="1413"/>
                  </a:cubicBezTo>
                  <a:cubicBezTo>
                    <a:pt x="63" y="1413"/>
                    <a:pt x="63" y="1413"/>
                    <a:pt x="63" y="1413"/>
                  </a:cubicBezTo>
                  <a:cubicBezTo>
                    <a:pt x="28" y="1413"/>
                    <a:pt x="0" y="1441"/>
                    <a:pt x="0" y="1476"/>
                  </a:cubicBezTo>
                  <a:cubicBezTo>
                    <a:pt x="0" y="2162"/>
                    <a:pt x="0" y="2162"/>
                    <a:pt x="0" y="2162"/>
                  </a:cubicBezTo>
                  <a:cubicBezTo>
                    <a:pt x="0" y="2197"/>
                    <a:pt x="28" y="2225"/>
                    <a:pt x="63" y="2225"/>
                  </a:cubicBezTo>
                  <a:cubicBezTo>
                    <a:pt x="416" y="2225"/>
                    <a:pt x="416" y="2225"/>
                    <a:pt x="416" y="2225"/>
                  </a:cubicBezTo>
                  <a:cubicBezTo>
                    <a:pt x="451" y="2225"/>
                    <a:pt x="480" y="2197"/>
                    <a:pt x="480" y="2162"/>
                  </a:cubicBezTo>
                  <a:cubicBezTo>
                    <a:pt x="480" y="1476"/>
                    <a:pt x="480" y="1476"/>
                    <a:pt x="480" y="1476"/>
                  </a:cubicBezTo>
                  <a:cubicBezTo>
                    <a:pt x="480" y="1441"/>
                    <a:pt x="451" y="1413"/>
                    <a:pt x="416" y="1413"/>
                  </a:cubicBezTo>
                  <a:close/>
                  <a:moveTo>
                    <a:pt x="394" y="2089"/>
                  </a:moveTo>
                  <a:cubicBezTo>
                    <a:pt x="108" y="2089"/>
                    <a:pt x="108" y="2089"/>
                    <a:pt x="108" y="2089"/>
                  </a:cubicBezTo>
                  <a:cubicBezTo>
                    <a:pt x="94" y="2089"/>
                    <a:pt x="83" y="2078"/>
                    <a:pt x="83" y="2064"/>
                  </a:cubicBezTo>
                  <a:cubicBezTo>
                    <a:pt x="83" y="2050"/>
                    <a:pt x="94" y="2039"/>
                    <a:pt x="108" y="2039"/>
                  </a:cubicBezTo>
                  <a:cubicBezTo>
                    <a:pt x="394" y="2039"/>
                    <a:pt x="394" y="2039"/>
                    <a:pt x="394" y="2039"/>
                  </a:cubicBezTo>
                  <a:cubicBezTo>
                    <a:pt x="408" y="2039"/>
                    <a:pt x="419" y="2050"/>
                    <a:pt x="419" y="2064"/>
                  </a:cubicBezTo>
                  <a:cubicBezTo>
                    <a:pt x="419" y="2078"/>
                    <a:pt x="408" y="2089"/>
                    <a:pt x="394" y="2089"/>
                  </a:cubicBezTo>
                  <a:close/>
                  <a:moveTo>
                    <a:pt x="394" y="1974"/>
                  </a:moveTo>
                  <a:cubicBezTo>
                    <a:pt x="108" y="1974"/>
                    <a:pt x="108" y="1974"/>
                    <a:pt x="108" y="1974"/>
                  </a:cubicBezTo>
                  <a:cubicBezTo>
                    <a:pt x="94" y="1974"/>
                    <a:pt x="83" y="1963"/>
                    <a:pt x="83" y="1949"/>
                  </a:cubicBezTo>
                  <a:cubicBezTo>
                    <a:pt x="83" y="1935"/>
                    <a:pt x="94" y="1924"/>
                    <a:pt x="108" y="1924"/>
                  </a:cubicBezTo>
                  <a:cubicBezTo>
                    <a:pt x="394" y="1924"/>
                    <a:pt x="394" y="1924"/>
                    <a:pt x="394" y="1924"/>
                  </a:cubicBezTo>
                  <a:cubicBezTo>
                    <a:pt x="408" y="1924"/>
                    <a:pt x="419" y="1935"/>
                    <a:pt x="419" y="1949"/>
                  </a:cubicBezTo>
                  <a:cubicBezTo>
                    <a:pt x="419" y="1963"/>
                    <a:pt x="408" y="1974"/>
                    <a:pt x="394" y="1974"/>
                  </a:cubicBezTo>
                  <a:close/>
                  <a:moveTo>
                    <a:pt x="384" y="1836"/>
                  </a:moveTo>
                  <a:cubicBezTo>
                    <a:pt x="365" y="1836"/>
                    <a:pt x="350" y="1820"/>
                    <a:pt x="350" y="1801"/>
                  </a:cubicBezTo>
                  <a:cubicBezTo>
                    <a:pt x="350" y="1782"/>
                    <a:pt x="365" y="1766"/>
                    <a:pt x="384" y="1766"/>
                  </a:cubicBezTo>
                  <a:cubicBezTo>
                    <a:pt x="404" y="1766"/>
                    <a:pt x="419" y="1782"/>
                    <a:pt x="419" y="1801"/>
                  </a:cubicBezTo>
                  <a:cubicBezTo>
                    <a:pt x="419" y="1820"/>
                    <a:pt x="404" y="1836"/>
                    <a:pt x="384" y="1836"/>
                  </a:cubicBezTo>
                  <a:close/>
                  <a:moveTo>
                    <a:pt x="1770" y="1413"/>
                  </a:moveTo>
                  <a:cubicBezTo>
                    <a:pt x="1643" y="1413"/>
                    <a:pt x="1643" y="1413"/>
                    <a:pt x="1643" y="1413"/>
                  </a:cubicBezTo>
                  <a:cubicBezTo>
                    <a:pt x="1643" y="1329"/>
                    <a:pt x="1643" y="1329"/>
                    <a:pt x="1643" y="1329"/>
                  </a:cubicBezTo>
                  <a:cubicBezTo>
                    <a:pt x="1643" y="1203"/>
                    <a:pt x="1541" y="1101"/>
                    <a:pt x="1415" y="1101"/>
                  </a:cubicBezTo>
                  <a:cubicBezTo>
                    <a:pt x="1082" y="1101"/>
                    <a:pt x="1082" y="1101"/>
                    <a:pt x="1082" y="1101"/>
                  </a:cubicBezTo>
                  <a:cubicBezTo>
                    <a:pt x="1085" y="1112"/>
                    <a:pt x="1086" y="1124"/>
                    <a:pt x="1086" y="1136"/>
                  </a:cubicBezTo>
                  <a:cubicBezTo>
                    <a:pt x="1086" y="1148"/>
                    <a:pt x="1085" y="1159"/>
                    <a:pt x="1082" y="1171"/>
                  </a:cubicBezTo>
                  <a:cubicBezTo>
                    <a:pt x="1415" y="1171"/>
                    <a:pt x="1415" y="1171"/>
                    <a:pt x="1415" y="1171"/>
                  </a:cubicBezTo>
                  <a:cubicBezTo>
                    <a:pt x="1503" y="1171"/>
                    <a:pt x="1574" y="1242"/>
                    <a:pt x="1574" y="1329"/>
                  </a:cubicBezTo>
                  <a:cubicBezTo>
                    <a:pt x="1574" y="1413"/>
                    <a:pt x="1574" y="1413"/>
                    <a:pt x="1574" y="1413"/>
                  </a:cubicBezTo>
                  <a:cubicBezTo>
                    <a:pt x="1417" y="1413"/>
                    <a:pt x="1417" y="1413"/>
                    <a:pt x="1417" y="1413"/>
                  </a:cubicBezTo>
                  <a:cubicBezTo>
                    <a:pt x="1382" y="1413"/>
                    <a:pt x="1354" y="1441"/>
                    <a:pt x="1354" y="1476"/>
                  </a:cubicBezTo>
                  <a:cubicBezTo>
                    <a:pt x="1354" y="2162"/>
                    <a:pt x="1354" y="2162"/>
                    <a:pt x="1354" y="2162"/>
                  </a:cubicBezTo>
                  <a:cubicBezTo>
                    <a:pt x="1354" y="2197"/>
                    <a:pt x="1382" y="2225"/>
                    <a:pt x="1417" y="2225"/>
                  </a:cubicBezTo>
                  <a:cubicBezTo>
                    <a:pt x="1770" y="2225"/>
                    <a:pt x="1770" y="2225"/>
                    <a:pt x="1770" y="2225"/>
                  </a:cubicBezTo>
                  <a:cubicBezTo>
                    <a:pt x="1805" y="2225"/>
                    <a:pt x="1833" y="2197"/>
                    <a:pt x="1833" y="2162"/>
                  </a:cubicBezTo>
                  <a:cubicBezTo>
                    <a:pt x="1833" y="1476"/>
                    <a:pt x="1833" y="1476"/>
                    <a:pt x="1833" y="1476"/>
                  </a:cubicBezTo>
                  <a:cubicBezTo>
                    <a:pt x="1833" y="1441"/>
                    <a:pt x="1805" y="1413"/>
                    <a:pt x="1770" y="1413"/>
                  </a:cubicBezTo>
                  <a:close/>
                  <a:moveTo>
                    <a:pt x="1748" y="2089"/>
                  </a:moveTo>
                  <a:cubicBezTo>
                    <a:pt x="1462" y="2089"/>
                    <a:pt x="1462" y="2089"/>
                    <a:pt x="1462" y="2089"/>
                  </a:cubicBezTo>
                  <a:cubicBezTo>
                    <a:pt x="1448" y="2089"/>
                    <a:pt x="1437" y="2078"/>
                    <a:pt x="1437" y="2064"/>
                  </a:cubicBezTo>
                  <a:cubicBezTo>
                    <a:pt x="1437" y="2050"/>
                    <a:pt x="1448" y="2039"/>
                    <a:pt x="1462" y="2039"/>
                  </a:cubicBezTo>
                  <a:cubicBezTo>
                    <a:pt x="1748" y="2039"/>
                    <a:pt x="1748" y="2039"/>
                    <a:pt x="1748" y="2039"/>
                  </a:cubicBezTo>
                  <a:cubicBezTo>
                    <a:pt x="1762" y="2039"/>
                    <a:pt x="1773" y="2050"/>
                    <a:pt x="1773" y="2064"/>
                  </a:cubicBezTo>
                  <a:cubicBezTo>
                    <a:pt x="1773" y="2078"/>
                    <a:pt x="1762" y="2089"/>
                    <a:pt x="1748" y="2089"/>
                  </a:cubicBezTo>
                  <a:close/>
                  <a:moveTo>
                    <a:pt x="1748" y="1974"/>
                  </a:moveTo>
                  <a:cubicBezTo>
                    <a:pt x="1462" y="1974"/>
                    <a:pt x="1462" y="1974"/>
                    <a:pt x="1462" y="1974"/>
                  </a:cubicBezTo>
                  <a:cubicBezTo>
                    <a:pt x="1448" y="1974"/>
                    <a:pt x="1437" y="1963"/>
                    <a:pt x="1437" y="1949"/>
                  </a:cubicBezTo>
                  <a:cubicBezTo>
                    <a:pt x="1437" y="1935"/>
                    <a:pt x="1448" y="1924"/>
                    <a:pt x="1462" y="1924"/>
                  </a:cubicBezTo>
                  <a:cubicBezTo>
                    <a:pt x="1748" y="1924"/>
                    <a:pt x="1748" y="1924"/>
                    <a:pt x="1748" y="1924"/>
                  </a:cubicBezTo>
                  <a:cubicBezTo>
                    <a:pt x="1762" y="1924"/>
                    <a:pt x="1773" y="1935"/>
                    <a:pt x="1773" y="1949"/>
                  </a:cubicBezTo>
                  <a:cubicBezTo>
                    <a:pt x="1773" y="1963"/>
                    <a:pt x="1762" y="1974"/>
                    <a:pt x="1748" y="1974"/>
                  </a:cubicBezTo>
                  <a:close/>
                  <a:moveTo>
                    <a:pt x="1738" y="1836"/>
                  </a:moveTo>
                  <a:cubicBezTo>
                    <a:pt x="1719" y="1836"/>
                    <a:pt x="1703" y="1820"/>
                    <a:pt x="1703" y="1801"/>
                  </a:cubicBezTo>
                  <a:cubicBezTo>
                    <a:pt x="1703" y="1782"/>
                    <a:pt x="1719" y="1766"/>
                    <a:pt x="1738" y="1766"/>
                  </a:cubicBezTo>
                  <a:cubicBezTo>
                    <a:pt x="1757" y="1766"/>
                    <a:pt x="1773" y="1782"/>
                    <a:pt x="1773" y="1801"/>
                  </a:cubicBezTo>
                  <a:cubicBezTo>
                    <a:pt x="1773" y="1820"/>
                    <a:pt x="1757" y="1836"/>
                    <a:pt x="1738" y="1836"/>
                  </a:cubicBezTo>
                  <a:close/>
                  <a:moveTo>
                    <a:pt x="650" y="592"/>
                  </a:moveTo>
                  <a:cubicBezTo>
                    <a:pt x="1184" y="592"/>
                    <a:pt x="1184" y="592"/>
                    <a:pt x="1184" y="592"/>
                  </a:cubicBezTo>
                  <a:cubicBezTo>
                    <a:pt x="1246" y="592"/>
                    <a:pt x="1296" y="541"/>
                    <a:pt x="1296" y="479"/>
                  </a:cubicBezTo>
                  <a:cubicBezTo>
                    <a:pt x="1296" y="113"/>
                    <a:pt x="1296" y="113"/>
                    <a:pt x="1296" y="113"/>
                  </a:cubicBezTo>
                  <a:cubicBezTo>
                    <a:pt x="1296" y="51"/>
                    <a:pt x="1246" y="0"/>
                    <a:pt x="1184" y="0"/>
                  </a:cubicBezTo>
                  <a:cubicBezTo>
                    <a:pt x="650" y="0"/>
                    <a:pt x="650" y="0"/>
                    <a:pt x="650" y="0"/>
                  </a:cubicBezTo>
                  <a:cubicBezTo>
                    <a:pt x="588" y="0"/>
                    <a:pt x="537" y="51"/>
                    <a:pt x="537" y="113"/>
                  </a:cubicBezTo>
                  <a:cubicBezTo>
                    <a:pt x="537" y="479"/>
                    <a:pt x="537" y="479"/>
                    <a:pt x="537" y="479"/>
                  </a:cubicBezTo>
                  <a:cubicBezTo>
                    <a:pt x="537" y="541"/>
                    <a:pt x="588" y="592"/>
                    <a:pt x="650" y="592"/>
                  </a:cubicBezTo>
                  <a:close/>
                  <a:moveTo>
                    <a:pt x="603" y="113"/>
                  </a:moveTo>
                  <a:cubicBezTo>
                    <a:pt x="603" y="87"/>
                    <a:pt x="624" y="66"/>
                    <a:pt x="650" y="66"/>
                  </a:cubicBezTo>
                  <a:cubicBezTo>
                    <a:pt x="1184" y="66"/>
                    <a:pt x="1184" y="66"/>
                    <a:pt x="1184" y="66"/>
                  </a:cubicBezTo>
                  <a:cubicBezTo>
                    <a:pt x="1210" y="66"/>
                    <a:pt x="1231" y="87"/>
                    <a:pt x="1231" y="113"/>
                  </a:cubicBezTo>
                  <a:cubicBezTo>
                    <a:pt x="1231" y="479"/>
                    <a:pt x="1231" y="479"/>
                    <a:pt x="1231" y="479"/>
                  </a:cubicBezTo>
                  <a:cubicBezTo>
                    <a:pt x="1231" y="505"/>
                    <a:pt x="1210" y="526"/>
                    <a:pt x="1184" y="526"/>
                  </a:cubicBezTo>
                  <a:cubicBezTo>
                    <a:pt x="650" y="526"/>
                    <a:pt x="650" y="526"/>
                    <a:pt x="650" y="526"/>
                  </a:cubicBezTo>
                  <a:cubicBezTo>
                    <a:pt x="624" y="526"/>
                    <a:pt x="603" y="505"/>
                    <a:pt x="603" y="479"/>
                  </a:cubicBezTo>
                  <a:lnTo>
                    <a:pt x="603" y="113"/>
                  </a:lnTo>
                  <a:close/>
                  <a:moveTo>
                    <a:pt x="405" y="902"/>
                  </a:moveTo>
                  <a:cubicBezTo>
                    <a:pt x="882" y="902"/>
                    <a:pt x="882" y="902"/>
                    <a:pt x="882" y="902"/>
                  </a:cubicBezTo>
                  <a:cubicBezTo>
                    <a:pt x="882" y="1021"/>
                    <a:pt x="882" y="1021"/>
                    <a:pt x="882" y="1021"/>
                  </a:cubicBezTo>
                  <a:cubicBezTo>
                    <a:pt x="844" y="1033"/>
                    <a:pt x="814" y="1063"/>
                    <a:pt x="803" y="1101"/>
                  </a:cubicBezTo>
                  <a:cubicBezTo>
                    <a:pt x="799" y="1112"/>
                    <a:pt x="797" y="1124"/>
                    <a:pt x="797" y="1136"/>
                  </a:cubicBezTo>
                  <a:cubicBezTo>
                    <a:pt x="797" y="1148"/>
                    <a:pt x="799" y="1160"/>
                    <a:pt x="803" y="1171"/>
                  </a:cubicBezTo>
                  <a:cubicBezTo>
                    <a:pt x="814" y="1209"/>
                    <a:pt x="844" y="1238"/>
                    <a:pt x="882" y="1250"/>
                  </a:cubicBezTo>
                  <a:cubicBezTo>
                    <a:pt x="893" y="1253"/>
                    <a:pt x="905" y="1255"/>
                    <a:pt x="917" y="1255"/>
                  </a:cubicBezTo>
                  <a:cubicBezTo>
                    <a:pt x="929" y="1255"/>
                    <a:pt x="941" y="1253"/>
                    <a:pt x="952" y="1250"/>
                  </a:cubicBezTo>
                  <a:cubicBezTo>
                    <a:pt x="990" y="1238"/>
                    <a:pt x="1020" y="1209"/>
                    <a:pt x="1031" y="1171"/>
                  </a:cubicBezTo>
                  <a:cubicBezTo>
                    <a:pt x="1034" y="1160"/>
                    <a:pt x="1036" y="1148"/>
                    <a:pt x="1036" y="1136"/>
                  </a:cubicBezTo>
                  <a:cubicBezTo>
                    <a:pt x="1036" y="1124"/>
                    <a:pt x="1034" y="1112"/>
                    <a:pt x="1031" y="1101"/>
                  </a:cubicBezTo>
                  <a:cubicBezTo>
                    <a:pt x="1019" y="1063"/>
                    <a:pt x="990" y="1033"/>
                    <a:pt x="952" y="1021"/>
                  </a:cubicBezTo>
                  <a:cubicBezTo>
                    <a:pt x="952" y="902"/>
                    <a:pt x="952" y="902"/>
                    <a:pt x="952" y="902"/>
                  </a:cubicBezTo>
                  <a:cubicBezTo>
                    <a:pt x="1429" y="902"/>
                    <a:pt x="1429" y="902"/>
                    <a:pt x="1429" y="902"/>
                  </a:cubicBezTo>
                  <a:cubicBezTo>
                    <a:pt x="1444" y="902"/>
                    <a:pt x="1457" y="889"/>
                    <a:pt x="1457" y="874"/>
                  </a:cubicBezTo>
                  <a:cubicBezTo>
                    <a:pt x="1457" y="861"/>
                    <a:pt x="1457" y="861"/>
                    <a:pt x="1457" y="861"/>
                  </a:cubicBezTo>
                  <a:cubicBezTo>
                    <a:pt x="1457" y="845"/>
                    <a:pt x="1449" y="823"/>
                    <a:pt x="1439" y="811"/>
                  </a:cubicBezTo>
                  <a:cubicBezTo>
                    <a:pt x="1303" y="652"/>
                    <a:pt x="1303" y="652"/>
                    <a:pt x="1303" y="652"/>
                  </a:cubicBezTo>
                  <a:cubicBezTo>
                    <a:pt x="1293" y="640"/>
                    <a:pt x="1273" y="631"/>
                    <a:pt x="1257" y="631"/>
                  </a:cubicBezTo>
                  <a:cubicBezTo>
                    <a:pt x="577" y="631"/>
                    <a:pt x="577" y="631"/>
                    <a:pt x="577" y="631"/>
                  </a:cubicBezTo>
                  <a:cubicBezTo>
                    <a:pt x="561" y="631"/>
                    <a:pt x="540" y="640"/>
                    <a:pt x="530" y="652"/>
                  </a:cubicBezTo>
                  <a:cubicBezTo>
                    <a:pt x="395" y="811"/>
                    <a:pt x="395" y="811"/>
                    <a:pt x="395" y="811"/>
                  </a:cubicBezTo>
                  <a:cubicBezTo>
                    <a:pt x="385" y="823"/>
                    <a:pt x="377" y="845"/>
                    <a:pt x="377" y="861"/>
                  </a:cubicBezTo>
                  <a:cubicBezTo>
                    <a:pt x="377" y="874"/>
                    <a:pt x="377" y="874"/>
                    <a:pt x="377" y="874"/>
                  </a:cubicBezTo>
                  <a:cubicBezTo>
                    <a:pt x="377" y="889"/>
                    <a:pt x="389" y="902"/>
                    <a:pt x="405" y="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9" tIns="41149" rIns="82299" bIns="41149" numCol="1" anchor="t" anchorCtr="0" compatLnSpc="1">
              <a:prstTxWarp prst="textNoShape">
                <a:avLst/>
              </a:prstTxWarp>
            </a:bodyPr>
            <a:lstStyle/>
            <a:p>
              <a:pPr defTabSz="685294"/>
              <a:endParaRPr 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30"/>
            <p:cNvGrpSpPr/>
            <p:nvPr/>
          </p:nvGrpSpPr>
          <p:grpSpPr bwMode="black">
            <a:xfrm>
              <a:off x="4218602" y="4970572"/>
              <a:ext cx="730259" cy="1106982"/>
              <a:chOff x="8920162" y="3943878"/>
              <a:chExt cx="419094" cy="889000"/>
            </a:xfrm>
            <a:solidFill>
              <a:srgbClr val="FFFFFF"/>
            </a:solidFill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black">
              <a:xfrm>
                <a:off x="9148762" y="3943878"/>
                <a:ext cx="149225" cy="146050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black">
              <a:xfrm>
                <a:off x="9016994" y="4123265"/>
                <a:ext cx="322262" cy="709613"/>
              </a:xfrm>
              <a:custGeom>
                <a:avLst/>
                <a:gdLst>
                  <a:gd name="T0" fmla="*/ 76 w 86"/>
                  <a:gd name="T1" fmla="*/ 0 h 189"/>
                  <a:gd name="T2" fmla="*/ 80 w 86"/>
                  <a:gd name="T3" fmla="*/ 3 h 189"/>
                  <a:gd name="T4" fmla="*/ 83 w 86"/>
                  <a:gd name="T5" fmla="*/ 11 h 189"/>
                  <a:gd name="T6" fmla="*/ 78 w 86"/>
                  <a:gd name="T7" fmla="*/ 21 h 189"/>
                  <a:gd name="T8" fmla="*/ 44 w 86"/>
                  <a:gd name="T9" fmla="*/ 47 h 189"/>
                  <a:gd name="T10" fmla="*/ 39 w 86"/>
                  <a:gd name="T11" fmla="*/ 50 h 189"/>
                  <a:gd name="T12" fmla="*/ 39 w 86"/>
                  <a:gd name="T13" fmla="*/ 81 h 189"/>
                  <a:gd name="T14" fmla="*/ 2 w 86"/>
                  <a:gd name="T15" fmla="*/ 173 h 189"/>
                  <a:gd name="T16" fmla="*/ 9 w 86"/>
                  <a:gd name="T17" fmla="*/ 188 h 189"/>
                  <a:gd name="T18" fmla="*/ 13 w 86"/>
                  <a:gd name="T19" fmla="*/ 189 h 189"/>
                  <a:gd name="T20" fmla="*/ 24 w 86"/>
                  <a:gd name="T21" fmla="*/ 181 h 189"/>
                  <a:gd name="T22" fmla="*/ 63 w 86"/>
                  <a:gd name="T23" fmla="*/ 83 h 189"/>
                  <a:gd name="T24" fmla="*/ 63 w 86"/>
                  <a:gd name="T25" fmla="*/ 177 h 189"/>
                  <a:gd name="T26" fmla="*/ 74 w 86"/>
                  <a:gd name="T27" fmla="*/ 189 h 189"/>
                  <a:gd name="T28" fmla="*/ 86 w 86"/>
                  <a:gd name="T29" fmla="*/ 177 h 189"/>
                  <a:gd name="T30" fmla="*/ 86 w 86"/>
                  <a:gd name="T31" fmla="*/ 72 h 189"/>
                  <a:gd name="T32" fmla="*/ 86 w 86"/>
                  <a:gd name="T33" fmla="*/ 17 h 189"/>
                  <a:gd name="T34" fmla="*/ 76 w 86"/>
                  <a:gd name="T35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6" h="189">
                    <a:moveTo>
                      <a:pt x="76" y="0"/>
                    </a:moveTo>
                    <a:cubicBezTo>
                      <a:pt x="78" y="1"/>
                      <a:pt x="79" y="2"/>
                      <a:pt x="80" y="3"/>
                    </a:cubicBezTo>
                    <a:cubicBezTo>
                      <a:pt x="82" y="6"/>
                      <a:pt x="83" y="8"/>
                      <a:pt x="83" y="11"/>
                    </a:cubicBezTo>
                    <a:cubicBezTo>
                      <a:pt x="83" y="15"/>
                      <a:pt x="81" y="18"/>
                      <a:pt x="78" y="21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2" y="49"/>
                      <a:pt x="40" y="49"/>
                      <a:pt x="39" y="50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2" y="173"/>
                      <a:pt x="2" y="173"/>
                      <a:pt x="2" y="173"/>
                    </a:cubicBezTo>
                    <a:cubicBezTo>
                      <a:pt x="0" y="179"/>
                      <a:pt x="3" y="186"/>
                      <a:pt x="9" y="188"/>
                    </a:cubicBezTo>
                    <a:cubicBezTo>
                      <a:pt x="10" y="189"/>
                      <a:pt x="12" y="189"/>
                      <a:pt x="13" y="189"/>
                    </a:cubicBezTo>
                    <a:cubicBezTo>
                      <a:pt x="18" y="189"/>
                      <a:pt x="22" y="186"/>
                      <a:pt x="24" y="181"/>
                    </a:cubicBezTo>
                    <a:cubicBezTo>
                      <a:pt x="63" y="83"/>
                      <a:pt x="63" y="83"/>
                      <a:pt x="63" y="83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63" y="184"/>
                      <a:pt x="68" y="189"/>
                      <a:pt x="74" y="189"/>
                    </a:cubicBezTo>
                    <a:cubicBezTo>
                      <a:pt x="81" y="189"/>
                      <a:pt x="86" y="184"/>
                      <a:pt x="86" y="177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6" y="8"/>
                      <a:pt x="83" y="2"/>
                      <a:pt x="7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black">
              <a:xfrm>
                <a:off x="9051925" y="4089928"/>
                <a:ext cx="265113" cy="206375"/>
              </a:xfrm>
              <a:custGeom>
                <a:avLst/>
                <a:gdLst>
                  <a:gd name="T0" fmla="*/ 30 w 71"/>
                  <a:gd name="T1" fmla="*/ 33 h 55"/>
                  <a:gd name="T2" fmla="*/ 18 w 71"/>
                  <a:gd name="T3" fmla="*/ 6 h 55"/>
                  <a:gd name="T4" fmla="*/ 6 w 71"/>
                  <a:gd name="T5" fmla="*/ 2 h 55"/>
                  <a:gd name="T6" fmla="*/ 2 w 71"/>
                  <a:gd name="T7" fmla="*/ 14 h 55"/>
                  <a:gd name="T8" fmla="*/ 20 w 71"/>
                  <a:gd name="T9" fmla="*/ 50 h 55"/>
                  <a:gd name="T10" fmla="*/ 25 w 71"/>
                  <a:gd name="T11" fmla="*/ 55 h 55"/>
                  <a:gd name="T12" fmla="*/ 27 w 71"/>
                  <a:gd name="T13" fmla="*/ 55 h 55"/>
                  <a:gd name="T14" fmla="*/ 33 w 71"/>
                  <a:gd name="T15" fmla="*/ 53 h 55"/>
                  <a:gd name="T16" fmla="*/ 67 w 71"/>
                  <a:gd name="T17" fmla="*/ 27 h 55"/>
                  <a:gd name="T18" fmla="*/ 69 w 71"/>
                  <a:gd name="T19" fmla="*/ 15 h 55"/>
                  <a:gd name="T20" fmla="*/ 56 w 71"/>
                  <a:gd name="T21" fmla="*/ 13 h 55"/>
                  <a:gd name="T22" fmla="*/ 30 w 71"/>
                  <a:gd name="T23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" h="55">
                    <a:moveTo>
                      <a:pt x="30" y="33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6" y="2"/>
                      <a:pt x="10" y="0"/>
                      <a:pt x="6" y="2"/>
                    </a:cubicBezTo>
                    <a:cubicBezTo>
                      <a:pt x="2" y="4"/>
                      <a:pt x="0" y="10"/>
                      <a:pt x="2" y="14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1" y="53"/>
                      <a:pt x="23" y="54"/>
                      <a:pt x="25" y="55"/>
                    </a:cubicBezTo>
                    <a:cubicBezTo>
                      <a:pt x="26" y="55"/>
                      <a:pt x="27" y="55"/>
                      <a:pt x="27" y="55"/>
                    </a:cubicBezTo>
                    <a:cubicBezTo>
                      <a:pt x="29" y="55"/>
                      <a:pt x="31" y="55"/>
                      <a:pt x="33" y="53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71" y="24"/>
                      <a:pt x="71" y="18"/>
                      <a:pt x="69" y="15"/>
                    </a:cubicBezTo>
                    <a:cubicBezTo>
                      <a:pt x="66" y="11"/>
                      <a:pt x="60" y="10"/>
                      <a:pt x="56" y="13"/>
                    </a:cubicBezTo>
                    <a:lnTo>
                      <a:pt x="30" y="3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9"/>
              <p:cNvSpPr>
                <a:spLocks/>
              </p:cNvSpPr>
              <p:nvPr/>
            </p:nvSpPr>
            <p:spPr bwMode="black">
              <a:xfrm>
                <a:off x="8953500" y="3958166"/>
                <a:ext cx="90488" cy="165100"/>
              </a:xfrm>
              <a:custGeom>
                <a:avLst/>
                <a:gdLst>
                  <a:gd name="T0" fmla="*/ 24 w 24"/>
                  <a:gd name="T1" fmla="*/ 27 h 44"/>
                  <a:gd name="T2" fmla="*/ 24 w 24"/>
                  <a:gd name="T3" fmla="*/ 17 h 44"/>
                  <a:gd name="T4" fmla="*/ 24 w 24"/>
                  <a:gd name="T5" fmla="*/ 16 h 44"/>
                  <a:gd name="T6" fmla="*/ 0 w 24"/>
                  <a:gd name="T7" fmla="*/ 0 h 44"/>
                  <a:gd name="T8" fmla="*/ 0 w 24"/>
                  <a:gd name="T9" fmla="*/ 44 h 44"/>
                  <a:gd name="T10" fmla="*/ 24 w 24"/>
                  <a:gd name="T11" fmla="*/ 28 h 44"/>
                  <a:gd name="T12" fmla="*/ 24 w 24"/>
                  <a:gd name="T13" fmla="*/ 2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4">
                    <a:moveTo>
                      <a:pt x="24" y="27"/>
                    </a:move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7"/>
                      <a:pt x="24" y="27"/>
                      <a:pt x="2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0"/>
              <p:cNvSpPr>
                <a:spLocks/>
              </p:cNvSpPr>
              <p:nvPr/>
            </p:nvSpPr>
            <p:spPr bwMode="black">
              <a:xfrm>
                <a:off x="9055100" y="4010553"/>
                <a:ext cx="68263" cy="60325"/>
              </a:xfrm>
              <a:custGeom>
                <a:avLst/>
                <a:gdLst>
                  <a:gd name="T0" fmla="*/ 3 w 18"/>
                  <a:gd name="T1" fmla="*/ 16 h 16"/>
                  <a:gd name="T2" fmla="*/ 15 w 18"/>
                  <a:gd name="T3" fmla="*/ 16 h 16"/>
                  <a:gd name="T4" fmla="*/ 18 w 18"/>
                  <a:gd name="T5" fmla="*/ 13 h 16"/>
                  <a:gd name="T6" fmla="*/ 18 w 18"/>
                  <a:gd name="T7" fmla="*/ 3 h 16"/>
                  <a:gd name="T8" fmla="*/ 15 w 18"/>
                  <a:gd name="T9" fmla="*/ 0 h 16"/>
                  <a:gd name="T10" fmla="*/ 3 w 18"/>
                  <a:gd name="T11" fmla="*/ 0 h 16"/>
                  <a:gd name="T12" fmla="*/ 0 w 18"/>
                  <a:gd name="T13" fmla="*/ 3 h 16"/>
                  <a:gd name="T14" fmla="*/ 0 w 18"/>
                  <a:gd name="T15" fmla="*/ 13 h 16"/>
                  <a:gd name="T16" fmla="*/ 3 w 18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6">
                    <a:moveTo>
                      <a:pt x="3" y="16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7" y="16"/>
                      <a:pt x="18" y="15"/>
                      <a:pt x="18" y="1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6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1"/>
              <p:cNvSpPr>
                <a:spLocks/>
              </p:cNvSpPr>
              <p:nvPr/>
            </p:nvSpPr>
            <p:spPr bwMode="black">
              <a:xfrm>
                <a:off x="8920162" y="3943878"/>
                <a:ext cx="19050" cy="195263"/>
              </a:xfrm>
              <a:custGeom>
                <a:avLst/>
                <a:gdLst>
                  <a:gd name="T0" fmla="*/ 3 w 5"/>
                  <a:gd name="T1" fmla="*/ 0 h 52"/>
                  <a:gd name="T2" fmla="*/ 2 w 5"/>
                  <a:gd name="T3" fmla="*/ 0 h 52"/>
                  <a:gd name="T4" fmla="*/ 0 w 5"/>
                  <a:gd name="T5" fmla="*/ 2 h 52"/>
                  <a:gd name="T6" fmla="*/ 0 w 5"/>
                  <a:gd name="T7" fmla="*/ 50 h 52"/>
                  <a:gd name="T8" fmla="*/ 2 w 5"/>
                  <a:gd name="T9" fmla="*/ 52 h 52"/>
                  <a:gd name="T10" fmla="*/ 3 w 5"/>
                  <a:gd name="T11" fmla="*/ 52 h 52"/>
                  <a:gd name="T12" fmla="*/ 5 w 5"/>
                  <a:gd name="T13" fmla="*/ 50 h 52"/>
                  <a:gd name="T14" fmla="*/ 5 w 5"/>
                  <a:gd name="T15" fmla="*/ 2 h 52"/>
                  <a:gd name="T16" fmla="*/ 3 w 5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2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4" y="52"/>
                      <a:pt x="5" y="51"/>
                      <a:pt x="5" y="5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86"/>
                <a:endParaRPr lang="en-US" sz="2000" kern="0" smtClean="0">
                  <a:solidFill>
                    <a:srgbClr val="29292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8" name="Picture 33" descr="C:\Users\HOWARDY.REDMOND\AppData\Local\Microsoft\Windows\Temporary Internet Files\Content.IE5\G469HTVF\MC900442094[1].wmf"/>
            <p:cNvPicPr>
              <a:picLocks noChangeAspect="1" noChangeArrowheads="1"/>
            </p:cNvPicPr>
            <p:nvPr/>
          </p:nvPicPr>
          <p:blipFill>
            <a:blip r:embed="rId2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1901" y="3091261"/>
              <a:ext cx="1164973" cy="947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\\MAGNUM\Projects\Microsoft\Cloud Power FY12\Design\ICONS_PNG\Within_Your_Reach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 bwMode="auto">
            <a:xfrm>
              <a:off x="5565040" y="832392"/>
              <a:ext cx="1540891" cy="1327030"/>
            </a:xfrm>
            <a:prstGeom prst="rect">
              <a:avLst/>
            </a:prstGeom>
            <a:noFill/>
          </p:spPr>
        </p:pic>
        <p:pic>
          <p:nvPicPr>
            <p:cNvPr id="2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1880" y="996133"/>
              <a:ext cx="1115453" cy="970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"/>
            <p:cNvSpPr/>
            <p:nvPr/>
          </p:nvSpPr>
          <p:spPr bwMode="auto">
            <a:xfrm>
              <a:off x="5366340" y="4524177"/>
              <a:ext cx="4157041" cy="1879201"/>
            </a:xfrm>
            <a:prstGeom prst="rect">
              <a:avLst/>
            </a:prstGeom>
            <a:solidFill>
              <a:srgbClr val="E7B92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45720" rIns="6858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6856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>
                      <a:alpha val="98824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Segoe UI" pitchFamily="34" charset="0"/>
                </a:rPr>
                <a:t>   创新的营销模式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alpha val="98824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endParaRPr>
            </a:p>
          </p:txBody>
        </p:sp>
        <p:sp>
          <p:nvSpPr>
            <p:cNvPr id="22" name="Oval 2"/>
            <p:cNvSpPr>
              <a:spLocks noChangeAspect="1"/>
            </p:cNvSpPr>
            <p:nvPr/>
          </p:nvSpPr>
          <p:spPr bwMode="auto">
            <a:xfrm>
              <a:off x="8502722" y="5053596"/>
              <a:ext cx="930465" cy="949614"/>
            </a:xfrm>
            <a:custGeom>
              <a:avLst/>
              <a:gdLst/>
              <a:ahLst/>
              <a:cxnLst/>
              <a:rect l="l" t="t" r="r" b="b"/>
              <a:pathLst>
                <a:path w="6400801" h="6400800">
                  <a:moveTo>
                    <a:pt x="2938779" y="4069139"/>
                  </a:moveTo>
                  <a:cubicBezTo>
                    <a:pt x="2956231" y="4067140"/>
                    <a:pt x="2974014" y="4067638"/>
                    <a:pt x="2991556" y="4070755"/>
                  </a:cubicBezTo>
                  <a:cubicBezTo>
                    <a:pt x="3014946" y="4074909"/>
                    <a:pt x="3037908" y="4083720"/>
                    <a:pt x="3059084" y="4097472"/>
                  </a:cubicBezTo>
                  <a:cubicBezTo>
                    <a:pt x="3143792" y="4152481"/>
                    <a:pt x="3167866" y="4265744"/>
                    <a:pt x="3112857" y="4350451"/>
                  </a:cubicBezTo>
                  <a:lnTo>
                    <a:pt x="2988352" y="4542172"/>
                  </a:lnTo>
                  <a:cubicBezTo>
                    <a:pt x="2933343" y="4626878"/>
                    <a:pt x="2820081" y="4650954"/>
                    <a:pt x="2735373" y="4595945"/>
                  </a:cubicBezTo>
                  <a:cubicBezTo>
                    <a:pt x="2650665" y="4540935"/>
                    <a:pt x="2626590" y="4427672"/>
                    <a:pt x="2681600" y="4342965"/>
                  </a:cubicBezTo>
                  <a:lnTo>
                    <a:pt x="2806105" y="4151244"/>
                  </a:lnTo>
                  <a:cubicBezTo>
                    <a:pt x="2837048" y="4103596"/>
                    <a:pt x="2886422" y="4075134"/>
                    <a:pt x="2938779" y="4069139"/>
                  </a:cubicBezTo>
                  <a:close/>
                  <a:moveTo>
                    <a:pt x="5599195" y="3955694"/>
                  </a:moveTo>
                  <a:lnTo>
                    <a:pt x="6310324" y="3955694"/>
                  </a:lnTo>
                  <a:cubicBezTo>
                    <a:pt x="5971594" y="5358821"/>
                    <a:pt x="4707682" y="6400800"/>
                    <a:pt x="3200402" y="6400800"/>
                  </a:cubicBezTo>
                  <a:cubicBezTo>
                    <a:pt x="1795855" y="6400800"/>
                    <a:pt x="602631" y="5496018"/>
                    <a:pt x="174768" y="4236478"/>
                  </a:cubicBezTo>
                  <a:lnTo>
                    <a:pt x="911006" y="4236478"/>
                  </a:lnTo>
                  <a:cubicBezTo>
                    <a:pt x="1303909" y="5108844"/>
                    <a:pt x="2181368" y="5715000"/>
                    <a:pt x="3200402" y="5715000"/>
                  </a:cubicBezTo>
                  <a:cubicBezTo>
                    <a:pt x="4325971" y="5715000"/>
                    <a:pt x="5278816" y="4975478"/>
                    <a:pt x="5599195" y="3955694"/>
                  </a:cubicBezTo>
                  <a:close/>
                  <a:moveTo>
                    <a:pt x="1486918" y="3748003"/>
                  </a:moveTo>
                  <a:cubicBezTo>
                    <a:pt x="1504370" y="3746005"/>
                    <a:pt x="1522154" y="3746503"/>
                    <a:pt x="1539696" y="3749619"/>
                  </a:cubicBezTo>
                  <a:cubicBezTo>
                    <a:pt x="1563086" y="3753774"/>
                    <a:pt x="1586048" y="3762584"/>
                    <a:pt x="1607224" y="3776337"/>
                  </a:cubicBezTo>
                  <a:cubicBezTo>
                    <a:pt x="1691932" y="3831346"/>
                    <a:pt x="1716006" y="3944609"/>
                    <a:pt x="1660997" y="4029316"/>
                  </a:cubicBezTo>
                  <a:lnTo>
                    <a:pt x="1536492" y="4221036"/>
                  </a:lnTo>
                  <a:cubicBezTo>
                    <a:pt x="1481483" y="4305744"/>
                    <a:pt x="1368220" y="4329819"/>
                    <a:pt x="1283513" y="4274809"/>
                  </a:cubicBezTo>
                  <a:cubicBezTo>
                    <a:pt x="1198805" y="4219799"/>
                    <a:pt x="1174730" y="4106537"/>
                    <a:pt x="1229740" y="4021829"/>
                  </a:cubicBezTo>
                  <a:lnTo>
                    <a:pt x="1354245" y="3830109"/>
                  </a:lnTo>
                  <a:cubicBezTo>
                    <a:pt x="1385188" y="3782461"/>
                    <a:pt x="1434563" y="3753997"/>
                    <a:pt x="1486918" y="3748003"/>
                  </a:cubicBezTo>
                  <a:close/>
                  <a:moveTo>
                    <a:pt x="2583225" y="3741166"/>
                  </a:moveTo>
                  <a:cubicBezTo>
                    <a:pt x="2600677" y="3739167"/>
                    <a:pt x="2618461" y="3739666"/>
                    <a:pt x="2636003" y="3742783"/>
                  </a:cubicBezTo>
                  <a:cubicBezTo>
                    <a:pt x="2659393" y="3746937"/>
                    <a:pt x="2682355" y="3755747"/>
                    <a:pt x="2703532" y="3769499"/>
                  </a:cubicBezTo>
                  <a:cubicBezTo>
                    <a:pt x="2788239" y="3824509"/>
                    <a:pt x="2812314" y="3937772"/>
                    <a:pt x="2757304" y="4022479"/>
                  </a:cubicBezTo>
                  <a:lnTo>
                    <a:pt x="2458493" y="4482607"/>
                  </a:lnTo>
                  <a:cubicBezTo>
                    <a:pt x="2403484" y="4567315"/>
                    <a:pt x="2290221" y="4591390"/>
                    <a:pt x="2205514" y="4536380"/>
                  </a:cubicBezTo>
                  <a:cubicBezTo>
                    <a:pt x="2120806" y="4481370"/>
                    <a:pt x="2096732" y="4368108"/>
                    <a:pt x="2151741" y="4283400"/>
                  </a:cubicBezTo>
                  <a:lnTo>
                    <a:pt x="2450552" y="3823272"/>
                  </a:lnTo>
                  <a:cubicBezTo>
                    <a:pt x="2481495" y="3775625"/>
                    <a:pt x="2530870" y="3747161"/>
                    <a:pt x="2583225" y="3741166"/>
                  </a:cubicBezTo>
                  <a:close/>
                  <a:moveTo>
                    <a:pt x="2180840" y="3483954"/>
                  </a:moveTo>
                  <a:cubicBezTo>
                    <a:pt x="2198293" y="3481957"/>
                    <a:pt x="2216075" y="3482455"/>
                    <a:pt x="2233618" y="3485571"/>
                  </a:cubicBezTo>
                  <a:cubicBezTo>
                    <a:pt x="2257008" y="3489726"/>
                    <a:pt x="2279970" y="3498537"/>
                    <a:pt x="2301147" y="3512288"/>
                  </a:cubicBezTo>
                  <a:cubicBezTo>
                    <a:pt x="2385854" y="3567298"/>
                    <a:pt x="2409929" y="3680560"/>
                    <a:pt x="2354918" y="3765268"/>
                  </a:cubicBezTo>
                  <a:lnTo>
                    <a:pt x="1956504" y="4378773"/>
                  </a:lnTo>
                  <a:cubicBezTo>
                    <a:pt x="1901495" y="4463479"/>
                    <a:pt x="1788232" y="4487555"/>
                    <a:pt x="1703524" y="4432545"/>
                  </a:cubicBezTo>
                  <a:cubicBezTo>
                    <a:pt x="1618818" y="4377535"/>
                    <a:pt x="1594743" y="4264272"/>
                    <a:pt x="1649752" y="4179565"/>
                  </a:cubicBezTo>
                  <a:lnTo>
                    <a:pt x="2048167" y="3566060"/>
                  </a:lnTo>
                  <a:cubicBezTo>
                    <a:pt x="2079109" y="3518413"/>
                    <a:pt x="2128484" y="3489950"/>
                    <a:pt x="2180840" y="3483954"/>
                  </a:cubicBezTo>
                  <a:close/>
                  <a:moveTo>
                    <a:pt x="1956920" y="2161748"/>
                  </a:moveTo>
                  <a:cubicBezTo>
                    <a:pt x="1979525" y="2163726"/>
                    <a:pt x="2001374" y="2174326"/>
                    <a:pt x="2017112" y="2193079"/>
                  </a:cubicBezTo>
                  <a:cubicBezTo>
                    <a:pt x="2046159" y="2227697"/>
                    <a:pt x="2044230" y="2277999"/>
                    <a:pt x="2013153" y="2309251"/>
                  </a:cubicBezTo>
                  <a:lnTo>
                    <a:pt x="2014245" y="2310464"/>
                  </a:lnTo>
                  <a:lnTo>
                    <a:pt x="2008427" y="2315176"/>
                  </a:lnTo>
                  <a:cubicBezTo>
                    <a:pt x="2007986" y="2316444"/>
                    <a:pt x="2007094" y="2317222"/>
                    <a:pt x="2006184" y="2317986"/>
                  </a:cubicBezTo>
                  <a:lnTo>
                    <a:pt x="1806882" y="2485219"/>
                  </a:lnTo>
                  <a:cubicBezTo>
                    <a:pt x="1704191" y="2599553"/>
                    <a:pt x="1697282" y="2774681"/>
                    <a:pt x="1797185" y="2898050"/>
                  </a:cubicBezTo>
                  <a:cubicBezTo>
                    <a:pt x="1908420" y="3035413"/>
                    <a:pt x="2109946" y="3056594"/>
                    <a:pt x="2247309" y="2945360"/>
                  </a:cubicBezTo>
                  <a:lnTo>
                    <a:pt x="2338616" y="2871422"/>
                  </a:lnTo>
                  <a:lnTo>
                    <a:pt x="2338630" y="2871437"/>
                  </a:lnTo>
                  <a:lnTo>
                    <a:pt x="2338945" y="2871156"/>
                  </a:lnTo>
                  <a:lnTo>
                    <a:pt x="2602621" y="2657635"/>
                  </a:lnTo>
                  <a:cubicBezTo>
                    <a:pt x="2608606" y="2652788"/>
                    <a:pt x="2614369" y="2647772"/>
                    <a:pt x="2618891" y="2641505"/>
                  </a:cubicBezTo>
                  <a:cubicBezTo>
                    <a:pt x="2716015" y="2580063"/>
                    <a:pt x="2827312" y="2544504"/>
                    <a:pt x="2944280" y="2540144"/>
                  </a:cubicBezTo>
                  <a:cubicBezTo>
                    <a:pt x="2997945" y="2538144"/>
                    <a:pt x="3049962" y="2542817"/>
                    <a:pt x="3099337" y="2555009"/>
                  </a:cubicBezTo>
                  <a:cubicBezTo>
                    <a:pt x="3099582" y="2554669"/>
                    <a:pt x="3099830" y="2554330"/>
                    <a:pt x="3099955" y="2553895"/>
                  </a:cubicBezTo>
                  <a:lnTo>
                    <a:pt x="3507123" y="2641827"/>
                  </a:lnTo>
                  <a:lnTo>
                    <a:pt x="3840287" y="2720589"/>
                  </a:lnTo>
                  <a:lnTo>
                    <a:pt x="3839574" y="2722689"/>
                  </a:lnTo>
                  <a:cubicBezTo>
                    <a:pt x="3918505" y="2742806"/>
                    <a:pt x="3992686" y="2774673"/>
                    <a:pt x="4059647" y="2818014"/>
                  </a:cubicBezTo>
                  <a:lnTo>
                    <a:pt x="4436081" y="3181533"/>
                  </a:lnTo>
                  <a:lnTo>
                    <a:pt x="4492118" y="3242741"/>
                  </a:lnTo>
                  <a:cubicBezTo>
                    <a:pt x="4502616" y="3245767"/>
                    <a:pt x="4510658" y="3252516"/>
                    <a:pt x="4518205" y="3260063"/>
                  </a:cubicBezTo>
                  <a:lnTo>
                    <a:pt x="5035468" y="3777326"/>
                  </a:lnTo>
                  <a:cubicBezTo>
                    <a:pt x="5106887" y="3848745"/>
                    <a:pt x="5106887" y="3964538"/>
                    <a:pt x="5035467" y="4035957"/>
                  </a:cubicBezTo>
                  <a:cubicBezTo>
                    <a:pt x="4964049" y="4107377"/>
                    <a:pt x="4848256" y="4107377"/>
                    <a:pt x="4776836" y="4035958"/>
                  </a:cubicBezTo>
                  <a:lnTo>
                    <a:pt x="4355415" y="3614535"/>
                  </a:lnTo>
                  <a:lnTo>
                    <a:pt x="4354368" y="3615620"/>
                  </a:lnTo>
                  <a:cubicBezTo>
                    <a:pt x="4331787" y="3604156"/>
                    <a:pt x="4303602" y="3608170"/>
                    <a:pt x="4284681" y="3627089"/>
                  </a:cubicBezTo>
                  <a:cubicBezTo>
                    <a:pt x="4267674" y="3644096"/>
                    <a:pt x="4262713" y="3668585"/>
                    <a:pt x="4272546" y="3688883"/>
                  </a:cubicBezTo>
                  <a:cubicBezTo>
                    <a:pt x="4293541" y="3697118"/>
                    <a:pt x="4312939" y="3710026"/>
                    <a:pt x="4329850" y="3726936"/>
                  </a:cubicBezTo>
                  <a:lnTo>
                    <a:pt x="4847114" y="4244199"/>
                  </a:lnTo>
                  <a:cubicBezTo>
                    <a:pt x="4918533" y="4315619"/>
                    <a:pt x="4918535" y="4431412"/>
                    <a:pt x="4847114" y="4502830"/>
                  </a:cubicBezTo>
                  <a:cubicBezTo>
                    <a:pt x="4775693" y="4574249"/>
                    <a:pt x="4659901" y="4574249"/>
                    <a:pt x="4588482" y="4502831"/>
                  </a:cubicBezTo>
                  <a:lnTo>
                    <a:pt x="4071219" y="3985568"/>
                  </a:lnTo>
                  <a:lnTo>
                    <a:pt x="4041024" y="3940095"/>
                  </a:lnTo>
                  <a:lnTo>
                    <a:pt x="4040360" y="3940782"/>
                  </a:lnTo>
                  <a:cubicBezTo>
                    <a:pt x="4017254" y="3924832"/>
                    <a:pt x="3985516" y="3927706"/>
                    <a:pt x="3964843" y="3948379"/>
                  </a:cubicBezTo>
                  <a:cubicBezTo>
                    <a:pt x="3944472" y="3968751"/>
                    <a:pt x="3941381" y="3999857"/>
                    <a:pt x="3957437" y="4022240"/>
                  </a:cubicBezTo>
                  <a:lnTo>
                    <a:pt x="4411220" y="4476023"/>
                  </a:lnTo>
                  <a:cubicBezTo>
                    <a:pt x="4482639" y="4547442"/>
                    <a:pt x="4482640" y="4663235"/>
                    <a:pt x="4411220" y="4734654"/>
                  </a:cubicBezTo>
                  <a:cubicBezTo>
                    <a:pt x="4339801" y="4806074"/>
                    <a:pt x="4224009" y="4806074"/>
                    <a:pt x="4152588" y="4734654"/>
                  </a:cubicBezTo>
                  <a:lnTo>
                    <a:pt x="3693759" y="4275824"/>
                  </a:lnTo>
                  <a:cubicBezTo>
                    <a:pt x="3674507" y="4266207"/>
                    <a:pt x="3651523" y="4271480"/>
                    <a:pt x="3635327" y="4287674"/>
                  </a:cubicBezTo>
                  <a:cubicBezTo>
                    <a:pt x="3616352" y="4306648"/>
                    <a:pt x="3612370" y="4334938"/>
                    <a:pt x="3624934" y="4356886"/>
                  </a:cubicBezTo>
                  <a:cubicBezTo>
                    <a:pt x="3635049" y="4359778"/>
                    <a:pt x="3642739" y="4366280"/>
                    <a:pt x="3649973" y="4373515"/>
                  </a:cubicBezTo>
                  <a:lnTo>
                    <a:pt x="3908605" y="4632146"/>
                  </a:lnTo>
                  <a:cubicBezTo>
                    <a:pt x="3980025" y="4703566"/>
                    <a:pt x="3980024" y="4819358"/>
                    <a:pt x="3908605" y="4890778"/>
                  </a:cubicBezTo>
                  <a:cubicBezTo>
                    <a:pt x="3837186" y="4962196"/>
                    <a:pt x="3721393" y="4962197"/>
                    <a:pt x="3649973" y="4890777"/>
                  </a:cubicBezTo>
                  <a:lnTo>
                    <a:pt x="3391342" y="4632145"/>
                  </a:lnTo>
                  <a:lnTo>
                    <a:pt x="3383755" y="4620718"/>
                  </a:lnTo>
                  <a:lnTo>
                    <a:pt x="3380889" y="4623684"/>
                  </a:lnTo>
                  <a:lnTo>
                    <a:pt x="3174745" y="4424613"/>
                  </a:lnTo>
                  <a:lnTo>
                    <a:pt x="3205723" y="4376911"/>
                  </a:lnTo>
                  <a:cubicBezTo>
                    <a:pt x="3288238" y="4249850"/>
                    <a:pt x="3252126" y="4079956"/>
                    <a:pt x="3125065" y="3997443"/>
                  </a:cubicBezTo>
                  <a:cubicBezTo>
                    <a:pt x="3050998" y="3949342"/>
                    <a:pt x="2962377" y="3941552"/>
                    <a:pt x="2885364" y="3969651"/>
                  </a:cubicBezTo>
                  <a:cubicBezTo>
                    <a:pt x="2904562" y="3864147"/>
                    <a:pt x="2860444" y="3752656"/>
                    <a:pt x="2764879" y="3690594"/>
                  </a:cubicBezTo>
                  <a:cubicBezTo>
                    <a:pt x="2675680" y="3632668"/>
                    <a:pt x="2565374" y="3633204"/>
                    <a:pt x="2479613" y="3683683"/>
                  </a:cubicBezTo>
                  <a:cubicBezTo>
                    <a:pt x="2491746" y="3584340"/>
                    <a:pt x="2447375" y="3482413"/>
                    <a:pt x="2357597" y="3424112"/>
                  </a:cubicBezTo>
                  <a:cubicBezTo>
                    <a:pt x="2230536" y="3341596"/>
                    <a:pt x="2060642" y="3377708"/>
                    <a:pt x="1978127" y="3504770"/>
                  </a:cubicBezTo>
                  <a:lnTo>
                    <a:pt x="1773143" y="3820415"/>
                  </a:lnTo>
                  <a:cubicBezTo>
                    <a:pt x="1771585" y="3822815"/>
                    <a:pt x="1770069" y="3825230"/>
                    <a:pt x="1769218" y="3828038"/>
                  </a:cubicBezTo>
                  <a:cubicBezTo>
                    <a:pt x="1752743" y="3768112"/>
                    <a:pt x="1714307" y="3714419"/>
                    <a:pt x="1658027" y="3677872"/>
                  </a:cubicBezTo>
                  <a:cubicBezTo>
                    <a:pt x="1530967" y="3595356"/>
                    <a:pt x="1361072" y="3631468"/>
                    <a:pt x="1278558" y="3758529"/>
                  </a:cubicBezTo>
                  <a:lnTo>
                    <a:pt x="1214041" y="3857878"/>
                  </a:lnTo>
                  <a:cubicBezTo>
                    <a:pt x="1129847" y="4012173"/>
                    <a:pt x="965736" y="4115631"/>
                    <a:pt x="777460" y="4115631"/>
                  </a:cubicBezTo>
                  <a:lnTo>
                    <a:pt x="770030" y="4114882"/>
                  </a:lnTo>
                  <a:lnTo>
                    <a:pt x="133314" y="4114882"/>
                  </a:lnTo>
                  <a:cubicBezTo>
                    <a:pt x="46334" y="3825273"/>
                    <a:pt x="0" y="3518249"/>
                    <a:pt x="0" y="3200402"/>
                  </a:cubicBezTo>
                  <a:cubicBezTo>
                    <a:pt x="-1" y="2981216"/>
                    <a:pt x="22034" y="2767175"/>
                    <a:pt x="64130" y="2560401"/>
                  </a:cubicBezTo>
                  <a:lnTo>
                    <a:pt x="1002249" y="2560400"/>
                  </a:lnTo>
                  <a:lnTo>
                    <a:pt x="1891037" y="2183134"/>
                  </a:lnTo>
                  <a:lnTo>
                    <a:pt x="1892205" y="2182154"/>
                  </a:lnTo>
                  <a:cubicBezTo>
                    <a:pt x="1910959" y="2166416"/>
                    <a:pt x="1934318" y="2159770"/>
                    <a:pt x="1956920" y="2161748"/>
                  </a:cubicBezTo>
                  <a:close/>
                  <a:moveTo>
                    <a:pt x="3656858" y="1633115"/>
                  </a:moveTo>
                  <a:cubicBezTo>
                    <a:pt x="3684170" y="1634110"/>
                    <a:pt x="3710479" y="1635996"/>
                    <a:pt x="3735468" y="1640302"/>
                  </a:cubicBezTo>
                  <a:cubicBezTo>
                    <a:pt x="3736801" y="1640168"/>
                    <a:pt x="3738134" y="1640167"/>
                    <a:pt x="3739468" y="1640167"/>
                  </a:cubicBezTo>
                  <a:cubicBezTo>
                    <a:pt x="4305222" y="1640169"/>
                    <a:pt x="4816641" y="1846440"/>
                    <a:pt x="5181704" y="2180522"/>
                  </a:cubicBezTo>
                  <a:lnTo>
                    <a:pt x="5182750" y="2177646"/>
                  </a:lnTo>
                  <a:cubicBezTo>
                    <a:pt x="5259259" y="2244293"/>
                    <a:pt x="5359072" y="2283923"/>
                    <a:pt x="5468110" y="2284801"/>
                  </a:cubicBezTo>
                  <a:lnTo>
                    <a:pt x="5467703" y="2285921"/>
                  </a:lnTo>
                  <a:lnTo>
                    <a:pt x="6267485" y="2285921"/>
                  </a:lnTo>
                  <a:cubicBezTo>
                    <a:pt x="6354465" y="2575530"/>
                    <a:pt x="6400801" y="2882555"/>
                    <a:pt x="6400801" y="3200402"/>
                  </a:cubicBezTo>
                  <a:cubicBezTo>
                    <a:pt x="6400800" y="3419588"/>
                    <a:pt x="6378766" y="3633626"/>
                    <a:pt x="6336672" y="3840401"/>
                  </a:cubicBezTo>
                  <a:lnTo>
                    <a:pt x="5704421" y="3840400"/>
                  </a:lnTo>
                  <a:lnTo>
                    <a:pt x="5517569" y="3840400"/>
                  </a:lnTo>
                  <a:cubicBezTo>
                    <a:pt x="5516068" y="3840851"/>
                    <a:pt x="5514564" y="3840855"/>
                    <a:pt x="5513058" y="3840856"/>
                  </a:cubicBezTo>
                  <a:cubicBezTo>
                    <a:pt x="5346942" y="3840856"/>
                    <a:pt x="5196620" y="3773228"/>
                    <a:pt x="5088259" y="3663870"/>
                  </a:cubicBezTo>
                  <a:lnTo>
                    <a:pt x="5088088" y="3664207"/>
                  </a:lnTo>
                  <a:lnTo>
                    <a:pt x="4240840" y="2816960"/>
                  </a:lnTo>
                  <a:cubicBezTo>
                    <a:pt x="4240396" y="2817661"/>
                    <a:pt x="4239784" y="2818172"/>
                    <a:pt x="4239171" y="2818678"/>
                  </a:cubicBezTo>
                  <a:cubicBezTo>
                    <a:pt x="4135954" y="2720312"/>
                    <a:pt x="4008137" y="2648478"/>
                    <a:pt x="3866360" y="2610767"/>
                  </a:cubicBezTo>
                  <a:lnTo>
                    <a:pt x="3866992" y="2608888"/>
                  </a:lnTo>
                  <a:lnTo>
                    <a:pt x="3535264" y="2526178"/>
                  </a:lnTo>
                  <a:lnTo>
                    <a:pt x="3130135" y="2432647"/>
                  </a:lnTo>
                  <a:cubicBezTo>
                    <a:pt x="3130024" y="2433039"/>
                    <a:pt x="3129793" y="2433339"/>
                    <a:pt x="3129562" y="2433637"/>
                  </a:cubicBezTo>
                  <a:cubicBezTo>
                    <a:pt x="3080383" y="2420910"/>
                    <a:pt x="3028848" y="2414912"/>
                    <a:pt x="2975908" y="2414912"/>
                  </a:cubicBezTo>
                  <a:cubicBezTo>
                    <a:pt x="2811943" y="2414912"/>
                    <a:pt x="2661415" y="2472455"/>
                    <a:pt x="2545396" y="2570876"/>
                  </a:cubicBezTo>
                  <a:lnTo>
                    <a:pt x="2543573" y="2569717"/>
                  </a:lnTo>
                  <a:lnTo>
                    <a:pt x="2193720" y="2853022"/>
                  </a:lnTo>
                  <a:cubicBezTo>
                    <a:pt x="2105416" y="2924529"/>
                    <a:pt x="1975860" y="2910914"/>
                    <a:pt x="1904353" y="2822609"/>
                  </a:cubicBezTo>
                  <a:cubicBezTo>
                    <a:pt x="1832844" y="2734303"/>
                    <a:pt x="1846461" y="2604750"/>
                    <a:pt x="1934767" y="2533243"/>
                  </a:cubicBezTo>
                  <a:lnTo>
                    <a:pt x="2350832" y="2196320"/>
                  </a:lnTo>
                  <a:lnTo>
                    <a:pt x="2704088" y="1899903"/>
                  </a:lnTo>
                  <a:cubicBezTo>
                    <a:pt x="2709938" y="1893802"/>
                    <a:pt x="2716509" y="1888323"/>
                    <a:pt x="2723713" y="1883435"/>
                  </a:cubicBezTo>
                  <a:lnTo>
                    <a:pt x="2732397" y="1876148"/>
                  </a:lnTo>
                  <a:lnTo>
                    <a:pt x="2741152" y="1870710"/>
                  </a:lnTo>
                  <a:cubicBezTo>
                    <a:pt x="2794071" y="1830023"/>
                    <a:pt x="2859630" y="1794650"/>
                    <a:pt x="2933347" y="1767819"/>
                  </a:cubicBezTo>
                  <a:lnTo>
                    <a:pt x="3001298" y="1748265"/>
                  </a:lnTo>
                  <a:cubicBezTo>
                    <a:pt x="3071697" y="1720366"/>
                    <a:pt x="3148660" y="1697120"/>
                    <a:pt x="3229866" y="1678372"/>
                  </a:cubicBezTo>
                  <a:cubicBezTo>
                    <a:pt x="3383705" y="1642856"/>
                    <a:pt x="3530928" y="1628523"/>
                    <a:pt x="3656858" y="1633115"/>
                  </a:cubicBezTo>
                  <a:close/>
                  <a:moveTo>
                    <a:pt x="3200402" y="0"/>
                  </a:moveTo>
                  <a:cubicBezTo>
                    <a:pt x="4604889" y="0"/>
                    <a:pt x="5798071" y="904705"/>
                    <a:pt x="6225978" y="2164162"/>
                  </a:cubicBezTo>
                  <a:lnTo>
                    <a:pt x="5489721" y="2164162"/>
                  </a:lnTo>
                  <a:cubicBezTo>
                    <a:pt x="5096787" y="1291881"/>
                    <a:pt x="4219373" y="685800"/>
                    <a:pt x="3200402" y="685800"/>
                  </a:cubicBezTo>
                  <a:cubicBezTo>
                    <a:pt x="2074893" y="685800"/>
                    <a:pt x="1122090" y="1425244"/>
                    <a:pt x="801668" y="2444946"/>
                  </a:cubicBezTo>
                  <a:lnTo>
                    <a:pt x="90517" y="2444946"/>
                  </a:lnTo>
                  <a:cubicBezTo>
                    <a:pt x="429306" y="1041901"/>
                    <a:pt x="1693180" y="0"/>
                    <a:pt x="320040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83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1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市场需求分析：</a:t>
            </a:r>
            <a:r>
              <a:rPr lang="zh-CN" dirty="0" smtClean="0"/>
              <a:t>免税商品市场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/>
        </p:nvSpPr>
        <p:spPr bwMode="auto">
          <a:xfrm>
            <a:off x="679450" y="1928813"/>
            <a:ext cx="7880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49263" indent="-363538"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zh-CN" altLang="zh-CN" sz="2000">
              <a:solidFill>
                <a:schemeClr val="accent1"/>
              </a:solidFill>
              <a:ea typeface="微软雅黑" pitchFamily="34" charset="-122"/>
            </a:endParaRPr>
          </a:p>
          <a:p>
            <a:pPr marL="449263" indent="-363538"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zh-CN" altLang="zh-CN" sz="2000">
              <a:solidFill>
                <a:schemeClr val="accent1"/>
              </a:solidFill>
              <a:ea typeface="微软雅黑" pitchFamily="34" charset="-122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4798952" y="5399898"/>
            <a:ext cx="4643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购买海外免税商品年均保持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以上的增长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对海外商品认知度与需求量越来越高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47" y="3392905"/>
            <a:ext cx="3999992" cy="209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047" y="1175904"/>
            <a:ext cx="3999992" cy="200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75904"/>
            <a:ext cx="4216695" cy="221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" y="3392905"/>
            <a:ext cx="4214813" cy="221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zh-CN" altLang="en-US"/>
              <a:t>页脚</a:t>
            </a:r>
            <a:r>
              <a:rPr lang="en-US"/>
              <a:t>&gt;</a:t>
            </a:r>
            <a:endParaRPr lang="zh-CN" altLang="en-US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308350" y="1985963"/>
            <a:ext cx="28749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dirty="0" smtClean="0">
                <a:ea typeface="微软雅黑" charset="0"/>
                <a:cs typeface="微软雅黑" charset="0"/>
              </a:rPr>
              <a:t>Thanks</a:t>
            </a:r>
            <a:r>
              <a:rPr lang="zh-CN" altLang="en-US" sz="5400" dirty="0" smtClean="0">
                <a:ea typeface="微软雅黑" charset="0"/>
                <a:cs typeface="微软雅黑" charset="0"/>
              </a:rPr>
              <a:t>！</a:t>
            </a:r>
            <a:endParaRPr lang="zh-CN" altLang="en-US" sz="5400" dirty="0"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市场需求分析：</a:t>
            </a:r>
            <a:r>
              <a:rPr lang="zh-CN" dirty="0" smtClean="0"/>
              <a:t>境外消费市场</a:t>
            </a:r>
          </a:p>
        </p:txBody>
      </p:sp>
      <p:graphicFrame>
        <p:nvGraphicFramePr>
          <p:cNvPr id="1026" name="内容占位符 8"/>
          <p:cNvGraphicFramePr>
            <a:graphicFrameLocks noGrp="1"/>
          </p:cNvGraphicFramePr>
          <p:nvPr/>
        </p:nvGraphicFramePr>
        <p:xfrm>
          <a:off x="679450" y="1582738"/>
          <a:ext cx="7821613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7827942" imgH="3718882" progId="Excel.Sheet.8">
                  <p:embed/>
                </p:oleObj>
              </mc:Choice>
              <mc:Fallback>
                <p:oleObj r:id="rId3" imgW="7827942" imgH="3718882" progId="Excel.Sheet.8">
                  <p:embed/>
                  <p:pic>
                    <p:nvPicPr>
                      <p:cNvPr id="0" name="Picture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582738"/>
                        <a:ext cx="7821613" cy="371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10"/>
          <p:cNvSpPr txBox="1">
            <a:spLocks noChangeArrowheads="1"/>
          </p:cNvSpPr>
          <p:nvPr/>
        </p:nvSpPr>
        <p:spPr bwMode="auto">
          <a:xfrm>
            <a:off x="4059238" y="5125453"/>
            <a:ext cx="47990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出境人次及消费规模持每年约</a:t>
            </a:r>
            <a:r>
              <a:rPr lang="zh-CN" altLang="en-US" sz="1600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en-US" altLang="zh-CN" sz="16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的速度递增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中国境外购物人均 </a:t>
            </a:r>
            <a:r>
              <a:rPr lang="en-US" altLang="zh-CN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357 </a:t>
            </a:r>
            <a:r>
              <a:rPr lang="zh-CN" altLang="en-US" sz="2400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美元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，居全世界第一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海淘阳光化带来</a:t>
            </a:r>
            <a:r>
              <a:rPr lang="en-US" altLang="zh-CN" dirty="0" smtClean="0">
                <a:solidFill>
                  <a:srgbClr val="FFFFFF"/>
                </a:solidFill>
              </a:rPr>
              <a:t>860 </a:t>
            </a:r>
            <a:r>
              <a:rPr lang="zh-CN" altLang="en-US" dirty="0" smtClean="0">
                <a:solidFill>
                  <a:srgbClr val="FFFFFF"/>
                </a:solidFill>
              </a:rPr>
              <a:t>亿美元市场</a:t>
            </a:r>
            <a:endParaRPr lang="zh-CN" dirty="0" smtClean="0"/>
          </a:p>
        </p:txBody>
      </p:sp>
      <p:pic>
        <p:nvPicPr>
          <p:cNvPr id="9219" name="Picture 4" descr="66"/>
          <p:cNvPicPr>
            <a:picLocks noChangeAspect="1" noChangeArrowheads="1"/>
          </p:cNvPicPr>
          <p:nvPr/>
        </p:nvPicPr>
        <p:blipFill>
          <a:blip r:embed="rId2" cstate="print">
            <a:lum bright="4000" contrast="18000"/>
            <a:grayscl/>
          </a:blip>
          <a:srcRect/>
          <a:stretch>
            <a:fillRect/>
          </a:stretch>
        </p:blipFill>
        <p:spPr bwMode="auto">
          <a:xfrm>
            <a:off x="1338263" y="2138363"/>
            <a:ext cx="6784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12738" y="4184650"/>
            <a:ext cx="131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2013年</a:t>
            </a: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140亿美元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288088" y="1373188"/>
            <a:ext cx="2212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2016年</a:t>
            </a: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580亿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美元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27188" y="3089275"/>
            <a:ext cx="13747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2014年</a:t>
            </a: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240亿美元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54450" y="2287588"/>
            <a:ext cx="1333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2015年</a:t>
            </a:r>
          </a:p>
          <a:p>
            <a:r>
              <a:rPr lang="zh-CN" altLang="en-US" dirty="0">
                <a:latin typeface="幼圆" pitchFamily="49" charset="-122"/>
                <a:ea typeface="幼圆" pitchFamily="49" charset="-122"/>
              </a:rPr>
              <a:t>380亿美元</a:t>
            </a: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4214812" y="4620126"/>
            <a:ext cx="4929188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预计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年市场增长至</a:t>
            </a:r>
            <a:r>
              <a:rPr lang="en-US" altLang="zh-CN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580</a:t>
            </a:r>
            <a:r>
              <a:rPr lang="zh-CN" altLang="en-US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美元</a:t>
            </a:r>
          </a:p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占中国网购市场</a:t>
            </a:r>
            <a:r>
              <a:rPr lang="zh-CN" altLang="en-US" sz="1600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7%</a:t>
            </a:r>
            <a:r>
              <a:rPr lang="en-US" altLang="zh-CN" sz="16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份额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年国内消费者海淘消费规模同比增长</a:t>
            </a:r>
            <a:r>
              <a:rPr lang="en-US" altLang="zh-CN" sz="2400" b="1" dirty="0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117%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市场需求分析：</a:t>
            </a:r>
            <a:r>
              <a:rPr lang="zh-CN" dirty="0" smtClean="0"/>
              <a:t>境外消费热潮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3357563" y="2143125"/>
            <a:ext cx="32146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AE3603"/>
                </a:solidFill>
                <a:latin typeface="微软雅黑" pitchFamily="34" charset="-122"/>
                <a:ea typeface="微软雅黑" pitchFamily="34" charset="-122"/>
              </a:rPr>
              <a:t>价格便宜</a:t>
            </a: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714500" y="2047875"/>
            <a:ext cx="23574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7F7F7F"/>
                </a:solidFill>
                <a:ea typeface="微软雅黑" pitchFamily="34" charset="-122"/>
              </a:rPr>
              <a:t>品质优良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214313" y="1811338"/>
            <a:ext cx="1928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7F7F7F"/>
                </a:solidFill>
                <a:ea typeface="微软雅黑" pitchFamily="34" charset="-122"/>
              </a:rPr>
              <a:t>款式齐全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5786438" y="2047875"/>
            <a:ext cx="23574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7F7F7F"/>
                </a:solidFill>
                <a:ea typeface="微软雅黑" pitchFamily="34" charset="-122"/>
              </a:rPr>
              <a:t>优质服务</a:t>
            </a: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7286625" y="1811338"/>
            <a:ext cx="171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7F7F7F"/>
                </a:solidFill>
                <a:ea typeface="微软雅黑" pitchFamily="34" charset="-122"/>
              </a:rPr>
              <a:t>时尚新潮</a:t>
            </a:r>
          </a:p>
        </p:txBody>
      </p:sp>
      <p:pic>
        <p:nvPicPr>
          <p:cNvPr id="10248" name="Picture 3" descr="C:\Users\Administrator\Desktop\渝欧\ppt\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929063"/>
            <a:ext cx="3810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4" descr="C:\Users\Administrator\Desktop\渝欧\ppt\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3938" y="3929063"/>
            <a:ext cx="3810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2571750" y="1714500"/>
            <a:ext cx="1643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7F7F7F"/>
                </a:solidFill>
                <a:ea typeface="微软雅黑" pitchFamily="34" charset="-122"/>
              </a:rPr>
              <a:t>海外品牌认可度高</a:t>
            </a:r>
          </a:p>
        </p:txBody>
      </p:sp>
      <p:sp>
        <p:nvSpPr>
          <p:cNvPr id="10251" name="TextBox 16"/>
          <p:cNvSpPr txBox="1">
            <a:spLocks noChangeArrowheads="1"/>
          </p:cNvSpPr>
          <p:nvPr/>
        </p:nvSpPr>
        <p:spPr bwMode="auto">
          <a:xfrm>
            <a:off x="5214938" y="1714500"/>
            <a:ext cx="1643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7F7F7F"/>
                </a:solidFill>
                <a:ea typeface="微软雅黑" pitchFamily="34" charset="-122"/>
              </a:rPr>
              <a:t>货品真假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传统购买模式-海淘 </a:t>
            </a:r>
          </a:p>
        </p:txBody>
      </p:sp>
      <p:pic>
        <p:nvPicPr>
          <p:cNvPr id="11267" name="Picture 2" descr="53b39e59d99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25538"/>
            <a:ext cx="561657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7"/>
          <p:cNvSpPr txBox="1">
            <a:spLocks noChangeArrowheads="1"/>
          </p:cNvSpPr>
          <p:nvPr/>
        </p:nvSpPr>
        <p:spPr bwMode="auto">
          <a:xfrm>
            <a:off x="500063" y="2214563"/>
            <a:ext cx="2643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925763"/>
            <a:ext cx="6477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2863" y="2686050"/>
            <a:ext cx="647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2420938"/>
            <a:ext cx="503237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6100" y="2276475"/>
            <a:ext cx="6619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4300" y="2997200"/>
            <a:ext cx="431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5375" y="2205038"/>
            <a:ext cx="6477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2493963"/>
            <a:ext cx="452438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39750" y="2133600"/>
            <a:ext cx="273685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.物流时间很长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.产品质量得不到保证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.用户体验度低下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.可购量有限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.没有完善售后体制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.灰色渠道避税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传统购买模式-境外购</a:t>
            </a:r>
          </a:p>
        </p:txBody>
      </p:sp>
      <p:sp>
        <p:nvSpPr>
          <p:cNvPr id="12291" name="TextBox 7"/>
          <p:cNvSpPr txBox="1">
            <a:spLocks noChangeArrowheads="1"/>
          </p:cNvSpPr>
          <p:nvPr/>
        </p:nvSpPr>
        <p:spPr bwMode="auto">
          <a:xfrm>
            <a:off x="500063" y="2214563"/>
            <a:ext cx="2643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8650" y="1989138"/>
            <a:ext cx="3024188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1.出境费用高</a:t>
            </a: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2.售后处理困难</a:t>
            </a: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3.购买量受限</a:t>
            </a: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4.调汇问题</a:t>
            </a: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5.受限于所到之处，可选择性少</a:t>
            </a: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6.时间仓促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8763" y="1989138"/>
            <a:ext cx="4760912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传统购买模式-实体店</a:t>
            </a:r>
            <a:r>
              <a:rPr lang="en-US" altLang="zh-CN" dirty="0" smtClean="0">
                <a:sym typeface="Arial" charset="0"/>
              </a:rPr>
              <a:t>/</a:t>
            </a:r>
            <a:r>
              <a:rPr lang="zh-CN" altLang="en-US" dirty="0" smtClean="0">
                <a:sym typeface="Arial" charset="0"/>
              </a:rPr>
              <a:t>传统电商</a:t>
            </a: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500063" y="2214563"/>
            <a:ext cx="26431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3024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1.价格昂贵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地域受限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商品良莠不齐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2133600"/>
            <a:ext cx="4994275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都市流行色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都市流行色.thmx</Template>
  <TotalTime>8084</TotalTime>
  <Words>1006</Words>
  <Application>Microsoft Macintosh PowerPoint</Application>
  <PresentationFormat>全屏显示(4:3)</PresentationFormat>
  <Paragraphs>247</Paragraphs>
  <Slides>30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都市流行色</vt:lpstr>
      <vt:lpstr>Excel.Sheet.8</vt:lpstr>
      <vt:lpstr>双云计划-云商</vt:lpstr>
      <vt:lpstr>目录</vt:lpstr>
      <vt:lpstr>市场需求分析：免税商品市场</vt:lpstr>
      <vt:lpstr>市场需求分析：境外消费市场</vt:lpstr>
      <vt:lpstr>海淘阳光化带来860 亿美元市场</vt:lpstr>
      <vt:lpstr>市场需求分析：境外消费热潮</vt:lpstr>
      <vt:lpstr>传统购买模式-海淘 </vt:lpstr>
      <vt:lpstr>传统购买模式-境外购</vt:lpstr>
      <vt:lpstr>传统购买模式-实体店/传统电商</vt:lpstr>
      <vt:lpstr>PowerPoint 演示文稿</vt:lpstr>
      <vt:lpstr>PowerPoint 演示文稿</vt:lpstr>
      <vt:lpstr>跨境电商模式</vt:lpstr>
      <vt:lpstr>模式对比</vt:lpstr>
      <vt:lpstr>跨境电商优势</vt:lpstr>
      <vt:lpstr>2015跨境分享</vt:lpstr>
      <vt:lpstr>FY15双11分享</vt:lpstr>
      <vt:lpstr>双“云”计划</vt:lpstr>
      <vt:lpstr>2015云仓业务分享</vt:lpstr>
      <vt:lpstr>现状</vt:lpstr>
      <vt:lpstr>双“云”计划</vt:lpstr>
      <vt:lpstr>一人一个进口免税商店</vt:lpstr>
      <vt:lpstr>交易模式图</vt:lpstr>
      <vt:lpstr>PowerPoint 演示文稿</vt:lpstr>
      <vt:lpstr>云商的目标</vt:lpstr>
      <vt:lpstr>实施</vt:lpstr>
      <vt:lpstr>PowerPoint 演示文稿</vt:lpstr>
      <vt:lpstr>PowerPoint 演示文稿</vt:lpstr>
      <vt:lpstr>PowerPoint 演示文稿</vt:lpstr>
      <vt:lpstr>管理团队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海沧科技</dc:title>
  <dc:creator>Wei Mao</dc:creator>
  <cp:lastModifiedBy>Wei Mao</cp:lastModifiedBy>
  <cp:revision>74</cp:revision>
  <dcterms:created xsi:type="dcterms:W3CDTF">2015-10-08T16:16:20Z</dcterms:created>
  <dcterms:modified xsi:type="dcterms:W3CDTF">2015-11-18T08:46:00Z</dcterms:modified>
</cp:coreProperties>
</file>