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1"/>
  </p:notesMasterIdLst>
  <p:sldIdLst>
    <p:sldId id="256" r:id="rId2"/>
    <p:sldId id="257" r:id="rId3"/>
    <p:sldId id="263" r:id="rId4"/>
    <p:sldId id="265" r:id="rId5"/>
    <p:sldId id="266" r:id="rId6"/>
    <p:sldId id="267" r:id="rId7"/>
    <p:sldId id="268" r:id="rId8"/>
    <p:sldId id="269" r:id="rId9"/>
    <p:sldId id="270" r:id="rId10"/>
    <p:sldId id="271" r:id="rId11"/>
    <p:sldId id="273" r:id="rId12"/>
    <p:sldId id="264" r:id="rId13"/>
    <p:sldId id="274" r:id="rId14"/>
    <p:sldId id="275" r:id="rId15"/>
    <p:sldId id="276" r:id="rId16"/>
    <p:sldId id="277" r:id="rId17"/>
    <p:sldId id="278" r:id="rId18"/>
    <p:sldId id="279" r:id="rId19"/>
    <p:sldId id="280" r:id="rId20"/>
    <p:sldId id="258" r:id="rId21"/>
    <p:sldId id="281" r:id="rId22"/>
    <p:sldId id="282" r:id="rId23"/>
    <p:sldId id="259" r:id="rId24"/>
    <p:sldId id="283" r:id="rId25"/>
    <p:sldId id="260" r:id="rId26"/>
    <p:sldId id="284" r:id="rId27"/>
    <p:sldId id="285" r:id="rId28"/>
    <p:sldId id="286" r:id="rId29"/>
    <p:sldId id="261" r:id="rId30"/>
    <p:sldId id="287" r:id="rId31"/>
    <p:sldId id="262"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6" r:id="rId46"/>
    <p:sldId id="307" r:id="rId47"/>
    <p:sldId id="308" r:id="rId48"/>
    <p:sldId id="309" r:id="rId49"/>
    <p:sldId id="310" r:id="rId50"/>
    <p:sldId id="311" r:id="rId51"/>
    <p:sldId id="312" r:id="rId52"/>
    <p:sldId id="301" r:id="rId53"/>
    <p:sldId id="302" r:id="rId54"/>
    <p:sldId id="303" r:id="rId55"/>
    <p:sldId id="304" r:id="rId56"/>
    <p:sldId id="313" r:id="rId57"/>
    <p:sldId id="314" r:id="rId58"/>
    <p:sldId id="315" r:id="rId59"/>
    <p:sldId id="316" r:id="rId60"/>
    <p:sldId id="305" r:id="rId61"/>
    <p:sldId id="386" r:id="rId62"/>
    <p:sldId id="329" r:id="rId63"/>
    <p:sldId id="366" r:id="rId64"/>
    <p:sldId id="367" r:id="rId65"/>
    <p:sldId id="368" r:id="rId66"/>
    <p:sldId id="369" r:id="rId67"/>
    <p:sldId id="370" r:id="rId68"/>
    <p:sldId id="371" r:id="rId69"/>
    <p:sldId id="372" r:id="rId70"/>
    <p:sldId id="373" r:id="rId71"/>
    <p:sldId id="356" r:id="rId72"/>
    <p:sldId id="374" r:id="rId73"/>
    <p:sldId id="375" r:id="rId74"/>
    <p:sldId id="376" r:id="rId75"/>
    <p:sldId id="377" r:id="rId76"/>
    <p:sldId id="357" r:id="rId77"/>
    <p:sldId id="358" r:id="rId78"/>
    <p:sldId id="359" r:id="rId79"/>
    <p:sldId id="378" r:id="rId80"/>
    <p:sldId id="379" r:id="rId81"/>
    <p:sldId id="360" r:id="rId82"/>
    <p:sldId id="380" r:id="rId83"/>
    <p:sldId id="381" r:id="rId84"/>
    <p:sldId id="382" r:id="rId85"/>
    <p:sldId id="383" r:id="rId86"/>
    <p:sldId id="361" r:id="rId87"/>
    <p:sldId id="362" r:id="rId88"/>
    <p:sldId id="363" r:id="rId89"/>
    <p:sldId id="384" r:id="rId90"/>
    <p:sldId id="364" r:id="rId91"/>
    <p:sldId id="365" r:id="rId92"/>
    <p:sldId id="385" r:id="rId93"/>
    <p:sldId id="318" r:id="rId94"/>
    <p:sldId id="320" r:id="rId95"/>
    <p:sldId id="319" r:id="rId96"/>
    <p:sldId id="321" r:id="rId97"/>
    <p:sldId id="322" r:id="rId98"/>
    <p:sldId id="350" r:id="rId99"/>
    <p:sldId id="351" r:id="rId100"/>
    <p:sldId id="355" r:id="rId101"/>
    <p:sldId id="352" r:id="rId102"/>
    <p:sldId id="354" r:id="rId103"/>
    <p:sldId id="353" r:id="rId104"/>
    <p:sldId id="323" r:id="rId105"/>
    <p:sldId id="325" r:id="rId106"/>
    <p:sldId id="324" r:id="rId107"/>
    <p:sldId id="326" r:id="rId108"/>
    <p:sldId id="327" r:id="rId109"/>
    <p:sldId id="328" r:id="rId110"/>
    <p:sldId id="335" r:id="rId111"/>
    <p:sldId id="348" r:id="rId112"/>
    <p:sldId id="349" r:id="rId113"/>
    <p:sldId id="346" r:id="rId114"/>
    <p:sldId id="347" r:id="rId115"/>
    <p:sldId id="345" r:id="rId116"/>
    <p:sldId id="343" r:id="rId117"/>
    <p:sldId id="344" r:id="rId118"/>
    <p:sldId id="330" r:id="rId119"/>
    <p:sldId id="331" r:id="rId120"/>
    <p:sldId id="332" r:id="rId121"/>
    <p:sldId id="336" r:id="rId122"/>
    <p:sldId id="337" r:id="rId123"/>
    <p:sldId id="342" r:id="rId124"/>
    <p:sldId id="338" r:id="rId125"/>
    <p:sldId id="339" r:id="rId126"/>
    <p:sldId id="340" r:id="rId127"/>
    <p:sldId id="341" r:id="rId128"/>
    <p:sldId id="333" r:id="rId129"/>
    <p:sldId id="334"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1DC96-1BBD-4F15-8882-F95E14FEFC48}" type="datetimeFigureOut">
              <a:rPr lang="en-IE" smtClean="0"/>
              <a:t>31/10/2018</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0D2848-D054-4118-979D-8F10AA113034}" type="slidenum">
              <a:rPr lang="en-IE" smtClean="0"/>
              <a:t>‹#›</a:t>
            </a:fld>
            <a:endParaRPr lang="en-IE"/>
          </a:p>
        </p:txBody>
      </p:sp>
    </p:spTree>
    <p:extLst>
      <p:ext uri="{BB962C8B-B14F-4D97-AF65-F5344CB8AC3E}">
        <p14:creationId xmlns:p14="http://schemas.microsoft.com/office/powerpoint/2010/main" val="2271037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A0D2848-D054-4118-979D-8F10AA113034}" type="slidenum">
              <a:rPr lang="en-IE" smtClean="0"/>
              <a:t>1</a:t>
            </a:fld>
            <a:endParaRPr lang="en-IE"/>
          </a:p>
        </p:txBody>
      </p:sp>
    </p:spTree>
    <p:extLst>
      <p:ext uri="{BB962C8B-B14F-4D97-AF65-F5344CB8AC3E}">
        <p14:creationId xmlns:p14="http://schemas.microsoft.com/office/powerpoint/2010/main" val="309531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Natural ranges of types with no natural ordering are treated differently.</a:t>
            </a:r>
            <a:r>
              <a:rPr lang="en-IE" baseline="0" dirty="0"/>
              <a:t> Floating number, array, string, etc…. Will be considered later.</a:t>
            </a:r>
            <a:endParaRPr lang="en-IE" dirty="0"/>
          </a:p>
        </p:txBody>
      </p:sp>
      <p:sp>
        <p:nvSpPr>
          <p:cNvPr id="4" name="Slide Number Placeholder 3"/>
          <p:cNvSpPr>
            <a:spLocks noGrp="1"/>
          </p:cNvSpPr>
          <p:nvPr>
            <p:ph type="sldNum" sz="quarter" idx="10"/>
          </p:nvPr>
        </p:nvSpPr>
        <p:spPr/>
        <p:txBody>
          <a:bodyPr/>
          <a:lstStyle/>
          <a:p>
            <a:fld id="{EFAB6EEE-DE2C-411B-A9BC-247B2721F387}" type="slidenum">
              <a:rPr lang="en-IE" smtClean="0"/>
              <a:pPr/>
              <a:t>23</a:t>
            </a:fld>
            <a:endParaRPr lang="en-IE"/>
          </a:p>
        </p:txBody>
      </p:sp>
    </p:spTree>
    <p:extLst>
      <p:ext uri="{BB962C8B-B14F-4D97-AF65-F5344CB8AC3E}">
        <p14:creationId xmlns:p14="http://schemas.microsoft.com/office/powerpoint/2010/main" val="3379534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Equivalence Partitioning is a software test design technique that involves dividing input values into valid and invalid partitions and selecting</a:t>
            </a:r>
          </a:p>
        </p:txBody>
      </p:sp>
      <p:sp>
        <p:nvSpPr>
          <p:cNvPr id="4" name="Slide Number Placeholder 3"/>
          <p:cNvSpPr>
            <a:spLocks noGrp="1"/>
          </p:cNvSpPr>
          <p:nvPr>
            <p:ph type="sldNum" sz="quarter" idx="10"/>
          </p:nvPr>
        </p:nvSpPr>
        <p:spPr/>
        <p:txBody>
          <a:bodyPr/>
          <a:lstStyle/>
          <a:p>
            <a:fld id="{EFAB6EEE-DE2C-411B-A9BC-247B2721F387}" type="slidenum">
              <a:rPr lang="en-IE" smtClean="0"/>
              <a:pPr/>
              <a:t>25</a:t>
            </a:fld>
            <a:endParaRPr lang="en-IE"/>
          </a:p>
        </p:txBody>
      </p:sp>
    </p:spTree>
    <p:extLst>
      <p:ext uri="{BB962C8B-B14F-4D97-AF65-F5344CB8AC3E}">
        <p14:creationId xmlns:p14="http://schemas.microsoft.com/office/powerpoint/2010/main" val="3765705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Strategy of using Equivalence</a:t>
            </a:r>
            <a:r>
              <a:rPr lang="en-IE" baseline="0" dirty="0"/>
              <a:t> partitions: to reduce the number of test</a:t>
            </a:r>
            <a:endParaRPr lang="en-IE" dirty="0"/>
          </a:p>
        </p:txBody>
      </p:sp>
      <p:sp>
        <p:nvSpPr>
          <p:cNvPr id="4" name="Slide Number Placeholder 3"/>
          <p:cNvSpPr>
            <a:spLocks noGrp="1"/>
          </p:cNvSpPr>
          <p:nvPr>
            <p:ph type="sldNum" sz="quarter" idx="10"/>
          </p:nvPr>
        </p:nvSpPr>
        <p:spPr/>
        <p:txBody>
          <a:bodyPr/>
          <a:lstStyle/>
          <a:p>
            <a:fld id="{EFAB6EEE-DE2C-411B-A9BC-247B2721F387}" type="slidenum">
              <a:rPr lang="en-IE" smtClean="0"/>
              <a:pPr/>
              <a:t>29</a:t>
            </a:fld>
            <a:endParaRPr lang="en-IE"/>
          </a:p>
        </p:txBody>
      </p:sp>
    </p:spTree>
    <p:extLst>
      <p:ext uri="{BB962C8B-B14F-4D97-AF65-F5344CB8AC3E}">
        <p14:creationId xmlns:p14="http://schemas.microsoft.com/office/powerpoint/2010/main" val="293272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A0D2848-D054-4118-979D-8F10AA113034}" type="slidenum">
              <a:rPr lang="en-IE" smtClean="0"/>
              <a:t>78</a:t>
            </a:fld>
            <a:endParaRPr lang="en-IE"/>
          </a:p>
        </p:txBody>
      </p:sp>
    </p:spTree>
    <p:extLst>
      <p:ext uri="{BB962C8B-B14F-4D97-AF65-F5344CB8AC3E}">
        <p14:creationId xmlns:p14="http://schemas.microsoft.com/office/powerpoint/2010/main" val="2722236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Check in text</a:t>
            </a:r>
          </a:p>
        </p:txBody>
      </p:sp>
      <p:sp>
        <p:nvSpPr>
          <p:cNvPr id="4" name="Slide Number Placeholder 3"/>
          <p:cNvSpPr>
            <a:spLocks noGrp="1"/>
          </p:cNvSpPr>
          <p:nvPr>
            <p:ph type="sldNum" sz="quarter" idx="10"/>
          </p:nvPr>
        </p:nvSpPr>
        <p:spPr/>
        <p:txBody>
          <a:bodyPr/>
          <a:lstStyle/>
          <a:p>
            <a:fld id="{AA0D2848-D054-4118-979D-8F10AA113034}" type="slidenum">
              <a:rPr lang="en-IE" smtClean="0"/>
              <a:t>84</a:t>
            </a:fld>
            <a:endParaRPr lang="en-IE"/>
          </a:p>
        </p:txBody>
      </p:sp>
    </p:spTree>
    <p:extLst>
      <p:ext uri="{BB962C8B-B14F-4D97-AF65-F5344CB8AC3E}">
        <p14:creationId xmlns:p14="http://schemas.microsoft.com/office/powerpoint/2010/main" val="285772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2737A514-5120-447F-A16A-A3B23942CBB3}" type="datetimeFigureOut">
              <a:rPr lang="en-IE" smtClean="0"/>
              <a:t>31/10/2018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6D8E343-E31B-43C3-B664-8D600C225CE0}" type="slidenum">
              <a:rPr lang="en-IE" smtClean="0"/>
              <a:t>‹#›</a:t>
            </a:fld>
            <a:endParaRPr lang="en-IE"/>
          </a:p>
        </p:txBody>
      </p:sp>
    </p:spTree>
    <p:extLst>
      <p:ext uri="{BB962C8B-B14F-4D97-AF65-F5344CB8AC3E}">
        <p14:creationId xmlns:p14="http://schemas.microsoft.com/office/powerpoint/2010/main" val="147407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2737A514-5120-447F-A16A-A3B23942CBB3}" type="datetimeFigureOut">
              <a:rPr lang="en-IE" smtClean="0"/>
              <a:t>31/10/2018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6D8E343-E31B-43C3-B664-8D600C225CE0}" type="slidenum">
              <a:rPr lang="en-IE" smtClean="0"/>
              <a:t>‹#›</a:t>
            </a:fld>
            <a:endParaRPr lang="en-IE"/>
          </a:p>
        </p:txBody>
      </p:sp>
    </p:spTree>
    <p:extLst>
      <p:ext uri="{BB962C8B-B14F-4D97-AF65-F5344CB8AC3E}">
        <p14:creationId xmlns:p14="http://schemas.microsoft.com/office/powerpoint/2010/main" val="331394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2737A514-5120-447F-A16A-A3B23942CBB3}" type="datetimeFigureOut">
              <a:rPr lang="en-IE" smtClean="0"/>
              <a:t>31/10/2018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6D8E343-E31B-43C3-B664-8D600C225CE0}" type="slidenum">
              <a:rPr lang="en-IE" smtClean="0"/>
              <a:t>‹#›</a:t>
            </a:fld>
            <a:endParaRPr lang="en-IE"/>
          </a:p>
        </p:txBody>
      </p:sp>
    </p:spTree>
    <p:extLst>
      <p:ext uri="{BB962C8B-B14F-4D97-AF65-F5344CB8AC3E}">
        <p14:creationId xmlns:p14="http://schemas.microsoft.com/office/powerpoint/2010/main" val="132488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2737A514-5120-447F-A16A-A3B23942CBB3}" type="datetimeFigureOut">
              <a:rPr lang="en-IE" smtClean="0"/>
              <a:t>31/10/2018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6D8E343-E31B-43C3-B664-8D600C225CE0}" type="slidenum">
              <a:rPr lang="en-IE" smtClean="0"/>
              <a:t>‹#›</a:t>
            </a:fld>
            <a:endParaRPr lang="en-IE"/>
          </a:p>
        </p:txBody>
      </p:sp>
    </p:spTree>
    <p:extLst>
      <p:ext uri="{BB962C8B-B14F-4D97-AF65-F5344CB8AC3E}">
        <p14:creationId xmlns:p14="http://schemas.microsoft.com/office/powerpoint/2010/main" val="167982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7A514-5120-447F-A16A-A3B23942CBB3}" type="datetimeFigureOut">
              <a:rPr lang="en-IE" smtClean="0"/>
              <a:t>31/10/2018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6D8E343-E31B-43C3-B664-8D600C225CE0}" type="slidenum">
              <a:rPr lang="en-IE" smtClean="0"/>
              <a:t>‹#›</a:t>
            </a:fld>
            <a:endParaRPr lang="en-IE"/>
          </a:p>
        </p:txBody>
      </p:sp>
    </p:spTree>
    <p:extLst>
      <p:ext uri="{BB962C8B-B14F-4D97-AF65-F5344CB8AC3E}">
        <p14:creationId xmlns:p14="http://schemas.microsoft.com/office/powerpoint/2010/main" val="65261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2737A514-5120-447F-A16A-A3B23942CBB3}" type="datetimeFigureOut">
              <a:rPr lang="en-IE" smtClean="0"/>
              <a:t>31/10/2018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6D8E343-E31B-43C3-B664-8D600C225CE0}" type="slidenum">
              <a:rPr lang="en-IE" smtClean="0"/>
              <a:t>‹#›</a:t>
            </a:fld>
            <a:endParaRPr lang="en-IE"/>
          </a:p>
        </p:txBody>
      </p:sp>
    </p:spTree>
    <p:extLst>
      <p:ext uri="{BB962C8B-B14F-4D97-AF65-F5344CB8AC3E}">
        <p14:creationId xmlns:p14="http://schemas.microsoft.com/office/powerpoint/2010/main" val="317150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2737A514-5120-447F-A16A-A3B23942CBB3}" type="datetimeFigureOut">
              <a:rPr lang="en-IE" smtClean="0"/>
              <a:t>31/10/2018</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6D8E343-E31B-43C3-B664-8D600C225CE0}" type="slidenum">
              <a:rPr lang="en-IE" smtClean="0"/>
              <a:t>‹#›</a:t>
            </a:fld>
            <a:endParaRPr lang="en-IE"/>
          </a:p>
        </p:txBody>
      </p:sp>
    </p:spTree>
    <p:extLst>
      <p:ext uri="{BB962C8B-B14F-4D97-AF65-F5344CB8AC3E}">
        <p14:creationId xmlns:p14="http://schemas.microsoft.com/office/powerpoint/2010/main" val="195007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2737A514-5120-447F-A16A-A3B23942CBB3}" type="datetimeFigureOut">
              <a:rPr lang="en-IE" smtClean="0"/>
              <a:t>31/10/2018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6D8E343-E31B-43C3-B664-8D600C225CE0}" type="slidenum">
              <a:rPr lang="en-IE" smtClean="0"/>
              <a:t>‹#›</a:t>
            </a:fld>
            <a:endParaRPr lang="en-IE"/>
          </a:p>
        </p:txBody>
      </p:sp>
    </p:spTree>
    <p:extLst>
      <p:ext uri="{BB962C8B-B14F-4D97-AF65-F5344CB8AC3E}">
        <p14:creationId xmlns:p14="http://schemas.microsoft.com/office/powerpoint/2010/main" val="409183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7A514-5120-447F-A16A-A3B23942CBB3}" type="datetimeFigureOut">
              <a:rPr lang="en-IE" smtClean="0"/>
              <a:t>31/10/2018</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6D8E343-E31B-43C3-B664-8D600C225CE0}" type="slidenum">
              <a:rPr lang="en-IE" smtClean="0"/>
              <a:t>‹#›</a:t>
            </a:fld>
            <a:endParaRPr lang="en-IE"/>
          </a:p>
        </p:txBody>
      </p:sp>
    </p:spTree>
    <p:extLst>
      <p:ext uri="{BB962C8B-B14F-4D97-AF65-F5344CB8AC3E}">
        <p14:creationId xmlns:p14="http://schemas.microsoft.com/office/powerpoint/2010/main" val="263912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7A514-5120-447F-A16A-A3B23942CBB3}" type="datetimeFigureOut">
              <a:rPr lang="en-IE" smtClean="0"/>
              <a:t>31/10/2018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6D8E343-E31B-43C3-B664-8D600C225CE0}" type="slidenum">
              <a:rPr lang="en-IE" smtClean="0"/>
              <a:t>‹#›</a:t>
            </a:fld>
            <a:endParaRPr lang="en-IE"/>
          </a:p>
        </p:txBody>
      </p:sp>
    </p:spTree>
    <p:extLst>
      <p:ext uri="{BB962C8B-B14F-4D97-AF65-F5344CB8AC3E}">
        <p14:creationId xmlns:p14="http://schemas.microsoft.com/office/powerpoint/2010/main" val="118247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7A514-5120-447F-A16A-A3B23942CBB3}" type="datetimeFigureOut">
              <a:rPr lang="en-IE" smtClean="0"/>
              <a:t>31/10/2018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6D8E343-E31B-43C3-B664-8D600C225CE0}" type="slidenum">
              <a:rPr lang="en-IE" smtClean="0"/>
              <a:t>‹#›</a:t>
            </a:fld>
            <a:endParaRPr lang="en-IE"/>
          </a:p>
        </p:txBody>
      </p:sp>
    </p:spTree>
    <p:extLst>
      <p:ext uri="{BB962C8B-B14F-4D97-AF65-F5344CB8AC3E}">
        <p14:creationId xmlns:p14="http://schemas.microsoft.com/office/powerpoint/2010/main" val="332083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7A514-5120-447F-A16A-A3B23942CBB3}" type="datetimeFigureOut">
              <a:rPr lang="en-IE" smtClean="0"/>
              <a:t>31/10/2018</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8E343-E31B-43C3-B664-8D600C225CE0}" type="slidenum">
              <a:rPr lang="en-IE" smtClean="0"/>
              <a:t>‹#›</a:t>
            </a:fld>
            <a:endParaRPr lang="en-IE"/>
          </a:p>
        </p:txBody>
      </p:sp>
    </p:spTree>
    <p:extLst>
      <p:ext uri="{BB962C8B-B14F-4D97-AF65-F5344CB8AC3E}">
        <p14:creationId xmlns:p14="http://schemas.microsoft.com/office/powerpoint/2010/main" val="2271489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Software Testing and Quality Assurance – Black Box Testing</a:t>
            </a:r>
          </a:p>
        </p:txBody>
      </p:sp>
      <p:sp>
        <p:nvSpPr>
          <p:cNvPr id="3" name="Subtitle 2"/>
          <p:cNvSpPr>
            <a:spLocks noGrp="1"/>
          </p:cNvSpPr>
          <p:nvPr>
            <p:ph type="subTitle" idx="1"/>
          </p:nvPr>
        </p:nvSpPr>
        <p:spPr/>
        <p:txBody>
          <a:bodyPr/>
          <a:lstStyle/>
          <a:p>
            <a:r>
              <a:rPr lang="en-IE" dirty="0"/>
              <a:t>Joe </a:t>
            </a:r>
            <a:r>
              <a:rPr lang="en-IE" dirty="0" err="1"/>
              <a:t>Timoney</a:t>
            </a:r>
            <a:endParaRPr lang="en-IE" dirty="0"/>
          </a:p>
        </p:txBody>
      </p:sp>
    </p:spTree>
    <p:extLst>
      <p:ext uri="{BB962C8B-B14F-4D97-AF65-F5344CB8AC3E}">
        <p14:creationId xmlns:p14="http://schemas.microsoft.com/office/powerpoint/2010/main" val="660220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Sequence of Testing</a:t>
            </a:r>
          </a:p>
        </p:txBody>
      </p:sp>
      <p:sp>
        <p:nvSpPr>
          <p:cNvPr id="3" name="Content Placeholder 2"/>
          <p:cNvSpPr>
            <a:spLocks noGrp="1"/>
          </p:cNvSpPr>
          <p:nvPr>
            <p:ph idx="1"/>
          </p:nvPr>
        </p:nvSpPr>
        <p:spPr/>
        <p:txBody>
          <a:bodyPr>
            <a:normAutofit fontScale="92500" lnSpcReduction="20000"/>
          </a:bodyPr>
          <a:lstStyle/>
          <a:p>
            <a:r>
              <a:rPr lang="en-IE" dirty="0"/>
              <a:t>In all cases, the decision to proceed with further tests is based on a cost-benefit trade-off: balancing the extra time and work required to do the extra tests justified against the extra confidence they will provide in the software quality. </a:t>
            </a:r>
          </a:p>
          <a:p>
            <a:r>
              <a:rPr lang="en-IE" dirty="0"/>
              <a:t>Often it is a judgement call as to what level of testing to execute.</a:t>
            </a:r>
          </a:p>
          <a:p>
            <a:r>
              <a:rPr lang="en-IE" dirty="0"/>
              <a:t>Fault Insertion can subsequently be used to measure the effectiveness of these tests in finding particular faults.</a:t>
            </a:r>
          </a:p>
        </p:txBody>
      </p:sp>
    </p:spTree>
    <p:extLst>
      <p:ext uri="{BB962C8B-B14F-4D97-AF65-F5344CB8AC3E}">
        <p14:creationId xmlns:p14="http://schemas.microsoft.com/office/powerpoint/2010/main" val="35846199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Picking Test Data</a:t>
            </a:r>
          </a:p>
        </p:txBody>
      </p:sp>
      <p:sp>
        <p:nvSpPr>
          <p:cNvPr id="3" name="Content Placeholder 2"/>
          <p:cNvSpPr>
            <a:spLocks noGrp="1"/>
          </p:cNvSpPr>
          <p:nvPr>
            <p:ph idx="1"/>
          </p:nvPr>
        </p:nvSpPr>
        <p:spPr/>
        <p:txBody>
          <a:bodyPr>
            <a:normAutofit fontScale="85000" lnSpcReduction="20000"/>
          </a:bodyPr>
          <a:lstStyle/>
          <a:p>
            <a:r>
              <a:rPr lang="en-IE" dirty="0"/>
              <a:t>It is usually easiest to identify test data by going through the test cases (rules) in order, and selecting a value for each parameter that matches the required causes. </a:t>
            </a:r>
          </a:p>
          <a:p>
            <a:endParaRPr lang="en-IE" dirty="0"/>
          </a:p>
          <a:p>
            <a:r>
              <a:rPr lang="en-IE" dirty="0"/>
              <a:t>As for equivalence partitions, it can be easier to review a test for correctness if as few different values as possible are used for each parameter. </a:t>
            </a:r>
          </a:p>
          <a:p>
            <a:endParaRPr lang="en-IE" dirty="0"/>
          </a:p>
          <a:p>
            <a:r>
              <a:rPr lang="en-IE" dirty="0"/>
              <a:t>For expected output, the value from the specification must, if the technique has been followed properly, match the required effect.</a:t>
            </a:r>
          </a:p>
          <a:p>
            <a:endParaRPr lang="en-IE" dirty="0"/>
          </a:p>
        </p:txBody>
      </p:sp>
    </p:spTree>
    <p:extLst>
      <p:ext uri="{BB962C8B-B14F-4D97-AF65-F5344CB8AC3E}">
        <p14:creationId xmlns:p14="http://schemas.microsoft.com/office/powerpoint/2010/main" val="3869466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Comment</a:t>
            </a:r>
          </a:p>
        </p:txBody>
      </p:sp>
      <p:sp>
        <p:nvSpPr>
          <p:cNvPr id="3" name="Content Placeholder 2"/>
          <p:cNvSpPr>
            <a:spLocks noGrp="1"/>
          </p:cNvSpPr>
          <p:nvPr>
            <p:ph idx="1"/>
          </p:nvPr>
        </p:nvSpPr>
        <p:spPr/>
        <p:txBody>
          <a:bodyPr/>
          <a:lstStyle/>
          <a:p>
            <a:r>
              <a:rPr lang="en-IE" dirty="0"/>
              <a:t>The number of tests is reduced using `don't-care" conditions where the value of a particular cause has no effect on the output. </a:t>
            </a:r>
          </a:p>
          <a:p>
            <a:endParaRPr lang="en-IE" dirty="0"/>
          </a:p>
          <a:p>
            <a:r>
              <a:rPr lang="en-IE" dirty="0"/>
              <a:t>This means that Combinational Testing does not test all the combinations of causes</a:t>
            </a:r>
          </a:p>
        </p:txBody>
      </p:sp>
    </p:spTree>
    <p:extLst>
      <p:ext uri="{BB962C8B-B14F-4D97-AF65-F5344CB8AC3E}">
        <p14:creationId xmlns:p14="http://schemas.microsoft.com/office/powerpoint/2010/main" val="13055565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Comment</a:t>
            </a:r>
          </a:p>
        </p:txBody>
      </p:sp>
      <p:sp>
        <p:nvSpPr>
          <p:cNvPr id="3" name="Content Placeholder 2"/>
          <p:cNvSpPr>
            <a:spLocks noGrp="1"/>
          </p:cNvSpPr>
          <p:nvPr>
            <p:ph idx="1"/>
          </p:nvPr>
        </p:nvSpPr>
        <p:spPr/>
        <p:txBody>
          <a:bodyPr>
            <a:normAutofit fontScale="77500" lnSpcReduction="20000"/>
          </a:bodyPr>
          <a:lstStyle/>
          <a:p>
            <a:r>
              <a:rPr lang="en-IE" dirty="0"/>
              <a:t>Testing all the possible combinations of causes and effects would cause a very large number of tests for a typical program. Picking a minimum number of rules, based on using “don't care" conditions reduces the number of tests significantly-at the cost of reducing the test coverage.</a:t>
            </a:r>
          </a:p>
          <a:p>
            <a:endParaRPr lang="en-IE" dirty="0"/>
          </a:p>
          <a:p>
            <a:r>
              <a:rPr lang="en-IE" dirty="0"/>
              <a:t>It should be noted that Equivalence Partitions/Boundary Values are complementary to Combinational Testing. There is again little published evidence as to the effectiveness of truth table testing, but experience in programming indicates that this is likely to cover different errors from Equivalence Partitions and Boundary Values.</a:t>
            </a:r>
          </a:p>
        </p:txBody>
      </p:sp>
    </p:spTree>
    <p:extLst>
      <p:ext uri="{BB962C8B-B14F-4D97-AF65-F5344CB8AC3E}">
        <p14:creationId xmlns:p14="http://schemas.microsoft.com/office/powerpoint/2010/main" val="28821757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Appraisal</a:t>
            </a:r>
          </a:p>
        </p:txBody>
      </p:sp>
      <p:sp>
        <p:nvSpPr>
          <p:cNvPr id="3" name="Content Placeholder 2"/>
          <p:cNvSpPr>
            <a:spLocks noGrp="1"/>
          </p:cNvSpPr>
          <p:nvPr>
            <p:ph idx="1"/>
          </p:nvPr>
        </p:nvSpPr>
        <p:spPr/>
        <p:txBody>
          <a:bodyPr>
            <a:normAutofit fontScale="92500" lnSpcReduction="20000"/>
          </a:bodyPr>
          <a:lstStyle/>
          <a:p>
            <a:r>
              <a:rPr lang="en-IE" dirty="0"/>
              <a:t>Strengths</a:t>
            </a:r>
          </a:p>
          <a:p>
            <a:pPr lvl="1"/>
            <a:r>
              <a:rPr lang="en-IE" dirty="0"/>
              <a:t>Exercises combinations of test data</a:t>
            </a:r>
          </a:p>
          <a:p>
            <a:pPr lvl="1"/>
            <a:r>
              <a:rPr lang="en-IE" dirty="0"/>
              <a:t>Expected outputs are created as part of the process</a:t>
            </a:r>
          </a:p>
          <a:p>
            <a:r>
              <a:rPr lang="en-IE" dirty="0"/>
              <a:t>Weaknesses</a:t>
            </a:r>
          </a:p>
          <a:p>
            <a:pPr lvl="1"/>
            <a:r>
              <a:rPr lang="en-IE" dirty="0"/>
              <a:t>The truth tables can sometime be very large. The solution is to identify </a:t>
            </a:r>
            <a:r>
              <a:rPr lang="en-IE" dirty="0" err="1"/>
              <a:t>subproblems</a:t>
            </a:r>
            <a:r>
              <a:rPr lang="en-IE" dirty="0"/>
              <a:t>, and develop separate tables for each.</a:t>
            </a:r>
          </a:p>
          <a:p>
            <a:pPr lvl="1"/>
            <a:r>
              <a:rPr lang="en-IE" dirty="0"/>
              <a:t>Very dependent on the quality of the specification - more detail means more causes and effects, which takes more time to test; less detail means less causes and effects, but less effective testing</a:t>
            </a:r>
          </a:p>
        </p:txBody>
      </p:sp>
    </p:spTree>
    <p:extLst>
      <p:ext uri="{BB962C8B-B14F-4D97-AF65-F5344CB8AC3E}">
        <p14:creationId xmlns:p14="http://schemas.microsoft.com/office/powerpoint/2010/main" val="35325905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Candidate Full Truth table for fits()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7" y="2348880"/>
            <a:ext cx="7658409"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7515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Reducing the Truth Table</a:t>
            </a:r>
          </a:p>
        </p:txBody>
      </p:sp>
      <p:sp>
        <p:nvSpPr>
          <p:cNvPr id="3" name="Content Placeholder 2"/>
          <p:cNvSpPr>
            <a:spLocks noGrp="1"/>
          </p:cNvSpPr>
          <p:nvPr>
            <p:ph idx="1"/>
          </p:nvPr>
        </p:nvSpPr>
        <p:spPr/>
        <p:txBody>
          <a:bodyPr>
            <a:normAutofit fontScale="92500" lnSpcReduction="20000"/>
          </a:bodyPr>
          <a:lstStyle/>
          <a:p>
            <a:r>
              <a:rPr lang="en-IE" dirty="0"/>
              <a:t>1. Candidate rules a and b have the same effect, and only one different cause value (for </a:t>
            </a:r>
            <a:r>
              <a:rPr lang="en-IE" dirty="0" err="1"/>
              <a:t>comfortFlag</a:t>
            </a:r>
            <a:r>
              <a:rPr lang="en-IE" dirty="0"/>
              <a:t>), so can be merged using a don't care for </a:t>
            </a:r>
            <a:r>
              <a:rPr lang="en-IE" dirty="0" err="1"/>
              <a:t>comfortFlag</a:t>
            </a:r>
            <a:endParaRPr lang="en-IE" dirty="0"/>
          </a:p>
          <a:p>
            <a:r>
              <a:rPr lang="en-IE" dirty="0"/>
              <a:t>2. Rules c and d must be retained, they have different effects</a:t>
            </a:r>
          </a:p>
          <a:p>
            <a:r>
              <a:rPr lang="en-IE" dirty="0"/>
              <a:t>3. Rules e and f are impossible, and can be removed</a:t>
            </a:r>
          </a:p>
          <a:p>
            <a:r>
              <a:rPr lang="en-IE" dirty="0"/>
              <a:t>4. Rules g and h have the same effect, and only one different cause value (for </a:t>
            </a:r>
            <a:r>
              <a:rPr lang="en-IE" dirty="0" err="1"/>
              <a:t>comfortFlag</a:t>
            </a:r>
            <a:r>
              <a:rPr lang="en-IE" dirty="0"/>
              <a:t>), so can be merged using a don't care for </a:t>
            </a:r>
            <a:r>
              <a:rPr lang="en-IE" dirty="0" err="1"/>
              <a:t>comfortFlag</a:t>
            </a:r>
            <a:endParaRPr lang="en-IE" dirty="0"/>
          </a:p>
        </p:txBody>
      </p:sp>
    </p:spTree>
    <p:extLst>
      <p:ext uri="{BB962C8B-B14F-4D97-AF65-F5344CB8AC3E}">
        <p14:creationId xmlns:p14="http://schemas.microsoft.com/office/powerpoint/2010/main" val="14561968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Reduced Truth Table for fits()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060848"/>
            <a:ext cx="6263164"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27583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Cases</a:t>
            </a:r>
          </a:p>
        </p:txBody>
      </p:sp>
      <p:sp>
        <p:nvSpPr>
          <p:cNvPr id="3" name="Content Placeholder 2"/>
          <p:cNvSpPr>
            <a:spLocks noGrp="1"/>
          </p:cNvSpPr>
          <p:nvPr>
            <p:ph idx="1"/>
          </p:nvPr>
        </p:nvSpPr>
        <p:spPr/>
        <p:txBody>
          <a:bodyPr/>
          <a:lstStyle/>
          <a:p>
            <a:r>
              <a:rPr lang="en-IE" dirty="0"/>
              <a:t>Each rule in the truth table (column) is a test case,</a:t>
            </a:r>
          </a:p>
          <a:p>
            <a:endParaRPr lang="en-I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708920"/>
            <a:ext cx="3758518" cy="2126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95536" y="6021288"/>
            <a:ext cx="7967887" cy="646331"/>
          </a:xfrm>
          <a:prstGeom prst="rect">
            <a:avLst/>
          </a:prstGeom>
          <a:noFill/>
        </p:spPr>
        <p:txBody>
          <a:bodyPr wrap="none" rtlCol="0">
            <a:spAutoFit/>
          </a:bodyPr>
          <a:lstStyle/>
          <a:p>
            <a:r>
              <a:rPr lang="en-IE" dirty="0"/>
              <a:t>Note: if multiple partial truth tables are used, then the rules for each table must be</a:t>
            </a:r>
          </a:p>
          <a:p>
            <a:r>
              <a:rPr lang="en-IE" dirty="0"/>
              <a:t>numbered uniquely (e.g. Rule 1 in Table 1 as 1.1, Rule 1 in Table 2 as 2.1, etc.).</a:t>
            </a:r>
          </a:p>
        </p:txBody>
      </p:sp>
    </p:spTree>
    <p:extLst>
      <p:ext uri="{BB962C8B-B14F-4D97-AF65-F5344CB8AC3E}">
        <p14:creationId xmlns:p14="http://schemas.microsoft.com/office/powerpoint/2010/main" val="42627966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sp>
        <p:nvSpPr>
          <p:cNvPr id="3" name="Content Placeholder 2"/>
          <p:cNvSpPr>
            <a:spLocks noGrp="1"/>
          </p:cNvSpPr>
          <p:nvPr>
            <p:ph idx="1"/>
          </p:nvPr>
        </p:nvSpPr>
        <p:spPr/>
        <p:txBody>
          <a:bodyPr/>
          <a:lstStyle/>
          <a:p>
            <a:r>
              <a:rPr lang="en-IE" dirty="0"/>
              <a:t>Each test case must be covered in a separate test-it is not possible to have multiple combinations in the same test. </a:t>
            </a:r>
          </a:p>
          <a:p>
            <a:endParaRPr lang="en-IE" dirty="0"/>
          </a:p>
          <a:p>
            <a:r>
              <a:rPr lang="en-IE" dirty="0"/>
              <a:t>Test input data is selected by picking values that satisfy the causes and effects for the rule to be tested.</a:t>
            </a:r>
          </a:p>
        </p:txBody>
      </p:sp>
    </p:spTree>
    <p:extLst>
      <p:ext uri="{BB962C8B-B14F-4D97-AF65-F5344CB8AC3E}">
        <p14:creationId xmlns:p14="http://schemas.microsoft.com/office/powerpoint/2010/main" val="37964479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2420888"/>
            <a:ext cx="8160907"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656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Note:</a:t>
            </a:r>
          </a:p>
        </p:txBody>
      </p:sp>
      <p:sp>
        <p:nvSpPr>
          <p:cNvPr id="3" name="Content Placeholder 2"/>
          <p:cNvSpPr>
            <a:spLocks noGrp="1"/>
          </p:cNvSpPr>
          <p:nvPr>
            <p:ph idx="1"/>
          </p:nvPr>
        </p:nvSpPr>
        <p:spPr/>
        <p:txBody>
          <a:bodyPr>
            <a:normAutofit fontScale="92500"/>
          </a:bodyPr>
          <a:lstStyle/>
          <a:p>
            <a:r>
              <a:rPr lang="en-IE" dirty="0"/>
              <a:t>Black-box tests can be written before, or in parallel with, the code (as they are based on the specifications).</a:t>
            </a:r>
          </a:p>
          <a:p>
            <a:r>
              <a:rPr lang="en-IE" dirty="0"/>
              <a:t>It normally serves no purpose to execute white-box tests before black-box tests.</a:t>
            </a:r>
          </a:p>
          <a:p>
            <a:r>
              <a:rPr lang="en-IE" dirty="0"/>
              <a:t>White-box testing can never be used as a substitute for black-box testing.</a:t>
            </a:r>
          </a:p>
          <a:p>
            <a:r>
              <a:rPr lang="en-IE" dirty="0"/>
              <a:t>White-box tests must be reviewed, and probably changed, every time the code is modified</a:t>
            </a:r>
          </a:p>
        </p:txBody>
      </p:sp>
    </p:spTree>
    <p:extLst>
      <p:ext uri="{BB962C8B-B14F-4D97-AF65-F5344CB8AC3E}">
        <p14:creationId xmlns:p14="http://schemas.microsoft.com/office/powerpoint/2010/main" val="673058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Random Testing</a:t>
            </a:r>
          </a:p>
        </p:txBody>
      </p:sp>
      <p:sp>
        <p:nvSpPr>
          <p:cNvPr id="3" name="Content Placeholder 2"/>
          <p:cNvSpPr>
            <a:spLocks noGrp="1"/>
          </p:cNvSpPr>
          <p:nvPr>
            <p:ph idx="1"/>
          </p:nvPr>
        </p:nvSpPr>
        <p:spPr/>
        <p:txBody>
          <a:bodyPr>
            <a:normAutofit fontScale="77500" lnSpcReduction="20000"/>
          </a:bodyPr>
          <a:lstStyle/>
          <a:p>
            <a:r>
              <a:rPr lang="en-IE" dirty="0"/>
              <a:t>Random testing can be used to achieve one or more of a number of goals-the main ones are as follows:</a:t>
            </a:r>
          </a:p>
          <a:p>
            <a:endParaRPr lang="en-IE" dirty="0"/>
          </a:p>
          <a:p>
            <a:pPr lvl="1"/>
            <a:r>
              <a:rPr lang="en-IE" dirty="0"/>
              <a:t>To use a probabilistic approach to search for faults not found with the previous, systematic approaches.</a:t>
            </a:r>
          </a:p>
          <a:p>
            <a:pPr lvl="1"/>
            <a:endParaRPr lang="en-IE" dirty="0"/>
          </a:p>
          <a:p>
            <a:pPr lvl="1"/>
            <a:r>
              <a:rPr lang="en-IE" dirty="0"/>
              <a:t>To use a probabilistic approach and demonstrate the correctness of software in a broader range of scenarios that explored with the previous, systematic approaches.</a:t>
            </a:r>
          </a:p>
          <a:p>
            <a:pPr lvl="1"/>
            <a:endParaRPr lang="en-IE" dirty="0"/>
          </a:p>
          <a:p>
            <a:pPr lvl="1"/>
            <a:r>
              <a:rPr lang="en-IE" dirty="0"/>
              <a:t>To estimate quality statistics, such as the mean time to failure (MTTF), by applying inputs which statistically match the expected inputs in real use, and measuring the failure rate.</a:t>
            </a:r>
          </a:p>
        </p:txBody>
      </p:sp>
    </p:spTree>
    <p:extLst>
      <p:ext uri="{BB962C8B-B14F-4D97-AF65-F5344CB8AC3E}">
        <p14:creationId xmlns:p14="http://schemas.microsoft.com/office/powerpoint/2010/main" val="35979921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Random Testing</a:t>
            </a:r>
          </a:p>
        </p:txBody>
      </p:sp>
      <p:sp>
        <p:nvSpPr>
          <p:cNvPr id="3" name="Content Placeholder 2"/>
          <p:cNvSpPr>
            <a:spLocks noGrp="1"/>
          </p:cNvSpPr>
          <p:nvPr>
            <p:ph idx="1"/>
          </p:nvPr>
        </p:nvSpPr>
        <p:spPr/>
        <p:txBody>
          <a:bodyPr>
            <a:normAutofit fontScale="77500" lnSpcReduction="20000"/>
          </a:bodyPr>
          <a:lstStyle/>
          <a:p>
            <a:r>
              <a:rPr lang="en-IE" dirty="0"/>
              <a:t>Test data is generated using random number generators. The distribution may be uniform, or chosen to mimic, in a statistical sense, the type of inputs that the program will receive in real use. If the specification is clearly written and thorough, then it should be possible to  find the set(s) of possible input values.</a:t>
            </a:r>
          </a:p>
          <a:p>
            <a:endParaRPr lang="en-IE" dirty="0"/>
          </a:p>
          <a:p>
            <a:r>
              <a:rPr lang="en-IE" dirty="0"/>
              <a:t>Typically uniformly distributed random numbers are used in Unit Testing, as the code may well be expected to work in a variety of different scenarios or within different programs. Statistically relevant distributions of random numbers are more often used in System Testing, where specific scenarios or customer usage patterns may be known.</a:t>
            </a:r>
          </a:p>
        </p:txBody>
      </p:sp>
    </p:spTree>
    <p:extLst>
      <p:ext uri="{BB962C8B-B14F-4D97-AF65-F5344CB8AC3E}">
        <p14:creationId xmlns:p14="http://schemas.microsoft.com/office/powerpoint/2010/main" val="34740376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Random Testing</a:t>
            </a:r>
          </a:p>
        </p:txBody>
      </p:sp>
      <p:sp>
        <p:nvSpPr>
          <p:cNvPr id="3" name="Content Placeholder 2"/>
          <p:cNvSpPr>
            <a:spLocks noGrp="1"/>
          </p:cNvSpPr>
          <p:nvPr>
            <p:ph idx="1"/>
          </p:nvPr>
        </p:nvSpPr>
        <p:spPr/>
        <p:txBody>
          <a:bodyPr>
            <a:normAutofit lnSpcReduction="10000"/>
          </a:bodyPr>
          <a:lstStyle/>
          <a:p>
            <a:r>
              <a:rPr lang="en-IE" dirty="0"/>
              <a:t>The overall goal of Random Testing is to achieve a “reasonable" coverage of the possible values for each input parameter, based on its distribution. </a:t>
            </a:r>
          </a:p>
          <a:p>
            <a:endParaRPr lang="en-IE" dirty="0"/>
          </a:p>
          <a:p>
            <a:r>
              <a:rPr lang="en-IE" dirty="0"/>
              <a:t>This can be determined heuristically (using, for example, 10 random values), or based on a statistical sample size determined from the required confidence in the coverage</a:t>
            </a:r>
          </a:p>
          <a:p>
            <a:endParaRPr lang="en-IE" dirty="0"/>
          </a:p>
        </p:txBody>
      </p:sp>
    </p:spTree>
    <p:extLst>
      <p:ext uri="{BB962C8B-B14F-4D97-AF65-F5344CB8AC3E}">
        <p14:creationId xmlns:p14="http://schemas.microsoft.com/office/powerpoint/2010/main" val="11291547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Cases</a:t>
            </a:r>
          </a:p>
        </p:txBody>
      </p:sp>
      <p:sp>
        <p:nvSpPr>
          <p:cNvPr id="3" name="Content Placeholder 2"/>
          <p:cNvSpPr>
            <a:spLocks noGrp="1"/>
          </p:cNvSpPr>
          <p:nvPr>
            <p:ph idx="1"/>
          </p:nvPr>
        </p:nvSpPr>
        <p:spPr/>
        <p:txBody>
          <a:bodyPr>
            <a:normAutofit fontScale="92500" lnSpcReduction="20000"/>
          </a:bodyPr>
          <a:lstStyle/>
          <a:p>
            <a:r>
              <a:rPr lang="en-IE" dirty="0"/>
              <a:t>Each test case is represented by a set of (random) input values, one for each parameter.</a:t>
            </a:r>
          </a:p>
          <a:p>
            <a:endParaRPr lang="en-IE" dirty="0"/>
          </a:p>
          <a:p>
            <a:r>
              <a:rPr lang="en-IE" dirty="0"/>
              <a:t>If the test is fully automated, then each test case is represented by a distribution of values for a particular parameter. This will normally include the upper and lower limits, and the distribution to be used between these limits to select a random value.</a:t>
            </a:r>
          </a:p>
          <a:p>
            <a:endParaRPr lang="en-IE" dirty="0"/>
          </a:p>
          <a:p>
            <a:r>
              <a:rPr lang="en-IE" dirty="0"/>
              <a:t>Each test case should be given a unique identifier.</a:t>
            </a:r>
          </a:p>
        </p:txBody>
      </p:sp>
    </p:spTree>
    <p:extLst>
      <p:ext uri="{BB962C8B-B14F-4D97-AF65-F5344CB8AC3E}">
        <p14:creationId xmlns:p14="http://schemas.microsoft.com/office/powerpoint/2010/main" val="27092592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sp>
        <p:nvSpPr>
          <p:cNvPr id="3" name="Content Placeholder 2"/>
          <p:cNvSpPr>
            <a:spLocks noGrp="1"/>
          </p:cNvSpPr>
          <p:nvPr>
            <p:ph idx="1"/>
          </p:nvPr>
        </p:nvSpPr>
        <p:spPr/>
        <p:txBody>
          <a:bodyPr>
            <a:normAutofit fontScale="62500" lnSpcReduction="20000"/>
          </a:bodyPr>
          <a:lstStyle/>
          <a:p>
            <a:r>
              <a:rPr lang="en-IE" dirty="0"/>
              <a:t>Input test data is selected, normally automatically, based on the test cases.</a:t>
            </a:r>
          </a:p>
          <a:p>
            <a:r>
              <a:rPr lang="en-IE" dirty="0"/>
              <a:t>Expected output values are derived from the specification. This may be manual or automated. Automating the interpretation of a specification to produce the expected output is difficult. Three approaches are:</a:t>
            </a:r>
          </a:p>
          <a:p>
            <a:endParaRPr lang="en-IE" dirty="0"/>
          </a:p>
          <a:p>
            <a:pPr lvl="1"/>
            <a:r>
              <a:rPr lang="en-IE" dirty="0"/>
              <a:t>1. Select the output partition at random first, then select random output values from this partition, and then select matching input values (which may be random or non-random depending on the specification).</a:t>
            </a:r>
          </a:p>
          <a:p>
            <a:pPr lvl="1"/>
            <a:endParaRPr lang="en-IE" dirty="0"/>
          </a:p>
          <a:p>
            <a:pPr lvl="1"/>
            <a:r>
              <a:rPr lang="en-IE" dirty="0"/>
              <a:t>2. Write a Test Oracle in a higher-level language, which is more likely to be correct.</a:t>
            </a:r>
          </a:p>
          <a:p>
            <a:pPr lvl="1"/>
            <a:endParaRPr lang="en-IE" dirty="0"/>
          </a:p>
          <a:p>
            <a:pPr lvl="1"/>
            <a:r>
              <a:rPr lang="en-IE" dirty="0"/>
              <a:t>3. Use post-conditions to determine the validity of an output after it is produced (rather than producing the expected output value before the test is run).</a:t>
            </a:r>
          </a:p>
        </p:txBody>
      </p:sp>
    </p:spTree>
    <p:extLst>
      <p:ext uri="{BB962C8B-B14F-4D97-AF65-F5344CB8AC3E}">
        <p14:creationId xmlns:p14="http://schemas.microsoft.com/office/powerpoint/2010/main" val="37249525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Comment</a:t>
            </a:r>
          </a:p>
        </p:txBody>
      </p:sp>
      <p:sp>
        <p:nvSpPr>
          <p:cNvPr id="3" name="Content Placeholder 2"/>
          <p:cNvSpPr>
            <a:spLocks noGrp="1"/>
          </p:cNvSpPr>
          <p:nvPr>
            <p:ph idx="1"/>
          </p:nvPr>
        </p:nvSpPr>
        <p:spPr/>
        <p:txBody>
          <a:bodyPr>
            <a:normAutofit fontScale="62500" lnSpcReduction="20000"/>
          </a:bodyPr>
          <a:lstStyle/>
          <a:p>
            <a:r>
              <a:rPr lang="en-IE" dirty="0"/>
              <a:t>Random test data generation is straightforward to implement and leads to a fast generation of test cases. However, calculating the Expected Output from the specification is as time consuming as for EP and BV.</a:t>
            </a:r>
          </a:p>
          <a:p>
            <a:endParaRPr lang="en-IE" dirty="0"/>
          </a:p>
          <a:p>
            <a:r>
              <a:rPr lang="en-IE" dirty="0"/>
              <a:t>If the distribution/histogram of the real-world input data is known, then this provides a mathematical basis for selecting a set of input test case values. The measured test failure rate then provides an indication of the expected failure rate in use.</a:t>
            </a:r>
          </a:p>
          <a:p>
            <a:endParaRPr lang="en-IE" dirty="0"/>
          </a:p>
          <a:p>
            <a:r>
              <a:rPr lang="en-IE" dirty="0"/>
              <a:t>However, if the distribution is not known, then the basis for choosing the random data may not reflect its use, and the failure rate cannot be predicted from the results.</a:t>
            </a:r>
          </a:p>
          <a:p>
            <a:endParaRPr lang="en-IE" dirty="0"/>
          </a:p>
          <a:p>
            <a:r>
              <a:rPr lang="en-IE" dirty="0"/>
              <a:t>Furthermore, the random input data obtained may not have a sufficient set of illegal or extreme values, or even combinations of valid values, that will test the program thoroughly.</a:t>
            </a:r>
          </a:p>
        </p:txBody>
      </p:sp>
    </p:spTree>
    <p:extLst>
      <p:ext uri="{BB962C8B-B14F-4D97-AF65-F5344CB8AC3E}">
        <p14:creationId xmlns:p14="http://schemas.microsoft.com/office/powerpoint/2010/main" val="17682392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Appraisal</a:t>
            </a:r>
          </a:p>
        </p:txBody>
      </p:sp>
      <p:sp>
        <p:nvSpPr>
          <p:cNvPr id="3" name="Content Placeholder 2"/>
          <p:cNvSpPr>
            <a:spLocks noGrp="1"/>
          </p:cNvSpPr>
          <p:nvPr>
            <p:ph idx="1"/>
          </p:nvPr>
        </p:nvSpPr>
        <p:spPr/>
        <p:txBody>
          <a:bodyPr>
            <a:normAutofit/>
          </a:bodyPr>
          <a:lstStyle/>
          <a:p>
            <a:r>
              <a:rPr lang="en-IE" dirty="0"/>
              <a:t>Strengths</a:t>
            </a:r>
          </a:p>
          <a:p>
            <a:pPr lvl="1"/>
            <a:r>
              <a:rPr lang="en-IE" dirty="0"/>
              <a:t>Fast generation of test cases</a:t>
            </a:r>
          </a:p>
          <a:p>
            <a:pPr lvl="1"/>
            <a:r>
              <a:rPr lang="en-IE" dirty="0"/>
              <a:t>Can offer a mathematical basis for selecting an appropriate set of input values</a:t>
            </a:r>
          </a:p>
          <a:p>
            <a:r>
              <a:rPr lang="en-IE" dirty="0"/>
              <a:t>Weaknesses</a:t>
            </a:r>
          </a:p>
          <a:p>
            <a:pPr lvl="1"/>
            <a:r>
              <a:rPr lang="en-IE" dirty="0"/>
              <a:t>Possibly an insufficient set of extreme or illegal values may be tested</a:t>
            </a:r>
          </a:p>
          <a:p>
            <a:pPr lvl="1"/>
            <a:r>
              <a:rPr lang="en-IE" dirty="0"/>
              <a:t>If the distribution of the input is unknown the input values chosen may not reflect typical usage</a:t>
            </a:r>
          </a:p>
        </p:txBody>
      </p:sp>
    </p:spTree>
    <p:extLst>
      <p:ext uri="{BB962C8B-B14F-4D97-AF65-F5344CB8AC3E}">
        <p14:creationId xmlns:p14="http://schemas.microsoft.com/office/powerpoint/2010/main" val="627507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Note: Regression and Stability Testing</a:t>
            </a:r>
          </a:p>
        </p:txBody>
      </p:sp>
      <p:sp>
        <p:nvSpPr>
          <p:cNvPr id="3" name="Content Placeholder 2"/>
          <p:cNvSpPr>
            <a:spLocks noGrp="1"/>
          </p:cNvSpPr>
          <p:nvPr>
            <p:ph idx="1"/>
          </p:nvPr>
        </p:nvSpPr>
        <p:spPr/>
        <p:txBody>
          <a:bodyPr>
            <a:normAutofit fontScale="77500" lnSpcReduction="20000"/>
          </a:bodyPr>
          <a:lstStyle/>
          <a:p>
            <a:r>
              <a:rPr lang="en-IE" dirty="0"/>
              <a:t>Randomisation can also be used to select a small set of tests from a large suite in order to execute the suite more quickly. This can be particularly useful for </a:t>
            </a:r>
            <a:r>
              <a:rPr lang="en-IE" u="sng" dirty="0"/>
              <a:t>Regression Testing</a:t>
            </a:r>
            <a:r>
              <a:rPr lang="en-IE" dirty="0"/>
              <a:t>. The effectiveness of this depends on how the random tests are selected. </a:t>
            </a:r>
          </a:p>
          <a:p>
            <a:r>
              <a:rPr lang="en-IE" dirty="0"/>
              <a:t>More sophisticated techniques may be “directed", using feedback from each test to select data for the following test.</a:t>
            </a:r>
          </a:p>
          <a:p>
            <a:r>
              <a:rPr lang="en-IE" dirty="0"/>
              <a:t>Random data selection is sometimes used for </a:t>
            </a:r>
            <a:r>
              <a:rPr lang="en-IE" u="sng" dirty="0"/>
              <a:t>Stability Testing</a:t>
            </a:r>
            <a:r>
              <a:rPr lang="en-IE" dirty="0"/>
              <a:t>, to ensure that no input data value causes the software to crash or raise unexpected exceptions. This technique is easy to implement in an automated manner, but is unlikely to find faults except in low-quality code.</a:t>
            </a:r>
          </a:p>
        </p:txBody>
      </p:sp>
    </p:spTree>
    <p:extLst>
      <p:ext uri="{BB962C8B-B14F-4D97-AF65-F5344CB8AC3E}">
        <p14:creationId xmlns:p14="http://schemas.microsoft.com/office/powerpoint/2010/main" val="15714531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Random Testing</a:t>
            </a:r>
          </a:p>
        </p:txBody>
      </p:sp>
      <p:sp>
        <p:nvSpPr>
          <p:cNvPr id="3" name="Content Placeholder 2"/>
          <p:cNvSpPr>
            <a:spLocks noGrp="1"/>
          </p:cNvSpPr>
          <p:nvPr>
            <p:ph idx="1"/>
          </p:nvPr>
        </p:nvSpPr>
        <p:spPr/>
        <p:txBody>
          <a:bodyPr>
            <a:normAutofit/>
          </a:bodyPr>
          <a:lstStyle/>
          <a:p>
            <a:r>
              <a:rPr lang="en-IE" dirty="0"/>
              <a:t>Random data for Unit Testing can be easily generated by first randomly selecting which partition the output value is to be in, and then randomly selecting appropriate input values. </a:t>
            </a:r>
          </a:p>
          <a:p>
            <a:endParaRPr lang="en-IE" dirty="0"/>
          </a:p>
          <a:p>
            <a:r>
              <a:rPr lang="en-IE" dirty="0"/>
              <a:t>Uniformly distributed random numbers are generally used for Unit Testing</a:t>
            </a:r>
          </a:p>
        </p:txBody>
      </p:sp>
    </p:spTree>
    <p:extLst>
      <p:ext uri="{BB962C8B-B14F-4D97-AF65-F5344CB8AC3E}">
        <p14:creationId xmlns:p14="http://schemas.microsoft.com/office/powerpoint/2010/main" val="1829507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sp>
        <p:nvSpPr>
          <p:cNvPr id="3" name="Content Placeholder 2"/>
          <p:cNvSpPr>
            <a:spLocks noGrp="1"/>
          </p:cNvSpPr>
          <p:nvPr>
            <p:ph idx="1"/>
          </p:nvPr>
        </p:nvSpPr>
        <p:spPr/>
        <p:txBody>
          <a:bodyPr>
            <a:normAutofit fontScale="77500" lnSpcReduction="20000"/>
          </a:bodyPr>
          <a:lstStyle/>
          <a:p>
            <a:r>
              <a:rPr lang="en-IE" dirty="0"/>
              <a:t>The random values shown here have been generated (using a Java program and the Random class) as follows:</a:t>
            </a:r>
          </a:p>
          <a:p>
            <a:r>
              <a:rPr lang="en-IE" dirty="0"/>
              <a:t>1. Select the result at random (SUCCESS, FAILURE, or ERROR)</a:t>
            </a:r>
          </a:p>
          <a:p>
            <a:r>
              <a:rPr lang="en-IE" dirty="0"/>
              <a:t>2. Select the </a:t>
            </a:r>
            <a:r>
              <a:rPr lang="en-IE" dirty="0" err="1"/>
              <a:t>comfortFlag</a:t>
            </a:r>
            <a:r>
              <a:rPr lang="en-IE" dirty="0"/>
              <a:t> at random</a:t>
            </a:r>
          </a:p>
          <a:p>
            <a:r>
              <a:rPr lang="en-IE" dirty="0"/>
              <a:t>3. Select a value for passengers from the range of values that will cause the required result:</a:t>
            </a:r>
          </a:p>
          <a:p>
            <a:pPr lvl="1">
              <a:buFont typeface="Courier New" panose="02070309020205020404" pitchFamily="49" charset="0"/>
              <a:buChar char="o"/>
            </a:pPr>
            <a:r>
              <a:rPr lang="en-IE" dirty="0"/>
              <a:t>	ERROR: from </a:t>
            </a:r>
            <a:r>
              <a:rPr lang="en-IE" dirty="0" err="1"/>
              <a:t>Integer.MIN</a:t>
            </a:r>
            <a:r>
              <a:rPr lang="en-IE" dirty="0"/>
              <a:t> VALUE to 0</a:t>
            </a:r>
          </a:p>
          <a:p>
            <a:pPr lvl="1">
              <a:buFont typeface="Courier New" panose="02070309020205020404" pitchFamily="49" charset="0"/>
              <a:buChar char="o"/>
            </a:pPr>
            <a:r>
              <a:rPr lang="en-IE" dirty="0"/>
              <a:t>	SUCCESS and false: from 1 to 120</a:t>
            </a:r>
          </a:p>
          <a:p>
            <a:pPr lvl="1">
              <a:buFont typeface="Courier New" panose="02070309020205020404" pitchFamily="49" charset="0"/>
              <a:buChar char="o"/>
            </a:pPr>
            <a:r>
              <a:rPr lang="en-IE" dirty="0"/>
              <a:t>	SUCCESS and true: from 1 to 80</a:t>
            </a:r>
          </a:p>
          <a:p>
            <a:pPr lvl="1">
              <a:buFont typeface="Courier New" panose="02070309020205020404" pitchFamily="49" charset="0"/>
              <a:buChar char="o"/>
            </a:pPr>
            <a:r>
              <a:rPr lang="en-IE" dirty="0"/>
              <a:t>	FAILURE and false: from 121 to </a:t>
            </a:r>
            <a:r>
              <a:rPr lang="en-IE" dirty="0" err="1"/>
              <a:t>Integer.MAX</a:t>
            </a:r>
            <a:r>
              <a:rPr lang="en-IE" dirty="0"/>
              <a:t> VALUE</a:t>
            </a:r>
          </a:p>
          <a:p>
            <a:pPr lvl="1">
              <a:buFont typeface="Courier New" panose="02070309020205020404" pitchFamily="49" charset="0"/>
              <a:buChar char="o"/>
            </a:pPr>
            <a:r>
              <a:rPr lang="en-IE" dirty="0"/>
              <a:t>	FAILURE and true: from 81 to </a:t>
            </a:r>
            <a:r>
              <a:rPr lang="en-IE" dirty="0" err="1"/>
              <a:t>Integer.MAX</a:t>
            </a:r>
            <a:r>
              <a:rPr lang="en-IE" dirty="0"/>
              <a:t> VALUE</a:t>
            </a:r>
          </a:p>
        </p:txBody>
      </p:sp>
    </p:spTree>
    <p:extLst>
      <p:ext uri="{BB962C8B-B14F-4D97-AF65-F5344CB8AC3E}">
        <p14:creationId xmlns:p14="http://schemas.microsoft.com/office/powerpoint/2010/main" val="835539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Equivalence Partitioning</a:t>
            </a:r>
          </a:p>
        </p:txBody>
      </p:sp>
      <p:sp>
        <p:nvSpPr>
          <p:cNvPr id="3" name="Content Placeholder 2"/>
          <p:cNvSpPr>
            <a:spLocks noGrp="1"/>
          </p:cNvSpPr>
          <p:nvPr>
            <p:ph idx="1"/>
          </p:nvPr>
        </p:nvSpPr>
        <p:spPr/>
        <p:txBody>
          <a:bodyPr>
            <a:normAutofit lnSpcReduction="10000"/>
          </a:bodyPr>
          <a:lstStyle/>
          <a:p>
            <a:r>
              <a:rPr lang="en-GB" altLang="en-US" dirty="0"/>
              <a:t>Equivalence partitioning (EP)  is a type of black-box testing</a:t>
            </a:r>
          </a:p>
          <a:p>
            <a:endParaRPr lang="en-GB" altLang="en-US" dirty="0"/>
          </a:p>
          <a:p>
            <a:r>
              <a:rPr lang="en-GB" altLang="en-US" dirty="0"/>
              <a:t>In general, its goal is to verify the basic operation of the software</a:t>
            </a:r>
          </a:p>
          <a:p>
            <a:endParaRPr lang="en-GB" altLang="en-US" dirty="0"/>
          </a:p>
          <a:p>
            <a:r>
              <a:rPr lang="en-IE" dirty="0"/>
              <a:t>Equivalence Partitioning is based on selecting representative values of each parameter from the equivalence partitions. </a:t>
            </a:r>
          </a:p>
          <a:p>
            <a:endParaRPr lang="en-IE" dirty="0"/>
          </a:p>
          <a:p>
            <a:endParaRPr lang="en-GB" altLang="en-US" dirty="0"/>
          </a:p>
          <a:p>
            <a:endParaRPr lang="en-GB" altLang="en-US" dirty="0"/>
          </a:p>
          <a:p>
            <a:endParaRPr lang="en-GB" altLang="en-US" dirty="0"/>
          </a:p>
          <a:p>
            <a:endParaRPr lang="en-IE" dirty="0"/>
          </a:p>
        </p:txBody>
      </p:sp>
    </p:spTree>
    <p:extLst>
      <p:ext uri="{BB962C8B-B14F-4D97-AF65-F5344CB8AC3E}">
        <p14:creationId xmlns:p14="http://schemas.microsoft.com/office/powerpoint/2010/main" val="158186517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268760"/>
            <a:ext cx="6209386"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5589240"/>
            <a:ext cx="8260595" cy="646331"/>
          </a:xfrm>
          <a:prstGeom prst="rect">
            <a:avLst/>
          </a:prstGeom>
          <a:noFill/>
        </p:spPr>
        <p:txBody>
          <a:bodyPr wrap="none" rtlCol="0">
            <a:spAutoFit/>
          </a:bodyPr>
          <a:lstStyle/>
          <a:p>
            <a:r>
              <a:rPr lang="en-IE" dirty="0"/>
              <a:t>Note that random data values are normally selected at runtime using test automation,</a:t>
            </a:r>
          </a:p>
          <a:p>
            <a:r>
              <a:rPr lang="en-IE" dirty="0"/>
              <a:t>and not specified beforehand as shown here. </a:t>
            </a:r>
          </a:p>
        </p:txBody>
      </p:sp>
    </p:spTree>
    <p:extLst>
      <p:ext uri="{BB962C8B-B14F-4D97-AF65-F5344CB8AC3E}">
        <p14:creationId xmlns:p14="http://schemas.microsoft.com/office/powerpoint/2010/main" val="398151784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Error Guessing</a:t>
            </a:r>
          </a:p>
        </p:txBody>
      </p:sp>
      <p:sp>
        <p:nvSpPr>
          <p:cNvPr id="3" name="Content Placeholder 2"/>
          <p:cNvSpPr>
            <a:spLocks noGrp="1"/>
          </p:cNvSpPr>
          <p:nvPr>
            <p:ph idx="1"/>
          </p:nvPr>
        </p:nvSpPr>
        <p:spPr/>
        <p:txBody>
          <a:bodyPr>
            <a:normAutofit fontScale="92500" lnSpcReduction="10000"/>
          </a:bodyPr>
          <a:lstStyle/>
          <a:p>
            <a:r>
              <a:rPr lang="en-IE" dirty="0"/>
              <a:t>The goal of error guessing, in general, is to try find faults in the software based on the experience of domain experts, or software experts.</a:t>
            </a:r>
          </a:p>
          <a:p>
            <a:endParaRPr lang="en-IE" dirty="0"/>
          </a:p>
          <a:p>
            <a:r>
              <a:rPr lang="en-IE" dirty="0"/>
              <a:t>This is an ad-hoc approach, based on intuition and experience. Test data is selected that is likely to expose faults in the code. Some typical examples of inputs likely to cause problems are given on the next slide.</a:t>
            </a:r>
          </a:p>
        </p:txBody>
      </p:sp>
    </p:spTree>
    <p:extLst>
      <p:ext uri="{BB962C8B-B14F-4D97-AF65-F5344CB8AC3E}">
        <p14:creationId xmlns:p14="http://schemas.microsoft.com/office/powerpoint/2010/main" val="6969438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Typical Errors</a:t>
            </a:r>
          </a:p>
        </p:txBody>
      </p:sp>
      <p:sp>
        <p:nvSpPr>
          <p:cNvPr id="3" name="Content Placeholder 2"/>
          <p:cNvSpPr>
            <a:spLocks noGrp="1"/>
          </p:cNvSpPr>
          <p:nvPr>
            <p:ph idx="1"/>
          </p:nvPr>
        </p:nvSpPr>
        <p:spPr/>
        <p:txBody>
          <a:bodyPr>
            <a:normAutofit/>
          </a:bodyPr>
          <a:lstStyle/>
          <a:p>
            <a:r>
              <a:rPr lang="en-IE" u="sng" dirty="0"/>
              <a:t>Empty or null strings, arrays, lists, and class references</a:t>
            </a:r>
            <a:r>
              <a:rPr lang="en-IE" dirty="0"/>
              <a:t>. These may find code that does not check for empty or non-null values before using them.</a:t>
            </a:r>
          </a:p>
          <a:p>
            <a:endParaRPr lang="en-IE" dirty="0"/>
          </a:p>
          <a:p>
            <a:r>
              <a:rPr lang="en-IE" dirty="0"/>
              <a:t> </a:t>
            </a:r>
            <a:r>
              <a:rPr lang="en-IE" u="sng" dirty="0"/>
              <a:t>Zero as a value, or as a count of instances or occurrences</a:t>
            </a:r>
            <a:r>
              <a:rPr lang="en-IE" dirty="0"/>
              <a:t>. These may find divide-by-zero faults.</a:t>
            </a:r>
          </a:p>
        </p:txBody>
      </p:sp>
    </p:spTree>
    <p:extLst>
      <p:ext uri="{BB962C8B-B14F-4D97-AF65-F5344CB8AC3E}">
        <p14:creationId xmlns:p14="http://schemas.microsoft.com/office/powerpoint/2010/main" val="3222173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Typical Errors</a:t>
            </a:r>
          </a:p>
        </p:txBody>
      </p:sp>
      <p:sp>
        <p:nvSpPr>
          <p:cNvPr id="3" name="Content Placeholder 2"/>
          <p:cNvSpPr>
            <a:spLocks noGrp="1"/>
          </p:cNvSpPr>
          <p:nvPr>
            <p:ph idx="1"/>
          </p:nvPr>
        </p:nvSpPr>
        <p:spPr/>
        <p:txBody>
          <a:bodyPr/>
          <a:lstStyle/>
          <a:p>
            <a:r>
              <a:rPr lang="en-IE" u="sng" dirty="0"/>
              <a:t>Spaces or null characters in strings</a:t>
            </a:r>
            <a:r>
              <a:rPr lang="en-IE" dirty="0"/>
              <a:t>. This may find code that does not process strings correctly, or does not trim whitespace before trying to extract data from the string.</a:t>
            </a:r>
          </a:p>
          <a:p>
            <a:endParaRPr lang="en-IE" dirty="0"/>
          </a:p>
          <a:p>
            <a:r>
              <a:rPr lang="en-IE" u="sng" dirty="0"/>
              <a:t>Negative numbers</a:t>
            </a:r>
            <a:r>
              <a:rPr lang="en-IE" dirty="0"/>
              <a:t>. These may find faults in code that only expects to receive positive numbers.</a:t>
            </a:r>
          </a:p>
          <a:p>
            <a:endParaRPr lang="en-IE" dirty="0"/>
          </a:p>
        </p:txBody>
      </p:sp>
    </p:spTree>
    <p:extLst>
      <p:ext uri="{BB962C8B-B14F-4D97-AF65-F5344CB8AC3E}">
        <p14:creationId xmlns:p14="http://schemas.microsoft.com/office/powerpoint/2010/main" val="343961512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Cases</a:t>
            </a:r>
          </a:p>
        </p:txBody>
      </p:sp>
      <p:sp>
        <p:nvSpPr>
          <p:cNvPr id="3" name="Content Placeholder 2"/>
          <p:cNvSpPr>
            <a:spLocks noGrp="1"/>
          </p:cNvSpPr>
          <p:nvPr>
            <p:ph idx="1"/>
          </p:nvPr>
        </p:nvSpPr>
        <p:spPr/>
        <p:txBody>
          <a:bodyPr/>
          <a:lstStyle/>
          <a:p>
            <a:r>
              <a:rPr lang="en-IE" dirty="0"/>
              <a:t>The tester selects values which are likely to produce errors. Each value is a test case.</a:t>
            </a:r>
          </a:p>
          <a:p>
            <a:r>
              <a:rPr lang="en-IE" dirty="0"/>
              <a:t>Each test case should have a unique identifier.</a:t>
            </a:r>
          </a:p>
          <a:p>
            <a:r>
              <a:rPr lang="en-IE" dirty="0"/>
              <a:t>This technique can produce both normal and error test cases. </a:t>
            </a:r>
          </a:p>
          <a:p>
            <a:r>
              <a:rPr lang="en-IE" dirty="0"/>
              <a:t>The values selected are those that are likely to expose faults in the code, they are not necessarily illegal values.</a:t>
            </a:r>
          </a:p>
        </p:txBody>
      </p:sp>
    </p:spTree>
    <p:extLst>
      <p:ext uri="{BB962C8B-B14F-4D97-AF65-F5344CB8AC3E}">
        <p14:creationId xmlns:p14="http://schemas.microsoft.com/office/powerpoint/2010/main" val="201670596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sp>
        <p:nvSpPr>
          <p:cNvPr id="3" name="Content Placeholder 2"/>
          <p:cNvSpPr>
            <a:spLocks noGrp="1"/>
          </p:cNvSpPr>
          <p:nvPr>
            <p:ph idx="1"/>
          </p:nvPr>
        </p:nvSpPr>
        <p:spPr/>
        <p:txBody>
          <a:bodyPr>
            <a:normAutofit lnSpcReduction="10000"/>
          </a:bodyPr>
          <a:lstStyle/>
          <a:p>
            <a:r>
              <a:rPr lang="en-IE" dirty="0"/>
              <a:t>Input test data is selected, based on test cases which are not yet covered. </a:t>
            </a:r>
          </a:p>
          <a:p>
            <a:r>
              <a:rPr lang="en-IE" dirty="0"/>
              <a:t>As for other test techniques, error cases should be executed individually.</a:t>
            </a:r>
          </a:p>
          <a:p>
            <a:r>
              <a:rPr lang="en-IE" dirty="0"/>
              <a:t>Expected output values are derived from the specification. </a:t>
            </a:r>
          </a:p>
          <a:p>
            <a:r>
              <a:rPr lang="en-IE" dirty="0"/>
              <a:t>It may be required to read the specification “backwards" to determine input values for output parameter test cases.</a:t>
            </a:r>
          </a:p>
        </p:txBody>
      </p:sp>
    </p:spTree>
    <p:extLst>
      <p:ext uri="{BB962C8B-B14F-4D97-AF65-F5344CB8AC3E}">
        <p14:creationId xmlns:p14="http://schemas.microsoft.com/office/powerpoint/2010/main" val="39300140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Comment</a:t>
            </a:r>
          </a:p>
        </p:txBody>
      </p:sp>
      <p:sp>
        <p:nvSpPr>
          <p:cNvPr id="3" name="Content Placeholder 2"/>
          <p:cNvSpPr>
            <a:spLocks noGrp="1"/>
          </p:cNvSpPr>
          <p:nvPr>
            <p:ph idx="1"/>
          </p:nvPr>
        </p:nvSpPr>
        <p:spPr/>
        <p:txBody>
          <a:bodyPr/>
          <a:lstStyle/>
          <a:p>
            <a:r>
              <a:rPr lang="en-IE" dirty="0"/>
              <a:t>With experienced testers, this can be a very effective complement to other testing techniques. </a:t>
            </a:r>
          </a:p>
          <a:p>
            <a:endParaRPr lang="en-IE" dirty="0"/>
          </a:p>
          <a:p>
            <a:r>
              <a:rPr lang="en-IE" dirty="0"/>
              <a:t>It depends on how well the testers know the types of mistakes that the developers are likely to make, or mistakes that have a high impact on the final product.</a:t>
            </a:r>
          </a:p>
        </p:txBody>
      </p:sp>
    </p:spTree>
    <p:extLst>
      <p:ext uri="{BB962C8B-B14F-4D97-AF65-F5344CB8AC3E}">
        <p14:creationId xmlns:p14="http://schemas.microsoft.com/office/powerpoint/2010/main" val="9355834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Appraisal</a:t>
            </a:r>
          </a:p>
        </p:txBody>
      </p:sp>
      <p:sp>
        <p:nvSpPr>
          <p:cNvPr id="3" name="Content Placeholder 2"/>
          <p:cNvSpPr>
            <a:spLocks noGrp="1"/>
          </p:cNvSpPr>
          <p:nvPr>
            <p:ph idx="1"/>
          </p:nvPr>
        </p:nvSpPr>
        <p:spPr/>
        <p:txBody>
          <a:bodyPr>
            <a:normAutofit fontScale="92500" lnSpcReduction="10000"/>
          </a:bodyPr>
          <a:lstStyle/>
          <a:p>
            <a:r>
              <a:rPr lang="en-IE" dirty="0"/>
              <a:t>Strengths</a:t>
            </a:r>
          </a:p>
          <a:p>
            <a:pPr lvl="1"/>
            <a:r>
              <a:rPr lang="en-IE" dirty="0"/>
              <a:t>Intuition can frequently provide an accurate basis for finding faults.</a:t>
            </a:r>
          </a:p>
          <a:p>
            <a:pPr lvl="1"/>
            <a:r>
              <a:rPr lang="en-IE" dirty="0"/>
              <a:t>The technique is very efficient, as it focuses on likely faults.</a:t>
            </a:r>
          </a:p>
          <a:p>
            <a:r>
              <a:rPr lang="en-IE" dirty="0"/>
              <a:t>Weaknesses</a:t>
            </a:r>
          </a:p>
          <a:p>
            <a:pPr lvl="1"/>
            <a:r>
              <a:rPr lang="en-IE" dirty="0"/>
              <a:t>The technique relies on experienced testers-but they are not always available.</a:t>
            </a:r>
          </a:p>
          <a:p>
            <a:pPr lvl="1"/>
            <a:r>
              <a:rPr lang="en-IE" dirty="0"/>
              <a:t>The ad-hoc nature of the approach means it is hard to ensure completeness of the testing.</a:t>
            </a:r>
          </a:p>
        </p:txBody>
      </p:sp>
    </p:spTree>
    <p:extLst>
      <p:ext uri="{BB962C8B-B14F-4D97-AF65-F5344CB8AC3E}">
        <p14:creationId xmlns:p14="http://schemas.microsoft.com/office/powerpoint/2010/main" val="178163971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Elimination of Duplicate Tests</a:t>
            </a:r>
          </a:p>
        </p:txBody>
      </p:sp>
      <p:sp>
        <p:nvSpPr>
          <p:cNvPr id="3" name="Content Placeholder 2"/>
          <p:cNvSpPr>
            <a:spLocks noGrp="1"/>
          </p:cNvSpPr>
          <p:nvPr>
            <p:ph idx="1"/>
          </p:nvPr>
        </p:nvSpPr>
        <p:spPr/>
        <p:txBody>
          <a:bodyPr/>
          <a:lstStyle/>
          <a:p>
            <a:r>
              <a:rPr lang="en-IE" dirty="0"/>
              <a:t>The use of 'standard' values simplifies the task of identifying identical tests.</a:t>
            </a:r>
          </a:p>
          <a:p>
            <a:endParaRPr lang="en-IE" dirty="0"/>
          </a:p>
          <a:p>
            <a:r>
              <a:rPr lang="en-IE" dirty="0"/>
              <a:t>In cases where this has not been done, then further test elimination can be achieved by identifying equivalent tests, and making minor changes to the test data.</a:t>
            </a:r>
          </a:p>
        </p:txBody>
      </p:sp>
    </p:spTree>
    <p:extLst>
      <p:ext uri="{BB962C8B-B14F-4D97-AF65-F5344CB8AC3E}">
        <p14:creationId xmlns:p14="http://schemas.microsoft.com/office/powerpoint/2010/main" val="121272332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Elimination of Duplicate Tests</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850" y="1891506"/>
            <a:ext cx="4686300"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436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Equivalence Partitioning</a:t>
            </a:r>
          </a:p>
        </p:txBody>
      </p:sp>
      <p:sp>
        <p:nvSpPr>
          <p:cNvPr id="3" name="Content Placeholder 2"/>
          <p:cNvSpPr>
            <a:spLocks noGrp="1"/>
          </p:cNvSpPr>
          <p:nvPr>
            <p:ph idx="1"/>
          </p:nvPr>
        </p:nvSpPr>
        <p:spPr/>
        <p:txBody>
          <a:bodyPr>
            <a:normAutofit fontScale="77500" lnSpcReduction="20000"/>
          </a:bodyPr>
          <a:lstStyle/>
          <a:p>
            <a:r>
              <a:rPr lang="en-IE" dirty="0"/>
              <a:t>Each equivalence partition for each of the parameters is a test case. Both the inputs and the output should be considered. </a:t>
            </a:r>
          </a:p>
          <a:p>
            <a:endParaRPr lang="en-IE" dirty="0"/>
          </a:p>
          <a:p>
            <a:r>
              <a:rPr lang="en-IE" dirty="0"/>
              <a:t>The technique invariably involves generating as few tests as possible: each new test should select data from as many uncovered partitions as possible. </a:t>
            </a:r>
          </a:p>
          <a:p>
            <a:endParaRPr lang="en-IE" dirty="0"/>
          </a:p>
          <a:p>
            <a:r>
              <a:rPr lang="en-IE" dirty="0"/>
              <a:t>Error cases should be treated separately to avoid error hiding.</a:t>
            </a:r>
          </a:p>
          <a:p>
            <a:endParaRPr lang="en-IE" dirty="0"/>
          </a:p>
          <a:p>
            <a:r>
              <a:rPr lang="en-IE" dirty="0"/>
              <a:t>The goal is to achieve 100% coverage of the equivalence partitions.</a:t>
            </a:r>
          </a:p>
        </p:txBody>
      </p:sp>
    </p:spTree>
    <p:extLst>
      <p:ext uri="{BB962C8B-B14F-4D97-AF65-F5344CB8AC3E}">
        <p14:creationId xmlns:p14="http://schemas.microsoft.com/office/powerpoint/2010/main" val="384449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EP Test Cases</a:t>
            </a:r>
          </a:p>
        </p:txBody>
      </p:sp>
      <p:sp>
        <p:nvSpPr>
          <p:cNvPr id="3" name="Content Placeholder 2"/>
          <p:cNvSpPr>
            <a:spLocks noGrp="1"/>
          </p:cNvSpPr>
          <p:nvPr>
            <p:ph idx="1"/>
          </p:nvPr>
        </p:nvSpPr>
        <p:spPr/>
        <p:txBody>
          <a:bodyPr>
            <a:normAutofit fontScale="92500" lnSpcReduction="20000"/>
          </a:bodyPr>
          <a:lstStyle/>
          <a:p>
            <a:r>
              <a:rPr lang="en-IE" dirty="0"/>
              <a:t>Each partition for each input and output is a test case. It is good practice to give each test case for each SUT a unique identifier. </a:t>
            </a:r>
          </a:p>
          <a:p>
            <a:endParaRPr lang="en-IE" dirty="0"/>
          </a:p>
          <a:p>
            <a:r>
              <a:rPr lang="en-IE" dirty="0"/>
              <a:t>It is often useful to use the prefix “EP-" for Equivalence Partition test cases. </a:t>
            </a:r>
          </a:p>
          <a:p>
            <a:endParaRPr lang="en-IE" dirty="0"/>
          </a:p>
          <a:p>
            <a:r>
              <a:rPr lang="en-IE" dirty="0"/>
              <a:t>Note that the actual numerical values selected from the partitions are not the test cases, they are the test data.</a:t>
            </a:r>
          </a:p>
        </p:txBody>
      </p:sp>
    </p:spTree>
    <p:extLst>
      <p:ext uri="{BB962C8B-B14F-4D97-AF65-F5344CB8AC3E}">
        <p14:creationId xmlns:p14="http://schemas.microsoft.com/office/powerpoint/2010/main" val="262045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EP Test Data</a:t>
            </a:r>
          </a:p>
        </p:txBody>
      </p:sp>
      <p:sp>
        <p:nvSpPr>
          <p:cNvPr id="3" name="Content Placeholder 2"/>
          <p:cNvSpPr>
            <a:spLocks noGrp="1"/>
          </p:cNvSpPr>
          <p:nvPr>
            <p:ph idx="1"/>
          </p:nvPr>
        </p:nvSpPr>
        <p:spPr/>
        <p:txBody>
          <a:bodyPr>
            <a:normAutofit fontScale="77500" lnSpcReduction="20000"/>
          </a:bodyPr>
          <a:lstStyle/>
          <a:p>
            <a:r>
              <a:rPr lang="en-IE" dirty="0"/>
              <a:t>Input test data is selected, based on test cases which are not yet covered. Ideally, each normal Test will include as many additional normal test cases as possible. Each error Test must only include one error test case.</a:t>
            </a:r>
          </a:p>
          <a:p>
            <a:endParaRPr lang="en-IE" dirty="0"/>
          </a:p>
          <a:p>
            <a:r>
              <a:rPr lang="en-IE" dirty="0"/>
              <a:t>Expected output values are derived from the specification. However, the tester must ensure that all the test cases related to the output parameters are covered. It may be necessary to read the specification “backwards" to determine input values that will result in an output value being in the required equivalence partition.</a:t>
            </a:r>
          </a:p>
        </p:txBody>
      </p:sp>
    </p:spTree>
    <p:extLst>
      <p:ext uri="{BB962C8B-B14F-4D97-AF65-F5344CB8AC3E}">
        <p14:creationId xmlns:p14="http://schemas.microsoft.com/office/powerpoint/2010/main" val="1347363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EP Test Data</a:t>
            </a:r>
          </a:p>
        </p:txBody>
      </p:sp>
      <p:sp>
        <p:nvSpPr>
          <p:cNvPr id="3" name="Content Placeholder 2"/>
          <p:cNvSpPr>
            <a:spLocks noGrp="1"/>
          </p:cNvSpPr>
          <p:nvPr>
            <p:ph idx="1"/>
          </p:nvPr>
        </p:nvSpPr>
        <p:spPr/>
        <p:txBody>
          <a:bodyPr>
            <a:normAutofit fontScale="92500" lnSpcReduction="10000"/>
          </a:bodyPr>
          <a:lstStyle/>
          <a:p>
            <a:r>
              <a:rPr lang="en-IE" dirty="0"/>
              <a:t>Hint: it is usually easiest to identify test data by going through the test cases in order, selecting the next uncovered test case for each parameter, and then selecting an Equivalence Partition value. </a:t>
            </a:r>
          </a:p>
          <a:p>
            <a:endParaRPr lang="en-IE" dirty="0"/>
          </a:p>
          <a:p>
            <a:r>
              <a:rPr lang="en-IE" dirty="0"/>
              <a:t>There is no reason to use different values from the same partition-in fact it is easier to review the test data for correctness if the one particular value is chosen from each partition, and then used throughout</a:t>
            </a:r>
          </a:p>
          <a:p>
            <a:endParaRPr lang="en-IE" dirty="0"/>
          </a:p>
        </p:txBody>
      </p:sp>
    </p:spTree>
    <p:extLst>
      <p:ext uri="{BB962C8B-B14F-4D97-AF65-F5344CB8AC3E}">
        <p14:creationId xmlns:p14="http://schemas.microsoft.com/office/powerpoint/2010/main" val="2900787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Comment</a:t>
            </a:r>
          </a:p>
        </p:txBody>
      </p:sp>
      <p:sp>
        <p:nvSpPr>
          <p:cNvPr id="3" name="Content Placeholder 2"/>
          <p:cNvSpPr>
            <a:spLocks noGrp="1"/>
          </p:cNvSpPr>
          <p:nvPr>
            <p:ph idx="1"/>
          </p:nvPr>
        </p:nvSpPr>
        <p:spPr/>
        <p:txBody>
          <a:bodyPr>
            <a:normAutofit fontScale="85000" lnSpcReduction="20000"/>
          </a:bodyPr>
          <a:lstStyle/>
          <a:p>
            <a:r>
              <a:rPr lang="en-IE" dirty="0"/>
              <a:t>Equivalence Partitions provide a minimum level of black-box testing. At least one value has been tested from every input and output partition, using a minimum number of tests.</a:t>
            </a:r>
          </a:p>
          <a:p>
            <a:r>
              <a:rPr lang="en-IE" dirty="0"/>
              <a:t>These tests are likely to ensure that the basic data processing aspects of the code are correct. But they do not exercise the different decisions made in the code.</a:t>
            </a:r>
          </a:p>
          <a:p>
            <a:r>
              <a:rPr lang="en-IE" dirty="0"/>
              <a:t>This is important, as decisions are a frequent source of mistakes in the code. These decisions generally reflect the boundaries of input partitions, or the identification of combinations of inputs requiring particular processing. </a:t>
            </a:r>
          </a:p>
        </p:txBody>
      </p:sp>
    </p:spTree>
    <p:extLst>
      <p:ext uri="{BB962C8B-B14F-4D97-AF65-F5344CB8AC3E}">
        <p14:creationId xmlns:p14="http://schemas.microsoft.com/office/powerpoint/2010/main" val="138969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EP Strengths</a:t>
            </a:r>
          </a:p>
        </p:txBody>
      </p:sp>
      <p:sp>
        <p:nvSpPr>
          <p:cNvPr id="3" name="Content Placeholder 2"/>
          <p:cNvSpPr>
            <a:spLocks noGrp="1"/>
          </p:cNvSpPr>
          <p:nvPr>
            <p:ph idx="1"/>
          </p:nvPr>
        </p:nvSpPr>
        <p:spPr/>
        <p:txBody>
          <a:bodyPr/>
          <a:lstStyle/>
          <a:p>
            <a:r>
              <a:rPr lang="en-IE" dirty="0"/>
              <a:t>Provides a good basic level of testing.</a:t>
            </a:r>
          </a:p>
          <a:p>
            <a:r>
              <a:rPr lang="en-IE" dirty="0"/>
              <a:t>Well suited to data processing applications where input variables may be easily identified and take on distinct values allowing easy partitioning.</a:t>
            </a:r>
          </a:p>
          <a:p>
            <a:r>
              <a:rPr lang="en-IE" dirty="0"/>
              <a:t>Provides a structured means for identifying basic test cases.</a:t>
            </a:r>
          </a:p>
        </p:txBody>
      </p:sp>
    </p:spTree>
    <p:extLst>
      <p:ext uri="{BB962C8B-B14F-4D97-AF65-F5344CB8AC3E}">
        <p14:creationId xmlns:p14="http://schemas.microsoft.com/office/powerpoint/2010/main" val="865905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EP Weaknesses</a:t>
            </a:r>
          </a:p>
        </p:txBody>
      </p:sp>
      <p:sp>
        <p:nvSpPr>
          <p:cNvPr id="3" name="Content Placeholder 2"/>
          <p:cNvSpPr>
            <a:spLocks noGrp="1"/>
          </p:cNvSpPr>
          <p:nvPr>
            <p:ph idx="1"/>
          </p:nvPr>
        </p:nvSpPr>
        <p:spPr/>
        <p:txBody>
          <a:bodyPr/>
          <a:lstStyle/>
          <a:p>
            <a:r>
              <a:rPr lang="en-IE" dirty="0"/>
              <a:t>Correct processing at the edges of partitions is not tested.</a:t>
            </a:r>
          </a:p>
          <a:p>
            <a:r>
              <a:rPr lang="en-IE" dirty="0"/>
              <a:t>Combinations of inputs are not tested.</a:t>
            </a:r>
          </a:p>
          <a:p>
            <a:r>
              <a:rPr lang="en-IE" dirty="0"/>
              <a:t>The technique does not provide an algorithm for finding the partitions or selecting the test data.</a:t>
            </a:r>
          </a:p>
        </p:txBody>
      </p:sp>
    </p:spTree>
    <p:extLst>
      <p:ext uri="{BB962C8B-B14F-4D97-AF65-F5344CB8AC3E}">
        <p14:creationId xmlns:p14="http://schemas.microsoft.com/office/powerpoint/2010/main" val="347020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idx="4294967295"/>
          </p:nvPr>
        </p:nvSpPr>
        <p:spPr>
          <a:xfrm>
            <a:off x="467544" y="476672"/>
            <a:ext cx="8228962" cy="1142469"/>
          </a:xfrm>
        </p:spPr>
        <p:txBody>
          <a:bodyPr/>
          <a:lstStyle/>
          <a:p>
            <a:r>
              <a:rPr lang="en-US" altLang="en-US" dirty="0"/>
              <a:t>Black-box testing</a:t>
            </a:r>
            <a:endParaRPr lang="en-GB" altLang="en-US" dirty="0"/>
          </a:p>
        </p:txBody>
      </p:sp>
      <p:sp>
        <p:nvSpPr>
          <p:cNvPr id="158723" name="Rectangle 3"/>
          <p:cNvSpPr>
            <a:spLocks noGrp="1"/>
          </p:cNvSpPr>
          <p:nvPr>
            <p:ph type="body" idx="4294967295"/>
          </p:nvPr>
        </p:nvSpPr>
        <p:spPr/>
        <p:txBody>
          <a:bodyPr/>
          <a:lstStyle/>
          <a:p>
            <a:r>
              <a:rPr lang="en-GB" altLang="en-US" dirty="0"/>
              <a:t>Black-box testing (functional testing) is based on the program specification, without consideration of internal structures of the software</a:t>
            </a:r>
          </a:p>
          <a:p>
            <a:r>
              <a:rPr lang="en-GB" altLang="en-US" dirty="0"/>
              <a:t>Aims to verify if the program meets the requirement specification</a:t>
            </a:r>
          </a:p>
          <a:p>
            <a:r>
              <a:rPr lang="en-GB" altLang="en-US" dirty="0"/>
              <a:t>Different approaches, each one has strengths and weaknesses</a:t>
            </a:r>
          </a:p>
        </p:txBody>
      </p:sp>
    </p:spTree>
    <p:extLst>
      <p:ext uri="{BB962C8B-B14F-4D97-AF65-F5344CB8AC3E}">
        <p14:creationId xmlns:p14="http://schemas.microsoft.com/office/powerpoint/2010/main" val="3189543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Analysis of software specification</a:t>
            </a:r>
          </a:p>
        </p:txBody>
      </p:sp>
      <p:sp>
        <p:nvSpPr>
          <p:cNvPr id="3" name="Content Placeholder 2"/>
          <p:cNvSpPr>
            <a:spLocks noGrp="1"/>
          </p:cNvSpPr>
          <p:nvPr>
            <p:ph idx="1"/>
          </p:nvPr>
        </p:nvSpPr>
        <p:spPr/>
        <p:txBody>
          <a:bodyPr>
            <a:normAutofit fontScale="85000" lnSpcReduction="20000"/>
          </a:bodyPr>
          <a:lstStyle/>
          <a:p>
            <a:r>
              <a:rPr lang="en-IE" dirty="0"/>
              <a:t>Parameters</a:t>
            </a:r>
          </a:p>
          <a:p>
            <a:pPr lvl="1"/>
            <a:r>
              <a:rPr lang="en-IE" dirty="0"/>
              <a:t>Input, output parameters of methods/functions</a:t>
            </a:r>
          </a:p>
          <a:p>
            <a:r>
              <a:rPr lang="en-IE" dirty="0"/>
              <a:t>Methods (and functions) have explicit and implicit parameters. </a:t>
            </a:r>
          </a:p>
          <a:p>
            <a:pPr lvl="1"/>
            <a:r>
              <a:rPr lang="en-IE" dirty="0"/>
              <a:t>Explicit parameters are passed in the method call. </a:t>
            </a:r>
          </a:p>
          <a:p>
            <a:pPr lvl="1"/>
            <a:r>
              <a:rPr lang="en-IE" dirty="0"/>
              <a:t>Implicit parameters are not: for example, in a C program they may be global variables; in a Java program, they may be attributes. </a:t>
            </a:r>
          </a:p>
          <a:p>
            <a:endParaRPr lang="en-IE" dirty="0"/>
          </a:p>
          <a:p>
            <a:r>
              <a:rPr lang="en-IE" dirty="0"/>
              <a:t>Both types of parameter must be considered in testing. A complete specification should include all inputs and outputs.</a:t>
            </a:r>
          </a:p>
        </p:txBody>
      </p:sp>
    </p:spTree>
    <p:extLst>
      <p:ext uri="{BB962C8B-B14F-4D97-AF65-F5344CB8AC3E}">
        <p14:creationId xmlns:p14="http://schemas.microsoft.com/office/powerpoint/2010/main" val="2589837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Parameter ranges</a:t>
            </a:r>
          </a:p>
        </p:txBody>
      </p:sp>
      <p:sp>
        <p:nvSpPr>
          <p:cNvPr id="3" name="Content Placeholder 2"/>
          <p:cNvSpPr>
            <a:spLocks noGrp="1"/>
          </p:cNvSpPr>
          <p:nvPr>
            <p:ph idx="1"/>
          </p:nvPr>
        </p:nvSpPr>
        <p:spPr/>
        <p:txBody>
          <a:bodyPr/>
          <a:lstStyle/>
          <a:p>
            <a:r>
              <a:rPr lang="en-IE" dirty="0"/>
              <a:t>Parameter ranges</a:t>
            </a:r>
          </a:p>
          <a:p>
            <a:pPr lvl="1"/>
            <a:r>
              <a:rPr lang="en-IE" dirty="0"/>
              <a:t>Natural values (data type) and specification-based ranges of values </a:t>
            </a:r>
          </a:p>
          <a:p>
            <a:pPr lvl="1"/>
            <a:r>
              <a:rPr lang="en-IE" dirty="0"/>
              <a:t>Limits of ranges [lower </a:t>
            </a:r>
            <a:r>
              <a:rPr lang="en-IE" dirty="0" err="1"/>
              <a:t>value..upper</a:t>
            </a:r>
            <a:r>
              <a:rPr lang="en-IE" dirty="0"/>
              <a:t> value]</a:t>
            </a:r>
          </a:p>
          <a:p>
            <a:pPr lvl="1"/>
            <a:r>
              <a:rPr lang="en-IE" dirty="0"/>
              <a:t>Example with Java data type:</a:t>
            </a:r>
          </a:p>
          <a:p>
            <a:pPr lvl="2"/>
            <a:r>
              <a:rPr lang="en-IE" dirty="0"/>
              <a:t>Age:  </a:t>
            </a:r>
            <a:r>
              <a:rPr lang="en-IE" b="1" dirty="0"/>
              <a:t>short</a:t>
            </a:r>
            <a:r>
              <a:rPr lang="en-IE" dirty="0"/>
              <a:t> integer, 16-bit signed two's complement integer,</a:t>
            </a:r>
          </a:p>
          <a:p>
            <a:pPr marL="1284365" lvl="3" indent="-342821">
              <a:buFont typeface="Wingdings" panose="05000000000000000000" pitchFamily="2" charset="2"/>
              <a:buChar char="§"/>
            </a:pPr>
            <a:r>
              <a:rPr lang="en-IE" dirty="0"/>
              <a:t>natural range [short.MIN_VALUE..</a:t>
            </a:r>
            <a:r>
              <a:rPr lang="en-IE" dirty="0" err="1"/>
              <a:t>short.MAX_VALUE</a:t>
            </a:r>
            <a:r>
              <a:rPr lang="en-IE" dirty="0"/>
              <a:t>]: [2</a:t>
            </a:r>
            <a:r>
              <a:rPr lang="en-IE" baseline="30000" dirty="0"/>
              <a:t>-15</a:t>
            </a:r>
            <a:r>
              <a:rPr lang="en-IE" dirty="0"/>
              <a:t>.. 2</a:t>
            </a:r>
            <a:r>
              <a:rPr lang="en-IE" baseline="30000" dirty="0"/>
              <a:t>15</a:t>
            </a:r>
            <a:r>
              <a:rPr lang="en-IE" dirty="0"/>
              <a:t>-1] or [-32,768..+32,767] </a:t>
            </a:r>
          </a:p>
          <a:p>
            <a:pPr marL="1284365" lvl="3" indent="-342821">
              <a:buFont typeface="Wingdings" panose="05000000000000000000" pitchFamily="2" charset="2"/>
              <a:buChar char="§"/>
            </a:pPr>
            <a:r>
              <a:rPr lang="en-IE" dirty="0"/>
              <a:t>specification-based ranges of Age: [0..120]</a:t>
            </a:r>
          </a:p>
          <a:p>
            <a:endParaRPr lang="en-IE" dirty="0"/>
          </a:p>
        </p:txBody>
      </p:sp>
    </p:spTree>
    <p:extLst>
      <p:ext uri="{BB962C8B-B14F-4D97-AF65-F5344CB8AC3E}">
        <p14:creationId xmlns:p14="http://schemas.microsoft.com/office/powerpoint/2010/main" val="2483267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Parameter range for </a:t>
            </a:r>
            <a:r>
              <a:rPr lang="en-IE" b="1" dirty="0" err="1"/>
              <a:t>int</a:t>
            </a:r>
            <a:endParaRPr lang="en-IE"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060848"/>
            <a:ext cx="6984776" cy="2759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362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Parameter Ranges</a:t>
            </a:r>
          </a:p>
        </p:txBody>
      </p:sp>
      <p:sp>
        <p:nvSpPr>
          <p:cNvPr id="3" name="Content Placeholder 2"/>
          <p:cNvSpPr>
            <a:spLocks noGrp="1"/>
          </p:cNvSpPr>
          <p:nvPr>
            <p:ph idx="1"/>
          </p:nvPr>
        </p:nvSpPr>
        <p:spPr/>
        <p:txBody>
          <a:bodyPr/>
          <a:lstStyle/>
          <a:p>
            <a:r>
              <a:rPr lang="en-IE" dirty="0"/>
              <a:t>Parameter ranges</a:t>
            </a:r>
          </a:p>
          <a:p>
            <a:pPr lvl="1"/>
            <a:r>
              <a:rPr lang="en-IE" dirty="0"/>
              <a:t>integer: 32-bit signed two's complement integer</a:t>
            </a:r>
          </a:p>
          <a:p>
            <a:pPr lvl="1"/>
            <a:r>
              <a:rPr lang="en-IE" dirty="0"/>
              <a:t>byte: 8-bit signed two's complement integer</a:t>
            </a:r>
          </a:p>
          <a:p>
            <a:pPr lvl="1"/>
            <a:r>
              <a:rPr lang="en-IE" dirty="0"/>
              <a:t>long: 64-bit two's complement integer</a:t>
            </a:r>
          </a:p>
          <a:p>
            <a:pPr lvl="1"/>
            <a:r>
              <a:rPr lang="en-IE" dirty="0"/>
              <a:t>char: 16-bit Unicode character</a:t>
            </a:r>
          </a:p>
          <a:p>
            <a:pPr lvl="1"/>
            <a:endParaRPr lang="en-IE" dirty="0"/>
          </a:p>
        </p:txBody>
      </p:sp>
    </p:spTree>
    <p:extLst>
      <p:ext uri="{BB962C8B-B14F-4D97-AF65-F5344CB8AC3E}">
        <p14:creationId xmlns:p14="http://schemas.microsoft.com/office/powerpoint/2010/main" val="2326534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Parameter Ranges</a:t>
            </a:r>
          </a:p>
        </p:txBody>
      </p:sp>
      <p:sp>
        <p:nvSpPr>
          <p:cNvPr id="3" name="Content Placeholder 2"/>
          <p:cNvSpPr>
            <a:spLocks noGrp="1"/>
          </p:cNvSpPr>
          <p:nvPr>
            <p:ph idx="1"/>
          </p:nvPr>
        </p:nvSpPr>
        <p:spPr/>
        <p:txBody>
          <a:bodyPr>
            <a:normAutofit fontScale="92500" lnSpcReduction="10000"/>
          </a:bodyPr>
          <a:lstStyle/>
          <a:p>
            <a:r>
              <a:rPr lang="en-IE" dirty="0"/>
              <a:t>Natural ranges for types with no natural ordering are treated slightly differently-each value is a separate range containing one value:</a:t>
            </a:r>
          </a:p>
          <a:p>
            <a:pPr marL="342900" lvl="1" indent="-342900">
              <a:buFont typeface="Arial" panose="020B0604020202020204" pitchFamily="34" charset="0"/>
              <a:buChar char="•"/>
            </a:pPr>
            <a:endParaRPr lang="en-IE" b="1" dirty="0"/>
          </a:p>
          <a:p>
            <a:pPr marL="742950" lvl="2" indent="-342900"/>
            <a:r>
              <a:rPr lang="en-IE" b="1" dirty="0" err="1"/>
              <a:t>boolean</a:t>
            </a:r>
            <a:r>
              <a:rPr lang="en-IE" b="1" dirty="0"/>
              <a:t> </a:t>
            </a:r>
            <a:r>
              <a:rPr lang="en-IE" dirty="0"/>
              <a:t>[true][false]</a:t>
            </a:r>
          </a:p>
          <a:p>
            <a:pPr marL="742950" lvl="2" indent="-342900"/>
            <a:r>
              <a:rPr lang="en-IE" b="1" dirty="0" err="1"/>
              <a:t>enum</a:t>
            </a:r>
            <a:r>
              <a:rPr lang="en-IE" dirty="0"/>
              <a:t> Colour {Red, Blue, Green} [Red][Blue][Green]</a:t>
            </a:r>
          </a:p>
          <a:p>
            <a:endParaRPr lang="en-IE" dirty="0"/>
          </a:p>
          <a:p>
            <a:r>
              <a:rPr lang="en-IE" dirty="0"/>
              <a:t>Compound types, such as arrays and classes are more complicated to analyse, though the principles are the same. </a:t>
            </a:r>
          </a:p>
        </p:txBody>
      </p:sp>
    </p:spTree>
    <p:extLst>
      <p:ext uri="{BB962C8B-B14F-4D97-AF65-F5344CB8AC3E}">
        <p14:creationId xmlns:p14="http://schemas.microsoft.com/office/powerpoint/2010/main" val="1647891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Equivalence Partitions</a:t>
            </a:r>
          </a:p>
        </p:txBody>
      </p:sp>
      <p:sp>
        <p:nvSpPr>
          <p:cNvPr id="3" name="Content Placeholder 2"/>
          <p:cNvSpPr>
            <a:spLocks noGrp="1"/>
          </p:cNvSpPr>
          <p:nvPr>
            <p:ph idx="1"/>
          </p:nvPr>
        </p:nvSpPr>
        <p:spPr/>
        <p:txBody>
          <a:bodyPr>
            <a:normAutofit fontScale="92500" lnSpcReduction="10000"/>
          </a:bodyPr>
          <a:lstStyle/>
          <a:p>
            <a:r>
              <a:rPr lang="en-IE" dirty="0"/>
              <a:t>Equivalence Partitions (EP)</a:t>
            </a:r>
          </a:p>
          <a:p>
            <a:pPr lvl="1"/>
            <a:r>
              <a:rPr lang="en-IE" dirty="0"/>
              <a:t>EP is a range of values for a parameter for which the specification states equivalent processing</a:t>
            </a:r>
          </a:p>
          <a:p>
            <a:pPr lvl="1"/>
            <a:r>
              <a:rPr lang="en-IE" dirty="0"/>
              <a:t>Representative value from each partition is selected as test data.</a:t>
            </a:r>
          </a:p>
          <a:p>
            <a:pPr lvl="1"/>
            <a:r>
              <a:rPr lang="en-IE" dirty="0"/>
              <a:t>Example:</a:t>
            </a:r>
          </a:p>
          <a:p>
            <a:pPr lvl="2"/>
            <a:r>
              <a:rPr lang="en-IE" dirty="0"/>
              <a:t>Partition 1 (negative number): Integer.MIN_VALUE..-1 </a:t>
            </a:r>
          </a:p>
          <a:p>
            <a:pPr lvl="2"/>
            <a:r>
              <a:rPr lang="en-IE" dirty="0"/>
              <a:t>Partition 2 (0 ) : 0..0</a:t>
            </a:r>
          </a:p>
          <a:p>
            <a:pPr lvl="2"/>
            <a:r>
              <a:rPr lang="en-IE" dirty="0"/>
              <a:t>Partition 3(positive number): 1.. </a:t>
            </a:r>
            <a:r>
              <a:rPr lang="en-IE" dirty="0" err="1"/>
              <a:t>Integer.MAX_VALUE</a:t>
            </a:r>
            <a:endParaRPr lang="en-IE" dirty="0"/>
          </a:p>
          <a:p>
            <a:pPr lvl="1"/>
            <a:r>
              <a:rPr lang="en-IE" dirty="0"/>
              <a:t>Any value in the partition is processed equivalently to any other value</a:t>
            </a:r>
          </a:p>
        </p:txBody>
      </p:sp>
      <p:sp>
        <p:nvSpPr>
          <p:cNvPr id="13" name="TextBox 12"/>
          <p:cNvSpPr txBox="1"/>
          <p:nvPr/>
        </p:nvSpPr>
        <p:spPr>
          <a:xfrm>
            <a:off x="4106359" y="4185084"/>
            <a:ext cx="340158" cy="369332"/>
          </a:xfrm>
          <a:prstGeom prst="rect">
            <a:avLst/>
          </a:prstGeom>
          <a:noFill/>
        </p:spPr>
        <p:txBody>
          <a:bodyPr wrap="none" lIns="91418" tIns="45710" rIns="91418" bIns="45710" rtlCol="0">
            <a:spAutoFit/>
          </a:bodyPr>
          <a:lstStyle/>
          <a:p>
            <a:r>
              <a:rPr lang="en-IE" dirty="0"/>
              <a:t>-1</a:t>
            </a:r>
          </a:p>
        </p:txBody>
      </p:sp>
    </p:spTree>
    <p:extLst>
      <p:ext uri="{BB962C8B-B14F-4D97-AF65-F5344CB8AC3E}">
        <p14:creationId xmlns:p14="http://schemas.microsoft.com/office/powerpoint/2010/main" val="3064996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Equivalence Partitions</a:t>
            </a:r>
          </a:p>
        </p:txBody>
      </p:sp>
      <p:cxnSp>
        <p:nvCxnSpPr>
          <p:cNvPr id="4" name="Straight Connector 3"/>
          <p:cNvCxnSpPr/>
          <p:nvPr/>
        </p:nvCxnSpPr>
        <p:spPr>
          <a:xfrm>
            <a:off x="2699794" y="4221088"/>
            <a:ext cx="1720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699792" y="4077072"/>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53048" y="3823523"/>
            <a:ext cx="606256" cy="369332"/>
          </a:xfrm>
          <a:prstGeom prst="rect">
            <a:avLst/>
          </a:prstGeom>
          <a:noFill/>
        </p:spPr>
        <p:txBody>
          <a:bodyPr wrap="none" lIns="91418" tIns="45710" rIns="91418" bIns="45710" rtlCol="0">
            <a:spAutoFit/>
          </a:bodyPr>
          <a:lstStyle/>
          <a:p>
            <a:r>
              <a:rPr lang="en-IE" dirty="0"/>
              <a:t>max</a:t>
            </a:r>
          </a:p>
        </p:txBody>
      </p:sp>
      <p:sp>
        <p:nvSpPr>
          <p:cNvPr id="7" name="TextBox 6"/>
          <p:cNvSpPr txBox="1"/>
          <p:nvPr/>
        </p:nvSpPr>
        <p:spPr>
          <a:xfrm>
            <a:off x="4291669" y="3742084"/>
            <a:ext cx="309700" cy="369332"/>
          </a:xfrm>
          <a:prstGeom prst="rect">
            <a:avLst/>
          </a:prstGeom>
          <a:noFill/>
        </p:spPr>
        <p:txBody>
          <a:bodyPr wrap="none" lIns="91418" tIns="45710" rIns="91418" bIns="45710" rtlCol="0">
            <a:spAutoFit/>
          </a:bodyPr>
          <a:lstStyle/>
          <a:p>
            <a:r>
              <a:rPr lang="en-IE" dirty="0"/>
              <a:t>0</a:t>
            </a:r>
          </a:p>
        </p:txBody>
      </p:sp>
      <p:cxnSp>
        <p:nvCxnSpPr>
          <p:cNvPr id="8" name="Straight Connector 7"/>
          <p:cNvCxnSpPr/>
          <p:nvPr/>
        </p:nvCxnSpPr>
        <p:spPr>
          <a:xfrm>
            <a:off x="4446519" y="4207396"/>
            <a:ext cx="1720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56176" y="4077072"/>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55976" y="4108430"/>
            <a:ext cx="383394" cy="369312"/>
          </a:xfrm>
          <a:prstGeom prst="rect">
            <a:avLst/>
          </a:prstGeom>
          <a:noFill/>
        </p:spPr>
        <p:txBody>
          <a:bodyPr wrap="none" lIns="91418" tIns="45710" rIns="91418" bIns="45710" rtlCol="0">
            <a:spAutoFit/>
          </a:bodyPr>
          <a:lstStyle/>
          <a:p>
            <a:r>
              <a:rPr lang="en-IE" dirty="0"/>
              <a:t>+1</a:t>
            </a:r>
          </a:p>
        </p:txBody>
      </p:sp>
      <p:cxnSp>
        <p:nvCxnSpPr>
          <p:cNvPr id="11" name="Straight Connector 10"/>
          <p:cNvCxnSpPr/>
          <p:nvPr/>
        </p:nvCxnSpPr>
        <p:spPr>
          <a:xfrm>
            <a:off x="4427984" y="4077072"/>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07085" y="4221088"/>
            <a:ext cx="585417" cy="369332"/>
          </a:xfrm>
          <a:prstGeom prst="rect">
            <a:avLst/>
          </a:prstGeom>
          <a:noFill/>
        </p:spPr>
        <p:txBody>
          <a:bodyPr wrap="none" lIns="91418" tIns="45710" rIns="91418" bIns="45710" rtlCol="0">
            <a:spAutoFit/>
          </a:bodyPr>
          <a:lstStyle/>
          <a:p>
            <a:r>
              <a:rPr lang="en-IE" dirty="0"/>
              <a:t>min</a:t>
            </a:r>
          </a:p>
        </p:txBody>
      </p:sp>
      <p:cxnSp>
        <p:nvCxnSpPr>
          <p:cNvPr id="13" name="Straight Connector 12"/>
          <p:cNvCxnSpPr/>
          <p:nvPr/>
        </p:nvCxnSpPr>
        <p:spPr>
          <a:xfrm>
            <a:off x="4446519" y="4122169"/>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37824" y="4153537"/>
            <a:ext cx="372173" cy="369312"/>
          </a:xfrm>
          <a:prstGeom prst="rect">
            <a:avLst/>
          </a:prstGeom>
          <a:noFill/>
        </p:spPr>
        <p:txBody>
          <a:bodyPr wrap="none" lIns="91418" tIns="45710" rIns="91418" bIns="45710" rtlCol="0">
            <a:spAutoFit/>
          </a:bodyPr>
          <a:lstStyle/>
          <a:p>
            <a:r>
              <a:rPr lang="en-IE" dirty="0"/>
              <a:t>-1</a:t>
            </a:r>
          </a:p>
        </p:txBody>
      </p:sp>
    </p:spTree>
    <p:extLst>
      <p:ext uri="{BB962C8B-B14F-4D97-AF65-F5344CB8AC3E}">
        <p14:creationId xmlns:p14="http://schemas.microsoft.com/office/powerpoint/2010/main" val="4221721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a:t>
            </a:r>
            <a:r>
              <a:rPr lang="en-IE" dirty="0" err="1"/>
              <a:t>isNegative</a:t>
            </a:r>
            <a:r>
              <a:rPr lang="en-IE" dirty="0"/>
              <a:t>()</a:t>
            </a:r>
          </a:p>
        </p:txBody>
      </p:sp>
      <p:sp>
        <p:nvSpPr>
          <p:cNvPr id="3" name="Content Placeholder 2"/>
          <p:cNvSpPr>
            <a:spLocks noGrp="1"/>
          </p:cNvSpPr>
          <p:nvPr>
            <p:ph idx="1"/>
          </p:nvPr>
        </p:nvSpPr>
        <p:spPr/>
        <p:txBody>
          <a:bodyPr>
            <a:normAutofit fontScale="92500" lnSpcReduction="10000"/>
          </a:bodyPr>
          <a:lstStyle/>
          <a:p>
            <a:r>
              <a:rPr lang="en-IE" dirty="0"/>
              <a:t>Consider a method, </a:t>
            </a:r>
          </a:p>
          <a:p>
            <a:pPr lvl="1"/>
            <a:r>
              <a:rPr lang="en-IE" b="1" dirty="0" err="1"/>
              <a:t>boolean</a:t>
            </a:r>
            <a:r>
              <a:rPr lang="en-IE" dirty="0"/>
              <a:t> </a:t>
            </a:r>
            <a:r>
              <a:rPr lang="en-IE" sz="1800" dirty="0" err="1">
                <a:latin typeface="Courier New" panose="02070309020205020404" pitchFamily="49" charset="0"/>
                <a:cs typeface="Courier New" panose="02070309020205020404" pitchFamily="49" charset="0"/>
              </a:rPr>
              <a:t>isNegative</a:t>
            </a:r>
            <a:r>
              <a:rPr lang="en-IE" sz="1800" dirty="0">
                <a:latin typeface="Courier New" panose="02070309020205020404" pitchFamily="49" charset="0"/>
                <a:cs typeface="Courier New" panose="02070309020205020404" pitchFamily="49" charset="0"/>
              </a:rPr>
              <a:t>(</a:t>
            </a:r>
            <a:r>
              <a:rPr lang="en-IE" sz="1800" dirty="0" err="1">
                <a:latin typeface="Courier New" panose="02070309020205020404" pitchFamily="49" charset="0"/>
                <a:cs typeface="Courier New" panose="02070309020205020404" pitchFamily="49" charset="0"/>
              </a:rPr>
              <a:t>int</a:t>
            </a:r>
            <a:r>
              <a:rPr lang="en-IE" sz="1800" dirty="0">
                <a:latin typeface="Courier New" panose="02070309020205020404" pitchFamily="49" charset="0"/>
                <a:cs typeface="Courier New" panose="02070309020205020404" pitchFamily="49" charset="0"/>
              </a:rPr>
              <a:t> x)</a:t>
            </a:r>
            <a:r>
              <a:rPr lang="en-IE" dirty="0"/>
              <a:t>, </a:t>
            </a:r>
          </a:p>
          <a:p>
            <a:r>
              <a:rPr lang="en-IE" dirty="0"/>
              <a:t>which accepts a single Java </a:t>
            </a:r>
            <a:r>
              <a:rPr lang="en-IE" sz="2200" dirty="0" err="1">
                <a:latin typeface="Courier New" panose="02070309020205020404" pitchFamily="49" charset="0"/>
                <a:cs typeface="Courier New" panose="02070309020205020404" pitchFamily="49" charset="0"/>
              </a:rPr>
              <a:t>int</a:t>
            </a:r>
            <a:r>
              <a:rPr lang="en-IE" dirty="0"/>
              <a:t> as its input parameter. The method returns true if </a:t>
            </a:r>
            <a:r>
              <a:rPr lang="en-IE" dirty="0">
                <a:latin typeface="Courier New" panose="02070309020205020404" pitchFamily="49" charset="0"/>
                <a:cs typeface="Courier New" panose="02070309020205020404" pitchFamily="49" charset="0"/>
              </a:rPr>
              <a:t>x</a:t>
            </a:r>
            <a:r>
              <a:rPr lang="en-IE" dirty="0"/>
              <a:t> is negative, otherwise false. </a:t>
            </a:r>
          </a:p>
          <a:p>
            <a:r>
              <a:rPr lang="en-IE" dirty="0"/>
              <a:t>From this specification, two equivalence partitions for the parameter </a:t>
            </a:r>
            <a:r>
              <a:rPr lang="en-IE" dirty="0">
                <a:latin typeface="Courier New" panose="02070309020205020404" pitchFamily="49" charset="0"/>
                <a:cs typeface="Courier New" panose="02070309020205020404" pitchFamily="49" charset="0"/>
              </a:rPr>
              <a:t>x</a:t>
            </a:r>
            <a:r>
              <a:rPr lang="en-IE" dirty="0"/>
              <a:t> can be identified:</a:t>
            </a:r>
          </a:p>
          <a:p>
            <a:r>
              <a:rPr lang="en-IE" dirty="0"/>
              <a:t>1. </a:t>
            </a:r>
            <a:r>
              <a:rPr lang="en-IE" dirty="0" err="1"/>
              <a:t>Integer.MIN</a:t>
            </a:r>
            <a:r>
              <a:rPr lang="en-IE" dirty="0"/>
              <a:t> VALUE..-1</a:t>
            </a:r>
          </a:p>
          <a:p>
            <a:r>
              <a:rPr lang="en-IE" dirty="0"/>
              <a:t>2. 0..Integer.MAX VALUE</a:t>
            </a:r>
          </a:p>
        </p:txBody>
      </p:sp>
    </p:spTree>
    <p:extLst>
      <p:ext uri="{BB962C8B-B14F-4D97-AF65-F5344CB8AC3E}">
        <p14:creationId xmlns:p14="http://schemas.microsoft.com/office/powerpoint/2010/main" val="801760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a:t>
            </a:r>
            <a:r>
              <a:rPr lang="en-IE" dirty="0" err="1"/>
              <a:t>isNegative</a:t>
            </a:r>
            <a:r>
              <a:rPr lang="en-IE" dirty="0"/>
              <a:t>()</a:t>
            </a:r>
          </a:p>
        </p:txBody>
      </p:sp>
      <p:sp>
        <p:nvSpPr>
          <p:cNvPr id="3" name="Content Placeholder 2"/>
          <p:cNvSpPr>
            <a:spLocks noGrp="1"/>
          </p:cNvSpPr>
          <p:nvPr>
            <p:ph idx="1"/>
          </p:nvPr>
        </p:nvSpPr>
        <p:spPr/>
        <p:txBody>
          <a:bodyPr/>
          <a:lstStyle/>
          <a:p>
            <a:r>
              <a:rPr lang="en-IE" dirty="0"/>
              <a:t>These specification-based ranges are called Equivalence Partitions-according to the specification, any value in the partition is processed equivalently to any other value.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207" y="4077072"/>
            <a:ext cx="46672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6751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Analysis of software specification</a:t>
            </a:r>
          </a:p>
        </p:txBody>
      </p:sp>
      <p:sp>
        <p:nvSpPr>
          <p:cNvPr id="3" name="Content Placeholder 2"/>
          <p:cNvSpPr>
            <a:spLocks noGrp="1"/>
          </p:cNvSpPr>
          <p:nvPr>
            <p:ph idx="1"/>
          </p:nvPr>
        </p:nvSpPr>
        <p:spPr/>
        <p:txBody>
          <a:bodyPr/>
          <a:lstStyle/>
          <a:p>
            <a:r>
              <a:rPr lang="en-IE" dirty="0"/>
              <a:t>Equivalence Partitions</a:t>
            </a:r>
          </a:p>
          <a:p>
            <a:pPr lvl="1"/>
            <a:r>
              <a:rPr lang="en-IE" dirty="0"/>
              <a:t>Every value for every parameter is in one partition</a:t>
            </a:r>
          </a:p>
          <a:p>
            <a:pPr lvl="1"/>
            <a:r>
              <a:rPr lang="en-IE" dirty="0"/>
              <a:t>No values between partition</a:t>
            </a:r>
          </a:p>
          <a:p>
            <a:pPr lvl="1"/>
            <a:r>
              <a:rPr lang="en-IE" dirty="0"/>
              <a:t>Natural range of the parameter provides the upper and lower limits for partitions</a:t>
            </a:r>
          </a:p>
          <a:p>
            <a:pPr lvl="1"/>
            <a:r>
              <a:rPr lang="en-IE" dirty="0"/>
              <a:t>Any one value can be selected to represent any other value in the same partition. Traditionally a value in the middle is picked</a:t>
            </a:r>
          </a:p>
          <a:p>
            <a:pPr lvl="1"/>
            <a:r>
              <a:rPr lang="en-IE" dirty="0"/>
              <a:t>A single test uses a single value in a partition</a:t>
            </a:r>
          </a:p>
        </p:txBody>
      </p:sp>
    </p:spTree>
    <p:extLst>
      <p:ext uri="{BB962C8B-B14F-4D97-AF65-F5344CB8AC3E}">
        <p14:creationId xmlns:p14="http://schemas.microsoft.com/office/powerpoint/2010/main" val="85259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Black Box Testing types</a:t>
            </a:r>
          </a:p>
        </p:txBody>
      </p:sp>
      <p:sp>
        <p:nvSpPr>
          <p:cNvPr id="3" name="Content Placeholder 2"/>
          <p:cNvSpPr>
            <a:spLocks noGrp="1"/>
          </p:cNvSpPr>
          <p:nvPr>
            <p:ph idx="1"/>
          </p:nvPr>
        </p:nvSpPr>
        <p:spPr/>
        <p:txBody>
          <a:bodyPr/>
          <a:lstStyle/>
          <a:p>
            <a:pPr marL="514350" indent="-514350">
              <a:buFont typeface="+mj-lt"/>
              <a:buAutoNum type="arabicParenR"/>
            </a:pPr>
            <a:r>
              <a:rPr lang="en-IE" dirty="0"/>
              <a:t>Equivalence Partitioning (EP)</a:t>
            </a:r>
          </a:p>
          <a:p>
            <a:pPr marL="514350" indent="-514350">
              <a:buFont typeface="+mj-lt"/>
              <a:buAutoNum type="arabicParenR"/>
            </a:pPr>
            <a:r>
              <a:rPr lang="en-IE" dirty="0"/>
              <a:t>Boundary Value Analysis (BVA)</a:t>
            </a:r>
          </a:p>
          <a:p>
            <a:pPr marL="514350" indent="-514350">
              <a:buFont typeface="+mj-lt"/>
              <a:buAutoNum type="arabicParenR"/>
            </a:pPr>
            <a:r>
              <a:rPr lang="en-IE" dirty="0"/>
              <a:t>Combinational Testing</a:t>
            </a:r>
          </a:p>
          <a:p>
            <a:pPr marL="514350" indent="-514350">
              <a:buFont typeface="+mj-lt"/>
              <a:buAutoNum type="arabicParenR"/>
            </a:pPr>
            <a:r>
              <a:rPr lang="en-IE" dirty="0"/>
              <a:t>Sequential (State-Based) Testing</a:t>
            </a:r>
          </a:p>
          <a:p>
            <a:pPr marL="514350" indent="-514350">
              <a:buFont typeface="+mj-lt"/>
              <a:buAutoNum type="arabicParenR"/>
            </a:pPr>
            <a:r>
              <a:rPr lang="en-IE" dirty="0"/>
              <a:t>Testing with Random Data</a:t>
            </a:r>
          </a:p>
          <a:p>
            <a:pPr marL="514350" indent="-514350">
              <a:buFont typeface="+mj-lt"/>
              <a:buAutoNum type="arabicParenR"/>
            </a:pPr>
            <a:r>
              <a:rPr lang="en-IE" dirty="0"/>
              <a:t>Error Guessing/Expert Testing</a:t>
            </a:r>
          </a:p>
        </p:txBody>
      </p:sp>
    </p:spTree>
    <p:extLst>
      <p:ext uri="{BB962C8B-B14F-4D97-AF65-F5344CB8AC3E}">
        <p14:creationId xmlns:p14="http://schemas.microsoft.com/office/powerpoint/2010/main" val="213313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EP</a:t>
            </a:r>
          </a:p>
        </p:txBody>
      </p:sp>
      <p:sp>
        <p:nvSpPr>
          <p:cNvPr id="3" name="Content Placeholder 2"/>
          <p:cNvSpPr>
            <a:spLocks noGrp="1"/>
          </p:cNvSpPr>
          <p:nvPr>
            <p:ph idx="1"/>
          </p:nvPr>
        </p:nvSpPr>
        <p:spPr/>
        <p:txBody>
          <a:bodyPr>
            <a:normAutofit/>
          </a:bodyPr>
          <a:lstStyle/>
          <a:p>
            <a:r>
              <a:rPr lang="en-IE" dirty="0"/>
              <a:t>Equivalence Partitions are useful for testing the fundamental operation of the software: </a:t>
            </a:r>
          </a:p>
          <a:p>
            <a:endParaRPr lang="en-IE" dirty="0"/>
          </a:p>
          <a:p>
            <a:r>
              <a:rPr lang="en-IE" dirty="0"/>
              <a:t>if the software fails using EP values, then it is not worth testing with more sophisticated techniques until the faults have been fixed.</a:t>
            </a:r>
          </a:p>
        </p:txBody>
      </p:sp>
    </p:spTree>
    <p:extLst>
      <p:ext uri="{BB962C8B-B14F-4D97-AF65-F5344CB8AC3E}">
        <p14:creationId xmlns:p14="http://schemas.microsoft.com/office/powerpoint/2010/main" val="3436695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idx="4294967295"/>
          </p:nvPr>
        </p:nvSpPr>
        <p:spPr>
          <a:xfrm>
            <a:off x="395536" y="692697"/>
            <a:ext cx="8228962" cy="792088"/>
          </a:xfrm>
        </p:spPr>
        <p:txBody>
          <a:bodyPr/>
          <a:lstStyle/>
          <a:p>
            <a:r>
              <a:rPr lang="en-US" altLang="en-US" dirty="0"/>
              <a:t>Equivalence Partitioning</a:t>
            </a:r>
            <a:endParaRPr lang="en-GB" altLang="en-US" dirty="0"/>
          </a:p>
        </p:txBody>
      </p:sp>
      <p:sp>
        <p:nvSpPr>
          <p:cNvPr id="158723" name="Rectangle 3"/>
          <p:cNvSpPr>
            <a:spLocks noGrp="1"/>
          </p:cNvSpPr>
          <p:nvPr>
            <p:ph type="body" idx="4294967295"/>
          </p:nvPr>
        </p:nvSpPr>
        <p:spPr/>
        <p:txBody>
          <a:bodyPr>
            <a:normAutofit fontScale="92500" lnSpcReduction="10000"/>
          </a:bodyPr>
          <a:lstStyle/>
          <a:p>
            <a:r>
              <a:rPr lang="en-GB" altLang="en-US" dirty="0"/>
              <a:t>Description</a:t>
            </a:r>
          </a:p>
          <a:p>
            <a:pPr lvl="1"/>
            <a:r>
              <a:rPr lang="en-GB" altLang="en-US" dirty="0"/>
              <a:t>Selecting representative values of each parameter from the equivalence partitions</a:t>
            </a:r>
          </a:p>
          <a:p>
            <a:pPr lvl="1"/>
            <a:r>
              <a:rPr lang="en-GB" altLang="en-US" dirty="0"/>
              <a:t>The goal is to achieve 100% coverage of the equivalence partitions</a:t>
            </a:r>
          </a:p>
          <a:p>
            <a:pPr lvl="2"/>
            <a:r>
              <a:rPr lang="en-GB" altLang="en-US" dirty="0"/>
              <a:t>How to specify EP ?</a:t>
            </a:r>
          </a:p>
          <a:p>
            <a:r>
              <a:rPr lang="en-GB" altLang="en-US" dirty="0"/>
              <a:t>Test case</a:t>
            </a:r>
          </a:p>
          <a:p>
            <a:pPr lvl="1"/>
            <a:r>
              <a:rPr lang="en-GB" altLang="en-US" dirty="0"/>
              <a:t>Each partition for each input and output is a test case</a:t>
            </a:r>
          </a:p>
          <a:p>
            <a:r>
              <a:rPr lang="en-GB" altLang="en-US" dirty="0"/>
              <a:t>Test data</a:t>
            </a:r>
          </a:p>
          <a:p>
            <a:pPr lvl="1"/>
            <a:r>
              <a:rPr lang="en-GB" altLang="en-US" dirty="0"/>
              <a:t>Values selected from the partitions</a:t>
            </a:r>
          </a:p>
        </p:txBody>
      </p:sp>
    </p:spTree>
    <p:extLst>
      <p:ext uri="{BB962C8B-B14F-4D97-AF65-F5344CB8AC3E}">
        <p14:creationId xmlns:p14="http://schemas.microsoft.com/office/powerpoint/2010/main" val="2551953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EP Example- fits()</a:t>
            </a:r>
          </a:p>
        </p:txBody>
      </p:sp>
      <p:sp>
        <p:nvSpPr>
          <p:cNvPr id="3" name="Content Placeholder 2"/>
          <p:cNvSpPr>
            <a:spLocks noGrp="1"/>
          </p:cNvSpPr>
          <p:nvPr>
            <p:ph idx="1"/>
          </p:nvPr>
        </p:nvSpPr>
        <p:spPr/>
        <p:txBody>
          <a:bodyPr>
            <a:normAutofit fontScale="92500"/>
          </a:bodyPr>
          <a:lstStyle/>
          <a:p>
            <a:r>
              <a:rPr lang="en-IE" dirty="0"/>
              <a:t>Specification:</a:t>
            </a:r>
          </a:p>
          <a:p>
            <a:r>
              <a:rPr lang="en-IE" dirty="0"/>
              <a:t>A plane has 120 seats. A  flight can accommodate up to that number of passengers. If the passengers require extra comfort, the effective number of seats is reduced by 40 to ensure that every passenger has an empty seat next to them. The method fits() indicates whether a particular number of passengers can be accommodated with or without extra comfort.</a:t>
            </a:r>
          </a:p>
        </p:txBody>
      </p:sp>
    </p:spTree>
    <p:extLst>
      <p:ext uri="{BB962C8B-B14F-4D97-AF65-F5344CB8AC3E}">
        <p14:creationId xmlns:p14="http://schemas.microsoft.com/office/powerpoint/2010/main" val="3283617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Fits() specification</a:t>
            </a:r>
          </a:p>
        </p:txBody>
      </p:sp>
      <p:sp>
        <p:nvSpPr>
          <p:cNvPr id="3" name="Content Placeholder 2"/>
          <p:cNvSpPr>
            <a:spLocks noGrp="1"/>
          </p:cNvSpPr>
          <p:nvPr>
            <p:ph idx="1"/>
          </p:nvPr>
        </p:nvSpPr>
        <p:spPr/>
        <p:txBody>
          <a:bodyPr>
            <a:normAutofit fontScale="70000" lnSpcReduction="20000"/>
          </a:bodyPr>
          <a:lstStyle/>
          <a:p>
            <a:r>
              <a:rPr lang="en-IE" b="1" dirty="0"/>
              <a:t>Status</a:t>
            </a:r>
            <a:r>
              <a:rPr lang="en-IE" dirty="0"/>
              <a:t>  fits(</a:t>
            </a:r>
            <a:r>
              <a:rPr lang="en-IE" dirty="0" err="1"/>
              <a:t>int</a:t>
            </a:r>
            <a:r>
              <a:rPr lang="en-IE" dirty="0"/>
              <a:t> passengers, </a:t>
            </a:r>
            <a:r>
              <a:rPr lang="en-IE" dirty="0" err="1"/>
              <a:t>boolean</a:t>
            </a:r>
            <a:r>
              <a:rPr lang="en-IE" dirty="0"/>
              <a:t> </a:t>
            </a:r>
            <a:r>
              <a:rPr lang="en-IE" dirty="0" err="1"/>
              <a:t>comfortFlag</a:t>
            </a:r>
            <a:r>
              <a:rPr lang="en-IE" dirty="0"/>
              <a:t>)</a:t>
            </a:r>
          </a:p>
          <a:p>
            <a:r>
              <a:rPr lang="en-IE" b="1" u="sng" dirty="0"/>
              <a:t>Inputs</a:t>
            </a:r>
          </a:p>
          <a:p>
            <a:pPr lvl="1"/>
            <a:r>
              <a:rPr lang="en-IE" dirty="0"/>
              <a:t>passengers: the number of passengers to be carried</a:t>
            </a:r>
          </a:p>
          <a:p>
            <a:pPr lvl="1"/>
            <a:r>
              <a:rPr lang="en-IE" dirty="0" err="1"/>
              <a:t>comfortFlag</a:t>
            </a:r>
            <a:r>
              <a:rPr lang="en-IE" dirty="0"/>
              <a:t>: flag to indicate whether extra comfort is required</a:t>
            </a:r>
          </a:p>
          <a:p>
            <a:r>
              <a:rPr lang="en-IE" b="1" u="sng" dirty="0"/>
              <a:t>Outputs</a:t>
            </a:r>
          </a:p>
          <a:p>
            <a:r>
              <a:rPr lang="en-IE" dirty="0"/>
              <a:t>return value:</a:t>
            </a:r>
          </a:p>
          <a:p>
            <a:pPr lvl="1"/>
            <a:r>
              <a:rPr lang="en-IE" dirty="0"/>
              <a:t>SUCCESS if passengers</a:t>
            </a:r>
            <a:r>
              <a:rPr lang="en-IE" dirty="0">
                <a:latin typeface="Times New Roman"/>
                <a:cs typeface="Times New Roman"/>
              </a:rPr>
              <a:t>≤</a:t>
            </a:r>
            <a:r>
              <a:rPr lang="en-IE" dirty="0"/>
              <a:t>120 and !</a:t>
            </a:r>
            <a:r>
              <a:rPr lang="en-IE" dirty="0" err="1"/>
              <a:t>comfortFlag</a:t>
            </a:r>
            <a:endParaRPr lang="en-IE" dirty="0"/>
          </a:p>
          <a:p>
            <a:pPr lvl="1"/>
            <a:r>
              <a:rPr lang="en-IE" dirty="0"/>
              <a:t>SUCCESS if passengers</a:t>
            </a:r>
            <a:r>
              <a:rPr lang="en-IE" dirty="0">
                <a:latin typeface="Times New Roman"/>
                <a:cs typeface="Times New Roman"/>
              </a:rPr>
              <a:t> ≤ </a:t>
            </a:r>
            <a:r>
              <a:rPr lang="en-IE" dirty="0"/>
              <a:t>80 and </a:t>
            </a:r>
            <a:r>
              <a:rPr lang="en-IE" dirty="0" err="1"/>
              <a:t>comfortFlag</a:t>
            </a:r>
            <a:endParaRPr lang="en-IE" dirty="0"/>
          </a:p>
          <a:p>
            <a:pPr lvl="1"/>
            <a:r>
              <a:rPr lang="en-IE" dirty="0"/>
              <a:t>FAILURE if passengers&gt;120, or if passengers&gt;80 and </a:t>
            </a:r>
            <a:r>
              <a:rPr lang="en-IE" dirty="0" err="1"/>
              <a:t>comfortFlag</a:t>
            </a:r>
            <a:endParaRPr lang="en-IE" dirty="0"/>
          </a:p>
          <a:p>
            <a:pPr lvl="1"/>
            <a:r>
              <a:rPr lang="en-IE" dirty="0"/>
              <a:t>ERROR if any inputs are invalid (e.g. passengers&lt;1)</a:t>
            </a:r>
          </a:p>
          <a:p>
            <a:endParaRPr lang="en-IE" dirty="0"/>
          </a:p>
          <a:p>
            <a:r>
              <a:rPr lang="en-IE" dirty="0"/>
              <a:t>Status is defined as follows:</a:t>
            </a:r>
          </a:p>
          <a:p>
            <a:pPr lvl="1"/>
            <a:r>
              <a:rPr lang="en-IE" dirty="0" err="1"/>
              <a:t>enum</a:t>
            </a:r>
            <a:r>
              <a:rPr lang="en-IE" dirty="0"/>
              <a:t> Status { SUCCESS, FAILURE, ERROR };</a:t>
            </a:r>
          </a:p>
        </p:txBody>
      </p:sp>
    </p:spTree>
    <p:extLst>
      <p:ext uri="{BB962C8B-B14F-4D97-AF65-F5344CB8AC3E}">
        <p14:creationId xmlns:p14="http://schemas.microsoft.com/office/powerpoint/2010/main" val="3922318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Processing for Passengers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IE" dirty="0"/>
                  <a:t>There are four types of processing defined:</a:t>
                </a:r>
              </a:p>
              <a:p>
                <a:pPr lvl="1"/>
                <a:r>
                  <a:rPr lang="en-IE" dirty="0"/>
                  <a:t>1. Enough seats are always available (1..80)</a:t>
                </a:r>
              </a:p>
              <a:p>
                <a:pPr lvl="1"/>
                <a:r>
                  <a:rPr lang="en-IE" dirty="0"/>
                  <a:t>2. Enough seats are conditionally available (81..120)</a:t>
                </a:r>
              </a:p>
              <a:p>
                <a:pPr lvl="1"/>
                <a:r>
                  <a:rPr lang="en-IE" dirty="0"/>
                  <a:t>3. Enough seats are never available (121..Integer.MAX VALUE)</a:t>
                </a:r>
              </a:p>
              <a:p>
                <a:pPr lvl="1"/>
                <a:r>
                  <a:rPr lang="en-IE" dirty="0"/>
                  <a:t>4. An error in the input value (</a:t>
                </a:r>
                <a14:m>
                  <m:oMath xmlns:m="http://schemas.openxmlformats.org/officeDocument/2006/math">
                    <m:r>
                      <a:rPr lang="en-IE" i="1" smtClean="0">
                        <a:latin typeface="Cambria Math"/>
                        <a:ea typeface="Cambria Math"/>
                      </a:rPr>
                      <m:t>≤</m:t>
                    </m:r>
                  </m:oMath>
                </a14:m>
                <a:r>
                  <a:rPr lang="en-IE" dirty="0"/>
                  <a:t>0)</a:t>
                </a:r>
              </a:p>
              <a:p>
                <a:endParaRPr lang="en-IE" dirty="0"/>
              </a:p>
              <a:p>
                <a:r>
                  <a:rPr lang="en-IE" dirty="0"/>
                  <a:t>Note that combinations of input parameters are not considered in Equivalence Partitioning.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617" r="-889" b="-1482"/>
                </a:stretch>
              </a:blipFill>
            </p:spPr>
            <p:txBody>
              <a:bodyPr/>
              <a:lstStyle/>
              <a:p>
                <a:r>
                  <a:rPr lang="en-IE">
                    <a:noFill/>
                  </a:rPr>
                  <a:t> </a:t>
                </a:r>
              </a:p>
            </p:txBody>
          </p:sp>
        </mc:Fallback>
      </mc:AlternateContent>
    </p:spTree>
    <p:extLst>
      <p:ext uri="{BB962C8B-B14F-4D97-AF65-F5344CB8AC3E}">
        <p14:creationId xmlns:p14="http://schemas.microsoft.com/office/powerpoint/2010/main" val="273841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Processing for </a:t>
            </a:r>
            <a:r>
              <a:rPr lang="en-IE" dirty="0" err="1"/>
              <a:t>comfortFlag</a:t>
            </a:r>
            <a:r>
              <a:rPr lang="en-IE" dirty="0"/>
              <a:t> and return value</a:t>
            </a:r>
          </a:p>
        </p:txBody>
      </p:sp>
      <p:sp>
        <p:nvSpPr>
          <p:cNvPr id="3" name="Content Placeholder 2"/>
          <p:cNvSpPr>
            <a:spLocks noGrp="1"/>
          </p:cNvSpPr>
          <p:nvPr>
            <p:ph idx="1"/>
          </p:nvPr>
        </p:nvSpPr>
        <p:spPr/>
        <p:txBody>
          <a:bodyPr>
            <a:normAutofit lnSpcReduction="10000"/>
          </a:bodyPr>
          <a:lstStyle/>
          <a:p>
            <a:r>
              <a:rPr lang="en-IE" dirty="0"/>
              <a:t>For </a:t>
            </a:r>
            <a:r>
              <a:rPr lang="en-IE" dirty="0" err="1"/>
              <a:t>comfortFlag</a:t>
            </a:r>
            <a:r>
              <a:rPr lang="en-IE" dirty="0"/>
              <a:t> there are two types of processing defined:</a:t>
            </a:r>
          </a:p>
          <a:p>
            <a:pPr lvl="1"/>
            <a:r>
              <a:rPr lang="en-IE" dirty="0"/>
              <a:t>1. Don't leave extra space for comfort (false)</a:t>
            </a:r>
          </a:p>
          <a:p>
            <a:pPr lvl="1"/>
            <a:r>
              <a:rPr lang="en-IE" dirty="0"/>
              <a:t>2. Leave extra space for comfort (true)</a:t>
            </a:r>
          </a:p>
          <a:p>
            <a:r>
              <a:rPr lang="en-IE" dirty="0"/>
              <a:t>For return value there are three types of processing defined:</a:t>
            </a:r>
          </a:p>
          <a:p>
            <a:pPr lvl="1"/>
            <a:r>
              <a:rPr lang="en-IE" dirty="0"/>
              <a:t>1. Enough seats are available (SUCCESS)</a:t>
            </a:r>
          </a:p>
          <a:p>
            <a:pPr lvl="1"/>
            <a:r>
              <a:rPr lang="en-IE" dirty="0"/>
              <a:t>2. Not enough seats are available (FAILURE)</a:t>
            </a:r>
          </a:p>
          <a:p>
            <a:pPr lvl="1"/>
            <a:r>
              <a:rPr lang="en-IE" dirty="0"/>
              <a:t>3. An error in the input parameters (ERROR)</a:t>
            </a:r>
          </a:p>
        </p:txBody>
      </p:sp>
    </p:spTree>
    <p:extLst>
      <p:ext uri="{BB962C8B-B14F-4D97-AF65-F5344CB8AC3E}">
        <p14:creationId xmlns:p14="http://schemas.microsoft.com/office/powerpoint/2010/main" val="2831156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Natural Ranges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844824"/>
            <a:ext cx="7340015"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6775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Input Partitions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88840"/>
            <a:ext cx="5905710"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413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Output Partitions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204864"/>
            <a:ext cx="5655901"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4990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Cases</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484784"/>
            <a:ext cx="6630275"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4941168"/>
            <a:ext cx="8136904" cy="1200329"/>
          </a:xfrm>
          <a:prstGeom prst="rect">
            <a:avLst/>
          </a:prstGeom>
          <a:noFill/>
        </p:spPr>
        <p:txBody>
          <a:bodyPr wrap="square" rtlCol="0">
            <a:spAutoFit/>
          </a:bodyPr>
          <a:lstStyle/>
          <a:p>
            <a:r>
              <a:rPr lang="en-IE" dirty="0"/>
              <a:t>Each partition is a test case, and requires a unique identifier. Reviewing the test cases for correctness is easier if numeric ranges are shown in order.</a:t>
            </a:r>
          </a:p>
          <a:p>
            <a:endParaRPr lang="en-IE" dirty="0"/>
          </a:p>
          <a:p>
            <a:r>
              <a:rPr lang="en-IE" dirty="0"/>
              <a:t>An asterisk (*) indicates an error case, which must be tested separately.</a:t>
            </a:r>
          </a:p>
        </p:txBody>
      </p:sp>
    </p:spTree>
    <p:extLst>
      <p:ext uri="{BB962C8B-B14F-4D97-AF65-F5344CB8AC3E}">
        <p14:creationId xmlns:p14="http://schemas.microsoft.com/office/powerpoint/2010/main" val="77062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White Box Test Types</a:t>
            </a:r>
          </a:p>
        </p:txBody>
      </p:sp>
      <p:sp>
        <p:nvSpPr>
          <p:cNvPr id="3" name="Content Placeholder 2"/>
          <p:cNvSpPr>
            <a:spLocks noGrp="1"/>
          </p:cNvSpPr>
          <p:nvPr>
            <p:ph idx="1"/>
          </p:nvPr>
        </p:nvSpPr>
        <p:spPr/>
        <p:txBody>
          <a:bodyPr>
            <a:normAutofit fontScale="92500"/>
          </a:bodyPr>
          <a:lstStyle/>
          <a:p>
            <a:pPr marL="514350" indent="-514350">
              <a:buFont typeface="+mj-lt"/>
              <a:buAutoNum type="arabicParenR" startAt="7"/>
            </a:pPr>
            <a:r>
              <a:rPr lang="en-IE" dirty="0"/>
              <a:t>Statement Coverage (SC)</a:t>
            </a:r>
          </a:p>
          <a:p>
            <a:pPr marL="514350" indent="-514350">
              <a:buFont typeface="+mj-lt"/>
              <a:buAutoNum type="arabicParenR" startAt="7"/>
            </a:pPr>
            <a:r>
              <a:rPr lang="en-IE" dirty="0"/>
              <a:t>Branch Coverage/Decision Coverage (BC/DC)</a:t>
            </a:r>
          </a:p>
          <a:p>
            <a:pPr marL="514350" indent="-514350">
              <a:buFont typeface="+mj-lt"/>
              <a:buAutoNum type="arabicParenR" startAt="7"/>
            </a:pPr>
            <a:r>
              <a:rPr lang="en-IE" dirty="0"/>
              <a:t>Condition Coverage (CC)</a:t>
            </a:r>
          </a:p>
          <a:p>
            <a:pPr marL="514350" indent="-514350">
              <a:buFont typeface="+mj-lt"/>
              <a:buAutoNum type="arabicParenR" startAt="7"/>
            </a:pPr>
            <a:r>
              <a:rPr lang="en-IE" dirty="0"/>
              <a:t>Decision Condition Coverage (DCC)</a:t>
            </a:r>
          </a:p>
          <a:p>
            <a:pPr marL="514350" indent="-514350">
              <a:buFont typeface="+mj-lt"/>
              <a:buAutoNum type="arabicParenR" startAt="7"/>
            </a:pPr>
            <a:r>
              <a:rPr lang="en-IE" dirty="0"/>
              <a:t>Multiple Condition Coverage (MCC)</a:t>
            </a:r>
          </a:p>
          <a:p>
            <a:pPr marL="514350" indent="-514350">
              <a:buFont typeface="+mj-lt"/>
              <a:buAutoNum type="arabicParenR" startAt="7"/>
            </a:pPr>
            <a:r>
              <a:rPr lang="en-IE" dirty="0"/>
              <a:t>Modified Condition/Decision Coverage (MCDC)</a:t>
            </a:r>
          </a:p>
          <a:p>
            <a:pPr marL="514350" indent="-514350">
              <a:buFont typeface="+mj-lt"/>
              <a:buAutoNum type="arabicParenR" startAt="7"/>
            </a:pPr>
            <a:r>
              <a:rPr lang="en-IE" dirty="0"/>
              <a:t>Path Coverage</a:t>
            </a:r>
          </a:p>
          <a:p>
            <a:pPr marL="514350" indent="-514350">
              <a:buFont typeface="+mj-lt"/>
              <a:buAutoNum type="arabicParenR" startAt="7"/>
            </a:pPr>
            <a:r>
              <a:rPr lang="en-IE" dirty="0"/>
              <a:t>Data flow (DU Pair) Coverage</a:t>
            </a:r>
          </a:p>
        </p:txBody>
      </p:sp>
    </p:spTree>
    <p:extLst>
      <p:ext uri="{BB962C8B-B14F-4D97-AF65-F5344CB8AC3E}">
        <p14:creationId xmlns:p14="http://schemas.microsoft.com/office/powerpoint/2010/main" val="58063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sp>
        <p:nvSpPr>
          <p:cNvPr id="3" name="Content Placeholder 2"/>
          <p:cNvSpPr>
            <a:spLocks noGrp="1"/>
          </p:cNvSpPr>
          <p:nvPr>
            <p:ph idx="1"/>
          </p:nvPr>
        </p:nvSpPr>
        <p:spPr/>
        <p:txBody>
          <a:bodyPr>
            <a:normAutofit fontScale="85000" lnSpcReduction="20000"/>
          </a:bodyPr>
          <a:lstStyle/>
          <a:p>
            <a:r>
              <a:rPr lang="en-IE" dirty="0"/>
              <a:t>Each Test is specified by its associated test data. Each Test requires a unique identifier (unique across all tests for the method under test). The data for each test should include a unique identifier, the test cases covered, the input values, and the expected output value(s).</a:t>
            </a:r>
          </a:p>
          <a:p>
            <a:r>
              <a:rPr lang="en-IE" dirty="0"/>
              <a:t>Test input data is selected from arbitrary values within the equivalence partitions:</a:t>
            </a:r>
          </a:p>
          <a:p>
            <a:pPr lvl="1"/>
            <a:r>
              <a:rPr lang="en-IE" dirty="0"/>
              <a:t>normally a central value is selected. Start with the first normal test case (i.e. not an error case). Then complete the tests for all the other normal test cases - for each additional test, data is selected to cover as many additional normal test cases as possible.</a:t>
            </a:r>
          </a:p>
        </p:txBody>
      </p:sp>
    </p:spTree>
    <p:extLst>
      <p:ext uri="{BB962C8B-B14F-4D97-AF65-F5344CB8AC3E}">
        <p14:creationId xmlns:p14="http://schemas.microsoft.com/office/powerpoint/2010/main" val="2943636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sp>
        <p:nvSpPr>
          <p:cNvPr id="3" name="Content Placeholder 2"/>
          <p:cNvSpPr>
            <a:spLocks noGrp="1"/>
          </p:cNvSpPr>
          <p:nvPr>
            <p:ph idx="1"/>
          </p:nvPr>
        </p:nvSpPr>
        <p:spPr/>
        <p:txBody>
          <a:bodyPr/>
          <a:lstStyle/>
          <a:p>
            <a:r>
              <a:rPr lang="en-IE" dirty="0"/>
              <a:t>Finally, complete the error cases: each input error case must have its own unique test-there can only be one input error case covered by any one test.</a:t>
            </a:r>
          </a:p>
        </p:txBody>
      </p:sp>
    </p:spTree>
    <p:extLst>
      <p:ext uri="{BB962C8B-B14F-4D97-AF65-F5344CB8AC3E}">
        <p14:creationId xmlns:p14="http://schemas.microsoft.com/office/powerpoint/2010/main" val="444270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5427" y="1628800"/>
            <a:ext cx="7732551" cy="2522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293096"/>
            <a:ext cx="4420183"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710" y="4221088"/>
            <a:ext cx="4400289" cy="2050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1806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 notes</a:t>
            </a:r>
          </a:p>
        </p:txBody>
      </p:sp>
      <p:sp>
        <p:nvSpPr>
          <p:cNvPr id="3" name="Content Placeholder 2"/>
          <p:cNvSpPr>
            <a:spLocks noGrp="1"/>
          </p:cNvSpPr>
          <p:nvPr>
            <p:ph idx="1"/>
          </p:nvPr>
        </p:nvSpPr>
        <p:spPr/>
        <p:txBody>
          <a:bodyPr>
            <a:normAutofit fontScale="77500" lnSpcReduction="20000"/>
          </a:bodyPr>
          <a:lstStyle/>
          <a:p>
            <a:r>
              <a:rPr lang="en-IE" dirty="0"/>
              <a:t>Note that as an abbreviation “EP2,5,7" is used to mean “EP2 and EP5 and EP7".</a:t>
            </a:r>
          </a:p>
          <a:p>
            <a:endParaRPr lang="en-IE" dirty="0"/>
          </a:p>
          <a:p>
            <a:r>
              <a:rPr lang="en-IE" dirty="0"/>
              <a:t>Note that duplicate test cases, already covered by a previous test, are specified in []'s-e.g. [5,8] in T1.3 indicates that EP5 and EP8 have been covered by a previous test. This is both useful in eliminating unnecessary tests, and may also act as a guideline for producing subsequent tests.</a:t>
            </a:r>
          </a:p>
          <a:p>
            <a:endParaRPr lang="en-IE" dirty="0"/>
          </a:p>
          <a:p>
            <a:r>
              <a:rPr lang="en-IE" dirty="0"/>
              <a:t>Note that error test T1.4 does NOT cover Test Case EP5, even though the value of </a:t>
            </a:r>
            <a:r>
              <a:rPr lang="en-IE" dirty="0" err="1"/>
              <a:t>comfortFlag</a:t>
            </a:r>
            <a:r>
              <a:rPr lang="en-IE" dirty="0"/>
              <a:t> is false. This is due to error hiding-only one input error test case, and no input non-error test cases, are covered by an error test.</a:t>
            </a:r>
          </a:p>
        </p:txBody>
      </p:sp>
    </p:spTree>
    <p:extLst>
      <p:ext uri="{BB962C8B-B14F-4D97-AF65-F5344CB8AC3E}">
        <p14:creationId xmlns:p14="http://schemas.microsoft.com/office/powerpoint/2010/main" val="3721028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not to do!</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8393" y="2996952"/>
            <a:ext cx="588645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347864" y="5157192"/>
            <a:ext cx="2576924" cy="369332"/>
          </a:xfrm>
          <a:prstGeom prst="rect">
            <a:avLst/>
          </a:prstGeom>
          <a:noFill/>
        </p:spPr>
        <p:txBody>
          <a:bodyPr wrap="none" rtlCol="0">
            <a:spAutoFit/>
          </a:bodyPr>
          <a:lstStyle/>
          <a:p>
            <a:r>
              <a:rPr lang="en-IE" dirty="0"/>
              <a:t>Non-optimal test data set</a:t>
            </a:r>
          </a:p>
        </p:txBody>
      </p:sp>
      <p:sp>
        <p:nvSpPr>
          <p:cNvPr id="5" name="TextBox 4"/>
          <p:cNvSpPr txBox="1"/>
          <p:nvPr/>
        </p:nvSpPr>
        <p:spPr>
          <a:xfrm>
            <a:off x="611560" y="1700808"/>
            <a:ext cx="7920117" cy="923330"/>
          </a:xfrm>
          <a:prstGeom prst="rect">
            <a:avLst/>
          </a:prstGeom>
          <a:noFill/>
        </p:spPr>
        <p:txBody>
          <a:bodyPr wrap="none" rtlCol="0">
            <a:spAutoFit/>
          </a:bodyPr>
          <a:lstStyle/>
          <a:p>
            <a:pPr marL="285750" indent="-285750">
              <a:buFont typeface="Arial" panose="020B0604020202020204" pitchFamily="34" charset="0"/>
              <a:buChar char="•"/>
            </a:pPr>
            <a:r>
              <a:rPr lang="en-IE" dirty="0"/>
              <a:t>Do not provide a separate test for each test case.</a:t>
            </a:r>
          </a:p>
          <a:p>
            <a:pPr marL="285750" indent="-285750">
              <a:buFont typeface="Arial" panose="020B0604020202020204" pitchFamily="34" charset="0"/>
              <a:buChar char="•"/>
            </a:pPr>
            <a:r>
              <a:rPr lang="en-IE" dirty="0"/>
              <a:t>After completing the test data, check whether there are any unnecessary tests. </a:t>
            </a:r>
          </a:p>
          <a:p>
            <a:pPr marL="285750" indent="-285750">
              <a:buFont typeface="Arial" panose="020B0604020202020204" pitchFamily="34" charset="0"/>
              <a:buChar char="•"/>
            </a:pPr>
            <a:r>
              <a:rPr lang="en-IE" dirty="0"/>
              <a:t>Also, check whether reorganisation of the test cases might provide fewer tests.</a:t>
            </a:r>
          </a:p>
        </p:txBody>
      </p:sp>
    </p:spTree>
    <p:extLst>
      <p:ext uri="{BB962C8B-B14F-4D97-AF65-F5344CB8AC3E}">
        <p14:creationId xmlns:p14="http://schemas.microsoft.com/office/powerpoint/2010/main" val="36979601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Boundary Value Analysis</a:t>
            </a:r>
          </a:p>
        </p:txBody>
      </p:sp>
      <p:sp>
        <p:nvSpPr>
          <p:cNvPr id="3" name="Content Placeholder 2"/>
          <p:cNvSpPr>
            <a:spLocks noGrp="1"/>
          </p:cNvSpPr>
          <p:nvPr>
            <p:ph idx="1"/>
          </p:nvPr>
        </p:nvSpPr>
        <p:spPr/>
        <p:txBody>
          <a:bodyPr/>
          <a:lstStyle/>
          <a:p>
            <a:r>
              <a:rPr lang="en-IE" dirty="0"/>
              <a:t>In general, the goal of BVA is to find faults in the software associated with decisions. </a:t>
            </a:r>
          </a:p>
          <a:p>
            <a:r>
              <a:rPr lang="en-IE" dirty="0"/>
              <a:t>The type of processing applied depends on the equivalence partitions of the inputs, and the correctness of the decisions tends to be associated with the boundaries of these partitions.</a:t>
            </a:r>
          </a:p>
        </p:txBody>
      </p:sp>
    </p:spTree>
    <p:extLst>
      <p:ext uri="{BB962C8B-B14F-4D97-AF65-F5344CB8AC3E}">
        <p14:creationId xmlns:p14="http://schemas.microsoft.com/office/powerpoint/2010/main" val="4092982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Description</a:t>
            </a:r>
          </a:p>
        </p:txBody>
      </p:sp>
      <p:sp>
        <p:nvSpPr>
          <p:cNvPr id="3" name="Content Placeholder 2"/>
          <p:cNvSpPr>
            <a:spLocks noGrp="1"/>
          </p:cNvSpPr>
          <p:nvPr>
            <p:ph idx="1"/>
          </p:nvPr>
        </p:nvSpPr>
        <p:spPr/>
        <p:txBody>
          <a:bodyPr>
            <a:normAutofit fontScale="85000" lnSpcReduction="10000"/>
          </a:bodyPr>
          <a:lstStyle/>
          <a:p>
            <a:r>
              <a:rPr lang="en-IE" dirty="0"/>
              <a:t>Programming faults are often related to the incorrect processing of boundary conditions, so an obvious extension to Equivalence Partitioning is to select two values from each partition: the bottom and the top values. </a:t>
            </a:r>
          </a:p>
          <a:p>
            <a:endParaRPr lang="en-IE" dirty="0"/>
          </a:p>
          <a:p>
            <a:r>
              <a:rPr lang="en-IE" dirty="0"/>
              <a:t>This doubles the number of tests, but is more likely to find boundary-related programming faults. </a:t>
            </a:r>
          </a:p>
          <a:p>
            <a:endParaRPr lang="en-IE" dirty="0"/>
          </a:p>
          <a:p>
            <a:r>
              <a:rPr lang="en-IE" dirty="0"/>
              <a:t>Each boundary value for each parameter is a test case. </a:t>
            </a:r>
          </a:p>
        </p:txBody>
      </p:sp>
    </p:spTree>
    <p:extLst>
      <p:ext uri="{BB962C8B-B14F-4D97-AF65-F5344CB8AC3E}">
        <p14:creationId xmlns:p14="http://schemas.microsoft.com/office/powerpoint/2010/main" val="1026569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Description</a:t>
            </a:r>
          </a:p>
        </p:txBody>
      </p:sp>
      <p:sp>
        <p:nvSpPr>
          <p:cNvPr id="3" name="Content Placeholder 2"/>
          <p:cNvSpPr>
            <a:spLocks noGrp="1"/>
          </p:cNvSpPr>
          <p:nvPr>
            <p:ph idx="1"/>
          </p:nvPr>
        </p:nvSpPr>
        <p:spPr/>
        <p:txBody>
          <a:bodyPr>
            <a:normAutofit fontScale="92500" lnSpcReduction="20000"/>
          </a:bodyPr>
          <a:lstStyle/>
          <a:p>
            <a:r>
              <a:rPr lang="en-IE" dirty="0"/>
              <a:t>As for Equivalence Partitioning, the number of tests is minimised by selecting data that includes as many uncovered test cases as possible in each new test.</a:t>
            </a:r>
          </a:p>
          <a:p>
            <a:endParaRPr lang="en-IE" dirty="0"/>
          </a:p>
          <a:p>
            <a:r>
              <a:rPr lang="en-IE" dirty="0"/>
              <a:t>Error tests are as always considered separately-only one error boundary value is included per error test.</a:t>
            </a:r>
          </a:p>
          <a:p>
            <a:endParaRPr lang="en-IE" dirty="0"/>
          </a:p>
          <a:p>
            <a:r>
              <a:rPr lang="en-IE" dirty="0"/>
              <a:t>The goal is to achieve 100% coverage of the boundary values.</a:t>
            </a:r>
          </a:p>
          <a:p>
            <a:endParaRPr lang="en-IE" dirty="0"/>
          </a:p>
        </p:txBody>
      </p:sp>
    </p:spTree>
    <p:extLst>
      <p:ext uri="{BB962C8B-B14F-4D97-AF65-F5344CB8AC3E}">
        <p14:creationId xmlns:p14="http://schemas.microsoft.com/office/powerpoint/2010/main" val="1068940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Test Cases</a:t>
            </a:r>
          </a:p>
        </p:txBody>
      </p:sp>
      <p:sp>
        <p:nvSpPr>
          <p:cNvPr id="3" name="Content Placeholder 2"/>
          <p:cNvSpPr>
            <a:spLocks noGrp="1"/>
          </p:cNvSpPr>
          <p:nvPr>
            <p:ph idx="1"/>
          </p:nvPr>
        </p:nvSpPr>
        <p:spPr/>
        <p:txBody>
          <a:bodyPr>
            <a:normAutofit lnSpcReduction="10000"/>
          </a:bodyPr>
          <a:lstStyle/>
          <a:p>
            <a:r>
              <a:rPr lang="en-IE" dirty="0"/>
              <a:t>Each boundary value for each partition for each input and output is a test case. </a:t>
            </a:r>
          </a:p>
          <a:p>
            <a:r>
              <a:rPr lang="en-IE" dirty="0"/>
              <a:t>It is good practice to give each test case for each SUT a unique identifier. </a:t>
            </a:r>
          </a:p>
          <a:p>
            <a:r>
              <a:rPr lang="en-IE" dirty="0"/>
              <a:t>It is often useful to use the prefix “BVA-" for Boundary Value Analysis test cases. </a:t>
            </a:r>
          </a:p>
          <a:p>
            <a:r>
              <a:rPr lang="en-IE" dirty="0"/>
              <a:t>Note that, unlike Equivalence Partitions, the values selected from the boundaries are the test cases</a:t>
            </a:r>
          </a:p>
        </p:txBody>
      </p:sp>
    </p:spTree>
    <p:extLst>
      <p:ext uri="{BB962C8B-B14F-4D97-AF65-F5344CB8AC3E}">
        <p14:creationId xmlns:p14="http://schemas.microsoft.com/office/powerpoint/2010/main" val="429233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Test Data</a:t>
            </a:r>
          </a:p>
        </p:txBody>
      </p:sp>
      <p:sp>
        <p:nvSpPr>
          <p:cNvPr id="3" name="Content Placeholder 2"/>
          <p:cNvSpPr>
            <a:spLocks noGrp="1"/>
          </p:cNvSpPr>
          <p:nvPr>
            <p:ph idx="1"/>
          </p:nvPr>
        </p:nvSpPr>
        <p:spPr/>
        <p:txBody>
          <a:bodyPr/>
          <a:lstStyle/>
          <a:p>
            <a:r>
              <a:rPr lang="en-IE" dirty="0"/>
              <a:t>Input test data is selected, based on test cases which are not yet covered. </a:t>
            </a:r>
          </a:p>
          <a:p>
            <a:r>
              <a:rPr lang="en-IE" dirty="0"/>
              <a:t>Ideally, each normal Test will include as many additional normal test cases as possible. </a:t>
            </a:r>
          </a:p>
          <a:p>
            <a:r>
              <a:rPr lang="en-IE" dirty="0"/>
              <a:t>Each error Test must only include one error test case.</a:t>
            </a:r>
          </a:p>
        </p:txBody>
      </p:sp>
    </p:spTree>
    <p:extLst>
      <p:ext uri="{BB962C8B-B14F-4D97-AF65-F5344CB8AC3E}">
        <p14:creationId xmlns:p14="http://schemas.microsoft.com/office/powerpoint/2010/main" val="15181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Sequence of Testing</a:t>
            </a:r>
          </a:p>
        </p:txBody>
      </p:sp>
      <p:sp>
        <p:nvSpPr>
          <p:cNvPr id="3" name="Content Placeholder 2"/>
          <p:cNvSpPr>
            <a:spLocks noGrp="1"/>
          </p:cNvSpPr>
          <p:nvPr>
            <p:ph idx="1"/>
          </p:nvPr>
        </p:nvSpPr>
        <p:spPr/>
        <p:txBody>
          <a:bodyPr>
            <a:normAutofit fontScale="70000" lnSpcReduction="20000"/>
          </a:bodyPr>
          <a:lstStyle/>
          <a:p>
            <a:r>
              <a:rPr lang="en-IE" dirty="0">
                <a:latin typeface="Arial" panose="020B0604020202020204" pitchFamily="34" charset="0"/>
                <a:cs typeface="Arial" panose="020B0604020202020204" pitchFamily="34" charset="0"/>
              </a:rPr>
              <a:t>In general, the normal usage of black-box and white-box testing techniques is as follows. Black-box testing is used initially to verify that the software satisfies the specification:</a:t>
            </a:r>
          </a:p>
          <a:p>
            <a:endParaRPr lang="en-IE" dirty="0">
              <a:latin typeface="Arial" panose="020B0604020202020204" pitchFamily="34" charset="0"/>
              <a:cs typeface="Arial" panose="020B0604020202020204" pitchFamily="34" charset="0"/>
            </a:endParaRPr>
          </a:p>
          <a:p>
            <a:r>
              <a:rPr lang="en-IE" dirty="0">
                <a:latin typeface="Arial" panose="020B0604020202020204" pitchFamily="34" charset="0"/>
                <a:cs typeface="Arial" panose="020B0604020202020204" pitchFamily="34" charset="0"/>
              </a:rPr>
              <a:t>Use Equivalence Partitioning to verify the basic operation of the software</a:t>
            </a:r>
          </a:p>
          <a:p>
            <a:endParaRPr lang="en-IE" dirty="0">
              <a:latin typeface="Arial" panose="020B0604020202020204" pitchFamily="34" charset="0"/>
              <a:cs typeface="Arial" panose="020B0604020202020204" pitchFamily="34" charset="0"/>
            </a:endParaRPr>
          </a:p>
          <a:p>
            <a:r>
              <a:rPr lang="en-IE" dirty="0">
                <a:latin typeface="Arial" panose="020B0604020202020204" pitchFamily="34" charset="0"/>
                <a:cs typeface="Arial" panose="020B0604020202020204" pitchFamily="34" charset="0"/>
              </a:rPr>
              <a:t>If the specification contains boundary values, use Boundary Value Analysis to verify correct operation at the boundaries</a:t>
            </a:r>
          </a:p>
          <a:p>
            <a:pPr marL="0" indent="0">
              <a:buNone/>
            </a:pPr>
            <a:endParaRPr lang="en-IE" dirty="0">
              <a:latin typeface="Arial" panose="020B0604020202020204" pitchFamily="34" charset="0"/>
              <a:cs typeface="Arial" panose="020B0604020202020204" pitchFamily="34" charset="0"/>
            </a:endParaRPr>
          </a:p>
          <a:p>
            <a:r>
              <a:rPr lang="en-IE" dirty="0">
                <a:latin typeface="Arial" panose="020B0604020202020204" pitchFamily="34" charset="0"/>
                <a:cs typeface="Arial" panose="020B0604020202020204" pitchFamily="34" charset="0"/>
              </a:rPr>
              <a:t>If the specification states different processing for different combinations of inputs, use Combinational Testing to verify correct behaviour for each combination</a:t>
            </a:r>
          </a:p>
          <a:p>
            <a:endParaRPr lang="en-IE" dirty="0"/>
          </a:p>
        </p:txBody>
      </p:sp>
    </p:spTree>
    <p:extLst>
      <p:ext uri="{BB962C8B-B14F-4D97-AF65-F5344CB8AC3E}">
        <p14:creationId xmlns:p14="http://schemas.microsoft.com/office/powerpoint/2010/main" val="4274822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Comment</a:t>
            </a:r>
          </a:p>
        </p:txBody>
      </p:sp>
      <p:sp>
        <p:nvSpPr>
          <p:cNvPr id="3" name="Content Placeholder 2"/>
          <p:cNvSpPr>
            <a:spLocks noGrp="1"/>
          </p:cNvSpPr>
          <p:nvPr>
            <p:ph idx="1"/>
          </p:nvPr>
        </p:nvSpPr>
        <p:spPr/>
        <p:txBody>
          <a:bodyPr>
            <a:normAutofit lnSpcReduction="10000"/>
          </a:bodyPr>
          <a:lstStyle/>
          <a:p>
            <a:r>
              <a:rPr lang="en-IE" dirty="0"/>
              <a:t>There is little published evidence that using Boundary Values improves the effectiveness of testing, but experience indicates that this is likely to cover significantly more possible errors than Equivalence Partitions.</a:t>
            </a:r>
          </a:p>
          <a:p>
            <a:r>
              <a:rPr lang="en-IE" dirty="0"/>
              <a:t>Note that Boundary Value Analysis provides exactly the same test cases as Equivalence Partitioning for </a:t>
            </a:r>
            <a:r>
              <a:rPr lang="en-IE" dirty="0" err="1"/>
              <a:t>boolean</a:t>
            </a:r>
            <a:r>
              <a:rPr lang="en-IE" dirty="0"/>
              <a:t> and enumerated parameters</a:t>
            </a:r>
          </a:p>
        </p:txBody>
      </p:sp>
    </p:spTree>
    <p:extLst>
      <p:ext uri="{BB962C8B-B14F-4D97-AF65-F5344CB8AC3E}">
        <p14:creationId xmlns:p14="http://schemas.microsoft.com/office/powerpoint/2010/main" val="2572766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Appraisal</a:t>
            </a:r>
          </a:p>
        </p:txBody>
      </p:sp>
      <p:sp>
        <p:nvSpPr>
          <p:cNvPr id="3" name="Content Placeholder 2"/>
          <p:cNvSpPr>
            <a:spLocks noGrp="1"/>
          </p:cNvSpPr>
          <p:nvPr>
            <p:ph idx="1"/>
          </p:nvPr>
        </p:nvSpPr>
        <p:spPr/>
        <p:txBody>
          <a:bodyPr/>
          <a:lstStyle/>
          <a:p>
            <a:r>
              <a:rPr lang="en-IE" dirty="0"/>
              <a:t>Strengths</a:t>
            </a:r>
          </a:p>
          <a:p>
            <a:pPr lvl="1"/>
            <a:r>
              <a:rPr lang="en-IE" dirty="0"/>
              <a:t>Test data values are provided by the technique.</a:t>
            </a:r>
          </a:p>
          <a:p>
            <a:pPr lvl="1"/>
            <a:r>
              <a:rPr lang="en-IE" dirty="0"/>
              <a:t>Tests focus on areas where faults are more likely to be found.</a:t>
            </a:r>
          </a:p>
          <a:p>
            <a:r>
              <a:rPr lang="en-IE" dirty="0"/>
              <a:t>Weaknesses</a:t>
            </a:r>
          </a:p>
          <a:p>
            <a:pPr lvl="1"/>
            <a:r>
              <a:rPr lang="en-IE" dirty="0"/>
              <a:t>Combinations of inputs are not tested.</a:t>
            </a:r>
          </a:p>
        </p:txBody>
      </p:sp>
    </p:spTree>
    <p:extLst>
      <p:ext uri="{BB962C8B-B14F-4D97-AF65-F5344CB8AC3E}">
        <p14:creationId xmlns:p14="http://schemas.microsoft.com/office/powerpoint/2010/main" val="4139146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Boundary Values</a:t>
            </a:r>
          </a:p>
        </p:txBody>
      </p:sp>
      <p:sp>
        <p:nvSpPr>
          <p:cNvPr id="3" name="Content Placeholder 2"/>
          <p:cNvSpPr>
            <a:spLocks noGrp="1"/>
          </p:cNvSpPr>
          <p:nvPr>
            <p:ph idx="1"/>
          </p:nvPr>
        </p:nvSpPr>
        <p:spPr/>
        <p:txBody>
          <a:bodyPr>
            <a:normAutofit lnSpcReduction="10000"/>
          </a:bodyPr>
          <a:lstStyle/>
          <a:p>
            <a:r>
              <a:rPr lang="en-IE" dirty="0"/>
              <a:t>Each Equivalence Partition has an upper and lower boundary value. </a:t>
            </a:r>
          </a:p>
          <a:p>
            <a:r>
              <a:rPr lang="en-IE" dirty="0"/>
              <a:t>Experience has shown that many software failures are due to the incorrect handling of limits, </a:t>
            </a:r>
          </a:p>
          <a:p>
            <a:r>
              <a:rPr lang="en-IE" dirty="0"/>
              <a:t>Thus Boundary Values (BV) provide a useful increase in sophistication over Equivalence Partitions. But this is at the cost of doubling the number of tests</a:t>
            </a:r>
          </a:p>
        </p:txBody>
      </p:sp>
    </p:spTree>
    <p:extLst>
      <p:ext uri="{BB962C8B-B14F-4D97-AF65-F5344CB8AC3E}">
        <p14:creationId xmlns:p14="http://schemas.microsoft.com/office/powerpoint/2010/main" val="1088395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Boundary Value Analysis</a:t>
            </a:r>
          </a:p>
        </p:txBody>
      </p:sp>
      <p:sp>
        <p:nvSpPr>
          <p:cNvPr id="3" name="Content Placeholder 2"/>
          <p:cNvSpPr>
            <a:spLocks noGrp="1"/>
          </p:cNvSpPr>
          <p:nvPr>
            <p:ph idx="1"/>
          </p:nvPr>
        </p:nvSpPr>
        <p:spPr/>
        <p:txBody>
          <a:bodyPr>
            <a:normAutofit fontScale="85000" lnSpcReduction="20000"/>
          </a:bodyPr>
          <a:lstStyle/>
          <a:p>
            <a:r>
              <a:rPr lang="en-IE" dirty="0"/>
              <a:t>For the example </a:t>
            </a:r>
            <a:r>
              <a:rPr lang="en-IE" dirty="0" err="1"/>
              <a:t>isNegative</a:t>
            </a:r>
            <a:r>
              <a:rPr lang="en-IE" dirty="0"/>
              <a:t>(</a:t>
            </a:r>
            <a:r>
              <a:rPr lang="en-IE" dirty="0" err="1"/>
              <a:t>int</a:t>
            </a:r>
            <a:r>
              <a:rPr lang="en-IE" dirty="0"/>
              <a:t> x), the boundary values for x are as follows:</a:t>
            </a:r>
          </a:p>
          <a:p>
            <a:pPr lvl="1"/>
            <a:r>
              <a:rPr lang="en-IE" dirty="0"/>
              <a:t>1. </a:t>
            </a:r>
            <a:r>
              <a:rPr lang="en-IE" dirty="0" err="1"/>
              <a:t>Integer.MIN</a:t>
            </a:r>
            <a:r>
              <a:rPr lang="en-IE" dirty="0"/>
              <a:t> VALUE</a:t>
            </a:r>
          </a:p>
          <a:p>
            <a:pPr lvl="1"/>
            <a:r>
              <a:rPr lang="en-IE" dirty="0"/>
              <a:t>2. -1</a:t>
            </a:r>
          </a:p>
          <a:p>
            <a:pPr lvl="1"/>
            <a:r>
              <a:rPr lang="en-IE" dirty="0"/>
              <a:t>3. 0</a:t>
            </a:r>
          </a:p>
          <a:p>
            <a:pPr lvl="1"/>
            <a:r>
              <a:rPr lang="en-IE" dirty="0"/>
              <a:t>4. </a:t>
            </a:r>
            <a:r>
              <a:rPr lang="en-IE" dirty="0" err="1"/>
              <a:t>Integer.MAX</a:t>
            </a:r>
            <a:r>
              <a:rPr lang="en-IE" dirty="0"/>
              <a:t> VALUE</a:t>
            </a:r>
          </a:p>
          <a:p>
            <a:r>
              <a:rPr lang="en-IE" dirty="0"/>
              <a:t>And the boundary values for the return value are the same as the equivalence partitions (as it is an enumerated type)-each EP is a range with only one data value:</a:t>
            </a:r>
          </a:p>
          <a:p>
            <a:pPr lvl="1"/>
            <a:r>
              <a:rPr lang="en-IE" dirty="0"/>
              <a:t>1. true</a:t>
            </a:r>
          </a:p>
          <a:p>
            <a:pPr lvl="1"/>
            <a:r>
              <a:rPr lang="en-IE" dirty="0"/>
              <a:t>2. false</a:t>
            </a:r>
          </a:p>
        </p:txBody>
      </p:sp>
    </p:spTree>
    <p:extLst>
      <p:ext uri="{BB962C8B-B14F-4D97-AF65-F5344CB8AC3E}">
        <p14:creationId xmlns:p14="http://schemas.microsoft.com/office/powerpoint/2010/main" val="13072730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Picking Boundary Values</a:t>
            </a:r>
          </a:p>
        </p:txBody>
      </p:sp>
      <p:sp>
        <p:nvSpPr>
          <p:cNvPr id="3" name="Content Placeholder 2"/>
          <p:cNvSpPr>
            <a:spLocks noGrp="1"/>
          </p:cNvSpPr>
          <p:nvPr>
            <p:ph idx="1"/>
          </p:nvPr>
        </p:nvSpPr>
        <p:spPr/>
        <p:txBody>
          <a:bodyPr>
            <a:normAutofit fontScale="92500" lnSpcReduction="20000"/>
          </a:bodyPr>
          <a:lstStyle/>
          <a:p>
            <a:r>
              <a:rPr lang="en-IE" dirty="0"/>
              <a:t>Some rules for picking boundary values:</a:t>
            </a:r>
          </a:p>
          <a:p>
            <a:r>
              <a:rPr lang="en-IE" dirty="0"/>
              <a:t>Every parameter has a boundary value at the top and bottom of every equivalence partition.</a:t>
            </a:r>
          </a:p>
          <a:p>
            <a:r>
              <a:rPr lang="en-IE" dirty="0"/>
              <a:t>For a contiguous data type, the successor to the value at the top of one partition must be the value at the bottom of the next.</a:t>
            </a:r>
          </a:p>
          <a:p>
            <a:r>
              <a:rPr lang="en-IE" dirty="0"/>
              <a:t>The natural range of the parameter provides the ultimate maximum and minimum values.</a:t>
            </a:r>
          </a:p>
          <a:p>
            <a:r>
              <a:rPr lang="en-IE" dirty="0"/>
              <a:t>It is important to note that boundary values do not overlap, and that there is no gap between partitions.</a:t>
            </a:r>
          </a:p>
        </p:txBody>
      </p:sp>
    </p:spTree>
    <p:extLst>
      <p:ext uri="{BB962C8B-B14F-4D97-AF65-F5344CB8AC3E}">
        <p14:creationId xmlns:p14="http://schemas.microsoft.com/office/powerpoint/2010/main" val="35083791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Shorthand</a:t>
            </a:r>
          </a:p>
        </p:txBody>
      </p:sp>
      <p:sp>
        <p:nvSpPr>
          <p:cNvPr id="3" name="Content Placeholder 2"/>
          <p:cNvSpPr>
            <a:spLocks noGrp="1"/>
          </p:cNvSpPr>
          <p:nvPr>
            <p:ph idx="1"/>
          </p:nvPr>
        </p:nvSpPr>
        <p:spPr/>
        <p:txBody>
          <a:bodyPr/>
          <a:lstStyle/>
          <a:p>
            <a:r>
              <a:rPr lang="en-IE" dirty="0"/>
              <a:t>A convenient shorthand for specifying partitions and their boundary values is as follows:</a:t>
            </a:r>
          </a:p>
          <a:p>
            <a:r>
              <a:rPr lang="en-IE" dirty="0"/>
              <a:t>x: [</a:t>
            </a:r>
            <a:r>
              <a:rPr lang="en-IE" dirty="0" err="1"/>
              <a:t>Integer.MIN</a:t>
            </a:r>
            <a:r>
              <a:rPr lang="en-IE" dirty="0"/>
              <a:t> VALUE..-1][0..Integer.MAX VALUE]</a:t>
            </a:r>
          </a:p>
          <a:p>
            <a:r>
              <a:rPr lang="en-IE" dirty="0"/>
              <a:t>return value: [true][false]</a:t>
            </a:r>
          </a:p>
        </p:txBody>
      </p:sp>
    </p:spTree>
    <p:extLst>
      <p:ext uri="{BB962C8B-B14F-4D97-AF65-F5344CB8AC3E}">
        <p14:creationId xmlns:p14="http://schemas.microsoft.com/office/powerpoint/2010/main" val="672442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Test Cases</a:t>
            </a:r>
          </a:p>
        </p:txBody>
      </p:sp>
      <p:sp>
        <p:nvSpPr>
          <p:cNvPr id="3" name="Content Placeholder 2"/>
          <p:cNvSpPr>
            <a:spLocks noGrp="1"/>
          </p:cNvSpPr>
          <p:nvPr>
            <p:ph idx="1"/>
          </p:nvPr>
        </p:nvSpPr>
        <p:spPr/>
        <p:txBody>
          <a:bodyPr>
            <a:normAutofit fontScale="92500" lnSpcReduction="20000"/>
          </a:bodyPr>
          <a:lstStyle/>
          <a:p>
            <a:r>
              <a:rPr lang="en-IE" dirty="0"/>
              <a:t>Boundary Values are the upper and lower values for each Equivalence Partition.</a:t>
            </a:r>
          </a:p>
          <a:p>
            <a:r>
              <a:rPr lang="en-IE" dirty="0"/>
              <a:t>Having identified the partitions, identifying the boundary values is straightforward.</a:t>
            </a:r>
          </a:p>
          <a:p>
            <a:r>
              <a:rPr lang="en-IE" dirty="0"/>
              <a:t>Test Cases: Each boundary value is a test case. Approach this systematically: unless there is a good reason not to, consider boundary values in increasing order (or in the order in which the values are defined).</a:t>
            </a:r>
          </a:p>
          <a:p>
            <a:r>
              <a:rPr lang="en-IE" dirty="0"/>
              <a:t>However, it is good practice to deal with all the error tests separately.</a:t>
            </a:r>
          </a:p>
        </p:txBody>
      </p:sp>
    </p:spTree>
    <p:extLst>
      <p:ext uri="{BB962C8B-B14F-4D97-AF65-F5344CB8AC3E}">
        <p14:creationId xmlns:p14="http://schemas.microsoft.com/office/powerpoint/2010/main" val="2697803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Test Cases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6253789" cy="3465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684" y="4941168"/>
            <a:ext cx="6264697" cy="1201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19013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Test Data</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988840"/>
            <a:ext cx="7753821"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404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BVA Tests</a:t>
            </a:r>
          </a:p>
        </p:txBody>
      </p:sp>
      <p:sp>
        <p:nvSpPr>
          <p:cNvPr id="3" name="Content Placeholder 2"/>
          <p:cNvSpPr>
            <a:spLocks noGrp="1"/>
          </p:cNvSpPr>
          <p:nvPr>
            <p:ph idx="1"/>
          </p:nvPr>
        </p:nvSpPr>
        <p:spPr/>
        <p:txBody>
          <a:bodyPr>
            <a:normAutofit fontScale="92500" lnSpcReduction="10000"/>
          </a:bodyPr>
          <a:lstStyle/>
          <a:p>
            <a:r>
              <a:rPr lang="en-IE" dirty="0"/>
              <a:t>At the expense of approximately twice the number of tests, the minimum and maximum value of each Equivalence Partition has been tested at least once, using a minimum number of tests. </a:t>
            </a:r>
          </a:p>
          <a:p>
            <a:endParaRPr lang="en-IE" dirty="0"/>
          </a:p>
          <a:p>
            <a:r>
              <a:rPr lang="en-IE" dirty="0"/>
              <a:t>However, combinations of different boundary values have not been exhaustively tested: in this example there is a limit of 128 candidate combinations (not all are possible).</a:t>
            </a:r>
          </a:p>
        </p:txBody>
      </p:sp>
    </p:spTree>
    <p:extLst>
      <p:ext uri="{BB962C8B-B14F-4D97-AF65-F5344CB8AC3E}">
        <p14:creationId xmlns:p14="http://schemas.microsoft.com/office/powerpoint/2010/main" val="192260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Sequence of Testing</a:t>
            </a:r>
          </a:p>
        </p:txBody>
      </p:sp>
      <p:sp>
        <p:nvSpPr>
          <p:cNvPr id="3" name="Content Placeholder 2"/>
          <p:cNvSpPr>
            <a:spLocks noGrp="1"/>
          </p:cNvSpPr>
          <p:nvPr>
            <p:ph idx="1"/>
          </p:nvPr>
        </p:nvSpPr>
        <p:spPr/>
        <p:txBody>
          <a:bodyPr>
            <a:normAutofit fontScale="85000" lnSpcReduction="10000"/>
          </a:bodyPr>
          <a:lstStyle/>
          <a:p>
            <a:r>
              <a:rPr lang="en-IE" dirty="0"/>
              <a:t>If the specification contains state-based behaviour, or different behaviour for different sequences of inputs, then use Sequential Testing to verify this behaviour</a:t>
            </a:r>
          </a:p>
          <a:p>
            <a:endParaRPr lang="en-IE" dirty="0"/>
          </a:p>
          <a:p>
            <a:r>
              <a:rPr lang="en-IE" dirty="0"/>
              <a:t>If there are reasons to suspect that there are faults in the code, perhaps based on past experience, then use Error Guessing/Expert Opinion to try and expose them</a:t>
            </a:r>
          </a:p>
          <a:p>
            <a:endParaRPr lang="en-IE" dirty="0"/>
          </a:p>
          <a:p>
            <a:r>
              <a:rPr lang="en-IE" dirty="0"/>
              <a:t>If the typical usage of the software is known, then use Random test data to verify the correct operation under these usage patterns</a:t>
            </a:r>
          </a:p>
          <a:p>
            <a:endParaRPr lang="en-IE" dirty="0"/>
          </a:p>
        </p:txBody>
      </p:sp>
    </p:spTree>
    <p:extLst>
      <p:ext uri="{BB962C8B-B14F-4D97-AF65-F5344CB8AC3E}">
        <p14:creationId xmlns:p14="http://schemas.microsoft.com/office/powerpoint/2010/main" val="36384765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Combinations of Values</a:t>
            </a:r>
          </a:p>
        </p:txBody>
      </p:sp>
      <p:sp>
        <p:nvSpPr>
          <p:cNvPr id="3" name="Content Placeholder 2"/>
          <p:cNvSpPr>
            <a:spLocks noGrp="1"/>
          </p:cNvSpPr>
          <p:nvPr>
            <p:ph idx="1"/>
          </p:nvPr>
        </p:nvSpPr>
        <p:spPr/>
        <p:txBody>
          <a:bodyPr>
            <a:normAutofit/>
          </a:bodyPr>
          <a:lstStyle/>
          <a:p>
            <a:r>
              <a:rPr lang="en-IE" dirty="0"/>
              <a:t>Some programs do simple data processing just based on the input values. Other programs exhibit different behaviour based on the combinations of input values. </a:t>
            </a:r>
          </a:p>
          <a:p>
            <a:endParaRPr lang="en-IE" dirty="0"/>
          </a:p>
          <a:p>
            <a:r>
              <a:rPr lang="en-IE" dirty="0"/>
              <a:t>Handling complex combinations correctly is likely to be a source of faults, and they need to be analysed to derive associated test cases.</a:t>
            </a:r>
          </a:p>
          <a:p>
            <a:endParaRPr lang="en-IE" dirty="0"/>
          </a:p>
          <a:p>
            <a:endParaRPr lang="en-IE" dirty="0"/>
          </a:p>
        </p:txBody>
      </p:sp>
    </p:spTree>
    <p:extLst>
      <p:ext uri="{BB962C8B-B14F-4D97-AF65-F5344CB8AC3E}">
        <p14:creationId xmlns:p14="http://schemas.microsoft.com/office/powerpoint/2010/main" val="4130038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Combinations of Values</a:t>
            </a:r>
          </a:p>
        </p:txBody>
      </p:sp>
      <p:sp>
        <p:nvSpPr>
          <p:cNvPr id="3" name="Content Placeholder 2"/>
          <p:cNvSpPr>
            <a:spLocks noGrp="1"/>
          </p:cNvSpPr>
          <p:nvPr>
            <p:ph idx="1"/>
          </p:nvPr>
        </p:nvSpPr>
        <p:spPr/>
        <p:txBody>
          <a:bodyPr/>
          <a:lstStyle/>
          <a:p>
            <a:r>
              <a:rPr lang="en-IE" dirty="0"/>
              <a:t>There are a number of different techniques for identifying relevant combinations, such as Cause-Effect Graphs and Decision Tables. </a:t>
            </a:r>
          </a:p>
          <a:p>
            <a:endParaRPr lang="en-IE" dirty="0"/>
          </a:p>
          <a:p>
            <a:r>
              <a:rPr lang="en-IE" dirty="0"/>
              <a:t>The recommended technique is Truth Tables-they are simplest to create, and tests can be derived directly from them.</a:t>
            </a:r>
          </a:p>
          <a:p>
            <a:endParaRPr lang="en-IE" dirty="0"/>
          </a:p>
        </p:txBody>
      </p:sp>
    </p:spTree>
    <p:extLst>
      <p:ext uri="{BB962C8B-B14F-4D97-AF65-F5344CB8AC3E}">
        <p14:creationId xmlns:p14="http://schemas.microsoft.com/office/powerpoint/2010/main" val="29493336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Combinational Testing</a:t>
            </a:r>
          </a:p>
        </p:txBody>
      </p:sp>
      <p:sp>
        <p:nvSpPr>
          <p:cNvPr id="3" name="Content Placeholder 2"/>
          <p:cNvSpPr>
            <a:spLocks noGrp="1"/>
          </p:cNvSpPr>
          <p:nvPr>
            <p:ph idx="1"/>
          </p:nvPr>
        </p:nvSpPr>
        <p:spPr/>
        <p:txBody>
          <a:bodyPr>
            <a:normAutofit fontScale="92500" lnSpcReduction="20000"/>
          </a:bodyPr>
          <a:lstStyle/>
          <a:p>
            <a:r>
              <a:rPr lang="en-IE" dirty="0"/>
              <a:t>The analysis of combinations involves identifying all the different combinations of input </a:t>
            </a:r>
            <a:r>
              <a:rPr lang="en-IE" i="1" dirty="0"/>
              <a:t>causes</a:t>
            </a:r>
            <a:r>
              <a:rPr lang="en-IE" dirty="0"/>
              <a:t> to the software and their associated output </a:t>
            </a:r>
            <a:r>
              <a:rPr lang="en-IE" i="1" dirty="0"/>
              <a:t>effects</a:t>
            </a:r>
            <a:r>
              <a:rPr lang="en-IE" dirty="0"/>
              <a:t>. </a:t>
            </a:r>
          </a:p>
          <a:p>
            <a:endParaRPr lang="en-IE" dirty="0"/>
          </a:p>
          <a:p>
            <a:r>
              <a:rPr lang="en-IE" dirty="0"/>
              <a:t>The causes and effects are described as logical statements (or predicates), based on the specification of the software. </a:t>
            </a:r>
          </a:p>
          <a:p>
            <a:endParaRPr lang="en-IE" dirty="0"/>
          </a:p>
          <a:p>
            <a:r>
              <a:rPr lang="en-IE" dirty="0"/>
              <a:t>These expressions specify the conditions required for a particular variable to cause a particular effect.</a:t>
            </a:r>
          </a:p>
          <a:p>
            <a:endParaRPr lang="en-IE" dirty="0"/>
          </a:p>
        </p:txBody>
      </p:sp>
    </p:spTree>
    <p:extLst>
      <p:ext uri="{BB962C8B-B14F-4D97-AF65-F5344CB8AC3E}">
        <p14:creationId xmlns:p14="http://schemas.microsoft.com/office/powerpoint/2010/main" val="295167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Combinational Testing</a:t>
            </a:r>
          </a:p>
        </p:txBody>
      </p:sp>
      <p:sp>
        <p:nvSpPr>
          <p:cNvPr id="3" name="Content Placeholder 2"/>
          <p:cNvSpPr>
            <a:spLocks noGrp="1"/>
          </p:cNvSpPr>
          <p:nvPr>
            <p:ph idx="1"/>
          </p:nvPr>
        </p:nvSpPr>
        <p:spPr/>
        <p:txBody>
          <a:bodyPr>
            <a:normAutofit fontScale="92500" lnSpcReduction="10000"/>
          </a:bodyPr>
          <a:lstStyle/>
          <a:p>
            <a:r>
              <a:rPr lang="en-IE" dirty="0"/>
              <a:t>To identify a minimum subset of possible combinations that will test all the different behaviours of the program, a truth table is created. </a:t>
            </a:r>
          </a:p>
          <a:p>
            <a:endParaRPr lang="en-IE" dirty="0"/>
          </a:p>
          <a:p>
            <a:r>
              <a:rPr lang="en-IE" dirty="0"/>
              <a:t>The inputs (“Causes") and outputs (“Effects") are specified as Boolean expressions (using predicate logic). Combinations of the causes are the inputs that will generate a particular response from the program. </a:t>
            </a:r>
          </a:p>
          <a:p>
            <a:endParaRPr lang="en-IE" dirty="0"/>
          </a:p>
        </p:txBody>
      </p:sp>
    </p:spTree>
    <p:extLst>
      <p:ext uri="{BB962C8B-B14F-4D97-AF65-F5344CB8AC3E}">
        <p14:creationId xmlns:p14="http://schemas.microsoft.com/office/powerpoint/2010/main" val="31006218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Combinational Testing</a:t>
            </a:r>
          </a:p>
        </p:txBody>
      </p:sp>
      <p:sp>
        <p:nvSpPr>
          <p:cNvPr id="3" name="Content Placeholder 2"/>
          <p:cNvSpPr>
            <a:spLocks noGrp="1"/>
          </p:cNvSpPr>
          <p:nvPr>
            <p:ph idx="1"/>
          </p:nvPr>
        </p:nvSpPr>
        <p:spPr/>
        <p:txBody>
          <a:bodyPr>
            <a:normAutofit fontScale="92500" lnSpcReduction="20000"/>
          </a:bodyPr>
          <a:lstStyle/>
          <a:p>
            <a:r>
              <a:rPr lang="en-IE" dirty="0"/>
              <a:t>These causes and Effects are combined in a Boolean graph or truth table that describes their relationship. </a:t>
            </a:r>
          </a:p>
          <a:p>
            <a:endParaRPr lang="en-IE" dirty="0"/>
          </a:p>
          <a:p>
            <a:r>
              <a:rPr lang="en-IE" dirty="0"/>
              <a:t>Test cases are then constructed that will cover all possible combinations of Cause and Effect. </a:t>
            </a:r>
          </a:p>
          <a:p>
            <a:endParaRPr lang="en-IE" dirty="0"/>
          </a:p>
          <a:p>
            <a:r>
              <a:rPr lang="en-IE" dirty="0"/>
              <a:t>For </a:t>
            </a:r>
            <a:r>
              <a:rPr lang="en-IE" i="1" dirty="0"/>
              <a:t>N</a:t>
            </a:r>
            <a:r>
              <a:rPr lang="en-IE" dirty="0"/>
              <a:t> independent causes, there will therefore be a total of 2</a:t>
            </a:r>
            <a:r>
              <a:rPr lang="en-IE" i="1" baseline="30000" dirty="0"/>
              <a:t>N</a:t>
            </a:r>
            <a:r>
              <a:rPr lang="en-IE" dirty="0"/>
              <a:t> different combinations. The truth table specifies how the software should behave for each combination.</a:t>
            </a:r>
          </a:p>
          <a:p>
            <a:endParaRPr lang="en-IE" dirty="0"/>
          </a:p>
        </p:txBody>
      </p:sp>
    </p:spTree>
    <p:extLst>
      <p:ext uri="{BB962C8B-B14F-4D97-AF65-F5344CB8AC3E}">
        <p14:creationId xmlns:p14="http://schemas.microsoft.com/office/powerpoint/2010/main" val="6475637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isNegative</a:t>
            </a:r>
            <a:r>
              <a:rPr lang="en-IE" dirty="0"/>
              <a:t>(</a:t>
            </a:r>
            <a:r>
              <a:rPr lang="en-IE" dirty="0" err="1"/>
              <a:t>int</a:t>
            </a:r>
            <a:r>
              <a:rPr lang="en-IE" dirty="0"/>
              <a:t> x)</a:t>
            </a:r>
          </a:p>
        </p:txBody>
      </p:sp>
      <p:sp>
        <p:nvSpPr>
          <p:cNvPr id="3" name="Content Placeholder 2"/>
          <p:cNvSpPr>
            <a:spLocks noGrp="1"/>
          </p:cNvSpPr>
          <p:nvPr>
            <p:ph idx="1"/>
          </p:nvPr>
        </p:nvSpPr>
        <p:spPr/>
        <p:txBody>
          <a:bodyPr>
            <a:normAutofit fontScale="70000" lnSpcReduction="20000"/>
          </a:bodyPr>
          <a:lstStyle/>
          <a:p>
            <a:r>
              <a:rPr lang="en-IE" dirty="0"/>
              <a:t>There is a single cause:</a:t>
            </a:r>
          </a:p>
          <a:p>
            <a:pPr lvl="1"/>
            <a:r>
              <a:rPr lang="en-IE" dirty="0"/>
              <a:t>1. x&lt;0 (which can be true or false)</a:t>
            </a:r>
          </a:p>
          <a:p>
            <a:r>
              <a:rPr lang="en-IE" dirty="0"/>
              <a:t>And a single effect:</a:t>
            </a:r>
          </a:p>
          <a:p>
            <a:pPr lvl="1"/>
            <a:r>
              <a:rPr lang="en-IE" dirty="0"/>
              <a:t>1. the return value (which can be true or false)</a:t>
            </a:r>
          </a:p>
          <a:p>
            <a:r>
              <a:rPr lang="en-IE" dirty="0"/>
              <a:t>Notes: </a:t>
            </a:r>
          </a:p>
          <a:p>
            <a:r>
              <a:rPr lang="en-IE" dirty="0"/>
              <a:t>For mutually exclusive expressions, such as " x&lt;0" and " x&gt;=0", only one form of the expression is needed, as it can take on the value true or false.</a:t>
            </a:r>
          </a:p>
          <a:p>
            <a:endParaRPr lang="en-IE" dirty="0"/>
          </a:p>
          <a:p>
            <a:r>
              <a:rPr lang="en-IE" dirty="0"/>
              <a:t> For Boolean variables, both expressions are not needed.</a:t>
            </a:r>
          </a:p>
          <a:p>
            <a:pPr lvl="1"/>
            <a:r>
              <a:rPr lang="en-IE" dirty="0"/>
              <a:t>" variable==true" and “variable==false" </a:t>
            </a:r>
          </a:p>
          <a:p>
            <a:r>
              <a:rPr lang="en-IE" dirty="0"/>
              <a:t>The single expression " variable" (here, return value) can take on the value true or false.</a:t>
            </a:r>
          </a:p>
        </p:txBody>
      </p:sp>
    </p:spTree>
    <p:extLst>
      <p:ext uri="{BB962C8B-B14F-4D97-AF65-F5344CB8AC3E}">
        <p14:creationId xmlns:p14="http://schemas.microsoft.com/office/powerpoint/2010/main" val="27958020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isZero</a:t>
            </a:r>
            <a:r>
              <a:rPr lang="en-IE" dirty="0"/>
              <a:t>(</a:t>
            </a:r>
            <a:r>
              <a:rPr lang="en-IE" dirty="0" err="1"/>
              <a:t>int</a:t>
            </a:r>
            <a:r>
              <a:rPr lang="en-IE" dirty="0"/>
              <a:t> x)</a:t>
            </a:r>
          </a:p>
        </p:txBody>
      </p:sp>
      <p:sp>
        <p:nvSpPr>
          <p:cNvPr id="3" name="Content Placeholder 2"/>
          <p:cNvSpPr>
            <a:spLocks noGrp="1"/>
          </p:cNvSpPr>
          <p:nvPr>
            <p:ph idx="1"/>
          </p:nvPr>
        </p:nvSpPr>
        <p:spPr/>
        <p:txBody>
          <a:bodyPr/>
          <a:lstStyle/>
          <a:p>
            <a:r>
              <a:rPr lang="en-IE" dirty="0"/>
              <a:t>Consider the method </a:t>
            </a:r>
            <a:r>
              <a:rPr lang="en-IE" dirty="0" err="1"/>
              <a:t>boolean</a:t>
            </a:r>
            <a:r>
              <a:rPr lang="en-IE" dirty="0"/>
              <a:t> </a:t>
            </a:r>
            <a:r>
              <a:rPr lang="en-IE" dirty="0" err="1"/>
              <a:t>isZero</a:t>
            </a:r>
            <a:r>
              <a:rPr lang="en-IE" dirty="0"/>
              <a:t>(</a:t>
            </a:r>
            <a:r>
              <a:rPr lang="en-IE" dirty="0" err="1"/>
              <a:t>int</a:t>
            </a:r>
            <a:r>
              <a:rPr lang="en-IE" dirty="0"/>
              <a:t> x) which returns true if x is zero, and otherwise returns false.</a:t>
            </a:r>
          </a:p>
          <a:p>
            <a:r>
              <a:rPr lang="en-IE" dirty="0"/>
              <a:t>There is a single cause:</a:t>
            </a:r>
          </a:p>
          <a:p>
            <a:pPr lvl="1"/>
            <a:r>
              <a:rPr lang="en-IE" dirty="0"/>
              <a:t>1. x==0</a:t>
            </a:r>
          </a:p>
          <a:p>
            <a:r>
              <a:rPr lang="en-IE" dirty="0"/>
              <a:t>And a single effect:</a:t>
            </a:r>
          </a:p>
          <a:p>
            <a:pPr lvl="1"/>
            <a:r>
              <a:rPr lang="en-IE" dirty="0"/>
              <a:t>1. the return value</a:t>
            </a:r>
          </a:p>
        </p:txBody>
      </p:sp>
    </p:spTree>
    <p:extLst>
      <p:ext uri="{BB962C8B-B14F-4D97-AF65-F5344CB8AC3E}">
        <p14:creationId xmlns:p14="http://schemas.microsoft.com/office/powerpoint/2010/main" val="32285214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isLargest</a:t>
            </a:r>
            <a:r>
              <a:rPr lang="en-IE" dirty="0"/>
              <a:t>(</a:t>
            </a:r>
            <a:r>
              <a:rPr lang="en-IE" dirty="0" err="1"/>
              <a:t>int</a:t>
            </a:r>
            <a:r>
              <a:rPr lang="en-IE" dirty="0"/>
              <a:t> x, </a:t>
            </a:r>
            <a:r>
              <a:rPr lang="en-IE" dirty="0" err="1"/>
              <a:t>int</a:t>
            </a:r>
            <a:r>
              <a:rPr lang="en-IE" dirty="0"/>
              <a:t> y)</a:t>
            </a:r>
          </a:p>
        </p:txBody>
      </p:sp>
      <p:sp>
        <p:nvSpPr>
          <p:cNvPr id="3" name="Content Placeholder 2"/>
          <p:cNvSpPr>
            <a:spLocks noGrp="1"/>
          </p:cNvSpPr>
          <p:nvPr>
            <p:ph idx="1"/>
          </p:nvPr>
        </p:nvSpPr>
        <p:spPr/>
        <p:txBody>
          <a:bodyPr>
            <a:normAutofit fontScale="85000" lnSpcReduction="20000"/>
          </a:bodyPr>
          <a:lstStyle/>
          <a:p>
            <a:r>
              <a:rPr lang="en-IE" dirty="0"/>
              <a:t>Consider the method </a:t>
            </a:r>
            <a:r>
              <a:rPr lang="en-IE" sz="2200" dirty="0" err="1">
                <a:latin typeface="Courier New" panose="02070309020205020404" pitchFamily="49" charset="0"/>
                <a:cs typeface="Courier New" panose="02070309020205020404" pitchFamily="49" charset="0"/>
              </a:rPr>
              <a:t>int</a:t>
            </a:r>
            <a:r>
              <a:rPr lang="en-IE" sz="2200" dirty="0">
                <a:latin typeface="Courier New" panose="02070309020205020404" pitchFamily="49" charset="0"/>
                <a:cs typeface="Courier New" panose="02070309020205020404" pitchFamily="49" charset="0"/>
              </a:rPr>
              <a:t> largest(</a:t>
            </a:r>
            <a:r>
              <a:rPr lang="en-IE" sz="2200" dirty="0" err="1">
                <a:latin typeface="Courier New" panose="02070309020205020404" pitchFamily="49" charset="0"/>
                <a:cs typeface="Courier New" panose="02070309020205020404" pitchFamily="49" charset="0"/>
              </a:rPr>
              <a:t>int</a:t>
            </a:r>
            <a:r>
              <a:rPr lang="en-IE" sz="2200" dirty="0">
                <a:latin typeface="Courier New" panose="02070309020205020404" pitchFamily="49" charset="0"/>
                <a:cs typeface="Courier New" panose="02070309020205020404" pitchFamily="49" charset="0"/>
              </a:rPr>
              <a:t> x, </a:t>
            </a:r>
            <a:r>
              <a:rPr lang="en-IE" sz="2200" dirty="0" err="1">
                <a:latin typeface="Courier New" panose="02070309020205020404" pitchFamily="49" charset="0"/>
                <a:cs typeface="Courier New" panose="02070309020205020404" pitchFamily="49" charset="0"/>
              </a:rPr>
              <a:t>int</a:t>
            </a:r>
            <a:r>
              <a:rPr lang="en-IE" sz="2200" dirty="0">
                <a:latin typeface="Courier New" panose="02070309020205020404" pitchFamily="49" charset="0"/>
                <a:cs typeface="Courier New" panose="02070309020205020404" pitchFamily="49" charset="0"/>
              </a:rPr>
              <a:t> y)</a:t>
            </a:r>
            <a:r>
              <a:rPr lang="en-IE" dirty="0"/>
              <a:t>, which returns the largest of the two input values.</a:t>
            </a:r>
          </a:p>
          <a:p>
            <a:r>
              <a:rPr lang="en-IE" dirty="0"/>
              <a:t>The causes are:</a:t>
            </a:r>
          </a:p>
          <a:p>
            <a:endParaRPr lang="en-IE" dirty="0"/>
          </a:p>
          <a:p>
            <a:pPr lvl="1"/>
            <a:r>
              <a:rPr lang="en-IE" dirty="0"/>
              <a:t>1. x&gt;y</a:t>
            </a:r>
          </a:p>
          <a:p>
            <a:pPr lvl="1"/>
            <a:r>
              <a:rPr lang="en-IE" dirty="0"/>
              <a:t>2. x&lt;y</a:t>
            </a:r>
          </a:p>
          <a:p>
            <a:pPr lvl="1"/>
            <a:endParaRPr lang="en-IE" dirty="0"/>
          </a:p>
          <a:p>
            <a:r>
              <a:rPr lang="en-IE" dirty="0"/>
              <a:t>And the effects are:</a:t>
            </a:r>
          </a:p>
          <a:p>
            <a:endParaRPr lang="en-IE" dirty="0"/>
          </a:p>
          <a:p>
            <a:pPr lvl="1"/>
            <a:r>
              <a:rPr lang="en-IE" dirty="0"/>
              <a:t>1. return value==x</a:t>
            </a:r>
          </a:p>
          <a:p>
            <a:pPr lvl="1"/>
            <a:r>
              <a:rPr lang="en-IE" dirty="0"/>
              <a:t>2. return value==y</a:t>
            </a:r>
          </a:p>
        </p:txBody>
      </p:sp>
    </p:spTree>
    <p:extLst>
      <p:ext uri="{BB962C8B-B14F-4D97-AF65-F5344CB8AC3E}">
        <p14:creationId xmlns:p14="http://schemas.microsoft.com/office/powerpoint/2010/main" val="35928244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isLargest</a:t>
            </a:r>
            <a:r>
              <a:rPr lang="en-IE" dirty="0"/>
              <a:t>(</a:t>
            </a:r>
            <a:r>
              <a:rPr lang="en-IE" dirty="0" err="1"/>
              <a:t>int</a:t>
            </a:r>
            <a:r>
              <a:rPr lang="en-IE" dirty="0"/>
              <a:t> </a:t>
            </a:r>
            <a:r>
              <a:rPr lang="en-IE" dirty="0" err="1"/>
              <a:t>x,int</a:t>
            </a:r>
            <a:r>
              <a:rPr lang="en-IE" dirty="0"/>
              <a:t> y) note</a:t>
            </a:r>
          </a:p>
        </p:txBody>
      </p:sp>
      <p:sp>
        <p:nvSpPr>
          <p:cNvPr id="3" name="Content Placeholder 2"/>
          <p:cNvSpPr>
            <a:spLocks noGrp="1"/>
          </p:cNvSpPr>
          <p:nvPr>
            <p:ph idx="1"/>
          </p:nvPr>
        </p:nvSpPr>
        <p:spPr/>
        <p:txBody>
          <a:bodyPr>
            <a:normAutofit fontScale="77500" lnSpcReduction="20000"/>
          </a:bodyPr>
          <a:lstStyle/>
          <a:p>
            <a:r>
              <a:rPr lang="en-IE" dirty="0"/>
              <a:t>Where there are three possible situations (here, x&lt;y, x==y, and x&gt;y) you need at least two expressions to cover them:</a:t>
            </a:r>
          </a:p>
          <a:p>
            <a:endParaRPr lang="en-IE" dirty="0"/>
          </a:p>
          <a:p>
            <a:pPr lvl="1"/>
            <a:r>
              <a:rPr lang="en-IE" dirty="0"/>
              <a:t>1. 	If x&gt;y, then x&lt;y is false.</a:t>
            </a:r>
          </a:p>
          <a:p>
            <a:pPr lvl="1"/>
            <a:r>
              <a:rPr lang="en-IE" dirty="0"/>
              <a:t>2. 	If x&lt;y, then x&gt;y is false.</a:t>
            </a:r>
          </a:p>
          <a:p>
            <a:pPr lvl="1"/>
            <a:r>
              <a:rPr lang="en-IE" dirty="0"/>
              <a:t>3. 	If x==y, then x&gt;y and x&lt;y are both false.</a:t>
            </a:r>
          </a:p>
          <a:p>
            <a:pPr marL="457200" lvl="1" indent="0">
              <a:buNone/>
            </a:pPr>
            <a:r>
              <a:rPr lang="en-IE" dirty="0"/>
              <a:t></a:t>
            </a:r>
          </a:p>
          <a:p>
            <a:r>
              <a:rPr lang="en-IE" dirty="0"/>
              <a:t>Where the effect is for an output (here the return value) to take on one of the input values, it is important to list all the possibilities, as they are not mutually exclusive. </a:t>
            </a:r>
          </a:p>
          <a:p>
            <a:endParaRPr lang="en-IE" dirty="0"/>
          </a:p>
          <a:p>
            <a:r>
              <a:rPr lang="en-IE" dirty="0"/>
              <a:t>In this case, when x is equal to y, the output is equal to both x and y.</a:t>
            </a:r>
          </a:p>
        </p:txBody>
      </p:sp>
    </p:spTree>
    <p:extLst>
      <p:ext uri="{BB962C8B-B14F-4D97-AF65-F5344CB8AC3E}">
        <p14:creationId xmlns:p14="http://schemas.microsoft.com/office/powerpoint/2010/main" val="39837072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inRange</a:t>
            </a:r>
            <a:r>
              <a:rPr lang="en-IE" dirty="0"/>
              <a:t>(</a:t>
            </a:r>
            <a:r>
              <a:rPr lang="en-IE" dirty="0" err="1"/>
              <a:t>int</a:t>
            </a:r>
            <a:r>
              <a:rPr lang="en-IE" dirty="0"/>
              <a:t> x, </a:t>
            </a:r>
            <a:r>
              <a:rPr lang="en-IE" dirty="0" err="1"/>
              <a:t>int</a:t>
            </a:r>
            <a:r>
              <a:rPr lang="en-IE" dirty="0"/>
              <a:t> low, </a:t>
            </a:r>
            <a:r>
              <a:rPr lang="en-IE" dirty="0" err="1"/>
              <a:t>int</a:t>
            </a:r>
            <a:r>
              <a:rPr lang="en-IE" dirty="0"/>
              <a:t> high)</a:t>
            </a:r>
          </a:p>
        </p:txBody>
      </p:sp>
      <p:sp>
        <p:nvSpPr>
          <p:cNvPr id="3" name="Content Placeholder 2"/>
          <p:cNvSpPr>
            <a:spLocks noGrp="1"/>
          </p:cNvSpPr>
          <p:nvPr>
            <p:ph idx="1"/>
          </p:nvPr>
        </p:nvSpPr>
        <p:spPr/>
        <p:txBody>
          <a:bodyPr>
            <a:normAutofit lnSpcReduction="10000"/>
          </a:bodyPr>
          <a:lstStyle/>
          <a:p>
            <a:r>
              <a:rPr lang="en-IE" dirty="0"/>
              <a:t>Consider the method </a:t>
            </a:r>
            <a:r>
              <a:rPr lang="en-IE" dirty="0" err="1"/>
              <a:t>boolean</a:t>
            </a:r>
            <a:r>
              <a:rPr lang="en-IE" dirty="0"/>
              <a:t> </a:t>
            </a:r>
            <a:r>
              <a:rPr lang="en-IE" dirty="0" err="1"/>
              <a:t>inRange</a:t>
            </a:r>
            <a:r>
              <a:rPr lang="en-IE" dirty="0"/>
              <a:t>(</a:t>
            </a:r>
            <a:r>
              <a:rPr lang="en-IE" dirty="0" err="1"/>
              <a:t>int</a:t>
            </a:r>
            <a:r>
              <a:rPr lang="en-IE" dirty="0"/>
              <a:t> x, </a:t>
            </a:r>
            <a:r>
              <a:rPr lang="en-IE" dirty="0" err="1"/>
              <a:t>int</a:t>
            </a:r>
            <a:r>
              <a:rPr lang="en-IE" dirty="0"/>
              <a:t> low, </a:t>
            </a:r>
            <a:r>
              <a:rPr lang="en-IE" dirty="0" err="1"/>
              <a:t>int</a:t>
            </a:r>
            <a:r>
              <a:rPr lang="en-IE" dirty="0"/>
              <a:t> high), which returns true </a:t>
            </a:r>
            <a:r>
              <a:rPr lang="en-IE" dirty="0" err="1"/>
              <a:t>iff</a:t>
            </a:r>
            <a:br>
              <a:rPr lang="en-IE" dirty="0"/>
            </a:br>
            <a:r>
              <a:rPr lang="en-IE" dirty="0"/>
              <a:t>low </a:t>
            </a:r>
            <a:r>
              <a:rPr lang="en-IE" dirty="0">
                <a:latin typeface="Times New Roman"/>
                <a:cs typeface="Times New Roman"/>
              </a:rPr>
              <a:t>≤</a:t>
            </a:r>
            <a:r>
              <a:rPr lang="en-IE" dirty="0"/>
              <a:t> x </a:t>
            </a:r>
            <a:r>
              <a:rPr lang="en-IE" dirty="0">
                <a:latin typeface="Times New Roman"/>
                <a:cs typeface="Times New Roman"/>
              </a:rPr>
              <a:t>≤</a:t>
            </a:r>
            <a:r>
              <a:rPr lang="en-IE" dirty="0"/>
              <a:t> high (if high&lt;low, the output is undefined).</a:t>
            </a:r>
          </a:p>
          <a:p>
            <a:r>
              <a:rPr lang="en-IE" dirty="0"/>
              <a:t>It would be possible to create 3 causes as follows:</a:t>
            </a:r>
          </a:p>
          <a:p>
            <a:pPr lvl="1"/>
            <a:r>
              <a:rPr lang="en-IE" dirty="0"/>
              <a:t>1. x&lt;low</a:t>
            </a:r>
          </a:p>
          <a:p>
            <a:pPr lvl="1"/>
            <a:r>
              <a:rPr lang="en-IE" dirty="0"/>
              <a:t>2. low </a:t>
            </a:r>
            <a:r>
              <a:rPr lang="en-IE" dirty="0">
                <a:latin typeface="Times New Roman"/>
                <a:cs typeface="Times New Roman"/>
              </a:rPr>
              <a:t>≤</a:t>
            </a:r>
            <a:r>
              <a:rPr lang="en-IE" dirty="0"/>
              <a:t> x </a:t>
            </a:r>
            <a:r>
              <a:rPr lang="en-IE" dirty="0">
                <a:latin typeface="Times New Roman"/>
                <a:cs typeface="Times New Roman"/>
              </a:rPr>
              <a:t>≤</a:t>
            </a:r>
            <a:r>
              <a:rPr lang="en-IE" dirty="0"/>
              <a:t> high</a:t>
            </a:r>
          </a:p>
          <a:p>
            <a:pPr lvl="1"/>
            <a:r>
              <a:rPr lang="en-IE" dirty="0"/>
              <a:t>3. x&gt;high</a:t>
            </a:r>
          </a:p>
        </p:txBody>
      </p:sp>
    </p:spTree>
    <p:extLst>
      <p:ext uri="{BB962C8B-B14F-4D97-AF65-F5344CB8AC3E}">
        <p14:creationId xmlns:p14="http://schemas.microsoft.com/office/powerpoint/2010/main" val="333339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Sequence of Testing</a:t>
            </a:r>
          </a:p>
        </p:txBody>
      </p:sp>
      <p:sp>
        <p:nvSpPr>
          <p:cNvPr id="3" name="Content Placeholder 2"/>
          <p:cNvSpPr>
            <a:spLocks noGrp="1"/>
          </p:cNvSpPr>
          <p:nvPr>
            <p:ph idx="1"/>
          </p:nvPr>
        </p:nvSpPr>
        <p:spPr/>
        <p:txBody>
          <a:bodyPr>
            <a:normAutofit fontScale="92500" lnSpcReduction="20000"/>
          </a:bodyPr>
          <a:lstStyle/>
          <a:p>
            <a:r>
              <a:rPr lang="en-IE" dirty="0"/>
              <a:t>For each of these tests, measure the statement and branch coverage. Normally the goal is to achieve 100% statement coverage and 100% branch coverage-because these are easy to measure automatically. </a:t>
            </a:r>
          </a:p>
          <a:p>
            <a:r>
              <a:rPr lang="en-IE" dirty="0"/>
              <a:t>If this has not been achieved, then white-box techniques can be used as follows: </a:t>
            </a:r>
          </a:p>
          <a:p>
            <a:r>
              <a:rPr lang="en-IE" dirty="0"/>
              <a:t>Use Statement Coverage to ensure that 100% of the statements have been executed.</a:t>
            </a:r>
          </a:p>
          <a:p>
            <a:r>
              <a:rPr lang="en-IE" dirty="0"/>
              <a:t>Use Branch Coverage to ensure that 100% of the branches have been taken.</a:t>
            </a:r>
          </a:p>
        </p:txBody>
      </p:sp>
    </p:spTree>
    <p:extLst>
      <p:ext uri="{BB962C8B-B14F-4D97-AF65-F5344CB8AC3E}">
        <p14:creationId xmlns:p14="http://schemas.microsoft.com/office/powerpoint/2010/main" val="36234867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Mutually Exclusive Rules</a:t>
            </a:r>
          </a:p>
        </p:txBody>
      </p:sp>
      <p:sp>
        <p:nvSpPr>
          <p:cNvPr id="3" name="Content Placeholder 2"/>
          <p:cNvSpPr>
            <a:spLocks noGrp="1"/>
          </p:cNvSpPr>
          <p:nvPr>
            <p:ph idx="1"/>
          </p:nvPr>
        </p:nvSpPr>
        <p:spPr/>
        <p:txBody>
          <a:bodyPr/>
          <a:lstStyle/>
          <a:p>
            <a:r>
              <a:rPr lang="en-IE" dirty="0"/>
              <a:t>However, mutually exclusive rules (where only one can be true) make for large and cumbersome truth tables, and a preferred set of causes is as follows:</a:t>
            </a:r>
          </a:p>
          <a:p>
            <a:pPr lvl="1"/>
            <a:r>
              <a:rPr lang="en-IE" dirty="0"/>
              <a:t>1. x&lt;low</a:t>
            </a:r>
          </a:p>
          <a:p>
            <a:pPr lvl="1"/>
            <a:r>
              <a:rPr lang="en-IE" dirty="0"/>
              <a:t>2. x </a:t>
            </a:r>
            <a:r>
              <a:rPr lang="en-IE" dirty="0">
                <a:latin typeface="Times New Roman"/>
                <a:cs typeface="Times New Roman"/>
              </a:rPr>
              <a:t>≤  </a:t>
            </a:r>
            <a:r>
              <a:rPr lang="en-IE" dirty="0"/>
              <a:t>high</a:t>
            </a:r>
          </a:p>
        </p:txBody>
      </p:sp>
    </p:spTree>
    <p:extLst>
      <p:ext uri="{BB962C8B-B14F-4D97-AF65-F5344CB8AC3E}">
        <p14:creationId xmlns:p14="http://schemas.microsoft.com/office/powerpoint/2010/main" val="3668344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Rules for </a:t>
            </a:r>
            <a:r>
              <a:rPr lang="en-IE" dirty="0" err="1"/>
              <a:t>inRange</a:t>
            </a:r>
            <a:r>
              <a:rPr lang="en-IE" dirty="0"/>
              <a:t>(</a:t>
            </a:r>
            <a:r>
              <a:rPr lang="en-IE" dirty="0" err="1"/>
              <a:t>int</a:t>
            </a:r>
            <a:r>
              <a:rPr lang="en-IE" dirty="0"/>
              <a:t> x, </a:t>
            </a:r>
            <a:r>
              <a:rPr lang="en-IE" dirty="0" err="1"/>
              <a:t>int</a:t>
            </a:r>
            <a:r>
              <a:rPr lang="en-IE" dirty="0"/>
              <a:t> low, </a:t>
            </a:r>
            <a:r>
              <a:rPr lang="en-IE" dirty="0" err="1"/>
              <a:t>int</a:t>
            </a:r>
            <a:r>
              <a:rPr lang="en-IE" dirty="0"/>
              <a:t> high)</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2348880"/>
            <a:ext cx="5617366"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99593" y="4437112"/>
            <a:ext cx="7776864" cy="1661993"/>
          </a:xfrm>
          <a:prstGeom prst="rect">
            <a:avLst/>
          </a:prstGeom>
          <a:noFill/>
        </p:spPr>
        <p:txBody>
          <a:bodyPr wrap="square" rtlCol="0">
            <a:spAutoFit/>
          </a:bodyPr>
          <a:lstStyle/>
          <a:p>
            <a:r>
              <a:rPr lang="en-IE" sz="2800" dirty="0"/>
              <a:t>This both reduces the number of causes, and allows for greater combinations of causes (as they are no longer completely mutually exclusive).</a:t>
            </a:r>
          </a:p>
          <a:p>
            <a:endParaRPr lang="en-IE" dirty="0"/>
          </a:p>
        </p:txBody>
      </p:sp>
    </p:spTree>
    <p:extLst>
      <p:ext uri="{BB962C8B-B14F-4D97-AF65-F5344CB8AC3E}">
        <p14:creationId xmlns:p14="http://schemas.microsoft.com/office/powerpoint/2010/main" val="26160828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Effect for </a:t>
            </a:r>
            <a:r>
              <a:rPr lang="en-IE" dirty="0" err="1"/>
              <a:t>inRange</a:t>
            </a:r>
            <a:r>
              <a:rPr lang="en-IE" dirty="0"/>
              <a:t>(</a:t>
            </a:r>
            <a:r>
              <a:rPr lang="en-IE" dirty="0" err="1"/>
              <a:t>int</a:t>
            </a:r>
            <a:r>
              <a:rPr lang="en-IE" dirty="0"/>
              <a:t> x, </a:t>
            </a:r>
            <a:r>
              <a:rPr lang="en-IE" dirty="0" err="1"/>
              <a:t>int</a:t>
            </a:r>
            <a:r>
              <a:rPr lang="en-IE" dirty="0"/>
              <a:t> low, </a:t>
            </a:r>
            <a:r>
              <a:rPr lang="en-IE" dirty="0" err="1"/>
              <a:t>int</a:t>
            </a:r>
            <a:r>
              <a:rPr lang="en-IE" dirty="0"/>
              <a:t> high)</a:t>
            </a:r>
          </a:p>
        </p:txBody>
      </p:sp>
      <p:sp>
        <p:nvSpPr>
          <p:cNvPr id="3" name="Content Placeholder 2"/>
          <p:cNvSpPr>
            <a:spLocks noGrp="1"/>
          </p:cNvSpPr>
          <p:nvPr>
            <p:ph idx="1"/>
          </p:nvPr>
        </p:nvSpPr>
        <p:spPr/>
        <p:txBody>
          <a:bodyPr/>
          <a:lstStyle/>
          <a:p>
            <a:r>
              <a:rPr lang="en-IE" dirty="0"/>
              <a:t>There is only one effect for a </a:t>
            </a:r>
            <a:r>
              <a:rPr lang="en-IE" dirty="0" err="1"/>
              <a:t>boolean</a:t>
            </a:r>
            <a:r>
              <a:rPr lang="en-IE" dirty="0"/>
              <a:t>:</a:t>
            </a:r>
          </a:p>
          <a:p>
            <a:pPr lvl="1"/>
            <a:r>
              <a:rPr lang="en-IE" dirty="0"/>
              <a:t>1. return value</a:t>
            </a:r>
          </a:p>
        </p:txBody>
      </p:sp>
    </p:spTree>
    <p:extLst>
      <p:ext uri="{BB962C8B-B14F-4D97-AF65-F5344CB8AC3E}">
        <p14:creationId xmlns:p14="http://schemas.microsoft.com/office/powerpoint/2010/main" val="24934618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Tables</a:t>
            </a:r>
          </a:p>
        </p:txBody>
      </p:sp>
      <p:sp>
        <p:nvSpPr>
          <p:cNvPr id="3" name="Content Placeholder 2"/>
          <p:cNvSpPr>
            <a:spLocks noGrp="1"/>
          </p:cNvSpPr>
          <p:nvPr>
            <p:ph idx="1"/>
          </p:nvPr>
        </p:nvSpPr>
        <p:spPr/>
        <p:txBody>
          <a:bodyPr>
            <a:normAutofit fontScale="85000" lnSpcReduction="20000"/>
          </a:bodyPr>
          <a:lstStyle/>
          <a:p>
            <a:r>
              <a:rPr lang="en-IE" dirty="0"/>
              <a:t>A Truth Table is used to map the causes and effects through rules. Each rule states that under a particular combination of input causes, a particular set of output effects should result. It is critical to note that only one rule may be "active" at a time: the truth table is invalid if any input matches more than one rule!</a:t>
            </a:r>
          </a:p>
          <a:p>
            <a:endParaRPr lang="en-IE" dirty="0"/>
          </a:p>
          <a:p>
            <a:r>
              <a:rPr lang="en-IE" dirty="0"/>
              <a:t>To generate the truth table, each cause is listed in a separate row, and then a different column is used to identify each combination of causes that creates a different effect. Each column is referred to as a" Rule" in the truth table{each rule is a different test case.</a:t>
            </a:r>
          </a:p>
          <a:p>
            <a:endParaRPr lang="en-IE" dirty="0"/>
          </a:p>
        </p:txBody>
      </p:sp>
    </p:spTree>
    <p:extLst>
      <p:ext uri="{BB962C8B-B14F-4D97-AF65-F5344CB8AC3E}">
        <p14:creationId xmlns:p14="http://schemas.microsoft.com/office/powerpoint/2010/main" val="40624108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Tables</a:t>
            </a:r>
          </a:p>
        </p:txBody>
      </p:sp>
      <p:sp>
        <p:nvSpPr>
          <p:cNvPr id="3" name="Content Placeholder 2"/>
          <p:cNvSpPr>
            <a:spLocks noGrp="1"/>
          </p:cNvSpPr>
          <p:nvPr>
            <p:ph idx="1"/>
          </p:nvPr>
        </p:nvSpPr>
        <p:spPr/>
        <p:txBody>
          <a:bodyPr/>
          <a:lstStyle/>
          <a:p>
            <a:r>
              <a:rPr lang="en-IE" dirty="0"/>
              <a:t>The truth tables for the three examples are shown next. Note that "T" is used as shorthand for true, and "F" for false.</a:t>
            </a:r>
          </a:p>
          <a:p>
            <a:endParaRPr lang="en-IE" dirty="0"/>
          </a:p>
        </p:txBody>
      </p:sp>
    </p:spTree>
    <p:extLst>
      <p:ext uri="{BB962C8B-B14F-4D97-AF65-F5344CB8AC3E}">
        <p14:creationId xmlns:p14="http://schemas.microsoft.com/office/powerpoint/2010/main" val="41018549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isNegative</a:t>
            </a:r>
            <a:r>
              <a:rPr lang="en-IE" dirty="0"/>
              <a:t>()</a:t>
            </a: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800" y="1988840"/>
            <a:ext cx="4608512" cy="2457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971600" y="5229199"/>
            <a:ext cx="5493620" cy="646331"/>
          </a:xfrm>
          <a:prstGeom prst="rect">
            <a:avLst/>
          </a:prstGeom>
          <a:noFill/>
        </p:spPr>
        <p:txBody>
          <a:bodyPr wrap="none" rtlCol="0">
            <a:spAutoFit/>
          </a:bodyPr>
          <a:lstStyle/>
          <a:p>
            <a:r>
              <a:rPr lang="en-IE" dirty="0"/>
              <a:t>Rule 1 states that if x&lt;0, then the return value is true.</a:t>
            </a:r>
          </a:p>
          <a:p>
            <a:r>
              <a:rPr lang="en-IE" dirty="0"/>
              <a:t> Rule 2 states that if !(x&lt;0), then the return value is false.</a:t>
            </a:r>
          </a:p>
        </p:txBody>
      </p:sp>
    </p:spTree>
    <p:extLst>
      <p:ext uri="{BB962C8B-B14F-4D97-AF65-F5344CB8AC3E}">
        <p14:creationId xmlns:p14="http://schemas.microsoft.com/office/powerpoint/2010/main" val="42716025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 for </a:t>
            </a:r>
            <a:r>
              <a:rPr lang="en-IE" dirty="0" err="1"/>
              <a:t>isZero</a:t>
            </a:r>
            <a:r>
              <a:rPr lang="en-IE" dirty="0"/>
              <a:t>()</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840"/>
            <a:ext cx="4680520" cy="2320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11560" y="5373216"/>
            <a:ext cx="5609036" cy="646331"/>
          </a:xfrm>
          <a:prstGeom prst="rect">
            <a:avLst/>
          </a:prstGeom>
          <a:noFill/>
        </p:spPr>
        <p:txBody>
          <a:bodyPr wrap="none" rtlCol="0">
            <a:spAutoFit/>
          </a:bodyPr>
          <a:lstStyle/>
          <a:p>
            <a:r>
              <a:rPr lang="en-IE" dirty="0"/>
              <a:t>Rule 1 states that if x==0, then the return value is true.</a:t>
            </a:r>
          </a:p>
          <a:p>
            <a:r>
              <a:rPr lang="en-IE" dirty="0"/>
              <a:t> Rule 2 states that if !(x==0), then the return value is false.</a:t>
            </a:r>
          </a:p>
        </p:txBody>
      </p:sp>
    </p:spTree>
    <p:extLst>
      <p:ext uri="{BB962C8B-B14F-4D97-AF65-F5344CB8AC3E}">
        <p14:creationId xmlns:p14="http://schemas.microsoft.com/office/powerpoint/2010/main" val="10786522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 for </a:t>
            </a:r>
            <a:r>
              <a:rPr lang="en-IE" dirty="0" err="1"/>
              <a:t>isLargest</a:t>
            </a:r>
            <a:r>
              <a:rPr lang="en-IE" dirty="0"/>
              <a:t>()</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5112568" cy="2565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827584" y="4941168"/>
            <a:ext cx="7214604" cy="1754326"/>
          </a:xfrm>
          <a:prstGeom prst="rect">
            <a:avLst/>
          </a:prstGeom>
          <a:noFill/>
        </p:spPr>
        <p:txBody>
          <a:bodyPr wrap="none" rtlCol="0">
            <a:spAutoFit/>
          </a:bodyPr>
          <a:lstStyle/>
          <a:p>
            <a:r>
              <a:rPr lang="en-IE" dirty="0"/>
              <a:t>. Rule 1 states that if (x&gt;y) and !(x&lt;y), then the return value is x.</a:t>
            </a:r>
          </a:p>
          <a:p>
            <a:r>
              <a:rPr lang="en-IE" dirty="0"/>
              <a:t>. Rule 2 states that if !(x&gt;y) and (x&lt;y), then the return value is y.</a:t>
            </a:r>
          </a:p>
          <a:p>
            <a:r>
              <a:rPr lang="en-IE" dirty="0"/>
              <a:t>. Rule 3 states that if !(x&gt;y) and !(x&lt;y), implying that (x==y), then the return</a:t>
            </a:r>
          </a:p>
          <a:p>
            <a:r>
              <a:rPr lang="en-IE" dirty="0"/>
              <a:t>value is equal to both x and y.</a:t>
            </a:r>
          </a:p>
          <a:p>
            <a:endParaRPr lang="en-IE" dirty="0"/>
          </a:p>
          <a:p>
            <a:r>
              <a:rPr lang="en-IE" dirty="0"/>
              <a:t>There is no Rule 4 as it is not logically possible</a:t>
            </a:r>
          </a:p>
        </p:txBody>
      </p:sp>
    </p:spTree>
    <p:extLst>
      <p:ext uri="{BB962C8B-B14F-4D97-AF65-F5344CB8AC3E}">
        <p14:creationId xmlns:p14="http://schemas.microsoft.com/office/powerpoint/2010/main" val="34783170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 for </a:t>
            </a:r>
            <a:r>
              <a:rPr lang="en-IE" dirty="0" err="1"/>
              <a:t>inRange</a:t>
            </a:r>
            <a:r>
              <a:rPr lang="en-IE" dirty="0"/>
              <a:t>()</a:t>
            </a:r>
          </a:p>
        </p:txBody>
      </p:sp>
      <p:sp>
        <p:nvSpPr>
          <p:cNvPr id="4" name="TextBox 3"/>
          <p:cNvSpPr txBox="1"/>
          <p:nvPr/>
        </p:nvSpPr>
        <p:spPr>
          <a:xfrm>
            <a:off x="251521" y="4723742"/>
            <a:ext cx="8784976" cy="1754326"/>
          </a:xfrm>
          <a:prstGeom prst="rect">
            <a:avLst/>
          </a:prstGeom>
          <a:noFill/>
        </p:spPr>
        <p:txBody>
          <a:bodyPr wrap="square" rtlCol="0">
            <a:spAutoFit/>
          </a:bodyPr>
          <a:lstStyle/>
          <a:p>
            <a:r>
              <a:rPr lang="en-IE" dirty="0"/>
              <a:t>Note that there is no Rule 4, as the combination " (x&lt;low) and !(x</a:t>
            </a:r>
            <a:r>
              <a:rPr lang="en-IE" dirty="0">
                <a:latin typeface="Times New Roman"/>
                <a:cs typeface="Times New Roman"/>
              </a:rPr>
              <a:t> ≤ </a:t>
            </a:r>
            <a:r>
              <a:rPr lang="en-IE" dirty="0"/>
              <a:t>high)" is not logically possible</a:t>
            </a:r>
          </a:p>
          <a:p>
            <a:endParaRPr lang="en-IE" dirty="0"/>
          </a:p>
          <a:p>
            <a:r>
              <a:rPr lang="en-IE" dirty="0"/>
              <a:t>. Rule 1 states that if (x&lt;low) and (</a:t>
            </a:r>
            <a:r>
              <a:rPr lang="en-IE" dirty="0" err="1"/>
              <a:t>x</a:t>
            </a:r>
            <a:r>
              <a:rPr lang="en-IE" dirty="0" err="1">
                <a:latin typeface="Times New Roman"/>
                <a:cs typeface="Times New Roman"/>
              </a:rPr>
              <a:t>≤</a:t>
            </a:r>
            <a:r>
              <a:rPr lang="en-IE" dirty="0" err="1"/>
              <a:t>high</a:t>
            </a:r>
            <a:r>
              <a:rPr lang="en-IE" dirty="0"/>
              <a:t>), then the return value is false.</a:t>
            </a:r>
          </a:p>
          <a:p>
            <a:r>
              <a:rPr lang="en-IE" dirty="0"/>
              <a:t>. Rule 2 states that if !(x&lt;low) and (x</a:t>
            </a:r>
            <a:r>
              <a:rPr lang="en-IE" dirty="0">
                <a:latin typeface="Times New Roman"/>
                <a:cs typeface="Times New Roman"/>
              </a:rPr>
              <a:t> ≤ </a:t>
            </a:r>
            <a:r>
              <a:rPr lang="en-IE" dirty="0"/>
              <a:t>high), then the return value is true.</a:t>
            </a:r>
          </a:p>
          <a:p>
            <a:r>
              <a:rPr lang="en-IE" dirty="0"/>
              <a:t>. Rule 3 states that if !(x&lt;low) and !(x</a:t>
            </a:r>
            <a:r>
              <a:rPr lang="en-IE" dirty="0">
                <a:latin typeface="Times New Roman"/>
                <a:cs typeface="Times New Roman"/>
              </a:rPr>
              <a:t> ≤ </a:t>
            </a:r>
            <a:r>
              <a:rPr lang="en-IE" dirty="0"/>
              <a:t>high), then the return value is false.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88840"/>
            <a:ext cx="447675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25941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Don’t Care Conditions</a:t>
            </a:r>
          </a:p>
        </p:txBody>
      </p:sp>
      <p:sp>
        <p:nvSpPr>
          <p:cNvPr id="3" name="Content Placeholder 2"/>
          <p:cNvSpPr>
            <a:spLocks noGrp="1"/>
          </p:cNvSpPr>
          <p:nvPr>
            <p:ph idx="1"/>
          </p:nvPr>
        </p:nvSpPr>
        <p:spPr/>
        <p:txBody>
          <a:bodyPr>
            <a:normAutofit fontScale="77500" lnSpcReduction="20000"/>
          </a:bodyPr>
          <a:lstStyle/>
          <a:p>
            <a:r>
              <a:rPr lang="en-IE" dirty="0"/>
              <a:t>"Don't care" conditions exist where the value of a cause has no impact on the effect. These "Don't care" conditions are used to reduce the number of rules where the same output will be generated irrespective of whether the cause is true or false. </a:t>
            </a:r>
          </a:p>
          <a:p>
            <a:endParaRPr lang="en-IE" dirty="0"/>
          </a:p>
          <a:p>
            <a:r>
              <a:rPr lang="en-IE" dirty="0"/>
              <a:t>In the worst case, if there are no "Don't care" conditions, </a:t>
            </a:r>
            <a:r>
              <a:rPr lang="en-IE" i="1" dirty="0"/>
              <a:t>N</a:t>
            </a:r>
            <a:r>
              <a:rPr lang="en-IE" dirty="0"/>
              <a:t> causes will create 2</a:t>
            </a:r>
            <a:r>
              <a:rPr lang="en-IE" i="1" baseline="30000" dirty="0"/>
              <a:t>N</a:t>
            </a:r>
            <a:r>
              <a:rPr lang="en-IE" dirty="0"/>
              <a:t> rules. </a:t>
            </a:r>
          </a:p>
          <a:p>
            <a:endParaRPr lang="en-IE" dirty="0"/>
          </a:p>
          <a:p>
            <a:r>
              <a:rPr lang="en-IE" dirty="0"/>
              <a:t>"Don't care“ conditions are represented by using " *" for the causes in a truth table. The " *" is also used where an effect might be either true or false-the value is not determined by the specification.</a:t>
            </a:r>
          </a:p>
        </p:txBody>
      </p:sp>
    </p:spTree>
    <p:extLst>
      <p:ext uri="{BB962C8B-B14F-4D97-AF65-F5344CB8AC3E}">
        <p14:creationId xmlns:p14="http://schemas.microsoft.com/office/powerpoint/2010/main" val="386491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Sequence of Testing</a:t>
            </a:r>
          </a:p>
        </p:txBody>
      </p:sp>
      <p:sp>
        <p:nvSpPr>
          <p:cNvPr id="3" name="Content Placeholder 2"/>
          <p:cNvSpPr>
            <a:spLocks noGrp="1"/>
          </p:cNvSpPr>
          <p:nvPr>
            <p:ph idx="1"/>
          </p:nvPr>
        </p:nvSpPr>
        <p:spPr/>
        <p:txBody>
          <a:bodyPr>
            <a:normAutofit fontScale="92500" lnSpcReduction="20000"/>
          </a:bodyPr>
          <a:lstStyle/>
          <a:p>
            <a:r>
              <a:rPr lang="en-IE" dirty="0"/>
              <a:t>Subsequently, if the code contains complex decisions, or if 100% branch coverage has not been achieved:</a:t>
            </a:r>
          </a:p>
          <a:p>
            <a:r>
              <a:rPr lang="en-IE" dirty="0"/>
              <a:t>Use Condition Coverage to ensure that every condition has been exercised</a:t>
            </a:r>
          </a:p>
          <a:p>
            <a:r>
              <a:rPr lang="en-IE" dirty="0"/>
              <a:t>Use Decision/Condition Coverage to ensure that every decision and every condition has been exercised</a:t>
            </a:r>
          </a:p>
          <a:p>
            <a:r>
              <a:rPr lang="en-IE" dirty="0"/>
              <a:t>Use Multiple Condition Coverage to ensure that every combination of conditions has been exercised</a:t>
            </a:r>
          </a:p>
        </p:txBody>
      </p:sp>
    </p:spTree>
    <p:extLst>
      <p:ext uri="{BB962C8B-B14F-4D97-AF65-F5344CB8AC3E}">
        <p14:creationId xmlns:p14="http://schemas.microsoft.com/office/powerpoint/2010/main" val="29898429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condIsNeg</a:t>
            </a:r>
            <a:r>
              <a:rPr lang="en-IE" dirty="0"/>
              <a:t>(</a:t>
            </a:r>
            <a:r>
              <a:rPr lang="en-IE" dirty="0" err="1"/>
              <a:t>int</a:t>
            </a:r>
            <a:r>
              <a:rPr lang="en-IE" dirty="0"/>
              <a:t> x, </a:t>
            </a:r>
            <a:r>
              <a:rPr lang="en-IE" dirty="0" err="1"/>
              <a:t>boolean</a:t>
            </a:r>
            <a:r>
              <a:rPr lang="en-IE" dirty="0"/>
              <a:t> flag)</a:t>
            </a:r>
          </a:p>
        </p:txBody>
      </p:sp>
      <p:sp>
        <p:nvSpPr>
          <p:cNvPr id="3" name="Content Placeholder 2"/>
          <p:cNvSpPr>
            <a:spLocks noGrp="1"/>
          </p:cNvSpPr>
          <p:nvPr>
            <p:ph idx="1"/>
          </p:nvPr>
        </p:nvSpPr>
        <p:spPr/>
        <p:txBody>
          <a:bodyPr>
            <a:normAutofit fontScale="92500" lnSpcReduction="10000"/>
          </a:bodyPr>
          <a:lstStyle/>
          <a:p>
            <a:r>
              <a:rPr lang="en-IE" sz="2000" dirty="0" err="1">
                <a:latin typeface="Courier New" panose="02070309020205020404" pitchFamily="49" charset="0"/>
                <a:cs typeface="Courier New" panose="02070309020205020404" pitchFamily="49" charset="0"/>
              </a:rPr>
              <a:t>boolean</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condIsNeg</a:t>
            </a:r>
            <a:r>
              <a:rPr lang="en-IE" sz="2000" dirty="0">
                <a:latin typeface="Courier New" panose="02070309020205020404" pitchFamily="49" charset="0"/>
                <a:cs typeface="Courier New" panose="02070309020205020404" pitchFamily="49" charset="0"/>
              </a:rPr>
              <a:t>(</a:t>
            </a:r>
            <a:r>
              <a:rPr lang="en-IE" sz="2000" dirty="0" err="1">
                <a:latin typeface="Courier New" panose="02070309020205020404" pitchFamily="49" charset="0"/>
                <a:cs typeface="Courier New" panose="02070309020205020404" pitchFamily="49" charset="0"/>
              </a:rPr>
              <a:t>int</a:t>
            </a:r>
            <a:r>
              <a:rPr lang="en-IE" sz="2000" dirty="0">
                <a:latin typeface="Courier New" panose="02070309020205020404" pitchFamily="49" charset="0"/>
                <a:cs typeface="Courier New" panose="02070309020205020404" pitchFamily="49" charset="0"/>
              </a:rPr>
              <a:t> x, </a:t>
            </a:r>
            <a:r>
              <a:rPr lang="en-IE" sz="2000" dirty="0" err="1">
                <a:latin typeface="Courier New" panose="02070309020205020404" pitchFamily="49" charset="0"/>
                <a:cs typeface="Courier New" panose="02070309020205020404" pitchFamily="49" charset="0"/>
              </a:rPr>
              <a:t>boolean</a:t>
            </a:r>
            <a:r>
              <a:rPr lang="en-IE" sz="2000" dirty="0">
                <a:latin typeface="Courier New" panose="02070309020205020404" pitchFamily="49" charset="0"/>
                <a:cs typeface="Courier New" panose="02070309020205020404" pitchFamily="49" charset="0"/>
              </a:rPr>
              <a:t> flag)</a:t>
            </a:r>
            <a:r>
              <a:rPr lang="en-IE" dirty="0"/>
              <a:t> returns true when x is negative and flag is true, but always returns false otherwise.</a:t>
            </a:r>
          </a:p>
          <a:p>
            <a:endParaRPr lang="en-IE" dirty="0"/>
          </a:p>
          <a:p>
            <a:r>
              <a:rPr lang="en-IE" dirty="0"/>
              <a:t>The causes are:</a:t>
            </a:r>
          </a:p>
          <a:p>
            <a:pPr lvl="1"/>
            <a:r>
              <a:rPr lang="en-IE" dirty="0"/>
              <a:t>1. flag</a:t>
            </a:r>
          </a:p>
          <a:p>
            <a:pPr lvl="1"/>
            <a:r>
              <a:rPr lang="en-IE" dirty="0"/>
              <a:t>2. x&lt;0</a:t>
            </a:r>
          </a:p>
          <a:p>
            <a:r>
              <a:rPr lang="en-IE" dirty="0"/>
              <a:t>and the effect is:</a:t>
            </a:r>
          </a:p>
          <a:p>
            <a:pPr lvl="1"/>
            <a:r>
              <a:rPr lang="en-IE" dirty="0"/>
              <a:t>return value (which can be true or false)</a:t>
            </a:r>
          </a:p>
          <a:p>
            <a:endParaRPr lang="en-IE" dirty="0"/>
          </a:p>
        </p:txBody>
      </p:sp>
    </p:spTree>
    <p:extLst>
      <p:ext uri="{BB962C8B-B14F-4D97-AF65-F5344CB8AC3E}">
        <p14:creationId xmlns:p14="http://schemas.microsoft.com/office/powerpoint/2010/main" val="7387771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 for </a:t>
            </a:r>
            <a:r>
              <a:rPr lang="en-IE" dirty="0" err="1"/>
              <a:t>condIsNeg</a:t>
            </a:r>
            <a:r>
              <a:rPr lang="en-IE" dirty="0"/>
              <a:t>()</a:t>
            </a:r>
          </a:p>
        </p:txBody>
      </p:sp>
      <p:pic>
        <p:nvPicPr>
          <p:cNvPr id="1331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1700808"/>
            <a:ext cx="4655730"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3568" y="4941168"/>
            <a:ext cx="6593985" cy="1477328"/>
          </a:xfrm>
          <a:prstGeom prst="rect">
            <a:avLst/>
          </a:prstGeom>
          <a:noFill/>
        </p:spPr>
        <p:txBody>
          <a:bodyPr wrap="none" rtlCol="0">
            <a:spAutoFit/>
          </a:bodyPr>
          <a:lstStyle/>
          <a:p>
            <a:r>
              <a:rPr lang="en-IE" dirty="0"/>
              <a:t>Rule 1 states that when x&lt;0 and flag, the return value is true.</a:t>
            </a:r>
          </a:p>
          <a:p>
            <a:r>
              <a:rPr lang="en-IE" dirty="0"/>
              <a:t>Rule 2 states that when !(x&lt;0) and flag, then the return value is false.</a:t>
            </a:r>
          </a:p>
          <a:p>
            <a:r>
              <a:rPr lang="en-IE" dirty="0"/>
              <a:t>Rule 3 states that when !ag, the return value is false.</a:t>
            </a:r>
          </a:p>
          <a:p>
            <a:endParaRPr lang="en-IE" dirty="0"/>
          </a:p>
          <a:p>
            <a:r>
              <a:rPr lang="en-IE" dirty="0"/>
              <a:t>Note the don't-care condition for the cause x&lt;0 when the flag is false</a:t>
            </a:r>
          </a:p>
        </p:txBody>
      </p:sp>
    </p:spTree>
    <p:extLst>
      <p:ext uri="{BB962C8B-B14F-4D97-AF65-F5344CB8AC3E}">
        <p14:creationId xmlns:p14="http://schemas.microsoft.com/office/powerpoint/2010/main" val="35503173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Finding </a:t>
            </a:r>
            <a:r>
              <a:rPr lang="en-IE" i="1" dirty="0"/>
              <a:t>Don’t Care</a:t>
            </a:r>
            <a:r>
              <a:rPr lang="en-IE" dirty="0"/>
              <a:t> conditions</a:t>
            </a:r>
          </a:p>
        </p:txBody>
      </p:sp>
      <p:sp>
        <p:nvSpPr>
          <p:cNvPr id="3" name="Content Placeholder 2"/>
          <p:cNvSpPr>
            <a:spLocks noGrp="1"/>
          </p:cNvSpPr>
          <p:nvPr>
            <p:ph idx="1"/>
          </p:nvPr>
        </p:nvSpPr>
        <p:spPr/>
        <p:txBody>
          <a:bodyPr>
            <a:normAutofit fontScale="92500" lnSpcReduction="20000"/>
          </a:bodyPr>
          <a:lstStyle/>
          <a:p>
            <a:r>
              <a:rPr lang="en-IE" dirty="0"/>
              <a:t>To systematically introduce don’t-care conditions, find two rules with exactly the same effect, and just one different value for a cause, and merge them using a don't care for that cause. </a:t>
            </a:r>
          </a:p>
          <a:p>
            <a:endParaRPr lang="en-IE" dirty="0"/>
          </a:p>
          <a:p>
            <a:r>
              <a:rPr lang="en-IE" dirty="0"/>
              <a:t>The rules need not be next to each other. </a:t>
            </a:r>
          </a:p>
          <a:p>
            <a:endParaRPr lang="en-IE" dirty="0"/>
          </a:p>
          <a:p>
            <a:r>
              <a:rPr lang="en-IE" dirty="0"/>
              <a:t>Merging mutually exclusive causes is difficult, and takes great care-another reason to avoid mutually exclusive causes.</a:t>
            </a:r>
          </a:p>
        </p:txBody>
      </p:sp>
    </p:spTree>
    <p:extLst>
      <p:ext uri="{BB962C8B-B14F-4D97-AF65-F5344CB8AC3E}">
        <p14:creationId xmlns:p14="http://schemas.microsoft.com/office/powerpoint/2010/main" val="41591418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Exercise</a:t>
            </a:r>
          </a:p>
        </p:txBody>
      </p:sp>
      <p:sp>
        <p:nvSpPr>
          <p:cNvPr id="3" name="Content Placeholder 2"/>
          <p:cNvSpPr>
            <a:spLocks noGrp="1"/>
          </p:cNvSpPr>
          <p:nvPr>
            <p:ph idx="1"/>
          </p:nvPr>
        </p:nvSpPr>
        <p:spPr/>
        <p:txBody>
          <a:bodyPr>
            <a:normAutofit fontScale="85000" lnSpcReduction="20000"/>
          </a:bodyPr>
          <a:lstStyle/>
          <a:p>
            <a:r>
              <a:rPr lang="en-IE" dirty="0"/>
              <a:t>In the development of truth tables, especially when not experienced in their use, it is useful to develop a series of candidate tables. </a:t>
            </a:r>
          </a:p>
          <a:p>
            <a:endParaRPr lang="en-IE" dirty="0"/>
          </a:p>
          <a:p>
            <a:r>
              <a:rPr lang="en-IE" dirty="0"/>
              <a:t>The initial table has all the combinations systematically included, starting at all true, and ending with all false. </a:t>
            </a:r>
          </a:p>
          <a:p>
            <a:endParaRPr lang="en-IE" dirty="0"/>
          </a:p>
          <a:p>
            <a:r>
              <a:rPr lang="en-IE" dirty="0"/>
              <a:t>The next candidate table has the impossible rules removed. </a:t>
            </a:r>
          </a:p>
          <a:p>
            <a:endParaRPr lang="en-IE" dirty="0"/>
          </a:p>
          <a:p>
            <a:r>
              <a:rPr lang="en-IE" dirty="0"/>
              <a:t>The final table introduces don't-care conditions.</a:t>
            </a:r>
          </a:p>
        </p:txBody>
      </p:sp>
    </p:spTree>
    <p:extLst>
      <p:ext uri="{BB962C8B-B14F-4D97-AF65-F5344CB8AC3E}">
        <p14:creationId xmlns:p14="http://schemas.microsoft.com/office/powerpoint/2010/main" val="8511864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condInRange</a:t>
            </a:r>
            <a:r>
              <a:rPr lang="en-IE" dirty="0"/>
              <a:t>()</a:t>
            </a:r>
          </a:p>
        </p:txBody>
      </p:sp>
      <p:sp>
        <p:nvSpPr>
          <p:cNvPr id="3" name="Content Placeholder 2"/>
          <p:cNvSpPr>
            <a:spLocks noGrp="1"/>
          </p:cNvSpPr>
          <p:nvPr>
            <p:ph idx="1"/>
          </p:nvPr>
        </p:nvSpPr>
        <p:spPr/>
        <p:txBody>
          <a:bodyPr>
            <a:normAutofit/>
          </a:bodyPr>
          <a:lstStyle/>
          <a:p>
            <a:r>
              <a:rPr lang="en-IE" sz="2000" dirty="0" err="1">
                <a:latin typeface="Courier New" panose="02070309020205020404" pitchFamily="49" charset="0"/>
                <a:cs typeface="Courier New" panose="02070309020205020404" pitchFamily="49" charset="0"/>
              </a:rPr>
              <a:t>boolean</a:t>
            </a:r>
            <a:r>
              <a:rPr lang="en-IE" sz="2000" dirty="0">
                <a:latin typeface="Courier New" panose="02070309020205020404" pitchFamily="49" charset="0"/>
                <a:cs typeface="Courier New" panose="02070309020205020404" pitchFamily="49" charset="0"/>
              </a:rPr>
              <a:t> </a:t>
            </a:r>
            <a:r>
              <a:rPr lang="en-IE" sz="2000" dirty="0" err="1">
                <a:latin typeface="Courier New" panose="02070309020205020404" pitchFamily="49" charset="0"/>
                <a:cs typeface="Courier New" panose="02070309020205020404" pitchFamily="49" charset="0"/>
              </a:rPr>
              <a:t>condInRange</a:t>
            </a:r>
            <a:r>
              <a:rPr lang="en-IE" sz="2000" dirty="0">
                <a:latin typeface="Courier New" panose="02070309020205020404" pitchFamily="49" charset="0"/>
                <a:cs typeface="Courier New" panose="02070309020205020404" pitchFamily="49" charset="0"/>
              </a:rPr>
              <a:t>(</a:t>
            </a:r>
            <a:r>
              <a:rPr lang="en-IE" sz="2000" dirty="0" err="1">
                <a:latin typeface="Courier New" panose="02070309020205020404" pitchFamily="49" charset="0"/>
                <a:cs typeface="Courier New" panose="02070309020205020404" pitchFamily="49" charset="0"/>
              </a:rPr>
              <a:t>int</a:t>
            </a:r>
            <a:r>
              <a:rPr lang="en-IE" sz="2000" dirty="0">
                <a:latin typeface="Courier New" panose="02070309020205020404" pitchFamily="49" charset="0"/>
                <a:cs typeface="Courier New" panose="02070309020205020404" pitchFamily="49" charset="0"/>
              </a:rPr>
              <a:t> x, </a:t>
            </a:r>
            <a:r>
              <a:rPr lang="en-IE" sz="2000" dirty="0" err="1">
                <a:latin typeface="Courier New" panose="02070309020205020404" pitchFamily="49" charset="0"/>
                <a:cs typeface="Courier New" panose="02070309020205020404" pitchFamily="49" charset="0"/>
              </a:rPr>
              <a:t>int</a:t>
            </a:r>
            <a:r>
              <a:rPr lang="en-IE" sz="2000" dirty="0">
                <a:latin typeface="Courier New" panose="02070309020205020404" pitchFamily="49" charset="0"/>
                <a:cs typeface="Courier New" panose="02070309020205020404" pitchFamily="49" charset="0"/>
              </a:rPr>
              <a:t> low, </a:t>
            </a:r>
            <a:r>
              <a:rPr lang="en-IE" sz="2000" dirty="0" err="1">
                <a:latin typeface="Courier New" panose="02070309020205020404" pitchFamily="49" charset="0"/>
                <a:cs typeface="Courier New" panose="02070309020205020404" pitchFamily="49" charset="0"/>
              </a:rPr>
              <a:t>int</a:t>
            </a:r>
            <a:r>
              <a:rPr lang="en-IE" sz="2000" dirty="0">
                <a:latin typeface="Courier New" panose="02070309020205020404" pitchFamily="49" charset="0"/>
                <a:cs typeface="Courier New" panose="02070309020205020404" pitchFamily="49" charset="0"/>
              </a:rPr>
              <a:t> high, </a:t>
            </a:r>
            <a:r>
              <a:rPr lang="en-IE" sz="2000" dirty="0" err="1">
                <a:latin typeface="Courier New" panose="02070309020205020404" pitchFamily="49" charset="0"/>
                <a:cs typeface="Courier New" panose="02070309020205020404" pitchFamily="49" charset="0"/>
              </a:rPr>
              <a:t>boolean</a:t>
            </a:r>
            <a:r>
              <a:rPr lang="en-IE" sz="2000" dirty="0">
                <a:latin typeface="Courier New" panose="02070309020205020404" pitchFamily="49" charset="0"/>
                <a:cs typeface="Courier New" panose="02070309020205020404" pitchFamily="49" charset="0"/>
              </a:rPr>
              <a:t> flag) </a:t>
            </a:r>
          </a:p>
          <a:p>
            <a:r>
              <a:rPr lang="en-IE" dirty="0"/>
              <a:t>returns true </a:t>
            </a:r>
            <a:r>
              <a:rPr lang="en-IE" dirty="0" err="1"/>
              <a:t>iff</a:t>
            </a:r>
            <a:r>
              <a:rPr lang="en-IE" dirty="0"/>
              <a:t> the flag is true, and low </a:t>
            </a:r>
            <a:r>
              <a:rPr lang="en-IE" dirty="0">
                <a:latin typeface="Times New Roman"/>
                <a:cs typeface="Times New Roman"/>
              </a:rPr>
              <a:t>≤ </a:t>
            </a:r>
            <a:r>
              <a:rPr lang="en-IE" dirty="0"/>
              <a:t>x </a:t>
            </a:r>
            <a:r>
              <a:rPr lang="en-IE" dirty="0">
                <a:latin typeface="Times New Roman"/>
                <a:cs typeface="Times New Roman"/>
              </a:rPr>
              <a:t>≤</a:t>
            </a:r>
            <a:r>
              <a:rPr lang="en-IE" dirty="0"/>
              <a:t> high (as before, if high&lt;low, the output is undefined). </a:t>
            </a:r>
          </a:p>
          <a:p>
            <a:r>
              <a:rPr lang="en-IE" dirty="0"/>
              <a:t>Note that "-" is used for the effects on an impossible rule, and letters are used in place of numbers for the candidate rules to prevent confusion with the final rules.</a:t>
            </a:r>
          </a:p>
        </p:txBody>
      </p:sp>
    </p:spTree>
    <p:extLst>
      <p:ext uri="{BB962C8B-B14F-4D97-AF65-F5344CB8AC3E}">
        <p14:creationId xmlns:p14="http://schemas.microsoft.com/office/powerpoint/2010/main" val="2682102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Causes and effects</a:t>
            </a:r>
          </a:p>
        </p:txBody>
      </p:sp>
      <p:sp>
        <p:nvSpPr>
          <p:cNvPr id="3" name="Content Placeholder 2"/>
          <p:cNvSpPr>
            <a:spLocks noGrp="1"/>
          </p:cNvSpPr>
          <p:nvPr>
            <p:ph idx="1"/>
          </p:nvPr>
        </p:nvSpPr>
        <p:spPr/>
        <p:txBody>
          <a:bodyPr/>
          <a:lstStyle/>
          <a:p>
            <a:r>
              <a:rPr lang="en-IE" dirty="0"/>
              <a:t>The causes are:</a:t>
            </a:r>
          </a:p>
          <a:p>
            <a:pPr lvl="1"/>
            <a:r>
              <a:rPr lang="en-IE" dirty="0"/>
              <a:t>1. flag</a:t>
            </a:r>
          </a:p>
          <a:p>
            <a:pPr lvl="1"/>
            <a:r>
              <a:rPr lang="en-IE" dirty="0"/>
              <a:t>2. x&lt;low</a:t>
            </a:r>
          </a:p>
          <a:p>
            <a:pPr lvl="1"/>
            <a:r>
              <a:rPr lang="en-IE" dirty="0"/>
              <a:t>3. </a:t>
            </a:r>
            <a:r>
              <a:rPr lang="en-IE" dirty="0" err="1"/>
              <a:t>x</a:t>
            </a:r>
            <a:r>
              <a:rPr lang="en-IE" dirty="0" err="1">
                <a:latin typeface="Times New Roman"/>
                <a:cs typeface="Times New Roman"/>
              </a:rPr>
              <a:t>≤</a:t>
            </a:r>
            <a:r>
              <a:rPr lang="en-IE" dirty="0" err="1"/>
              <a:t>high</a:t>
            </a:r>
            <a:endParaRPr lang="en-IE" dirty="0"/>
          </a:p>
          <a:p>
            <a:r>
              <a:rPr lang="en-IE" dirty="0"/>
              <a:t>and the effect is:</a:t>
            </a:r>
          </a:p>
          <a:p>
            <a:pPr lvl="1"/>
            <a:r>
              <a:rPr lang="en-IE" dirty="0"/>
              <a:t>1. return value</a:t>
            </a:r>
          </a:p>
        </p:txBody>
      </p:sp>
    </p:spTree>
    <p:extLst>
      <p:ext uri="{BB962C8B-B14F-4D97-AF65-F5344CB8AC3E}">
        <p14:creationId xmlns:p14="http://schemas.microsoft.com/office/powerpoint/2010/main" val="18118029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Initial Candidate Truth Table for </a:t>
            </a:r>
            <a:r>
              <a:rPr lang="en-IE" dirty="0" err="1"/>
              <a:t>condInRange</a:t>
            </a:r>
            <a:r>
              <a:rPr lang="en-IE" dirty="0"/>
              <a:t>()</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6273101" cy="24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43608" y="5157192"/>
            <a:ext cx="5118902" cy="369332"/>
          </a:xfrm>
          <a:prstGeom prst="rect">
            <a:avLst/>
          </a:prstGeom>
          <a:noFill/>
        </p:spPr>
        <p:txBody>
          <a:bodyPr wrap="none" rtlCol="0">
            <a:spAutoFit/>
          </a:bodyPr>
          <a:lstStyle/>
          <a:p>
            <a:r>
              <a:rPr lang="en-IE" dirty="0"/>
              <a:t>Rules (b) and (f) are impossible and can be removed,</a:t>
            </a:r>
          </a:p>
        </p:txBody>
      </p:sp>
    </p:spTree>
    <p:extLst>
      <p:ext uri="{BB962C8B-B14F-4D97-AF65-F5344CB8AC3E}">
        <p14:creationId xmlns:p14="http://schemas.microsoft.com/office/powerpoint/2010/main" val="29071911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Candidate Truth Table for </a:t>
            </a:r>
            <a:r>
              <a:rPr lang="en-IE" dirty="0" err="1"/>
              <a:t>condInRange</a:t>
            </a:r>
            <a:r>
              <a:rPr lang="en-IE" dirty="0"/>
              <a:t>() with impossible rules removed</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276872"/>
            <a:ext cx="5237416"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1560" y="5301208"/>
            <a:ext cx="7986353" cy="1477328"/>
          </a:xfrm>
          <a:prstGeom prst="rect">
            <a:avLst/>
          </a:prstGeom>
          <a:noFill/>
        </p:spPr>
        <p:txBody>
          <a:bodyPr wrap="none" rtlCol="0">
            <a:spAutoFit/>
          </a:bodyPr>
          <a:lstStyle/>
          <a:p>
            <a:r>
              <a:rPr lang="en-IE" dirty="0"/>
              <a:t>First, rules (e) and (g) have the same effect, and one different cause: x&lt;low is T in</a:t>
            </a:r>
          </a:p>
          <a:p>
            <a:r>
              <a:rPr lang="en-IE" dirty="0"/>
              <a:t>(e) and F in (g). They can be merged into a single rule, using a "*" for cause (x&lt;low).</a:t>
            </a:r>
          </a:p>
          <a:p>
            <a:endParaRPr lang="en-IE" dirty="0"/>
          </a:p>
          <a:p>
            <a:r>
              <a:rPr lang="en-IE" dirty="0"/>
              <a:t>Then, rules (d) and (h) can be merged. They have the same effect, and just one</a:t>
            </a:r>
          </a:p>
          <a:p>
            <a:r>
              <a:rPr lang="en-IE" dirty="0"/>
              <a:t>different cause value (for flag).</a:t>
            </a:r>
          </a:p>
        </p:txBody>
      </p:sp>
    </p:spTree>
    <p:extLst>
      <p:ext uri="{BB962C8B-B14F-4D97-AF65-F5344CB8AC3E}">
        <p14:creationId xmlns:p14="http://schemas.microsoft.com/office/powerpoint/2010/main" val="3674825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Final Truth Table for </a:t>
            </a:r>
            <a:r>
              <a:rPr lang="en-IE" dirty="0" err="1"/>
              <a:t>condInRange</a:t>
            </a:r>
            <a:r>
              <a:rPr lang="en-IE" dirty="0"/>
              <a:t>()</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16832"/>
            <a:ext cx="4824536" cy="2476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68015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Partial Truth Tables</a:t>
            </a:r>
          </a:p>
        </p:txBody>
      </p:sp>
      <p:sp>
        <p:nvSpPr>
          <p:cNvPr id="3" name="Content Placeholder 2"/>
          <p:cNvSpPr>
            <a:spLocks noGrp="1"/>
          </p:cNvSpPr>
          <p:nvPr>
            <p:ph idx="1"/>
          </p:nvPr>
        </p:nvSpPr>
        <p:spPr/>
        <p:txBody>
          <a:bodyPr>
            <a:normAutofit fontScale="92500" lnSpcReduction="10000"/>
          </a:bodyPr>
          <a:lstStyle/>
          <a:p>
            <a:r>
              <a:rPr lang="en-IE" dirty="0"/>
              <a:t>Another technique to reduce table size is to use partial truth tables. </a:t>
            </a:r>
          </a:p>
          <a:p>
            <a:endParaRPr lang="en-IE" dirty="0"/>
          </a:p>
          <a:p>
            <a:r>
              <a:rPr lang="en-IE" dirty="0"/>
              <a:t>These only contain a subset of the causes, the others being defined to have a constant value. </a:t>
            </a:r>
          </a:p>
          <a:p>
            <a:endParaRPr lang="en-IE" dirty="0"/>
          </a:p>
          <a:p>
            <a:r>
              <a:rPr lang="en-IE" dirty="0"/>
              <a:t>For example, the table on the previous slide is a partial truth table for </a:t>
            </a:r>
            <a:r>
              <a:rPr lang="en-IE" dirty="0" err="1"/>
              <a:t>condInRange</a:t>
            </a:r>
            <a:r>
              <a:rPr lang="en-IE" dirty="0"/>
              <a:t>() where </a:t>
            </a:r>
            <a:r>
              <a:rPr lang="en-IE" dirty="0" err="1"/>
              <a:t>low</a:t>
            </a:r>
            <a:r>
              <a:rPr lang="en-IE" dirty="0" err="1">
                <a:latin typeface="Times New Roman"/>
                <a:cs typeface="Times New Roman"/>
              </a:rPr>
              <a:t>≤</a:t>
            </a:r>
            <a:r>
              <a:rPr lang="en-IE" dirty="0" err="1"/>
              <a:t>high</a:t>
            </a:r>
            <a:r>
              <a:rPr lang="en-IE" dirty="0"/>
              <a:t>.</a:t>
            </a:r>
          </a:p>
        </p:txBody>
      </p:sp>
    </p:spTree>
    <p:extLst>
      <p:ext uri="{BB962C8B-B14F-4D97-AF65-F5344CB8AC3E}">
        <p14:creationId xmlns:p14="http://schemas.microsoft.com/office/powerpoint/2010/main" val="350457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Sequence of Testing</a:t>
            </a:r>
          </a:p>
        </p:txBody>
      </p:sp>
      <p:sp>
        <p:nvSpPr>
          <p:cNvPr id="3" name="Content Placeholder 2"/>
          <p:cNvSpPr>
            <a:spLocks noGrp="1"/>
          </p:cNvSpPr>
          <p:nvPr>
            <p:ph idx="1"/>
          </p:nvPr>
        </p:nvSpPr>
        <p:spPr/>
        <p:txBody>
          <a:bodyPr/>
          <a:lstStyle/>
          <a:p>
            <a:r>
              <a:rPr lang="en-IE" dirty="0"/>
              <a:t>These white-box test techniques can be further augmented as follows:</a:t>
            </a:r>
          </a:p>
          <a:p>
            <a:r>
              <a:rPr lang="en-IE" dirty="0"/>
              <a:t>If the code contains complex end-to-end paths, then use Path Testing to ensure coverage of these</a:t>
            </a:r>
          </a:p>
          <a:p>
            <a:r>
              <a:rPr lang="en-IE" dirty="0"/>
              <a:t>If the code contains complex data usage patterns, then use DU Pair Testing to ensure coverage of these</a:t>
            </a:r>
          </a:p>
        </p:txBody>
      </p:sp>
    </p:spTree>
    <p:extLst>
      <p:ext uri="{BB962C8B-B14F-4D97-AF65-F5344CB8AC3E}">
        <p14:creationId xmlns:p14="http://schemas.microsoft.com/office/powerpoint/2010/main" val="14588919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 for </a:t>
            </a:r>
            <a:r>
              <a:rPr lang="en-IE" dirty="0" err="1"/>
              <a:t>condInRange</a:t>
            </a:r>
            <a:r>
              <a:rPr lang="en-IE" dirty="0"/>
              <a:t>()</a:t>
            </a:r>
          </a:p>
        </p:txBody>
      </p:sp>
      <p:sp>
        <p:nvSpPr>
          <p:cNvPr id="4" name="TextBox 3"/>
          <p:cNvSpPr txBox="1"/>
          <p:nvPr/>
        </p:nvSpPr>
        <p:spPr>
          <a:xfrm>
            <a:off x="395536" y="5445224"/>
            <a:ext cx="8352928" cy="646331"/>
          </a:xfrm>
          <a:prstGeom prst="rect">
            <a:avLst/>
          </a:prstGeom>
          <a:noFill/>
        </p:spPr>
        <p:txBody>
          <a:bodyPr wrap="square" rtlCol="0">
            <a:spAutoFit/>
          </a:bodyPr>
          <a:lstStyle/>
          <a:p>
            <a:r>
              <a:rPr lang="en-IE" dirty="0"/>
              <a:t>This is a partial truth table for </a:t>
            </a:r>
            <a:r>
              <a:rPr lang="en-IE" dirty="0" err="1"/>
              <a:t>condInRange</a:t>
            </a:r>
            <a:r>
              <a:rPr lang="en-IE" dirty="0"/>
              <a:t>() where flag==true, and </a:t>
            </a:r>
            <a:r>
              <a:rPr lang="en-IE" dirty="0" err="1"/>
              <a:t>low</a:t>
            </a:r>
            <a:r>
              <a:rPr lang="en-IE" dirty="0" err="1">
                <a:latin typeface="Times New Roman"/>
                <a:cs typeface="Times New Roman"/>
              </a:rPr>
              <a:t>≤</a:t>
            </a:r>
            <a:r>
              <a:rPr lang="en-IE" dirty="0" err="1"/>
              <a:t>high</a:t>
            </a:r>
            <a:r>
              <a:rPr lang="en-IE" dirty="0"/>
              <a:t>.</a:t>
            </a:r>
          </a:p>
          <a:p>
            <a:endParaRPr lang="en-IE"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221" y="1844824"/>
            <a:ext cx="4470789" cy="2389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58464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 for </a:t>
            </a:r>
            <a:r>
              <a:rPr lang="en-IE" dirty="0" err="1"/>
              <a:t>condInRange</a:t>
            </a:r>
            <a:r>
              <a:rPr lang="en-IE" dirty="0"/>
              <a:t>()</a:t>
            </a: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7" y="1844824"/>
            <a:ext cx="4146267"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5536" y="5085184"/>
            <a:ext cx="8208912" cy="369332"/>
          </a:xfrm>
          <a:prstGeom prst="rect">
            <a:avLst/>
          </a:prstGeom>
          <a:noFill/>
        </p:spPr>
        <p:txBody>
          <a:bodyPr wrap="square" rtlCol="0">
            <a:spAutoFit/>
          </a:bodyPr>
          <a:lstStyle/>
          <a:p>
            <a:r>
              <a:rPr lang="en-IE" dirty="0"/>
              <a:t>This is a partial truth table for </a:t>
            </a:r>
            <a:r>
              <a:rPr lang="en-IE" dirty="0" err="1"/>
              <a:t>condInRange</a:t>
            </a:r>
            <a:r>
              <a:rPr lang="en-IE" dirty="0"/>
              <a:t>() where flag==false and </a:t>
            </a:r>
            <a:r>
              <a:rPr lang="en-IE" dirty="0" err="1"/>
              <a:t>low</a:t>
            </a:r>
            <a:r>
              <a:rPr lang="en-IE" dirty="0" err="1">
                <a:latin typeface="Times New Roman"/>
                <a:cs typeface="Times New Roman"/>
              </a:rPr>
              <a:t>≤</a:t>
            </a:r>
            <a:r>
              <a:rPr lang="en-IE" dirty="0" err="1"/>
              <a:t>high</a:t>
            </a:r>
            <a:r>
              <a:rPr lang="en-IE" dirty="0"/>
              <a:t>.</a:t>
            </a:r>
          </a:p>
        </p:txBody>
      </p:sp>
    </p:spTree>
    <p:extLst>
      <p:ext uri="{BB962C8B-B14F-4D97-AF65-F5344CB8AC3E}">
        <p14:creationId xmlns:p14="http://schemas.microsoft.com/office/powerpoint/2010/main" val="15532573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Partial Truth Tables and Error Hiding</a:t>
            </a:r>
          </a:p>
        </p:txBody>
      </p:sp>
      <p:sp>
        <p:nvSpPr>
          <p:cNvPr id="3" name="Content Placeholder 2"/>
          <p:cNvSpPr>
            <a:spLocks noGrp="1"/>
          </p:cNvSpPr>
          <p:nvPr>
            <p:ph idx="1"/>
          </p:nvPr>
        </p:nvSpPr>
        <p:spPr/>
        <p:txBody>
          <a:bodyPr>
            <a:normAutofit fontScale="70000" lnSpcReduction="20000"/>
          </a:bodyPr>
          <a:lstStyle/>
          <a:p>
            <a:r>
              <a:rPr lang="en-IE" dirty="0"/>
              <a:t>Partial truth tables are used to avoid handling error conditions. </a:t>
            </a:r>
          </a:p>
          <a:p>
            <a:endParaRPr lang="en-IE" dirty="0"/>
          </a:p>
          <a:p>
            <a:r>
              <a:rPr lang="en-IE" dirty="0"/>
              <a:t>Due to error hiding, errors tend to hide all other behaviour. Unless there are interesting combinations of inputs that cause errors, it is usual to present </a:t>
            </a:r>
            <a:r>
              <a:rPr lang="en-IE" dirty="0" err="1"/>
              <a:t>truthtables</a:t>
            </a:r>
            <a:r>
              <a:rPr lang="en-IE" dirty="0"/>
              <a:t> without error conditions. </a:t>
            </a:r>
          </a:p>
          <a:p>
            <a:endParaRPr lang="en-IE" dirty="0"/>
          </a:p>
          <a:p>
            <a:r>
              <a:rPr lang="en-IE" dirty="0"/>
              <a:t>This is shown for </a:t>
            </a:r>
            <a:r>
              <a:rPr lang="en-IE" dirty="0" err="1"/>
              <a:t>condInRange</a:t>
            </a:r>
            <a:r>
              <a:rPr lang="en-IE" dirty="0"/>
              <a:t>(), where the error condition low&gt;high is not considered in the truth-table. </a:t>
            </a:r>
          </a:p>
          <a:p>
            <a:endParaRPr lang="en-IE" dirty="0"/>
          </a:p>
          <a:p>
            <a:r>
              <a:rPr lang="en-IE" dirty="0"/>
              <a:t>However if errors are caused by a combination of input values, and not just particular values or relationships, then they should be included in the truth-table.</a:t>
            </a:r>
          </a:p>
        </p:txBody>
      </p:sp>
    </p:spTree>
    <p:extLst>
      <p:ext uri="{BB962C8B-B14F-4D97-AF65-F5344CB8AC3E}">
        <p14:creationId xmlns:p14="http://schemas.microsoft.com/office/powerpoint/2010/main" val="17518302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Combinational Testing</a:t>
            </a:r>
          </a:p>
        </p:txBody>
      </p:sp>
      <p:sp>
        <p:nvSpPr>
          <p:cNvPr id="3" name="Content Placeholder 2"/>
          <p:cNvSpPr>
            <a:spLocks noGrp="1"/>
          </p:cNvSpPr>
          <p:nvPr>
            <p:ph idx="1"/>
          </p:nvPr>
        </p:nvSpPr>
        <p:spPr/>
        <p:txBody>
          <a:bodyPr>
            <a:normAutofit fontScale="92500" lnSpcReduction="20000"/>
          </a:bodyPr>
          <a:lstStyle/>
          <a:p>
            <a:r>
              <a:rPr lang="en-IE" dirty="0"/>
              <a:t>The rules in a truth table are used to identify the output value for all the possible combinations of inputs.</a:t>
            </a:r>
          </a:p>
          <a:p>
            <a:endParaRPr lang="en-IE" dirty="0"/>
          </a:p>
          <a:p>
            <a:r>
              <a:rPr lang="en-IE" dirty="0"/>
              <a:t>Typically error cases are not covered in a truth table, in order to reduce its size.</a:t>
            </a:r>
          </a:p>
          <a:p>
            <a:endParaRPr lang="en-IE" dirty="0"/>
          </a:p>
          <a:p>
            <a:r>
              <a:rPr lang="en-IE" dirty="0"/>
              <a:t>However, if combinations of inputs can cause errors, then a separate table should be used, covering just the error outputs.</a:t>
            </a:r>
          </a:p>
        </p:txBody>
      </p:sp>
    </p:spTree>
    <p:extLst>
      <p:ext uri="{BB962C8B-B14F-4D97-AF65-F5344CB8AC3E}">
        <p14:creationId xmlns:p14="http://schemas.microsoft.com/office/powerpoint/2010/main" val="3649829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Analysis for Causes and Effects</a:t>
            </a:r>
          </a:p>
        </p:txBody>
      </p:sp>
      <p:sp>
        <p:nvSpPr>
          <p:cNvPr id="3" name="Content Placeholder 2"/>
          <p:cNvSpPr>
            <a:spLocks noGrp="1"/>
          </p:cNvSpPr>
          <p:nvPr>
            <p:ph idx="1"/>
          </p:nvPr>
        </p:nvSpPr>
        <p:spPr/>
        <p:txBody>
          <a:bodyPr>
            <a:normAutofit lnSpcReduction="10000"/>
          </a:bodyPr>
          <a:lstStyle/>
          <a:p>
            <a:r>
              <a:rPr lang="en-IE" dirty="0"/>
              <a:t>It takes practice to identify reasonable causes: The partitions provide a good starting point. </a:t>
            </a:r>
          </a:p>
          <a:p>
            <a:endParaRPr lang="en-IE" dirty="0"/>
          </a:p>
          <a:p>
            <a:r>
              <a:rPr lang="en-IE" dirty="0"/>
              <a:t>There is no one right answer - typically the causes can be stated in a large number of different (but equivalent) ways.</a:t>
            </a:r>
          </a:p>
          <a:p>
            <a:endParaRPr lang="en-IE" dirty="0"/>
          </a:p>
          <a:p>
            <a:r>
              <a:rPr lang="en-IE" dirty="0"/>
              <a:t>Note: </a:t>
            </a:r>
            <a:r>
              <a:rPr lang="en-IE" dirty="0" err="1"/>
              <a:t>comfortFlag</a:t>
            </a:r>
            <a:r>
              <a:rPr lang="en-IE" dirty="0"/>
              <a:t> is </a:t>
            </a:r>
            <a:r>
              <a:rPr lang="en-IE" dirty="0" err="1"/>
              <a:t>boolean</a:t>
            </a:r>
            <a:r>
              <a:rPr lang="en-IE" dirty="0"/>
              <a:t>, so it is redundant to state “</a:t>
            </a:r>
            <a:r>
              <a:rPr lang="en-IE" dirty="0" err="1"/>
              <a:t>comfortFlag</a:t>
            </a:r>
            <a:r>
              <a:rPr lang="en-IE" dirty="0"/>
              <a:t>==true".</a:t>
            </a:r>
          </a:p>
          <a:p>
            <a:endParaRPr lang="en-IE" dirty="0"/>
          </a:p>
        </p:txBody>
      </p:sp>
    </p:spTree>
    <p:extLst>
      <p:ext uri="{BB962C8B-B14F-4D97-AF65-F5344CB8AC3E}">
        <p14:creationId xmlns:p14="http://schemas.microsoft.com/office/powerpoint/2010/main" val="14516194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Analysis for Causes and Effects</a:t>
            </a:r>
          </a:p>
        </p:txBody>
      </p:sp>
      <p:sp>
        <p:nvSpPr>
          <p:cNvPr id="3" name="Content Placeholder 2"/>
          <p:cNvSpPr>
            <a:spLocks noGrp="1"/>
          </p:cNvSpPr>
          <p:nvPr>
            <p:ph idx="1"/>
          </p:nvPr>
        </p:nvSpPr>
        <p:spPr>
          <a:xfrm>
            <a:off x="457200" y="1600200"/>
            <a:ext cx="8507288" cy="4525963"/>
          </a:xfrm>
        </p:spPr>
        <p:txBody>
          <a:bodyPr>
            <a:normAutofit fontScale="85000" lnSpcReduction="10000"/>
          </a:bodyPr>
          <a:lstStyle/>
          <a:p>
            <a:r>
              <a:rPr lang="en-IE" dirty="0"/>
              <a:t>The number of causes should be minimized to reduce the size of the truth table-in particular, where a parameter has a range of values that provide a particular response, this can be expressed as a single cause.</a:t>
            </a:r>
          </a:p>
          <a:p>
            <a:r>
              <a:rPr lang="en-IE" dirty="0"/>
              <a:t>The (non-error) causes for this program, taken from the specification, can be expressed as follows:</a:t>
            </a:r>
          </a:p>
          <a:p>
            <a:endParaRPr lang="en-IE" dirty="0"/>
          </a:p>
          <a:p>
            <a:pPr lvl="1"/>
            <a:r>
              <a:rPr lang="en-IE" dirty="0"/>
              <a:t>passengers </a:t>
            </a:r>
            <a:r>
              <a:rPr lang="en-IE" dirty="0">
                <a:latin typeface="Times New Roman"/>
                <a:cs typeface="Times New Roman"/>
              </a:rPr>
              <a:t>≤</a:t>
            </a:r>
            <a:r>
              <a:rPr lang="en-IE" dirty="0"/>
              <a:t>80</a:t>
            </a:r>
          </a:p>
          <a:p>
            <a:pPr lvl="1"/>
            <a:r>
              <a:rPr lang="en-IE" dirty="0"/>
              <a:t>passengers </a:t>
            </a:r>
            <a:r>
              <a:rPr lang="en-IE" dirty="0">
                <a:latin typeface="Times New Roman"/>
                <a:cs typeface="Times New Roman"/>
              </a:rPr>
              <a:t>≤ </a:t>
            </a:r>
            <a:r>
              <a:rPr lang="en-IE" dirty="0"/>
              <a:t>120</a:t>
            </a:r>
          </a:p>
          <a:p>
            <a:pPr lvl="1"/>
            <a:r>
              <a:rPr lang="en-IE" dirty="0" err="1"/>
              <a:t>comfortFlag</a:t>
            </a:r>
            <a:endParaRPr lang="en-IE" dirty="0"/>
          </a:p>
          <a:p>
            <a:pPr marL="0" indent="0">
              <a:buNone/>
            </a:pPr>
            <a:r>
              <a:rPr lang="en-IE" dirty="0"/>
              <a:t>	</a:t>
            </a:r>
          </a:p>
        </p:txBody>
      </p:sp>
    </p:spTree>
    <p:extLst>
      <p:ext uri="{BB962C8B-B14F-4D97-AF65-F5344CB8AC3E}">
        <p14:creationId xmlns:p14="http://schemas.microsoft.com/office/powerpoint/2010/main" val="7454200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Analysis for Effects</a:t>
            </a:r>
          </a:p>
        </p:txBody>
      </p:sp>
      <p:sp>
        <p:nvSpPr>
          <p:cNvPr id="3" name="Content Placeholder 2"/>
          <p:cNvSpPr>
            <a:spLocks noGrp="1"/>
          </p:cNvSpPr>
          <p:nvPr>
            <p:ph idx="1"/>
          </p:nvPr>
        </p:nvSpPr>
        <p:spPr/>
        <p:txBody>
          <a:bodyPr/>
          <a:lstStyle/>
          <a:p>
            <a:r>
              <a:rPr lang="en-IE" dirty="0"/>
              <a:t>When considering the non-error combinations for testing, only the non-error effects need be considered:</a:t>
            </a:r>
          </a:p>
          <a:p>
            <a:pPr lvl="1"/>
            <a:r>
              <a:rPr lang="en-IE" dirty="0"/>
              <a:t>return value == SUCCESS</a:t>
            </a:r>
          </a:p>
          <a:p>
            <a:pPr lvl="1"/>
            <a:r>
              <a:rPr lang="en-IE" dirty="0"/>
              <a:t>return value == FAILURE</a:t>
            </a:r>
          </a:p>
        </p:txBody>
      </p:sp>
    </p:spTree>
    <p:extLst>
      <p:ext uri="{BB962C8B-B14F-4D97-AF65-F5344CB8AC3E}">
        <p14:creationId xmlns:p14="http://schemas.microsoft.com/office/powerpoint/2010/main" val="29122188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Truth Table</a:t>
            </a:r>
          </a:p>
        </p:txBody>
      </p:sp>
      <p:sp>
        <p:nvSpPr>
          <p:cNvPr id="3" name="Content Placeholder 2"/>
          <p:cNvSpPr>
            <a:spLocks noGrp="1"/>
          </p:cNvSpPr>
          <p:nvPr>
            <p:ph idx="1"/>
          </p:nvPr>
        </p:nvSpPr>
        <p:spPr/>
        <p:txBody>
          <a:bodyPr>
            <a:normAutofit fontScale="62500" lnSpcReduction="20000"/>
          </a:bodyPr>
          <a:lstStyle/>
          <a:p>
            <a:r>
              <a:rPr lang="en-IE" dirty="0"/>
              <a:t>The rules must be (a) complete, and (b) independent. One rule, and exactly one rule, must be selected by any combination of the input causes. Do not include impossible combinations of causes.</a:t>
            </a:r>
          </a:p>
          <a:p>
            <a:endParaRPr lang="en-IE" dirty="0"/>
          </a:p>
          <a:p>
            <a:r>
              <a:rPr lang="en-IE" dirty="0"/>
              <a:t>Develop the rules systematically, starting with all F at the left-hand side of the table, and ending with all T at the right-hand side (or, alternatively, starting with all T, and ending with all F).</a:t>
            </a:r>
          </a:p>
          <a:p>
            <a:endParaRPr lang="en-IE" dirty="0"/>
          </a:p>
          <a:p>
            <a:r>
              <a:rPr lang="en-IE" dirty="0"/>
              <a:t>Use don't care conditions (indicated by a '*') when the value of a cause has no impact on the effect of the rule. </a:t>
            </a:r>
          </a:p>
          <a:p>
            <a:endParaRPr lang="en-IE" dirty="0"/>
          </a:p>
          <a:p>
            <a:r>
              <a:rPr lang="en-IE" dirty="0"/>
              <a:t>It sometimes helps to develop the full truth table first, and then remove redundant and impossible rules</a:t>
            </a:r>
          </a:p>
          <a:p>
            <a:endParaRPr lang="en-IE" dirty="0"/>
          </a:p>
          <a:p>
            <a:r>
              <a:rPr lang="en-IE" dirty="0"/>
              <a:t>Note that we are not considering error cases: so the following truth tables are defined to always meet the conditions: passengers&gt;0</a:t>
            </a:r>
          </a:p>
        </p:txBody>
      </p:sp>
    </p:spTree>
    <p:extLst>
      <p:ext uri="{BB962C8B-B14F-4D97-AF65-F5344CB8AC3E}">
        <p14:creationId xmlns:p14="http://schemas.microsoft.com/office/powerpoint/2010/main" val="37006097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Cases</a:t>
            </a:r>
          </a:p>
        </p:txBody>
      </p:sp>
      <p:sp>
        <p:nvSpPr>
          <p:cNvPr id="3" name="Content Placeholder 2"/>
          <p:cNvSpPr>
            <a:spLocks noGrp="1"/>
          </p:cNvSpPr>
          <p:nvPr>
            <p:ph idx="1"/>
          </p:nvPr>
        </p:nvSpPr>
        <p:spPr/>
        <p:txBody>
          <a:bodyPr>
            <a:normAutofit fontScale="92500" lnSpcReduction="20000"/>
          </a:bodyPr>
          <a:lstStyle/>
          <a:p>
            <a:r>
              <a:rPr lang="en-IE" dirty="0"/>
              <a:t>Each rule from the truth-table is a test case. If an SUT includes multiple truth-tables (for example, in a class) then it is useful to give each test case a unique identifier.</a:t>
            </a:r>
          </a:p>
          <a:p>
            <a:endParaRPr lang="en-IE" dirty="0"/>
          </a:p>
          <a:p>
            <a:r>
              <a:rPr lang="en-IE" dirty="0"/>
              <a:t>Often a truth-table will only include normal cases, due to the number of rules required to describe all the possible error cases. </a:t>
            </a:r>
          </a:p>
          <a:p>
            <a:endParaRPr lang="en-IE" dirty="0"/>
          </a:p>
          <a:p>
            <a:r>
              <a:rPr lang="en-IE" dirty="0"/>
              <a:t>If error cases are included, then it is often in a separate table for clarity.</a:t>
            </a:r>
          </a:p>
        </p:txBody>
      </p:sp>
    </p:spTree>
    <p:extLst>
      <p:ext uri="{BB962C8B-B14F-4D97-AF65-F5344CB8AC3E}">
        <p14:creationId xmlns:p14="http://schemas.microsoft.com/office/powerpoint/2010/main" val="33152373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Test Data</a:t>
            </a:r>
          </a:p>
        </p:txBody>
      </p:sp>
      <p:sp>
        <p:nvSpPr>
          <p:cNvPr id="3" name="Content Placeholder 2"/>
          <p:cNvSpPr>
            <a:spLocks noGrp="1"/>
          </p:cNvSpPr>
          <p:nvPr>
            <p:ph idx="1"/>
          </p:nvPr>
        </p:nvSpPr>
        <p:spPr/>
        <p:txBody>
          <a:bodyPr>
            <a:normAutofit/>
          </a:bodyPr>
          <a:lstStyle/>
          <a:p>
            <a:r>
              <a:rPr lang="en-IE" dirty="0"/>
              <a:t>Input test data is selected, based on test cases (rules) which are not yet covered. Each Test will cover exactly one test case (or rule).</a:t>
            </a:r>
          </a:p>
          <a:p>
            <a:endParaRPr lang="en-IE" dirty="0"/>
          </a:p>
          <a:p>
            <a:r>
              <a:rPr lang="en-IE" dirty="0"/>
              <a:t>Expected output values are derived from the specification (the truth-table).</a:t>
            </a:r>
          </a:p>
          <a:p>
            <a:endParaRPr lang="en-IE" dirty="0"/>
          </a:p>
        </p:txBody>
      </p:sp>
    </p:spTree>
    <p:extLst>
      <p:ext uri="{BB962C8B-B14F-4D97-AF65-F5344CB8AC3E}">
        <p14:creationId xmlns:p14="http://schemas.microsoft.com/office/powerpoint/2010/main" val="2493390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7765</Words>
  <Application>Microsoft Office PowerPoint</Application>
  <PresentationFormat>On-screen Show (4:3)</PresentationFormat>
  <Paragraphs>672</Paragraphs>
  <Slides>129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129</vt:i4>
      </vt:variant>
    </vt:vector>
  </HeadingPairs>
  <TitlesOfParts>
    <vt:vector size="136" baseType="lpstr">
      <vt:lpstr>Arial</vt:lpstr>
      <vt:lpstr>Calibri</vt:lpstr>
      <vt:lpstr>Cambria Math</vt:lpstr>
      <vt:lpstr>Courier New</vt:lpstr>
      <vt:lpstr>Times New Roman</vt:lpstr>
      <vt:lpstr>Wingdings</vt:lpstr>
      <vt:lpstr>Office Theme</vt:lpstr>
      <vt:lpstr>Software Testing and Quality Assurance – Black Box Testing</vt:lpstr>
      <vt:lpstr>Black-box testing</vt:lpstr>
      <vt:lpstr>Black Box Testing types</vt:lpstr>
      <vt:lpstr>White Box Test Types</vt:lpstr>
      <vt:lpstr>Sequence of Testing</vt:lpstr>
      <vt:lpstr>Sequence of Testing</vt:lpstr>
      <vt:lpstr>Sequence of Testing</vt:lpstr>
      <vt:lpstr>Sequence of Testing</vt:lpstr>
      <vt:lpstr>Sequence of Testing</vt:lpstr>
      <vt:lpstr>Sequence of Testing</vt:lpstr>
      <vt:lpstr>Note:</vt:lpstr>
      <vt:lpstr>Equivalence Partitioning</vt:lpstr>
      <vt:lpstr>Equivalence Partitioning</vt:lpstr>
      <vt:lpstr>EP Test Cases</vt:lpstr>
      <vt:lpstr>EP Test Data</vt:lpstr>
      <vt:lpstr>EP Test Data</vt:lpstr>
      <vt:lpstr>Comment</vt:lpstr>
      <vt:lpstr>EP Strengths</vt:lpstr>
      <vt:lpstr>EP Weaknesses</vt:lpstr>
      <vt:lpstr>Analysis of software specification</vt:lpstr>
      <vt:lpstr>Parameter ranges</vt:lpstr>
      <vt:lpstr>Parameter range for int</vt:lpstr>
      <vt:lpstr>Parameter Ranges</vt:lpstr>
      <vt:lpstr>Parameter Ranges</vt:lpstr>
      <vt:lpstr>Equivalence Partitions</vt:lpstr>
      <vt:lpstr>Equivalence Partitions</vt:lpstr>
      <vt:lpstr>Example isNegative()</vt:lpstr>
      <vt:lpstr>Example isNegative()</vt:lpstr>
      <vt:lpstr>Analysis of software specification</vt:lpstr>
      <vt:lpstr>EP</vt:lpstr>
      <vt:lpstr>Equivalence Partitioning</vt:lpstr>
      <vt:lpstr>EP Example- fits()</vt:lpstr>
      <vt:lpstr>Fits() specification</vt:lpstr>
      <vt:lpstr>Processing for Passengers</vt:lpstr>
      <vt:lpstr>Processing for comfortFlag and return value</vt:lpstr>
      <vt:lpstr>Natural Ranges</vt:lpstr>
      <vt:lpstr>Input Partitions</vt:lpstr>
      <vt:lpstr>Output Partitions</vt:lpstr>
      <vt:lpstr>Test Cases</vt:lpstr>
      <vt:lpstr>Test Data</vt:lpstr>
      <vt:lpstr>Test Data</vt:lpstr>
      <vt:lpstr>Test Data</vt:lpstr>
      <vt:lpstr>Test Data notes</vt:lpstr>
      <vt:lpstr>What not to do!</vt:lpstr>
      <vt:lpstr>Boundary Value Analysis</vt:lpstr>
      <vt:lpstr>BVA Description</vt:lpstr>
      <vt:lpstr>BVA Description</vt:lpstr>
      <vt:lpstr>BVA Test Cases</vt:lpstr>
      <vt:lpstr>BVA Test Data</vt:lpstr>
      <vt:lpstr>BVA Comment</vt:lpstr>
      <vt:lpstr>BVA Appraisal</vt:lpstr>
      <vt:lpstr>Boundary Values</vt:lpstr>
      <vt:lpstr>Boundary Value Analysis</vt:lpstr>
      <vt:lpstr>Picking Boundary Values</vt:lpstr>
      <vt:lpstr>BVA Shorthand</vt:lpstr>
      <vt:lpstr>BVA Test Cases</vt:lpstr>
      <vt:lpstr>BVA Test Cases</vt:lpstr>
      <vt:lpstr>BVA Test Data</vt:lpstr>
      <vt:lpstr>BVA Tests</vt:lpstr>
      <vt:lpstr>Combinations of Values</vt:lpstr>
      <vt:lpstr>Combinations of Values</vt:lpstr>
      <vt:lpstr>Combinational Testing</vt:lpstr>
      <vt:lpstr>Combinational Testing</vt:lpstr>
      <vt:lpstr>Combinational Testing</vt:lpstr>
      <vt:lpstr>isNegative(int x)</vt:lpstr>
      <vt:lpstr>isZero(int x)</vt:lpstr>
      <vt:lpstr>isLargest(int x, int y)</vt:lpstr>
      <vt:lpstr>isLargest(int x,int y) note</vt:lpstr>
      <vt:lpstr>inRange(int x, int low, int high)</vt:lpstr>
      <vt:lpstr>Mutually Exclusive Rules</vt:lpstr>
      <vt:lpstr>Rules for inRange(int x, int low, int high)</vt:lpstr>
      <vt:lpstr>Effect for inRange(int x, int low, int high)</vt:lpstr>
      <vt:lpstr>Truth Tables</vt:lpstr>
      <vt:lpstr>Truth Tables</vt:lpstr>
      <vt:lpstr>isNegative()</vt:lpstr>
      <vt:lpstr>Truth Table for isZero()</vt:lpstr>
      <vt:lpstr>Truth Table for isLargest()</vt:lpstr>
      <vt:lpstr>Truth Table for inRange()</vt:lpstr>
      <vt:lpstr>Don’t Care Conditions</vt:lpstr>
      <vt:lpstr>condIsNeg(int x, boolean flag)</vt:lpstr>
      <vt:lpstr>Truth Table for condIsNeg()</vt:lpstr>
      <vt:lpstr>Finding Don’t Care conditions</vt:lpstr>
      <vt:lpstr>Exercise</vt:lpstr>
      <vt:lpstr>condInRange()</vt:lpstr>
      <vt:lpstr>Causes and effects</vt:lpstr>
      <vt:lpstr>Initial Candidate Truth Table for condInRange()</vt:lpstr>
      <vt:lpstr>Candidate Truth Table for condInRange() with impossible rules removed</vt:lpstr>
      <vt:lpstr>Final Truth Table for condInRange()</vt:lpstr>
      <vt:lpstr>Partial Truth Tables</vt:lpstr>
      <vt:lpstr>Truth Table for condInRange()</vt:lpstr>
      <vt:lpstr>Truth Table for condInRange()</vt:lpstr>
      <vt:lpstr>Partial Truth Tables and Error Hiding</vt:lpstr>
      <vt:lpstr>Combinational Testing</vt:lpstr>
      <vt:lpstr>Analysis for Causes and Effects</vt:lpstr>
      <vt:lpstr>Analysis for Causes and Effects</vt:lpstr>
      <vt:lpstr>Analysis for Effects</vt:lpstr>
      <vt:lpstr>Truth Table</vt:lpstr>
      <vt:lpstr>Test Cases</vt:lpstr>
      <vt:lpstr>Test Data</vt:lpstr>
      <vt:lpstr>Picking Test Data</vt:lpstr>
      <vt:lpstr>Comment</vt:lpstr>
      <vt:lpstr>Comment</vt:lpstr>
      <vt:lpstr>Appraisal</vt:lpstr>
      <vt:lpstr>Candidate Full Truth table for fits()</vt:lpstr>
      <vt:lpstr>Reducing the Truth Table</vt:lpstr>
      <vt:lpstr>Reduced Truth Table for fits()</vt:lpstr>
      <vt:lpstr>Test Cases</vt:lpstr>
      <vt:lpstr>Test Data</vt:lpstr>
      <vt:lpstr>Test Data</vt:lpstr>
      <vt:lpstr>Random Testing</vt:lpstr>
      <vt:lpstr>Random Testing</vt:lpstr>
      <vt:lpstr>Random Testing</vt:lpstr>
      <vt:lpstr>Test Cases</vt:lpstr>
      <vt:lpstr>Test Data</vt:lpstr>
      <vt:lpstr>Comment</vt:lpstr>
      <vt:lpstr>Appraisal</vt:lpstr>
      <vt:lpstr>Note: Regression and Stability Testing</vt:lpstr>
      <vt:lpstr>Random Testing</vt:lpstr>
      <vt:lpstr>Test Data</vt:lpstr>
      <vt:lpstr>Test Data</vt:lpstr>
      <vt:lpstr>Error Guessing</vt:lpstr>
      <vt:lpstr>Typical Errors</vt:lpstr>
      <vt:lpstr>Typical Errors</vt:lpstr>
      <vt:lpstr>Test Cases</vt:lpstr>
      <vt:lpstr>Test Data</vt:lpstr>
      <vt:lpstr>Comment</vt:lpstr>
      <vt:lpstr>Appraisal</vt:lpstr>
      <vt:lpstr>Elimination of Duplicate Tests</vt:lpstr>
      <vt:lpstr>Elimination of Duplicate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and Quality assurance</dc:title>
  <dc:creator>user</dc:creator>
  <cp:lastModifiedBy>Joseph Timoney</cp:lastModifiedBy>
  <cp:revision>66</cp:revision>
  <dcterms:created xsi:type="dcterms:W3CDTF">2016-11-02T02:39:45Z</dcterms:created>
  <dcterms:modified xsi:type="dcterms:W3CDTF">2018-10-31T01:03:15Z</dcterms:modified>
</cp:coreProperties>
</file>