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5" r:id="rId10"/>
    <p:sldId id="316" r:id="rId11"/>
    <p:sldId id="344"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41" r:id="rId28"/>
    <p:sldId id="332" r:id="rId29"/>
    <p:sldId id="333" r:id="rId30"/>
    <p:sldId id="334" r:id="rId31"/>
    <p:sldId id="335" r:id="rId32"/>
    <p:sldId id="336" r:id="rId33"/>
    <p:sldId id="337" r:id="rId34"/>
    <p:sldId id="338" r:id="rId35"/>
    <p:sldId id="339" r:id="rId36"/>
    <p:sldId id="304" r:id="rId37"/>
    <p:sldId id="342" r:id="rId38"/>
    <p:sldId id="305" r:id="rId39"/>
    <p:sldId id="306" r:id="rId40"/>
    <p:sldId id="307" r:id="rId41"/>
    <p:sldId id="343" r:id="rId42"/>
    <p:sldId id="309" r:id="rId43"/>
    <p:sldId id="311" r:id="rId44"/>
    <p:sldId id="312" r:id="rId45"/>
    <p:sldId id="313" r:id="rId46"/>
    <p:sldId id="340" r:id="rId47"/>
    <p:sldId id="271" r:id="rId48"/>
    <p:sldId id="272" r:id="rId49"/>
    <p:sldId id="274" r:id="rId50"/>
    <p:sldId id="276" r:id="rId51"/>
    <p:sldId id="275" r:id="rId52"/>
    <p:sldId id="273" r:id="rId53"/>
    <p:sldId id="267" r:id="rId54"/>
    <p:sldId id="268" r:id="rId55"/>
    <p:sldId id="314" r:id="rId56"/>
    <p:sldId id="315" r:id="rId57"/>
    <p:sldId id="269" r:id="rId58"/>
    <p:sldId id="270" r:id="rId59"/>
    <p:sldId id="277" r:id="rId60"/>
    <p:sldId id="278" r:id="rId61"/>
    <p:sldId id="279" r:id="rId62"/>
    <p:sldId id="280" r:id="rId63"/>
    <p:sldId id="281" r:id="rId64"/>
    <p:sldId id="28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68" autoAdjust="0"/>
  </p:normalViewPr>
  <p:slideViewPr>
    <p:cSldViewPr>
      <p:cViewPr varScale="1">
        <p:scale>
          <a:sx n="72" d="100"/>
          <a:sy n="72" d="100"/>
        </p:scale>
        <p:origin x="176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FFB8D9-D165-4A1D-8752-65F48D45F1F0}" type="datetimeFigureOut">
              <a:rPr lang="en-IE" smtClean="0"/>
              <a:t>31/10/2018</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B2388-ACFC-4609-ACC0-FD648C97D694}" type="slidenum">
              <a:rPr lang="en-IE" smtClean="0"/>
              <a:t>‹#›</a:t>
            </a:fld>
            <a:endParaRPr lang="en-IE"/>
          </a:p>
        </p:txBody>
      </p:sp>
    </p:spTree>
    <p:extLst>
      <p:ext uri="{BB962C8B-B14F-4D97-AF65-F5344CB8AC3E}">
        <p14:creationId xmlns:p14="http://schemas.microsoft.com/office/powerpoint/2010/main" val="2484810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verything2000.com/news/news/virginairways.asp"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www.everything2000.com/news/news/whosflying.asp" TargetMode="External"/><Relationship Id="rId4" Type="http://schemas.openxmlformats.org/officeDocument/2006/relationships/hyperlink" Target="http://www.everything2000.com/news/computer/polishairline.as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Hidden figures was the other movie I was thinking of</a:t>
            </a:r>
            <a:endParaRPr lang="en-IE" dirty="0"/>
          </a:p>
        </p:txBody>
      </p:sp>
      <p:sp>
        <p:nvSpPr>
          <p:cNvPr id="4" name="Slide Number Placeholder 3"/>
          <p:cNvSpPr>
            <a:spLocks noGrp="1"/>
          </p:cNvSpPr>
          <p:nvPr>
            <p:ph type="sldNum" sz="quarter" idx="5"/>
          </p:nvPr>
        </p:nvSpPr>
        <p:spPr/>
        <p:txBody>
          <a:bodyPr/>
          <a:lstStyle/>
          <a:p>
            <a:fld id="{FBFB2388-ACFC-4609-ACC0-FD648C97D694}" type="slidenum">
              <a:rPr lang="en-IE" smtClean="0"/>
              <a:t>3</a:t>
            </a:fld>
            <a:endParaRPr lang="en-IE"/>
          </a:p>
        </p:txBody>
      </p:sp>
    </p:spTree>
    <p:extLst>
      <p:ext uri="{BB962C8B-B14F-4D97-AF65-F5344CB8AC3E}">
        <p14:creationId xmlns:p14="http://schemas.microsoft.com/office/powerpoint/2010/main" val="1737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Like maths it is self-contained, in the computation the real-world meaning of the numbers is not stored with the bits. The information that the program can understand is contained within the programming language. At the hardware</a:t>
            </a:r>
            <a:r>
              <a:rPr lang="en-IE" baseline="0" dirty="0"/>
              <a:t> level the elaborate types of the programming language are not recognized here</a:t>
            </a:r>
            <a:endParaRPr lang="en-IE" dirty="0"/>
          </a:p>
        </p:txBody>
      </p:sp>
      <p:sp>
        <p:nvSpPr>
          <p:cNvPr id="4" name="Slide Number Placeholder 3"/>
          <p:cNvSpPr>
            <a:spLocks noGrp="1"/>
          </p:cNvSpPr>
          <p:nvPr>
            <p:ph type="sldNum" sz="quarter" idx="10"/>
          </p:nvPr>
        </p:nvSpPr>
        <p:spPr/>
        <p:txBody>
          <a:bodyPr/>
          <a:lstStyle/>
          <a:p>
            <a:fld id="{FBFB2388-ACFC-4609-ACC0-FD648C97D694}" type="slidenum">
              <a:rPr lang="en-IE" smtClean="0"/>
              <a:t>8</a:t>
            </a:fld>
            <a:endParaRPr lang="en-IE"/>
          </a:p>
        </p:txBody>
      </p:sp>
    </p:spTree>
    <p:extLst>
      <p:ext uri="{BB962C8B-B14F-4D97-AF65-F5344CB8AC3E}">
        <p14:creationId xmlns:p14="http://schemas.microsoft.com/office/powerpoint/2010/main" val="403227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E" dirty="0" err="1"/>
              <a:t>Ryanair</a:t>
            </a:r>
            <a:r>
              <a:rPr lang="en-IE" dirty="0"/>
              <a:t> is the fourth air carrier in Europe to say it won't be flying when the clock strikes midnight on Dec. 31. </a:t>
            </a:r>
            <a:r>
              <a:rPr lang="en-IE" dirty="0">
                <a:hlinkClick r:id="rId3"/>
              </a:rPr>
              <a:t>Virgin Atlantic</a:t>
            </a:r>
            <a:r>
              <a:rPr lang="en-IE" dirty="0"/>
              <a:t>  </a:t>
            </a:r>
            <a:r>
              <a:rPr lang="en-IE" dirty="0">
                <a:hlinkClick r:id="rId4"/>
              </a:rPr>
              <a:t>Polish national airline LOT</a:t>
            </a:r>
            <a:r>
              <a:rPr lang="en-IE" dirty="0"/>
              <a:t> and  </a:t>
            </a:r>
            <a:r>
              <a:rPr lang="en-IE" dirty="0">
                <a:hlinkClick r:id="rId5"/>
              </a:rPr>
              <a:t>Jersey European Airlines</a:t>
            </a:r>
            <a:r>
              <a:rPr lang="en-IE" dirty="0"/>
              <a:t> have grounded their planes on New Year's Eve because of Y2K fears.</a:t>
            </a:r>
          </a:p>
        </p:txBody>
      </p:sp>
      <p:sp>
        <p:nvSpPr>
          <p:cNvPr id="4" name="Slide Number Placeholder 3"/>
          <p:cNvSpPr>
            <a:spLocks noGrp="1"/>
          </p:cNvSpPr>
          <p:nvPr>
            <p:ph type="sldNum" sz="quarter" idx="10"/>
          </p:nvPr>
        </p:nvSpPr>
        <p:spPr>
          <a:xfrm>
            <a:off x="3884414" y="8685895"/>
            <a:ext cx="2972098" cy="456595"/>
          </a:xfrm>
          <a:prstGeom prst="rect">
            <a:avLst/>
          </a:prstGeom>
        </p:spPr>
        <p:txBody>
          <a:bodyPr/>
          <a:lstStyle/>
          <a:p>
            <a:fld id="{A23852F7-E92F-4A76-AA6F-2B2D858D2248}" type="slidenum">
              <a:rPr lang="en-IE" smtClean="0"/>
              <a:pPr/>
              <a:t>21</a:t>
            </a:fld>
            <a:endParaRPr lang="en-I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0F995CE4-30DC-4B6A-B283-0F34617BA183}" type="datetimeFigureOut">
              <a:rPr lang="en-IE" smtClean="0"/>
              <a:t>31/10/2018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38069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F995CE4-30DC-4B6A-B283-0F34617BA183}" type="datetimeFigureOut">
              <a:rPr lang="en-IE" smtClean="0"/>
              <a:t>31/10/2018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7062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F995CE4-30DC-4B6A-B283-0F34617BA183}" type="datetimeFigureOut">
              <a:rPr lang="en-IE" smtClean="0"/>
              <a:t>31/10/2018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762583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E"/>
          </a:p>
        </p:txBody>
      </p:sp>
      <p:sp>
        <p:nvSpPr>
          <p:cNvPr id="3" name="Table Placeholder 2"/>
          <p:cNvSpPr>
            <a:spLocks noGrp="1"/>
          </p:cNvSpPr>
          <p:nvPr>
            <p:ph type="tbl" idx="1"/>
          </p:nvPr>
        </p:nvSpPr>
        <p:spPr>
          <a:xfrm>
            <a:off x="457200" y="1600200"/>
            <a:ext cx="8229600" cy="4525963"/>
          </a:xfrm>
        </p:spPr>
        <p:txBody>
          <a:bodyPr/>
          <a:lstStyle/>
          <a:p>
            <a:endParaRPr lang="en-IE"/>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8720419-2A0A-45E8-B7FB-65BF01438F02}" type="slidenum">
              <a:rPr lang="en-US" altLang="en-US"/>
              <a:pPr/>
              <a:t>‹#›</a:t>
            </a:fld>
            <a:endParaRPr lang="en-US" altLang="en-US"/>
          </a:p>
        </p:txBody>
      </p:sp>
    </p:spTree>
    <p:extLst>
      <p:ext uri="{BB962C8B-B14F-4D97-AF65-F5344CB8AC3E}">
        <p14:creationId xmlns:p14="http://schemas.microsoft.com/office/powerpoint/2010/main" val="95569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F995CE4-30DC-4B6A-B283-0F34617BA183}" type="datetimeFigureOut">
              <a:rPr lang="en-IE" smtClean="0"/>
              <a:t>31/10/2018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61092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95CE4-30DC-4B6A-B283-0F34617BA183}" type="datetimeFigureOut">
              <a:rPr lang="en-IE" smtClean="0"/>
              <a:t>31/10/2018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376029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0F995CE4-30DC-4B6A-B283-0F34617BA183}" type="datetimeFigureOut">
              <a:rPr lang="en-IE" smtClean="0"/>
              <a:t>31/10/2018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262203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0F995CE4-30DC-4B6A-B283-0F34617BA183}" type="datetimeFigureOut">
              <a:rPr lang="en-IE" smtClean="0"/>
              <a:t>31/10/2018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236210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0F995CE4-30DC-4B6A-B283-0F34617BA183}" type="datetimeFigureOut">
              <a:rPr lang="en-IE" smtClean="0"/>
              <a:t>31/10/2018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287681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95CE4-30DC-4B6A-B283-0F34617BA183}" type="datetimeFigureOut">
              <a:rPr lang="en-IE" smtClean="0"/>
              <a:t>31/10/2018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372424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95CE4-30DC-4B6A-B283-0F34617BA183}" type="datetimeFigureOut">
              <a:rPr lang="en-IE" smtClean="0"/>
              <a:t>31/10/2018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157196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95CE4-30DC-4B6A-B283-0F34617BA183}" type="datetimeFigureOut">
              <a:rPr lang="en-IE" smtClean="0"/>
              <a:t>31/10/2018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180950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95CE4-30DC-4B6A-B283-0F34617BA183}" type="datetimeFigureOut">
              <a:rPr lang="en-IE" smtClean="0"/>
              <a:t>31/10/2018</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3BD38-E5D0-47D4-850C-7CAAEDF4DFD4}" type="slidenum">
              <a:rPr lang="en-IE" smtClean="0"/>
              <a:t>‹#›</a:t>
            </a:fld>
            <a:endParaRPr lang="en-IE"/>
          </a:p>
        </p:txBody>
      </p:sp>
    </p:spTree>
    <p:extLst>
      <p:ext uri="{BB962C8B-B14F-4D97-AF65-F5344CB8AC3E}">
        <p14:creationId xmlns:p14="http://schemas.microsoft.com/office/powerpoint/2010/main" val="3947777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opsecretrosies.com/Top_Secret_Rosies/Hom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Software Failures – Why we need testing </a:t>
            </a:r>
          </a:p>
        </p:txBody>
      </p:sp>
      <p:sp>
        <p:nvSpPr>
          <p:cNvPr id="3" name="Subtitle 2"/>
          <p:cNvSpPr>
            <a:spLocks noGrp="1"/>
          </p:cNvSpPr>
          <p:nvPr>
            <p:ph type="subTitle" idx="1"/>
          </p:nvPr>
        </p:nvSpPr>
        <p:spPr/>
        <p:txBody>
          <a:bodyPr/>
          <a:lstStyle/>
          <a:p>
            <a:r>
              <a:rPr lang="en-US" dirty="0"/>
              <a:t>Software Testing and Quality Assurance</a:t>
            </a:r>
            <a:endParaRPr lang="en-IE" dirty="0"/>
          </a:p>
          <a:p>
            <a:r>
              <a:rPr lang="en-IE" dirty="0"/>
              <a:t>Joe Timoney</a:t>
            </a:r>
          </a:p>
        </p:txBody>
      </p:sp>
    </p:spTree>
    <p:extLst>
      <p:ext uri="{BB962C8B-B14F-4D97-AF65-F5344CB8AC3E}">
        <p14:creationId xmlns:p14="http://schemas.microsoft.com/office/powerpoint/2010/main" val="243642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altLang="zh-CN">
                <a:ea typeface="SimSun" pitchFamily="2" charset="-122"/>
              </a:rPr>
              <a:t>Ariane 5</a:t>
            </a:r>
          </a:p>
        </p:txBody>
      </p:sp>
      <p:sp>
        <p:nvSpPr>
          <p:cNvPr id="28675" name="Rectangle 1027"/>
          <p:cNvSpPr>
            <a:spLocks noGrp="1" noChangeArrowheads="1"/>
          </p:cNvSpPr>
          <p:nvPr>
            <p:ph type="body" idx="1"/>
          </p:nvPr>
        </p:nvSpPr>
        <p:spPr>
          <a:xfrm>
            <a:off x="467544" y="1484784"/>
            <a:ext cx="8229600" cy="4114800"/>
          </a:xfrm>
        </p:spPr>
        <p:txBody>
          <a:bodyPr>
            <a:noAutofit/>
          </a:bodyPr>
          <a:lstStyle/>
          <a:p>
            <a:pPr>
              <a:lnSpc>
                <a:spcPct val="80000"/>
              </a:lnSpc>
            </a:pPr>
            <a:r>
              <a:rPr lang="en-US" altLang="zh-CN" dirty="0">
                <a:ea typeface="SimSun" pitchFamily="2" charset="-122"/>
              </a:rPr>
              <a:t>On June 4, 1996, the maiden flight of the European Ariane 5 launcher crashed about 40 seconds after takeoff. Media reports indicated that the amount lost was half a billion dollars -- uninsured. </a:t>
            </a:r>
          </a:p>
          <a:p>
            <a:pPr>
              <a:lnSpc>
                <a:spcPct val="80000"/>
              </a:lnSpc>
            </a:pPr>
            <a:endParaRPr lang="en-US" altLang="zh-CN" dirty="0">
              <a:ea typeface="SimSun" pitchFamily="2" charset="-122"/>
            </a:endParaRPr>
          </a:p>
          <a:p>
            <a:pPr>
              <a:lnSpc>
                <a:spcPct val="80000"/>
              </a:lnSpc>
            </a:pPr>
            <a:r>
              <a:rPr lang="en-US" altLang="zh-CN" dirty="0">
                <a:ea typeface="SimSun" pitchFamily="2" charset="-122"/>
              </a:rPr>
              <a:t>The CNES (French National Center for Space Studies) and the European Space Agency immediately appointed an international inquiry board who produced their report in hardly more than a month </a:t>
            </a:r>
          </a:p>
        </p:txBody>
      </p:sp>
    </p:spTree>
    <p:extLst>
      <p:ext uri="{BB962C8B-B14F-4D97-AF65-F5344CB8AC3E}">
        <p14:creationId xmlns:p14="http://schemas.microsoft.com/office/powerpoint/2010/main" val="1128723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Ariane 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875" y="2234406"/>
            <a:ext cx="4286250" cy="3257550"/>
          </a:xfrm>
        </p:spPr>
      </p:pic>
    </p:spTree>
    <p:extLst>
      <p:ext uri="{BB962C8B-B14F-4D97-AF65-F5344CB8AC3E}">
        <p14:creationId xmlns:p14="http://schemas.microsoft.com/office/powerpoint/2010/main" val="891710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ea typeface="SimSun" pitchFamily="2" charset="-122"/>
              </a:rPr>
              <a:t>Ariane 5</a:t>
            </a:r>
          </a:p>
        </p:txBody>
      </p:sp>
      <p:sp>
        <p:nvSpPr>
          <p:cNvPr id="675843" name="Rectangle 3"/>
          <p:cNvSpPr>
            <a:spLocks noGrp="1" noChangeArrowheads="1"/>
          </p:cNvSpPr>
          <p:nvPr>
            <p:ph type="body" idx="1"/>
          </p:nvPr>
        </p:nvSpPr>
        <p:spPr/>
        <p:txBody>
          <a:bodyPr>
            <a:normAutofit lnSpcReduction="10000"/>
          </a:bodyPr>
          <a:lstStyle/>
          <a:p>
            <a:pPr>
              <a:lnSpc>
                <a:spcPct val="70000"/>
              </a:lnSpc>
            </a:pPr>
            <a:r>
              <a:rPr lang="en-US" altLang="zh-CN" dirty="0">
                <a:ea typeface="SimSun" pitchFamily="2" charset="-122"/>
              </a:rPr>
              <a:t>It is a remarkably short, simple, clear and forceful document. Its conclusion: the explosion was the result of a software error -- possibly the costliest in history. </a:t>
            </a:r>
          </a:p>
          <a:p>
            <a:pPr>
              <a:lnSpc>
                <a:spcPct val="70000"/>
              </a:lnSpc>
            </a:pPr>
            <a:endParaRPr lang="en-US" altLang="zh-CN" dirty="0">
              <a:ea typeface="SimSun" pitchFamily="2" charset="-122"/>
            </a:endParaRPr>
          </a:p>
          <a:p>
            <a:pPr>
              <a:lnSpc>
                <a:spcPct val="70000"/>
              </a:lnSpc>
            </a:pPr>
            <a:r>
              <a:rPr lang="en-US" altLang="zh-CN" dirty="0">
                <a:ea typeface="SimSun" pitchFamily="2" charset="-122"/>
              </a:rPr>
              <a:t>The error came from a piece of the software that was </a:t>
            </a:r>
            <a:r>
              <a:rPr lang="en-US" altLang="zh-CN" i="1" dirty="0">
                <a:ea typeface="SimSun" pitchFamily="2" charset="-122"/>
              </a:rPr>
              <a:t>not</a:t>
            </a:r>
            <a:r>
              <a:rPr lang="en-US" altLang="zh-CN" dirty="0">
                <a:ea typeface="SimSun" pitchFamily="2" charset="-122"/>
              </a:rPr>
              <a:t> needed during the crash. It has to do with the Inertial Reference System, (termed SRI in the report). </a:t>
            </a:r>
          </a:p>
          <a:p>
            <a:pPr>
              <a:lnSpc>
                <a:spcPct val="70000"/>
              </a:lnSpc>
            </a:pPr>
            <a:endParaRPr lang="en-US" altLang="zh-CN" dirty="0">
              <a:ea typeface="SimSun" pitchFamily="2" charset="-122"/>
            </a:endParaRPr>
          </a:p>
          <a:p>
            <a:pPr>
              <a:lnSpc>
                <a:spcPct val="70000"/>
              </a:lnSpc>
            </a:pPr>
            <a:r>
              <a:rPr lang="en-US" altLang="zh-CN" dirty="0">
                <a:ea typeface="SimSun" pitchFamily="2" charset="-122"/>
              </a:rPr>
              <a:t>Before lift-off certain computations are performed to align the SRI. It caused an exception, which was not caught after takeoff.</a:t>
            </a:r>
          </a:p>
          <a:p>
            <a:pPr>
              <a:lnSpc>
                <a:spcPct val="70000"/>
              </a:lnSpc>
            </a:pPr>
            <a:endParaRPr lang="en-US" altLang="zh-CN" dirty="0">
              <a:ea typeface="SimSun" pitchFamily="2" charset="-122"/>
            </a:endParaRPr>
          </a:p>
          <a:p>
            <a:pPr>
              <a:lnSpc>
                <a:spcPct val="70000"/>
              </a:lnSpc>
            </a:pPr>
            <a:endParaRPr lang="en-US" altLang="zh-CN" dirty="0">
              <a:ea typeface="SimSun" pitchFamily="2" charset="-122"/>
            </a:endParaRPr>
          </a:p>
          <a:p>
            <a:pPr>
              <a:lnSpc>
                <a:spcPct val="70000"/>
              </a:lnSpc>
            </a:pPr>
            <a:endParaRPr lang="en-US" altLang="zh-CN" dirty="0">
              <a:ea typeface="SimSun" pitchFamily="2" charset="-122"/>
            </a:endParaRPr>
          </a:p>
        </p:txBody>
      </p:sp>
    </p:spTree>
    <p:extLst>
      <p:ext uri="{BB962C8B-B14F-4D97-AF65-F5344CB8AC3E}">
        <p14:creationId xmlns:p14="http://schemas.microsoft.com/office/powerpoint/2010/main" val="26304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Ariane 5</a:t>
            </a:r>
          </a:p>
        </p:txBody>
      </p:sp>
      <p:sp>
        <p:nvSpPr>
          <p:cNvPr id="3" name="Content Placeholder 2"/>
          <p:cNvSpPr>
            <a:spLocks noGrp="1"/>
          </p:cNvSpPr>
          <p:nvPr>
            <p:ph idx="1"/>
          </p:nvPr>
        </p:nvSpPr>
        <p:spPr/>
        <p:txBody>
          <a:bodyPr/>
          <a:lstStyle/>
          <a:p>
            <a:pPr>
              <a:lnSpc>
                <a:spcPct val="70000"/>
              </a:lnSpc>
            </a:pPr>
            <a:r>
              <a:rPr lang="en-US" altLang="zh-CN" dirty="0">
                <a:ea typeface="SimSun" pitchFamily="2" charset="-122"/>
              </a:rPr>
              <a:t>The exception was due to a floating-point error: a conversion from a 64-bit integer to a 16-bit signed integer (which should only have been applied to a number less than 2^15) was erroneously applied to a greater number, representing the "horizontal bias" of the flight. </a:t>
            </a:r>
          </a:p>
          <a:p>
            <a:pPr>
              <a:lnSpc>
                <a:spcPct val="70000"/>
              </a:lnSpc>
            </a:pPr>
            <a:endParaRPr lang="en-US" altLang="zh-CN" dirty="0">
              <a:ea typeface="SimSun" pitchFamily="2" charset="-122"/>
            </a:endParaRPr>
          </a:p>
          <a:p>
            <a:pPr>
              <a:lnSpc>
                <a:spcPct val="70000"/>
              </a:lnSpc>
            </a:pPr>
            <a:r>
              <a:rPr lang="en-US" altLang="zh-CN" dirty="0">
                <a:ea typeface="SimSun" pitchFamily="2" charset="-122"/>
              </a:rPr>
              <a:t>There was no explicit exception handler to catch the exception, so it crashed the entire software, hence the on-board computers, hence the mission.  </a:t>
            </a:r>
          </a:p>
          <a:p>
            <a:endParaRPr lang="en-IE" dirty="0"/>
          </a:p>
        </p:txBody>
      </p:sp>
    </p:spTree>
    <p:extLst>
      <p:ext uri="{BB962C8B-B14F-4D97-AF65-F5344CB8AC3E}">
        <p14:creationId xmlns:p14="http://schemas.microsoft.com/office/powerpoint/2010/main" val="343802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SimSun" pitchFamily="2" charset="-122"/>
              </a:rPr>
              <a:t>Therac-25</a:t>
            </a:r>
          </a:p>
        </p:txBody>
      </p:sp>
      <p:sp>
        <p:nvSpPr>
          <p:cNvPr id="34819" name="Rectangle 3"/>
          <p:cNvSpPr>
            <a:spLocks noGrp="1" noChangeArrowheads="1"/>
          </p:cNvSpPr>
          <p:nvPr>
            <p:ph type="body" idx="1"/>
          </p:nvPr>
        </p:nvSpPr>
        <p:spPr/>
        <p:txBody>
          <a:bodyPr/>
          <a:lstStyle/>
          <a:p>
            <a:pPr>
              <a:lnSpc>
                <a:spcPct val="90000"/>
              </a:lnSpc>
            </a:pPr>
            <a:r>
              <a:rPr lang="en-US" altLang="zh-CN" sz="2400" dirty="0">
                <a:ea typeface="SimSun" pitchFamily="2" charset="-122"/>
              </a:rPr>
              <a:t>The Therac-25 was a radiation therapy machine which caused massive radiation overdoses that resulted in the serious injury and death of patients. </a:t>
            </a:r>
          </a:p>
          <a:p>
            <a:pPr>
              <a:lnSpc>
                <a:spcPct val="90000"/>
              </a:lnSpc>
            </a:pPr>
            <a:endParaRPr lang="en-US" altLang="zh-CN" sz="2400" dirty="0">
              <a:ea typeface="SimSun" pitchFamily="2" charset="-122"/>
            </a:endParaRPr>
          </a:p>
          <a:p>
            <a:pPr>
              <a:lnSpc>
                <a:spcPct val="90000"/>
              </a:lnSpc>
            </a:pPr>
            <a:r>
              <a:rPr lang="en-US" altLang="zh-CN" sz="2400" dirty="0">
                <a:ea typeface="SimSun" pitchFamily="2" charset="-122"/>
              </a:rPr>
              <a:t>Eleven Therac-25s were installed: five in the US and six in Canada. Six accidents involving massive overdoses to patients occurred between 1985 and 1987. The machine was recalled in 1987 for extensive design changes, including hardware safeguards against software errors.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4922931"/>
            <a:ext cx="4392488" cy="1619730"/>
          </a:xfrm>
          <a:prstGeom prst="rect">
            <a:avLst/>
          </a:prstGeom>
        </p:spPr>
      </p:pic>
    </p:spTree>
    <p:extLst>
      <p:ext uri="{BB962C8B-B14F-4D97-AF65-F5344CB8AC3E}">
        <p14:creationId xmlns:p14="http://schemas.microsoft.com/office/powerpoint/2010/main" val="77926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a:ea typeface="SimSun" pitchFamily="2" charset="-122"/>
              </a:rPr>
              <a:t>Therac-25</a:t>
            </a:r>
          </a:p>
        </p:txBody>
      </p:sp>
      <p:sp>
        <p:nvSpPr>
          <p:cNvPr id="35843" name="Rectangle 3"/>
          <p:cNvSpPr>
            <a:spLocks noGrp="1" noChangeArrowheads="1"/>
          </p:cNvSpPr>
          <p:nvPr>
            <p:ph type="body" idx="1"/>
          </p:nvPr>
        </p:nvSpPr>
        <p:spPr>
          <a:xfrm>
            <a:off x="228600" y="1524000"/>
            <a:ext cx="8686800" cy="4114800"/>
          </a:xfrm>
        </p:spPr>
        <p:txBody>
          <a:bodyPr>
            <a:noAutofit/>
          </a:bodyPr>
          <a:lstStyle/>
          <a:p>
            <a:r>
              <a:rPr lang="en-US" altLang="zh-CN" sz="2400" dirty="0">
                <a:ea typeface="SimSun" pitchFamily="2" charset="-122"/>
              </a:rPr>
              <a:t>The overdoses have generally been attributed to the flaws in the software that would allow operators to override SW errors that would arise, many fatal to those patients being treated. </a:t>
            </a:r>
          </a:p>
          <a:p>
            <a:endParaRPr lang="en-US" altLang="zh-CN" sz="2400" dirty="0">
              <a:ea typeface="SimSun" pitchFamily="2" charset="-122"/>
            </a:endParaRPr>
          </a:p>
          <a:p>
            <a:endParaRPr lang="en-US" altLang="zh-CN" sz="2400" dirty="0">
              <a:ea typeface="SimSun" pitchFamily="2" charset="-122"/>
            </a:endParaRPr>
          </a:p>
          <a:p>
            <a:r>
              <a:rPr lang="en-US" altLang="zh-CN" sz="2400" dirty="0">
                <a:ea typeface="SimSun" pitchFamily="2" charset="-122"/>
              </a:rPr>
              <a:t>The amount of the overdose was, more often than not, many times more than the recommended therapeutic dose that eventually culminated in severe trauma or death. </a:t>
            </a:r>
          </a:p>
        </p:txBody>
      </p:sp>
    </p:spTree>
    <p:extLst>
      <p:ext uri="{BB962C8B-B14F-4D97-AF65-F5344CB8AC3E}">
        <p14:creationId xmlns:p14="http://schemas.microsoft.com/office/powerpoint/2010/main" val="359326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a:t>Lufthansa Airbus Crash</a:t>
            </a:r>
            <a:endParaRPr lang="en-US" altLang="en-US"/>
          </a:p>
        </p:txBody>
      </p:sp>
      <p:sp>
        <p:nvSpPr>
          <p:cNvPr id="41987" name="Rectangle 3"/>
          <p:cNvSpPr>
            <a:spLocks noGrp="1" noChangeArrowheads="1"/>
          </p:cNvSpPr>
          <p:nvPr>
            <p:ph type="body" idx="1"/>
          </p:nvPr>
        </p:nvSpPr>
        <p:spPr/>
        <p:txBody>
          <a:bodyPr/>
          <a:lstStyle/>
          <a:p>
            <a:r>
              <a:rPr lang="en-US" altLang="en-US" sz="2400" dirty="0"/>
              <a:t>On Sept. 14, 1993, a Lufthansa Airbus A320-200 was landing in bad weather at Warsaw airport, Poland. The pilots had been warned of gusting cross winds, rain and possible wind shear conditions. </a:t>
            </a:r>
          </a:p>
          <a:p>
            <a:endParaRPr lang="en-US" altLang="en-US" sz="2400" dirty="0"/>
          </a:p>
          <a:p>
            <a:r>
              <a:rPr lang="en-US" altLang="en-US" sz="2400" dirty="0"/>
              <a:t>In order to compensate for the bad weather problems the crew added 20 knots of speed to their landing approach and used a standard cross wind landing technique, keeping the right wing low and landing first on the right gear. </a:t>
            </a:r>
          </a:p>
          <a:p>
            <a:endParaRPr lang="en-US" altLang="en-US" sz="2400" dirty="0"/>
          </a:p>
        </p:txBody>
      </p:sp>
    </p:spTree>
    <p:extLst>
      <p:ext uri="{BB962C8B-B14F-4D97-AF65-F5344CB8AC3E}">
        <p14:creationId xmlns:p14="http://schemas.microsoft.com/office/powerpoint/2010/main" val="4029682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a:t>Lufthansa Airbus Crash</a:t>
            </a:r>
            <a:endParaRPr lang="en-US" altLang="en-US"/>
          </a:p>
        </p:txBody>
      </p:sp>
      <p:sp>
        <p:nvSpPr>
          <p:cNvPr id="43011" name="Rectangle 3"/>
          <p:cNvSpPr>
            <a:spLocks noGrp="1" noChangeArrowheads="1"/>
          </p:cNvSpPr>
          <p:nvPr>
            <p:ph type="body" idx="1"/>
          </p:nvPr>
        </p:nvSpPr>
        <p:spPr/>
        <p:txBody>
          <a:bodyPr/>
          <a:lstStyle/>
          <a:p>
            <a:r>
              <a:rPr lang="en-US" altLang="en-US" sz="2400" dirty="0"/>
              <a:t>However, because of the gusting winds and heavy rains, the wheels aquaplaned during the first nine seconds on the ground. The extra wind and water combined to fool the Airbus computer, indicating the big jet had not landed. </a:t>
            </a:r>
          </a:p>
          <a:p>
            <a:endParaRPr lang="en-US" altLang="en-US" sz="2400" dirty="0"/>
          </a:p>
          <a:p>
            <a:r>
              <a:rPr lang="en-US" altLang="en-US" sz="2400" dirty="0"/>
              <a:t>The computer responded by disabling the aircraft braking systems. With no brakes, the Lufthansa jet skidded off the end of the Warsaw runway and struck a hill, killing the first officer, one passenger, and injuring 45 others. The A320 was totally destroyed in the crash. </a:t>
            </a:r>
          </a:p>
          <a:p>
            <a:endParaRPr lang="en-US" altLang="en-US" sz="2400" dirty="0"/>
          </a:p>
        </p:txBody>
      </p:sp>
    </p:spTree>
    <p:extLst>
      <p:ext uri="{BB962C8B-B14F-4D97-AF65-F5344CB8AC3E}">
        <p14:creationId xmlns:p14="http://schemas.microsoft.com/office/powerpoint/2010/main" val="3012742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lstStyle/>
          <a:p>
            <a:r>
              <a:rPr lang="en-GB" altLang="en-US"/>
              <a:t>Lufthansa Airbus Crash</a:t>
            </a:r>
            <a:endParaRPr lang="en-US" altLang="en-US"/>
          </a:p>
        </p:txBody>
      </p:sp>
      <p:sp>
        <p:nvSpPr>
          <p:cNvPr id="44035" name="Rectangle 1027"/>
          <p:cNvSpPr>
            <a:spLocks noGrp="1" noChangeArrowheads="1"/>
          </p:cNvSpPr>
          <p:nvPr>
            <p:ph type="body" idx="1"/>
          </p:nvPr>
        </p:nvSpPr>
        <p:spPr/>
        <p:txBody>
          <a:bodyPr>
            <a:normAutofit lnSpcReduction="10000"/>
          </a:bodyPr>
          <a:lstStyle/>
          <a:p>
            <a:r>
              <a:rPr lang="en-US" altLang="en-US" dirty="0"/>
              <a:t>The crash report that followed indicated the flight crew followed the Airbus book on how to land the big jet in bad weather. Lufthansa, in response to the crash, changed the procedures against the advice of Airbus. </a:t>
            </a:r>
          </a:p>
          <a:p>
            <a:endParaRPr lang="en-US" altLang="en-US" dirty="0"/>
          </a:p>
          <a:p>
            <a:r>
              <a:rPr lang="en-US" altLang="en-US" dirty="0"/>
              <a:t>No Lufthansa A320s have crashed since that change. Airbus, of course, insists there is no problem in their control software.</a:t>
            </a:r>
          </a:p>
          <a:p>
            <a:endParaRPr lang="en-US" altLang="en-US" dirty="0"/>
          </a:p>
        </p:txBody>
      </p:sp>
    </p:spTree>
    <p:extLst>
      <p:ext uri="{BB962C8B-B14F-4D97-AF65-F5344CB8AC3E}">
        <p14:creationId xmlns:p14="http://schemas.microsoft.com/office/powerpoint/2010/main" val="3804070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AT&amp;T</a:t>
            </a:r>
          </a:p>
        </p:txBody>
      </p:sp>
      <p:sp>
        <p:nvSpPr>
          <p:cNvPr id="3" name="Content Placeholder 2"/>
          <p:cNvSpPr>
            <a:spLocks noGrp="1"/>
          </p:cNvSpPr>
          <p:nvPr>
            <p:ph idx="1"/>
          </p:nvPr>
        </p:nvSpPr>
        <p:spPr/>
        <p:txBody>
          <a:bodyPr>
            <a:normAutofit lnSpcReduction="10000"/>
          </a:bodyPr>
          <a:lstStyle/>
          <a:p>
            <a:r>
              <a:rPr lang="en-IE" dirty="0"/>
              <a:t> For nine hours in January 1990 no AT&amp;T customer could make a long-distance call. </a:t>
            </a:r>
          </a:p>
          <a:p>
            <a:endParaRPr lang="en-IE" dirty="0"/>
          </a:p>
          <a:p>
            <a:r>
              <a:rPr lang="en-IE" dirty="0"/>
              <a:t>The problem was the software that controlled the company's long-distance relay switches—software that had just been updated. </a:t>
            </a:r>
          </a:p>
          <a:p>
            <a:endParaRPr lang="en-IE" dirty="0"/>
          </a:p>
          <a:p>
            <a:r>
              <a:rPr lang="en-IE" dirty="0"/>
              <a:t>AT&amp;T wound up losing $60 million in charges that day.</a:t>
            </a:r>
          </a:p>
        </p:txBody>
      </p:sp>
    </p:spTree>
    <p:extLst>
      <p:ext uri="{BB962C8B-B14F-4D97-AF65-F5344CB8AC3E}">
        <p14:creationId xmlns:p14="http://schemas.microsoft.com/office/powerpoint/2010/main" val="228941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First a little history on the programmer</a:t>
            </a:r>
          </a:p>
        </p:txBody>
      </p:sp>
      <p:sp>
        <p:nvSpPr>
          <p:cNvPr id="3" name="Content Placeholder 2"/>
          <p:cNvSpPr>
            <a:spLocks noGrp="1"/>
          </p:cNvSpPr>
          <p:nvPr>
            <p:ph idx="1"/>
          </p:nvPr>
        </p:nvSpPr>
        <p:spPr/>
        <p:txBody>
          <a:bodyPr/>
          <a:lstStyle/>
          <a:p>
            <a:r>
              <a:rPr lang="en-IE" dirty="0"/>
              <a:t>At the beginning of the computer revolution it was women that were the first programmers</a:t>
            </a:r>
          </a:p>
          <a:p>
            <a:endParaRPr lang="en-IE" dirty="0"/>
          </a:p>
          <a:p>
            <a:r>
              <a:rPr lang="en-IE" dirty="0"/>
              <a:t>Ada Lovelace is thought to have written </a:t>
            </a:r>
            <a:r>
              <a:rPr lang="en-IE"/>
              <a:t>the first </a:t>
            </a:r>
            <a:r>
              <a:rPr lang="en-IE" dirty="0"/>
              <a:t>code</a:t>
            </a:r>
          </a:p>
          <a:p>
            <a:endParaRPr lang="en-IE" dirty="0"/>
          </a:p>
          <a:p>
            <a:r>
              <a:rPr lang="en-IE" dirty="0"/>
              <a:t>She wrote a program for Babbage’s Analytical engine</a:t>
            </a:r>
          </a:p>
          <a:p>
            <a:endParaRPr lang="en-IE" dirty="0"/>
          </a:p>
        </p:txBody>
      </p:sp>
    </p:spTree>
    <p:extLst>
      <p:ext uri="{BB962C8B-B14F-4D97-AF65-F5344CB8AC3E}">
        <p14:creationId xmlns:p14="http://schemas.microsoft.com/office/powerpoint/2010/main" val="80288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Pentium Chip</a:t>
            </a:r>
          </a:p>
        </p:txBody>
      </p:sp>
      <p:sp>
        <p:nvSpPr>
          <p:cNvPr id="3" name="Content Placeholder 2"/>
          <p:cNvSpPr>
            <a:spLocks noGrp="1"/>
          </p:cNvSpPr>
          <p:nvPr>
            <p:ph idx="1"/>
          </p:nvPr>
        </p:nvSpPr>
        <p:spPr/>
        <p:txBody>
          <a:bodyPr>
            <a:normAutofit fontScale="85000" lnSpcReduction="10000"/>
          </a:bodyPr>
          <a:lstStyle/>
          <a:p>
            <a:r>
              <a:rPr lang="en-IE" dirty="0"/>
              <a:t> Thanks to a programming error, Intel's famous Pentium chip turned out to be pretty bad at math. The actual mistakes it made were fairly minute (beyond the eighth decimal point) and limited to certain kinds of division problems. </a:t>
            </a:r>
          </a:p>
          <a:p>
            <a:endParaRPr lang="en-IE" dirty="0"/>
          </a:p>
          <a:p>
            <a:r>
              <a:rPr lang="en-IE" dirty="0"/>
              <a:t>The problem became a huge public relations disaster. </a:t>
            </a:r>
          </a:p>
          <a:p>
            <a:endParaRPr lang="en-IE" dirty="0"/>
          </a:p>
          <a:p>
            <a:r>
              <a:rPr lang="en-IE" dirty="0"/>
              <a:t>After playing down the severity of the problem, causing even more public backlash, Intel finally agreed to provide anyone who asked with a fixed chip.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188640"/>
            <a:ext cx="1378843" cy="1378843"/>
          </a:xfrm>
          <a:prstGeom prst="rect">
            <a:avLst/>
          </a:prstGeom>
        </p:spPr>
      </p:pic>
    </p:spTree>
    <p:extLst>
      <p:ext uri="{BB962C8B-B14F-4D97-AF65-F5344CB8AC3E}">
        <p14:creationId xmlns:p14="http://schemas.microsoft.com/office/powerpoint/2010/main" val="3839199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E"/>
              <a:t>Software Failures</a:t>
            </a:r>
            <a:endParaRPr lang="en-US"/>
          </a:p>
        </p:txBody>
      </p:sp>
      <p:sp>
        <p:nvSpPr>
          <p:cNvPr id="10243" name="Content Placeholder 2"/>
          <p:cNvSpPr>
            <a:spLocks noGrp="1"/>
          </p:cNvSpPr>
          <p:nvPr>
            <p:ph idx="1"/>
          </p:nvPr>
        </p:nvSpPr>
        <p:spPr/>
        <p:txBody>
          <a:bodyPr/>
          <a:lstStyle/>
          <a:p>
            <a:r>
              <a:rPr lang="en-US" b="1" dirty="0"/>
              <a:t>Y2K (1999)</a:t>
            </a:r>
          </a:p>
          <a:p>
            <a:r>
              <a:rPr lang="en-US" b="1" dirty="0"/>
              <a:t>Cost:</a:t>
            </a:r>
            <a:r>
              <a:rPr lang="en-US" dirty="0"/>
              <a:t>  €350 billion</a:t>
            </a:r>
          </a:p>
          <a:p>
            <a:pPr lvl="1"/>
            <a:r>
              <a:rPr lang="en-US" sz="2000" b="1" dirty="0"/>
              <a:t>Disaster:</a:t>
            </a:r>
            <a:r>
              <a:rPr lang="en-US" sz="2000" dirty="0"/>
              <a:t>  One man’s disaster is another man’s fortune, as demonstrated by the infamous Y2K bug.  Businesses spent billions on programmers to fix a glitch in legacy software.  While no significant computer failures occurred, preparation for the Y2K bug had a significant cost and time impact on all industries that use computer technology. </a:t>
            </a:r>
          </a:p>
          <a:p>
            <a:pPr lvl="1"/>
            <a:r>
              <a:rPr lang="en-US" sz="2000" b="1" dirty="0"/>
              <a:t>Cause:</a:t>
            </a:r>
            <a:r>
              <a:rPr lang="en-US" sz="2000" dirty="0"/>
              <a:t>  To save computer storage space, legacy software often stored the year for dates as two digit numbers, such as “99″ for 1999.  The software also interpreted “00″ to mean 1900 rather than 2000, so when the year 2000 came along, bugs would result. </a:t>
            </a:r>
            <a:r>
              <a:rPr lang="en-US" dirty="0"/>
              <a:t> </a:t>
            </a:r>
          </a:p>
          <a:p>
            <a:endParaRPr lang="en-US" dirty="0"/>
          </a:p>
        </p:txBody>
      </p:sp>
      <p:pic>
        <p:nvPicPr>
          <p:cNvPr id="10244" name="Picture 2"/>
          <p:cNvPicPr>
            <a:picLocks noChangeAspect="1" noChangeArrowheads="1"/>
          </p:cNvPicPr>
          <p:nvPr/>
        </p:nvPicPr>
        <p:blipFill>
          <a:blip r:embed="rId3" cstate="print"/>
          <a:srcRect/>
          <a:stretch>
            <a:fillRect/>
          </a:stretch>
        </p:blipFill>
        <p:spPr bwMode="auto">
          <a:xfrm>
            <a:off x="7072313" y="500063"/>
            <a:ext cx="1619250" cy="1943100"/>
          </a:xfrm>
          <a:prstGeom prst="rect">
            <a:avLst/>
          </a:prstGeom>
          <a:noFill/>
          <a:ln w="9525">
            <a:noFill/>
            <a:miter lim="800000"/>
            <a:headEnd/>
            <a:tailEnd/>
          </a:ln>
        </p:spPr>
      </p:pic>
    </p:spTree>
    <p:extLst>
      <p:ext uri="{BB962C8B-B14F-4D97-AF65-F5344CB8AC3E}">
        <p14:creationId xmlns:p14="http://schemas.microsoft.com/office/powerpoint/2010/main" val="3188069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IE" dirty="0"/>
              <a:t>Software Failures</a:t>
            </a:r>
            <a:endParaRPr lang="en-US" dirty="0"/>
          </a:p>
        </p:txBody>
      </p:sp>
      <p:sp>
        <p:nvSpPr>
          <p:cNvPr id="11267" name="Content Placeholder 2"/>
          <p:cNvSpPr>
            <a:spLocks noGrp="1"/>
          </p:cNvSpPr>
          <p:nvPr>
            <p:ph idx="1"/>
          </p:nvPr>
        </p:nvSpPr>
        <p:spPr/>
        <p:txBody>
          <a:bodyPr>
            <a:normAutofit fontScale="77500" lnSpcReduction="20000"/>
          </a:bodyPr>
          <a:lstStyle/>
          <a:p>
            <a:r>
              <a:rPr lang="en-US" b="1" dirty="0"/>
              <a:t>Mars Climate </a:t>
            </a:r>
            <a:r>
              <a:rPr lang="en-US" b="1" i="1" dirty="0"/>
              <a:t>Orbiter</a:t>
            </a:r>
            <a:r>
              <a:rPr lang="en-US" b="1" dirty="0"/>
              <a:t> (1998)</a:t>
            </a:r>
          </a:p>
          <a:p>
            <a:r>
              <a:rPr lang="en-US" b="1" dirty="0"/>
              <a:t>Cost:</a:t>
            </a:r>
            <a:r>
              <a:rPr lang="en-US" dirty="0"/>
              <a:t>  €100 million</a:t>
            </a:r>
          </a:p>
          <a:p>
            <a:endParaRPr lang="en-US" dirty="0"/>
          </a:p>
          <a:p>
            <a:pPr lvl="1"/>
            <a:r>
              <a:rPr lang="en-US" b="1" dirty="0"/>
              <a:t>Disaster:</a:t>
            </a:r>
            <a:r>
              <a:rPr lang="en-US" dirty="0"/>
              <a:t>  After a 286-day journey from Earth, the Mars Climate Orbiter fired its engines to push into orbit around Mars.  The engines fired, but the spacecraft fell too far into the planet’s atmosphere, causing it to crash on Mars.</a:t>
            </a:r>
          </a:p>
          <a:p>
            <a:pPr lvl="1">
              <a:buFont typeface="Arial" charset="0"/>
              <a:buNone/>
            </a:pPr>
            <a:endParaRPr lang="en-US" dirty="0"/>
          </a:p>
          <a:p>
            <a:pPr lvl="1"/>
            <a:r>
              <a:rPr lang="en-US" b="1" dirty="0"/>
              <a:t>Cause:</a:t>
            </a:r>
            <a:r>
              <a:rPr lang="en-US" dirty="0"/>
              <a:t>  The  software that controlled the Orbiter thrusters used imperial units for force (pound-seconds), rather than metric units (Newton-seconds, defined in the </a:t>
            </a:r>
            <a:r>
              <a:rPr lang="en-IE" dirty="0"/>
              <a:t>Software Interface Specification (SIS) </a:t>
            </a:r>
            <a:r>
              <a:rPr lang="en-US" dirty="0"/>
              <a:t>) for thrust instructions as specified by NASA and used in the software generating the instructions on the ground – </a:t>
            </a:r>
            <a:r>
              <a:rPr lang="en-US" b="1" i="1" dirty="0"/>
              <a:t>a metric </a:t>
            </a:r>
            <a:r>
              <a:rPr lang="en-US" b="1" i="1" dirty="0" err="1"/>
              <a:t>mixup</a:t>
            </a:r>
            <a:r>
              <a:rPr lang="en-US" dirty="0"/>
              <a:t>  </a:t>
            </a:r>
          </a:p>
          <a:p>
            <a:endParaRPr lang="en-US" dirty="0"/>
          </a:p>
        </p:txBody>
      </p:sp>
      <p:pic>
        <p:nvPicPr>
          <p:cNvPr id="11268" name="Picture 2"/>
          <p:cNvPicPr>
            <a:picLocks noChangeAspect="1" noChangeArrowheads="1"/>
          </p:cNvPicPr>
          <p:nvPr/>
        </p:nvPicPr>
        <p:blipFill>
          <a:blip r:embed="rId2" cstate="print"/>
          <a:srcRect/>
          <a:stretch>
            <a:fillRect/>
          </a:stretch>
        </p:blipFill>
        <p:spPr bwMode="auto">
          <a:xfrm>
            <a:off x="6732240" y="908720"/>
            <a:ext cx="2286000" cy="1790700"/>
          </a:xfrm>
          <a:prstGeom prst="rect">
            <a:avLst/>
          </a:prstGeom>
          <a:noFill/>
          <a:ln w="9525">
            <a:noFill/>
            <a:miter lim="800000"/>
            <a:headEnd/>
            <a:tailEnd/>
          </a:ln>
        </p:spPr>
      </p:pic>
    </p:spTree>
    <p:extLst>
      <p:ext uri="{BB962C8B-B14F-4D97-AF65-F5344CB8AC3E}">
        <p14:creationId xmlns:p14="http://schemas.microsoft.com/office/powerpoint/2010/main" val="3050787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Windows Vista</a:t>
            </a:r>
          </a:p>
        </p:txBody>
      </p:sp>
      <p:sp>
        <p:nvSpPr>
          <p:cNvPr id="3" name="Content Placeholder 2"/>
          <p:cNvSpPr>
            <a:spLocks noGrp="1"/>
          </p:cNvSpPr>
          <p:nvPr>
            <p:ph idx="1"/>
          </p:nvPr>
        </p:nvSpPr>
        <p:spPr/>
        <p:txBody>
          <a:bodyPr>
            <a:normAutofit fontScale="85000" lnSpcReduction="10000"/>
          </a:bodyPr>
          <a:lstStyle/>
          <a:p>
            <a:r>
              <a:rPr lang="en-IE" dirty="0"/>
              <a:t>For 19 hours on August 24, 2007, anyone who tried to install Windows was told, by Microsoft's own antipiracy software (called Windows Genuine Advantage) that they were installing illegal copies. </a:t>
            </a:r>
          </a:p>
          <a:p>
            <a:endParaRPr lang="en-IE" dirty="0"/>
          </a:p>
          <a:p>
            <a:r>
              <a:rPr lang="en-IE" dirty="0"/>
              <a:t>If you'd bought Windows Vista, you discovered certain features shut off as punishment. The bug this time was both human and traditional: Someone accidentally installed a buggy, early version of the Genuine Advantage software on Microsoft's servers.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260648"/>
            <a:ext cx="1728192" cy="1152128"/>
          </a:xfrm>
          <a:prstGeom prst="rect">
            <a:avLst/>
          </a:prstGeom>
        </p:spPr>
      </p:pic>
    </p:spTree>
    <p:extLst>
      <p:ext uri="{BB962C8B-B14F-4D97-AF65-F5344CB8AC3E}">
        <p14:creationId xmlns:p14="http://schemas.microsoft.com/office/powerpoint/2010/main" val="2406731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IE" altLang="en-US"/>
              <a:t>Software Failures</a:t>
            </a:r>
            <a:endParaRPr lang="en-US" altLang="en-US"/>
          </a:p>
        </p:txBody>
      </p:sp>
      <p:sp>
        <p:nvSpPr>
          <p:cNvPr id="88067" name="Content Placeholder 2"/>
          <p:cNvSpPr>
            <a:spLocks noGrp="1"/>
          </p:cNvSpPr>
          <p:nvPr>
            <p:ph idx="1"/>
          </p:nvPr>
        </p:nvSpPr>
        <p:spPr/>
        <p:txBody>
          <a:bodyPr>
            <a:normAutofit fontScale="92500" lnSpcReduction="20000"/>
          </a:bodyPr>
          <a:lstStyle/>
          <a:p>
            <a:pPr eaLnBrk="1" hangingPunct="1"/>
            <a:r>
              <a:rPr lang="en-US" altLang="en-US" b="1" dirty="0"/>
              <a:t>Royal Bank of Scotland (2012)</a:t>
            </a:r>
          </a:p>
          <a:p>
            <a:pPr eaLnBrk="1" hangingPunct="1"/>
            <a:r>
              <a:rPr lang="en-US" altLang="en-US" b="1" dirty="0"/>
              <a:t>Cost:</a:t>
            </a:r>
            <a:r>
              <a:rPr lang="en-US" altLang="en-US" dirty="0"/>
              <a:t>  unknown, still to be determined</a:t>
            </a:r>
          </a:p>
          <a:p>
            <a:pPr lvl="1" eaLnBrk="1" hangingPunct="1"/>
            <a:r>
              <a:rPr lang="en-US" altLang="en-US" b="1" dirty="0"/>
              <a:t>Disaster:</a:t>
            </a:r>
            <a:r>
              <a:rPr lang="en-US" altLang="en-US" dirty="0"/>
              <a:t>  A software update was applied on 19 June 2012 to RBS CA-7 software which controls the payment processing system. Customer wages, payments and other transactions were disrupted. Some customers were unable to withdraw cash using ATMs or see bank account details. Others faced fines for late payment of bills because the system could not process direct debits. It took until the 16</a:t>
            </a:r>
            <a:r>
              <a:rPr lang="en-US" altLang="en-US" baseline="30000" dirty="0"/>
              <a:t>th</a:t>
            </a:r>
            <a:r>
              <a:rPr lang="en-US" altLang="en-US" dirty="0"/>
              <a:t> July before it was fixed.</a:t>
            </a:r>
          </a:p>
          <a:p>
            <a:pPr lvl="1" eaLnBrk="1" hangingPunct="1"/>
            <a:r>
              <a:rPr lang="en-US" altLang="en-US" b="1" dirty="0"/>
              <a:t>Cause:</a:t>
            </a:r>
            <a:r>
              <a:rPr lang="en-US" altLang="en-US" dirty="0"/>
              <a:t>  The software upgrade was corrupted</a:t>
            </a:r>
          </a:p>
        </p:txBody>
      </p:sp>
      <p:pic>
        <p:nvPicPr>
          <p:cNvPr id="88068" name="Picture 6" descr="th?id=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88640"/>
            <a:ext cx="2155564" cy="160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9060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th?id=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88640"/>
            <a:ext cx="2155564" cy="160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0" name="Rectangle 2"/>
          <p:cNvSpPr>
            <a:spLocks noGrp="1"/>
          </p:cNvSpPr>
          <p:nvPr>
            <p:ph type="title" idx="4294967295"/>
          </p:nvPr>
        </p:nvSpPr>
        <p:spPr>
          <a:xfrm>
            <a:off x="457200" y="274638"/>
            <a:ext cx="6059016" cy="1143000"/>
          </a:xfrm>
        </p:spPr>
        <p:txBody>
          <a:bodyPr>
            <a:normAutofit fontScale="90000"/>
          </a:bodyPr>
          <a:lstStyle/>
          <a:p>
            <a:r>
              <a:rPr lang="en-IE" altLang="en-US" sz="4600" dirty="0"/>
              <a:t>RBS Software Upgrade Consequences</a:t>
            </a:r>
            <a:endParaRPr lang="en-US" altLang="en-US" sz="4600" dirty="0"/>
          </a:p>
        </p:txBody>
      </p:sp>
      <p:sp>
        <p:nvSpPr>
          <p:cNvPr id="89091" name="Rectangle 3"/>
          <p:cNvSpPr>
            <a:spLocks noGrp="1"/>
          </p:cNvSpPr>
          <p:nvPr>
            <p:ph type="body" idx="4294967295"/>
          </p:nvPr>
        </p:nvSpPr>
        <p:spPr>
          <a:xfrm>
            <a:off x="457520" y="1935983"/>
            <a:ext cx="8506968" cy="3516637"/>
          </a:xfrm>
        </p:spPr>
        <p:txBody>
          <a:bodyPr>
            <a:noAutofit/>
          </a:bodyPr>
          <a:lstStyle/>
          <a:p>
            <a:pPr>
              <a:lnSpc>
                <a:spcPct val="80000"/>
              </a:lnSpc>
            </a:pPr>
            <a:r>
              <a:rPr lang="en-IE" altLang="en-US" dirty="0"/>
              <a:t>People could not withdraw cash from the ATMs</a:t>
            </a:r>
          </a:p>
          <a:p>
            <a:pPr>
              <a:lnSpc>
                <a:spcPct val="80000"/>
              </a:lnSpc>
            </a:pPr>
            <a:r>
              <a:rPr lang="en-IE" altLang="en-US" dirty="0"/>
              <a:t>Bills could not be paid because direct debits could not be processed, furthermore, customers faced fines for not having bills paid on time</a:t>
            </a:r>
          </a:p>
          <a:p>
            <a:pPr>
              <a:lnSpc>
                <a:spcPct val="80000"/>
              </a:lnSpc>
            </a:pPr>
            <a:r>
              <a:rPr lang="en-IE" altLang="en-US" dirty="0"/>
              <a:t>Wages were not being paid into accounts</a:t>
            </a:r>
          </a:p>
          <a:p>
            <a:pPr>
              <a:lnSpc>
                <a:spcPct val="80000"/>
              </a:lnSpc>
            </a:pPr>
            <a:r>
              <a:rPr lang="en-IE" altLang="en-US" dirty="0"/>
              <a:t>Social welfare payments were not going through</a:t>
            </a:r>
            <a:endParaRPr lang="en-US" altLang="en-US" dirty="0"/>
          </a:p>
          <a:p>
            <a:pPr>
              <a:lnSpc>
                <a:spcPct val="80000"/>
              </a:lnSpc>
            </a:pPr>
            <a:r>
              <a:rPr lang="en-US" altLang="en-US" dirty="0"/>
              <a:t>Completion of new home purchases were delayed</a:t>
            </a:r>
          </a:p>
          <a:p>
            <a:pPr>
              <a:lnSpc>
                <a:spcPct val="80000"/>
              </a:lnSpc>
            </a:pPr>
            <a:r>
              <a:rPr lang="en-US" altLang="en-US" dirty="0"/>
              <a:t>Others were stranded abroad </a:t>
            </a:r>
          </a:p>
          <a:p>
            <a:pPr marL="0" indent="0">
              <a:lnSpc>
                <a:spcPct val="80000"/>
              </a:lnSpc>
              <a:buNone/>
            </a:pPr>
            <a:endParaRPr lang="en-US" altLang="en-US" dirty="0"/>
          </a:p>
        </p:txBody>
      </p:sp>
    </p:spTree>
    <p:extLst>
      <p:ext uri="{BB962C8B-B14F-4D97-AF65-F5344CB8AC3E}">
        <p14:creationId xmlns:p14="http://schemas.microsoft.com/office/powerpoint/2010/main" val="2373014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British Airways Terminal 5 Opening in 2008</a:t>
            </a:r>
          </a:p>
        </p:txBody>
      </p:sp>
      <p:sp>
        <p:nvSpPr>
          <p:cNvPr id="3" name="Content Placeholder 2"/>
          <p:cNvSpPr>
            <a:spLocks noGrp="1"/>
          </p:cNvSpPr>
          <p:nvPr>
            <p:ph idx="1"/>
          </p:nvPr>
        </p:nvSpPr>
        <p:spPr/>
        <p:txBody>
          <a:bodyPr>
            <a:normAutofit fontScale="92500" lnSpcReduction="20000"/>
          </a:bodyPr>
          <a:lstStyle/>
          <a:p>
            <a:r>
              <a:rPr lang="en-IE" dirty="0"/>
              <a:t>Terminal 5 opened at Heathrow airport on March 27th 2008</a:t>
            </a:r>
          </a:p>
          <a:p>
            <a:endParaRPr lang="en-IE" dirty="0"/>
          </a:p>
          <a:p>
            <a:r>
              <a:rPr lang="en-IE" dirty="0"/>
              <a:t>During the first five days, BA misplaced more than 23,000 bags, cancelled 500 flights and made losses of £16m.</a:t>
            </a:r>
          </a:p>
          <a:p>
            <a:endParaRPr lang="en-IE" dirty="0"/>
          </a:p>
          <a:p>
            <a:r>
              <a:rPr lang="en-IE" dirty="0"/>
              <a:t>The CEO, Willie Walsh, revealed that IT problems and a lack of testing played a large part in the trouble. But he said the airline could have coped if IT had been the only issue. </a:t>
            </a:r>
          </a:p>
        </p:txBody>
      </p:sp>
    </p:spTree>
    <p:extLst>
      <p:ext uri="{BB962C8B-B14F-4D97-AF65-F5344CB8AC3E}">
        <p14:creationId xmlns:p14="http://schemas.microsoft.com/office/powerpoint/2010/main" val="317393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British Airways Terminal 5 Opening in 2008</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2339181"/>
            <a:ext cx="4876800" cy="3048000"/>
          </a:xfrm>
        </p:spPr>
      </p:pic>
    </p:spTree>
    <p:extLst>
      <p:ext uri="{BB962C8B-B14F-4D97-AF65-F5344CB8AC3E}">
        <p14:creationId xmlns:p14="http://schemas.microsoft.com/office/powerpoint/2010/main" val="854703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British Airways Terminal 5 Opening in 2008</a:t>
            </a:r>
          </a:p>
        </p:txBody>
      </p:sp>
      <p:sp>
        <p:nvSpPr>
          <p:cNvPr id="3" name="Content Placeholder 2"/>
          <p:cNvSpPr>
            <a:spLocks noGrp="1"/>
          </p:cNvSpPr>
          <p:nvPr>
            <p:ph idx="1"/>
          </p:nvPr>
        </p:nvSpPr>
        <p:spPr/>
        <p:txBody>
          <a:bodyPr>
            <a:normAutofit fontScale="85000" lnSpcReduction="10000"/>
          </a:bodyPr>
          <a:lstStyle/>
          <a:p>
            <a:r>
              <a:rPr lang="en-IE" dirty="0"/>
              <a:t>BAs' written evidence showed how many IT problems staff had to contend with. </a:t>
            </a:r>
          </a:p>
          <a:p>
            <a:endParaRPr lang="en-IE" dirty="0"/>
          </a:p>
          <a:p>
            <a:r>
              <a:rPr lang="en-IE" dirty="0"/>
              <a:t>To begin with, loading staff could not sign on to the baggage-reconciliation system to link passengers and bags. They had to reconcile bags manually, causing flight delays. </a:t>
            </a:r>
          </a:p>
          <a:p>
            <a:endParaRPr lang="en-IE" dirty="0"/>
          </a:p>
          <a:p>
            <a:r>
              <a:rPr lang="en-IE" dirty="0"/>
              <a:t>Problems with the wireless Lan at some check-in stands meant that staff could not enter information on bags into the system using their handheld devices.</a:t>
            </a:r>
          </a:p>
        </p:txBody>
      </p:sp>
    </p:spTree>
    <p:extLst>
      <p:ext uri="{BB962C8B-B14F-4D97-AF65-F5344CB8AC3E}">
        <p14:creationId xmlns:p14="http://schemas.microsoft.com/office/powerpoint/2010/main" val="3378635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British Airways Terminal 5 Opening in 2008</a:t>
            </a:r>
          </a:p>
        </p:txBody>
      </p:sp>
      <p:sp>
        <p:nvSpPr>
          <p:cNvPr id="3" name="Content Placeholder 2"/>
          <p:cNvSpPr>
            <a:spLocks noGrp="1"/>
          </p:cNvSpPr>
          <p:nvPr>
            <p:ph idx="1"/>
          </p:nvPr>
        </p:nvSpPr>
        <p:spPr/>
        <p:txBody>
          <a:bodyPr>
            <a:normAutofit fontScale="92500" lnSpcReduction="20000"/>
          </a:bodyPr>
          <a:lstStyle/>
          <a:p>
            <a:r>
              <a:rPr lang="en-IE" dirty="0"/>
              <a:t>During testing on the baggage system, technicians installed software filters in the baggage system. </a:t>
            </a:r>
          </a:p>
          <a:p>
            <a:endParaRPr lang="en-IE" dirty="0"/>
          </a:p>
          <a:p>
            <a:r>
              <a:rPr lang="en-IE" dirty="0"/>
              <a:t>Their job was to prevent specimen messages generated by the baggage system during the tests being delivered to the "live" systems elsewhere in Heathrow. </a:t>
            </a:r>
          </a:p>
          <a:p>
            <a:endParaRPr lang="en-IE" dirty="0"/>
          </a:p>
          <a:p>
            <a:r>
              <a:rPr lang="en-IE" dirty="0"/>
              <a:t>They were accidently left in place after the terminal opened.</a:t>
            </a:r>
          </a:p>
          <a:p>
            <a:endParaRPr lang="en-IE" dirty="0"/>
          </a:p>
        </p:txBody>
      </p:sp>
    </p:spTree>
    <p:extLst>
      <p:ext uri="{BB962C8B-B14F-4D97-AF65-F5344CB8AC3E}">
        <p14:creationId xmlns:p14="http://schemas.microsoft.com/office/powerpoint/2010/main" val="255309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ENIAC</a:t>
            </a:r>
          </a:p>
        </p:txBody>
      </p:sp>
      <p:sp>
        <p:nvSpPr>
          <p:cNvPr id="3" name="Content Placeholder 2"/>
          <p:cNvSpPr>
            <a:spLocks noGrp="1"/>
          </p:cNvSpPr>
          <p:nvPr>
            <p:ph idx="1"/>
          </p:nvPr>
        </p:nvSpPr>
        <p:spPr/>
        <p:txBody>
          <a:bodyPr>
            <a:normAutofit lnSpcReduction="10000"/>
          </a:bodyPr>
          <a:lstStyle/>
          <a:p>
            <a:r>
              <a:rPr lang="en-IE" dirty="0"/>
              <a:t>In 1943 the first general-purpose computer was built in the US at the University of Pennsylvania</a:t>
            </a:r>
          </a:p>
          <a:p>
            <a:endParaRPr lang="en-IE" dirty="0"/>
          </a:p>
          <a:p>
            <a:r>
              <a:rPr lang="en-IE" dirty="0"/>
              <a:t>The programming team of six were all female</a:t>
            </a:r>
          </a:p>
          <a:p>
            <a:endParaRPr lang="en-US" dirty="0"/>
          </a:p>
          <a:p>
            <a:r>
              <a:rPr lang="en-US" dirty="0"/>
              <a:t>S</a:t>
            </a:r>
            <a:r>
              <a:rPr lang="en-IE" dirty="0" err="1"/>
              <a:t>ee</a:t>
            </a:r>
            <a:r>
              <a:rPr lang="en-IE" dirty="0"/>
              <a:t> </a:t>
            </a:r>
            <a:r>
              <a:rPr lang="en-IE" dirty="0">
                <a:hlinkClick r:id="rId3"/>
              </a:rPr>
              <a:t>http://www.topsecretrosies.com/Top_Secret_Rosies/Home.html</a:t>
            </a:r>
            <a:endParaRPr lang="en-IE" dirty="0"/>
          </a:p>
          <a:p>
            <a:endParaRPr lang="en-IE" dirty="0"/>
          </a:p>
        </p:txBody>
      </p:sp>
    </p:spTree>
    <p:extLst>
      <p:ext uri="{BB962C8B-B14F-4D97-AF65-F5344CB8AC3E}">
        <p14:creationId xmlns:p14="http://schemas.microsoft.com/office/powerpoint/2010/main" val="3248495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British Airways Terminal 5 Opening in 2008</a:t>
            </a:r>
          </a:p>
        </p:txBody>
      </p:sp>
      <p:sp>
        <p:nvSpPr>
          <p:cNvPr id="3" name="Content Placeholder 2"/>
          <p:cNvSpPr>
            <a:spLocks noGrp="1"/>
          </p:cNvSpPr>
          <p:nvPr>
            <p:ph idx="1"/>
          </p:nvPr>
        </p:nvSpPr>
        <p:spPr/>
        <p:txBody>
          <a:bodyPr/>
          <a:lstStyle/>
          <a:p>
            <a:r>
              <a:rPr lang="en-IE" dirty="0"/>
              <a:t>As a result, the Terminal 5 system did not receive information about bags transferring to British Airways from other airlines. </a:t>
            </a:r>
          </a:p>
          <a:p>
            <a:endParaRPr lang="en-IE" dirty="0"/>
          </a:p>
          <a:p>
            <a:r>
              <a:rPr lang="en-IE" dirty="0"/>
              <a:t>The unrecognised bags were automatically sent for manual sorting in the terminal's storage facility</a:t>
            </a:r>
          </a:p>
          <a:p>
            <a:endParaRPr lang="en-IE" dirty="0"/>
          </a:p>
        </p:txBody>
      </p:sp>
    </p:spTree>
    <p:extLst>
      <p:ext uri="{BB962C8B-B14F-4D97-AF65-F5344CB8AC3E}">
        <p14:creationId xmlns:p14="http://schemas.microsoft.com/office/powerpoint/2010/main" val="1045262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British Airways Terminal 5 Opening in 2008</a:t>
            </a:r>
          </a:p>
        </p:txBody>
      </p:sp>
      <p:sp>
        <p:nvSpPr>
          <p:cNvPr id="3" name="Content Placeholder 2"/>
          <p:cNvSpPr>
            <a:spLocks noGrp="1"/>
          </p:cNvSpPr>
          <p:nvPr>
            <p:ph idx="1"/>
          </p:nvPr>
        </p:nvSpPr>
        <p:spPr/>
        <p:txBody>
          <a:bodyPr>
            <a:normAutofit lnSpcReduction="10000"/>
          </a:bodyPr>
          <a:lstStyle/>
          <a:p>
            <a:r>
              <a:rPr lang="en-IE" dirty="0"/>
              <a:t>An "incorrect configuration" stopped the feed of data from the baggage-handling system to the baggage reconciliation system. </a:t>
            </a:r>
          </a:p>
          <a:p>
            <a:endParaRPr lang="en-IE" dirty="0"/>
          </a:p>
          <a:p>
            <a:r>
              <a:rPr lang="en-IE" dirty="0"/>
              <a:t>On Saturday 5 April - a week and a half after opening - the reconciliation system failed for the whole day. Bags missed their flights because the faulty system told staff that they had not been security screened.</a:t>
            </a:r>
          </a:p>
        </p:txBody>
      </p:sp>
    </p:spTree>
    <p:extLst>
      <p:ext uri="{BB962C8B-B14F-4D97-AF65-F5344CB8AC3E}">
        <p14:creationId xmlns:p14="http://schemas.microsoft.com/office/powerpoint/2010/main" val="2559061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British Airways Terminal 5 Opening in 2008</a:t>
            </a:r>
          </a:p>
        </p:txBody>
      </p:sp>
      <p:sp>
        <p:nvSpPr>
          <p:cNvPr id="3" name="Content Placeholder 2"/>
          <p:cNvSpPr>
            <a:spLocks noGrp="1"/>
          </p:cNvSpPr>
          <p:nvPr>
            <p:ph idx="1"/>
          </p:nvPr>
        </p:nvSpPr>
        <p:spPr/>
        <p:txBody>
          <a:bodyPr>
            <a:normAutofit lnSpcReduction="10000"/>
          </a:bodyPr>
          <a:lstStyle/>
          <a:p>
            <a:r>
              <a:rPr lang="en-IE" dirty="0"/>
              <a:t>As these errors built up, more bags went unrecognised by the system, missed their flights, or had to re-booked on new flights. </a:t>
            </a:r>
          </a:p>
          <a:p>
            <a:endParaRPr lang="en-IE" dirty="0"/>
          </a:p>
          <a:p>
            <a:r>
              <a:rPr lang="en-IE" dirty="0"/>
              <a:t>The baggage-handling system froze after becoming unable to cope with the number of messages generated by re-booking flights, forcing managers to switch off the automated re-booking system.</a:t>
            </a:r>
          </a:p>
          <a:p>
            <a:endParaRPr lang="en-IE" dirty="0"/>
          </a:p>
        </p:txBody>
      </p:sp>
    </p:spTree>
    <p:extLst>
      <p:ext uri="{BB962C8B-B14F-4D97-AF65-F5344CB8AC3E}">
        <p14:creationId xmlns:p14="http://schemas.microsoft.com/office/powerpoint/2010/main" val="92121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British Airways Terminal 5 Opening in 2008</a:t>
            </a:r>
          </a:p>
        </p:txBody>
      </p:sp>
      <p:sp>
        <p:nvSpPr>
          <p:cNvPr id="3" name="Content Placeholder 2"/>
          <p:cNvSpPr>
            <a:spLocks noGrp="1"/>
          </p:cNvSpPr>
          <p:nvPr>
            <p:ph idx="1"/>
          </p:nvPr>
        </p:nvSpPr>
        <p:spPr/>
        <p:txBody>
          <a:bodyPr>
            <a:normAutofit fontScale="85000" lnSpcReduction="10000"/>
          </a:bodyPr>
          <a:lstStyle/>
          <a:p>
            <a:r>
              <a:rPr lang="en-IE" dirty="0"/>
              <a:t>By 5pm on the first day of opening, British Airways could no longer accept checked baggage. It told passengers in the departure lounge they would be leaving without their luggage. </a:t>
            </a:r>
          </a:p>
          <a:p>
            <a:endParaRPr lang="en-IE" dirty="0"/>
          </a:p>
          <a:p>
            <a:r>
              <a:rPr lang="en-IE" dirty="0"/>
              <a:t>Anyone who had not yet checked in could choose between travelling without baggage or re-booking their flight. Staff took unrecognised bags out of the system and sorted them manually - this happened every day until 31 March, during which time a total of 23,205 bags had to be manually sorted.</a:t>
            </a:r>
          </a:p>
          <a:p>
            <a:endParaRPr lang="en-IE" dirty="0"/>
          </a:p>
        </p:txBody>
      </p:sp>
    </p:spTree>
    <p:extLst>
      <p:ext uri="{BB962C8B-B14F-4D97-AF65-F5344CB8AC3E}">
        <p14:creationId xmlns:p14="http://schemas.microsoft.com/office/powerpoint/2010/main" val="1751776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British Airways Terminal 5 Opening in 2008</a:t>
            </a:r>
          </a:p>
        </p:txBody>
      </p:sp>
      <p:sp>
        <p:nvSpPr>
          <p:cNvPr id="3" name="Content Placeholder 2"/>
          <p:cNvSpPr>
            <a:spLocks noGrp="1"/>
          </p:cNvSpPr>
          <p:nvPr>
            <p:ph idx="1"/>
          </p:nvPr>
        </p:nvSpPr>
        <p:spPr/>
        <p:txBody>
          <a:bodyPr>
            <a:normAutofit fontScale="85000" lnSpcReduction="10000"/>
          </a:bodyPr>
          <a:lstStyle/>
          <a:p>
            <a:r>
              <a:rPr lang="en-IE" dirty="0"/>
              <a:t>BA puts the failure to spot the IT issues down to inadequate system testing, caused by delays to BAA's construction work. </a:t>
            </a:r>
          </a:p>
          <a:p>
            <a:endParaRPr lang="en-IE" dirty="0"/>
          </a:p>
          <a:p>
            <a:r>
              <a:rPr lang="en-IE" dirty="0"/>
              <a:t>Construction work was scheduled to finish on 17 September 2007. The delays meant BA IT staff could not start testing until 31 October. </a:t>
            </a:r>
          </a:p>
          <a:p>
            <a:endParaRPr lang="en-IE" dirty="0"/>
          </a:p>
          <a:p>
            <a:r>
              <a:rPr lang="en-IE" dirty="0"/>
              <a:t>Several trials had to be cancelled, and BA had to reduce the scope of system trials because testing staff were unable to access the entire Terminal 5 site.</a:t>
            </a:r>
          </a:p>
        </p:txBody>
      </p:sp>
    </p:spTree>
    <p:extLst>
      <p:ext uri="{BB962C8B-B14F-4D97-AF65-F5344CB8AC3E}">
        <p14:creationId xmlns:p14="http://schemas.microsoft.com/office/powerpoint/2010/main" val="4287900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British Airways Terminal 5 Opening in 2008</a:t>
            </a:r>
          </a:p>
        </p:txBody>
      </p:sp>
      <p:sp>
        <p:nvSpPr>
          <p:cNvPr id="3" name="Content Placeholder 2"/>
          <p:cNvSpPr>
            <a:spLocks noGrp="1"/>
          </p:cNvSpPr>
          <p:nvPr>
            <p:ph idx="1"/>
          </p:nvPr>
        </p:nvSpPr>
        <p:spPr/>
        <p:txBody>
          <a:bodyPr/>
          <a:lstStyle/>
          <a:p>
            <a:r>
              <a:rPr lang="en-IE" dirty="0"/>
              <a:t>Walsh said BA's IT staff finally removed the software filters on 31 March 2008, four days after opening. </a:t>
            </a:r>
          </a:p>
          <a:p>
            <a:endParaRPr lang="en-IE" dirty="0"/>
          </a:p>
          <a:p>
            <a:r>
              <a:rPr lang="en-IE" dirty="0"/>
              <a:t>This was not the only IT problem to continue for a few more days though….</a:t>
            </a:r>
          </a:p>
        </p:txBody>
      </p:sp>
    </p:spTree>
    <p:extLst>
      <p:ext uri="{BB962C8B-B14F-4D97-AF65-F5344CB8AC3E}">
        <p14:creationId xmlns:p14="http://schemas.microsoft.com/office/powerpoint/2010/main" val="2755764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 September 2016…</a:t>
            </a:r>
          </a:p>
        </p:txBody>
      </p:sp>
      <p:sp>
        <p:nvSpPr>
          <p:cNvPr id="3" name="Content Placeholder 2"/>
          <p:cNvSpPr>
            <a:spLocks noGrp="1"/>
          </p:cNvSpPr>
          <p:nvPr>
            <p:ph idx="1"/>
          </p:nvPr>
        </p:nvSpPr>
        <p:spPr/>
        <p:txBody>
          <a:bodyPr>
            <a:normAutofit lnSpcReduction="10000"/>
          </a:bodyPr>
          <a:lstStyle/>
          <a:p>
            <a:r>
              <a:rPr lang="en-IE" dirty="0"/>
              <a:t>British Airways passengers have been hit by long delays after an IT glitch affected worldwide check-in systems.</a:t>
            </a:r>
          </a:p>
          <a:p>
            <a:endParaRPr lang="en-IE" dirty="0"/>
          </a:p>
          <a:p>
            <a:r>
              <a:rPr lang="en-IE" dirty="0"/>
              <a:t>Angry travellers were forced queued for hours, as airport staff manually processed flight checks-ins. Some passengers posted photographs on social media of hand-written boarding passes.</a:t>
            </a:r>
          </a:p>
        </p:txBody>
      </p:sp>
    </p:spTree>
    <p:extLst>
      <p:ext uri="{BB962C8B-B14F-4D97-AF65-F5344CB8AC3E}">
        <p14:creationId xmlns:p14="http://schemas.microsoft.com/office/powerpoint/2010/main" val="1840427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BA September 2016</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656" y="1600200"/>
            <a:ext cx="8052687" cy="4525963"/>
          </a:xfrm>
        </p:spPr>
      </p:pic>
    </p:spTree>
    <p:extLst>
      <p:ext uri="{BB962C8B-B14F-4D97-AF65-F5344CB8AC3E}">
        <p14:creationId xmlns:p14="http://schemas.microsoft.com/office/powerpoint/2010/main" val="4040632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Just for reassurance…</a:t>
            </a:r>
          </a:p>
        </p:txBody>
      </p:sp>
      <p:sp>
        <p:nvSpPr>
          <p:cNvPr id="3" name="Content Placeholder 2"/>
          <p:cNvSpPr>
            <a:spLocks noGrp="1"/>
          </p:cNvSpPr>
          <p:nvPr>
            <p:ph idx="1"/>
          </p:nvPr>
        </p:nvSpPr>
        <p:spPr/>
        <p:txBody>
          <a:bodyPr/>
          <a:lstStyle/>
          <a:p>
            <a:r>
              <a:rPr lang="en-IE" dirty="0"/>
              <a:t>British Airways is not the only major airline to have experienced technical difficulties in 2016, as Delta Air Lines was forced to ground flights worldwide in early August 2016 after a power outage knocked out its computer systems around the world</a:t>
            </a:r>
          </a:p>
        </p:txBody>
      </p:sp>
    </p:spTree>
    <p:extLst>
      <p:ext uri="{BB962C8B-B14F-4D97-AF65-F5344CB8AC3E}">
        <p14:creationId xmlns:p14="http://schemas.microsoft.com/office/powerpoint/2010/main" val="3371009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explanation</a:t>
            </a:r>
          </a:p>
        </p:txBody>
      </p:sp>
      <p:sp>
        <p:nvSpPr>
          <p:cNvPr id="3" name="Content Placeholder 2"/>
          <p:cNvSpPr>
            <a:spLocks noGrp="1"/>
          </p:cNvSpPr>
          <p:nvPr>
            <p:ph idx="1"/>
          </p:nvPr>
        </p:nvSpPr>
        <p:spPr/>
        <p:txBody>
          <a:bodyPr>
            <a:normAutofit fontScale="85000" lnSpcReduction="10000"/>
          </a:bodyPr>
          <a:lstStyle/>
          <a:p>
            <a:r>
              <a:rPr lang="en-IE" dirty="0"/>
              <a:t>“Airline computers juggle multiple systems that must interact to control gate, reservations, ticketing and frequent fliers. Each of those pieces may have been written separately by different companies. Even if an airline has backup systems, the software running those likely has the same coding flaw,” he said.</a:t>
            </a:r>
          </a:p>
          <a:p>
            <a:endParaRPr lang="en-IE" dirty="0"/>
          </a:p>
          <a:p>
            <a:r>
              <a:rPr lang="en-IE" dirty="0"/>
              <a:t>“Tracking down a software flaw can be very difficult. It’s like investigating crime; there is a lot of data they’ve got to sift through to figure out what happened.”</a:t>
            </a:r>
          </a:p>
        </p:txBody>
      </p:sp>
    </p:spTree>
    <p:extLst>
      <p:ext uri="{BB962C8B-B14F-4D97-AF65-F5344CB8AC3E}">
        <p14:creationId xmlns:p14="http://schemas.microsoft.com/office/powerpoint/2010/main" val="143452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1960s</a:t>
            </a:r>
          </a:p>
        </p:txBody>
      </p:sp>
      <p:sp>
        <p:nvSpPr>
          <p:cNvPr id="3" name="Content Placeholder 2"/>
          <p:cNvSpPr>
            <a:spLocks noGrp="1"/>
          </p:cNvSpPr>
          <p:nvPr>
            <p:ph idx="1"/>
          </p:nvPr>
        </p:nvSpPr>
        <p:spPr/>
        <p:txBody>
          <a:bodyPr>
            <a:normAutofit/>
          </a:bodyPr>
          <a:lstStyle/>
          <a:p>
            <a:r>
              <a:rPr lang="en-IE" dirty="0"/>
              <a:t>By the 1960s men from established fields like physics, mathematics and electrical engineering left their old professions to become programmers </a:t>
            </a:r>
          </a:p>
          <a:p>
            <a:endParaRPr lang="en-IE" dirty="0"/>
          </a:p>
          <a:p>
            <a:r>
              <a:rPr lang="en-IE" dirty="0"/>
              <a:t>This was a new job that had no professional identity, no professional organisations, and no means of screening potential members</a:t>
            </a:r>
          </a:p>
        </p:txBody>
      </p:sp>
    </p:spTree>
    <p:extLst>
      <p:ext uri="{BB962C8B-B14F-4D97-AF65-F5344CB8AC3E}">
        <p14:creationId xmlns:p14="http://schemas.microsoft.com/office/powerpoint/2010/main" val="2648127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Failures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Excel 2007:</a:t>
            </a:r>
            <a:r>
              <a:rPr lang="en-US" dirty="0"/>
              <a:t> </a:t>
            </a:r>
          </a:p>
          <a:p>
            <a:pPr lvl="1"/>
            <a:r>
              <a:rPr lang="en-US" dirty="0"/>
              <a:t>Ask people with calculators or slide rules to multiply 850 x 77.1, and they'll answer 65,535. But in September 2007, it was discovered that Excel 2007 answered 100,000. </a:t>
            </a:r>
          </a:p>
          <a:p>
            <a:pPr lvl="1"/>
            <a:endParaRPr lang="en-US" dirty="0"/>
          </a:p>
          <a:p>
            <a:pPr lvl="1"/>
            <a:r>
              <a:rPr lang="en-US" b="1" dirty="0"/>
              <a:t>Cause:</a:t>
            </a:r>
            <a:r>
              <a:rPr lang="en-US" dirty="0"/>
              <a:t> According to Microsoft, this bizarre rounding-up occurred only in calculations that resulted in floating point numbers near 65,535 or 65,536 – but there was a </a:t>
            </a:r>
            <a:r>
              <a:rPr lang="en-US" i="1" dirty="0"/>
              <a:t>display-only</a:t>
            </a:r>
            <a:r>
              <a:rPr lang="en-US" dirty="0"/>
              <a:t> bug. What's more, Excel actually calculated the correct answer, but the bug prevented it from displaying properly.</a:t>
            </a:r>
          </a:p>
        </p:txBody>
      </p:sp>
    </p:spTree>
    <p:extLst>
      <p:ext uri="{BB962C8B-B14F-4D97-AF65-F5344CB8AC3E}">
        <p14:creationId xmlns:p14="http://schemas.microsoft.com/office/powerpoint/2010/main" val="2209201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Excel 2007 Bug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1916831"/>
            <a:ext cx="4176464" cy="3926261"/>
          </a:xfrm>
        </p:spPr>
      </p:pic>
    </p:spTree>
    <p:extLst>
      <p:ext uri="{BB962C8B-B14F-4D97-AF65-F5344CB8AC3E}">
        <p14:creationId xmlns:p14="http://schemas.microsoft.com/office/powerpoint/2010/main" val="648222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dirty="0">
                <a:ea typeface="SimSun" pitchFamily="2" charset="-122"/>
              </a:rPr>
              <a:t>Many other examples exist</a:t>
            </a:r>
          </a:p>
        </p:txBody>
      </p:sp>
      <p:sp>
        <p:nvSpPr>
          <p:cNvPr id="45059" name="Rectangle 3"/>
          <p:cNvSpPr>
            <a:spLocks noGrp="1" noChangeArrowheads="1"/>
          </p:cNvSpPr>
          <p:nvPr>
            <p:ph type="body" idx="1"/>
          </p:nvPr>
        </p:nvSpPr>
        <p:spPr>
          <a:xfrm>
            <a:off x="228600" y="1676400"/>
            <a:ext cx="8686800" cy="5181600"/>
          </a:xfrm>
        </p:spPr>
        <p:txBody>
          <a:bodyPr/>
          <a:lstStyle/>
          <a:p>
            <a:pPr>
              <a:lnSpc>
                <a:spcPct val="80000"/>
              </a:lnSpc>
            </a:pPr>
            <a:r>
              <a:rPr lang="en-US" altLang="zh-CN" dirty="0">
                <a:ea typeface="SimSun" pitchFamily="2" charset="-122"/>
              </a:rPr>
              <a:t>In July 2001 a “serious flaw” was found in off-the-shelf software that had long been used in systems for tracking U.S. nuclear materials. </a:t>
            </a:r>
          </a:p>
          <a:p>
            <a:pPr>
              <a:lnSpc>
                <a:spcPct val="80000"/>
              </a:lnSpc>
            </a:pPr>
            <a:endParaRPr lang="en-US" altLang="zh-CN" dirty="0">
              <a:ea typeface="SimSun" pitchFamily="2" charset="-122"/>
            </a:endParaRPr>
          </a:p>
          <a:p>
            <a:pPr>
              <a:lnSpc>
                <a:spcPct val="80000"/>
              </a:lnSpc>
            </a:pPr>
            <a:r>
              <a:rPr lang="en-US" altLang="zh-CN" dirty="0">
                <a:ea typeface="SimSun" pitchFamily="2" charset="-122"/>
              </a:rPr>
              <a:t>The software had recently been donated to another country and scientists in that country discovered the problem and told U.S. officials about it</a:t>
            </a:r>
          </a:p>
          <a:p>
            <a:pPr>
              <a:lnSpc>
                <a:spcPct val="80000"/>
              </a:lnSpc>
              <a:buFont typeface="Wingdings" pitchFamily="2" charset="2"/>
              <a:buNone/>
            </a:pPr>
            <a:endParaRPr lang="zh-CN" altLang="en-US" sz="2000" dirty="0">
              <a:ea typeface="SimSun" pitchFamily="2" charset="-122"/>
            </a:endParaRPr>
          </a:p>
        </p:txBody>
      </p:sp>
    </p:spTree>
    <p:extLst>
      <p:ext uri="{BB962C8B-B14F-4D97-AF65-F5344CB8AC3E}">
        <p14:creationId xmlns:p14="http://schemas.microsoft.com/office/powerpoint/2010/main" val="2566380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zh-CN">
                <a:ea typeface="SimSun" pitchFamily="2" charset="-122"/>
              </a:rPr>
              <a:t>Interesting Quotes</a:t>
            </a:r>
            <a:endParaRPr lang="en-US" altLang="en-US">
              <a:ea typeface="SimSun" pitchFamily="2" charset="-122"/>
            </a:endParaRPr>
          </a:p>
        </p:txBody>
      </p:sp>
      <p:sp>
        <p:nvSpPr>
          <p:cNvPr id="48131" name="Rectangle 3"/>
          <p:cNvSpPr>
            <a:spLocks noGrp="1" noChangeArrowheads="1"/>
          </p:cNvSpPr>
          <p:nvPr>
            <p:ph type="body" idx="1"/>
          </p:nvPr>
        </p:nvSpPr>
        <p:spPr>
          <a:xfrm>
            <a:off x="304800" y="1981200"/>
            <a:ext cx="8610600" cy="4114800"/>
          </a:xfrm>
        </p:spPr>
        <p:txBody>
          <a:bodyPr/>
          <a:lstStyle/>
          <a:p>
            <a:r>
              <a:rPr lang="en-US" altLang="en-US" sz="2400"/>
              <a:t>“If Microsoft made cars instead of computer programs, product-liability suits might now have driven them out of</a:t>
            </a:r>
            <a:r>
              <a:rPr lang="en-GB" altLang="en-US" sz="2400"/>
              <a:t> </a:t>
            </a:r>
            <a:r>
              <a:rPr lang="en-US" altLang="en-US" sz="2400"/>
              <a:t>business.”</a:t>
            </a:r>
          </a:p>
          <a:p>
            <a:endParaRPr lang="en-IE" altLang="en-US" sz="2400"/>
          </a:p>
          <a:p>
            <a:r>
              <a:rPr lang="en-US" altLang="en-US" sz="2400"/>
              <a:t>if cars were like software, they would crash twice a day for no reason, and when you called for service, they’d tell you to reinstall the engine </a:t>
            </a:r>
            <a:endParaRPr lang="en-GB" altLang="en-US" sz="2400"/>
          </a:p>
          <a:p>
            <a:endParaRPr lang="en-GB" altLang="en-US" sz="2400"/>
          </a:p>
          <a:p>
            <a:r>
              <a:rPr lang="en-GB" altLang="en-US" sz="2400"/>
              <a:t>“Thank the programmer”, Airline pilot after a smooth landing</a:t>
            </a:r>
          </a:p>
          <a:p>
            <a:pPr>
              <a:buFont typeface="Wingdings" pitchFamily="2" charset="2"/>
              <a:buNone/>
            </a:pPr>
            <a:endParaRPr lang="en-US" altLang="en-US" sz="2400"/>
          </a:p>
        </p:txBody>
      </p:sp>
    </p:spTree>
    <p:extLst>
      <p:ext uri="{BB962C8B-B14F-4D97-AF65-F5344CB8AC3E}">
        <p14:creationId xmlns:p14="http://schemas.microsoft.com/office/powerpoint/2010/main" val="83922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p:txBody>
          <a:bodyPr/>
          <a:lstStyle/>
          <a:p>
            <a:r>
              <a:rPr lang="en-GB" altLang="zh-CN">
                <a:ea typeface="SimSun" pitchFamily="2" charset="-122"/>
              </a:rPr>
              <a:t>Interesting Quotes</a:t>
            </a:r>
            <a:endParaRPr lang="en-US" altLang="en-US">
              <a:ea typeface="SimSun" pitchFamily="2" charset="-122"/>
            </a:endParaRPr>
          </a:p>
        </p:txBody>
      </p:sp>
      <p:sp>
        <p:nvSpPr>
          <p:cNvPr id="49155" name="Rectangle 1027"/>
          <p:cNvSpPr>
            <a:spLocks noGrp="1" noChangeArrowheads="1"/>
          </p:cNvSpPr>
          <p:nvPr>
            <p:ph type="body" idx="1"/>
          </p:nvPr>
        </p:nvSpPr>
        <p:spPr/>
        <p:txBody>
          <a:bodyPr/>
          <a:lstStyle/>
          <a:p>
            <a:r>
              <a:rPr lang="en-US" altLang="en-US"/>
              <a:t>There is not now, and never will be, a language in which it is the least bit difficult to write bad programs</a:t>
            </a:r>
          </a:p>
          <a:p>
            <a:pPr>
              <a:buFont typeface="Wingdings" pitchFamily="2" charset="2"/>
              <a:buNone/>
            </a:pPr>
            <a:r>
              <a:rPr lang="en-US" altLang="en-US" i="1"/>
              <a:t> </a:t>
            </a:r>
            <a:endParaRPr lang="en-US" altLang="en-US"/>
          </a:p>
          <a:p>
            <a:r>
              <a:rPr lang="en-US" altLang="en-US"/>
              <a:t>   Your problem is another's solution; Your solution will be their problem</a:t>
            </a:r>
          </a:p>
        </p:txBody>
      </p:sp>
    </p:spTree>
    <p:extLst>
      <p:ext uri="{BB962C8B-B14F-4D97-AF65-F5344CB8AC3E}">
        <p14:creationId xmlns:p14="http://schemas.microsoft.com/office/powerpoint/2010/main" val="3114140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r>
              <a:rPr lang="en-GB" altLang="en-US"/>
              <a:t>(In)famous BSOD</a:t>
            </a:r>
            <a:endParaRPr lang="en-US" altLang="en-US"/>
          </a:p>
        </p:txBody>
      </p:sp>
      <p:pic>
        <p:nvPicPr>
          <p:cNvPr id="887812" name="Picture 1028" descr="bsod"/>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27213" y="1981200"/>
            <a:ext cx="5489575" cy="4114800"/>
          </a:xfrm>
        </p:spPr>
      </p:pic>
    </p:spTree>
    <p:extLst>
      <p:ext uri="{BB962C8B-B14F-4D97-AF65-F5344CB8AC3E}">
        <p14:creationId xmlns:p14="http://schemas.microsoft.com/office/powerpoint/2010/main" val="491621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7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Any solutions?</a:t>
            </a:r>
          </a:p>
        </p:txBody>
      </p:sp>
      <p:sp>
        <p:nvSpPr>
          <p:cNvPr id="3" name="Content Placeholder 2"/>
          <p:cNvSpPr>
            <a:spLocks noGrp="1"/>
          </p:cNvSpPr>
          <p:nvPr>
            <p:ph idx="1"/>
          </p:nvPr>
        </p:nvSpPr>
        <p:spPr/>
        <p:txBody>
          <a:bodyPr>
            <a:normAutofit/>
          </a:bodyPr>
          <a:lstStyle/>
          <a:p>
            <a:r>
              <a:rPr lang="en-IE" dirty="0"/>
              <a:t>Software  Engineering!!!</a:t>
            </a:r>
          </a:p>
          <a:p>
            <a:endParaRPr lang="en-IE" dirty="0"/>
          </a:p>
          <a:p>
            <a:r>
              <a:rPr lang="en-IE" dirty="0"/>
              <a:t>The application of a systematic, disciplined, quantifiable approach to the development, operation, and maintenance of software"—IEEE Standard Glossary of Software Engineering Terminology. </a:t>
            </a:r>
          </a:p>
          <a:p>
            <a:endParaRPr lang="en-IE" dirty="0"/>
          </a:p>
        </p:txBody>
      </p:sp>
    </p:spTree>
    <p:extLst>
      <p:ext uri="{BB962C8B-B14F-4D97-AF65-F5344CB8AC3E}">
        <p14:creationId xmlns:p14="http://schemas.microsoft.com/office/powerpoint/2010/main" val="1016207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Development Lifecycles</a:t>
            </a:r>
          </a:p>
        </p:txBody>
      </p:sp>
      <p:sp>
        <p:nvSpPr>
          <p:cNvPr id="3" name="Content Placeholder 2"/>
          <p:cNvSpPr>
            <a:spLocks noGrp="1"/>
          </p:cNvSpPr>
          <p:nvPr>
            <p:ph idx="1"/>
          </p:nvPr>
        </p:nvSpPr>
        <p:spPr/>
        <p:txBody>
          <a:bodyPr>
            <a:normAutofit lnSpcReduction="10000"/>
          </a:bodyPr>
          <a:lstStyle/>
          <a:p>
            <a:r>
              <a:rPr lang="en-IE" dirty="0"/>
              <a:t>Code and Fix</a:t>
            </a:r>
          </a:p>
          <a:p>
            <a:r>
              <a:rPr lang="en-IE" dirty="0"/>
              <a:t>Waterfall</a:t>
            </a:r>
          </a:p>
          <a:p>
            <a:r>
              <a:rPr lang="en-IE" dirty="0"/>
              <a:t>V-model</a:t>
            </a:r>
          </a:p>
          <a:p>
            <a:r>
              <a:rPr lang="en-IE" dirty="0" err="1"/>
              <a:t>Sashmi</a:t>
            </a:r>
            <a:endParaRPr lang="en-IE" dirty="0"/>
          </a:p>
          <a:p>
            <a:r>
              <a:rPr lang="en-IE" dirty="0"/>
              <a:t>Incremental development</a:t>
            </a:r>
          </a:p>
          <a:p>
            <a:r>
              <a:rPr lang="en-IE" dirty="0"/>
              <a:t>Extreme Programming</a:t>
            </a:r>
          </a:p>
          <a:p>
            <a:r>
              <a:rPr lang="en-IE" dirty="0"/>
              <a:t>SCRUM</a:t>
            </a:r>
          </a:p>
          <a:p>
            <a:r>
              <a:rPr lang="en-IE" dirty="0"/>
              <a:t>DevOps</a:t>
            </a:r>
          </a:p>
        </p:txBody>
      </p:sp>
    </p:spTree>
    <p:extLst>
      <p:ext uri="{BB962C8B-B14F-4D97-AF65-F5344CB8AC3E}">
        <p14:creationId xmlns:p14="http://schemas.microsoft.com/office/powerpoint/2010/main" val="3889424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Code and Fix</a:t>
            </a:r>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840" y="1988840"/>
            <a:ext cx="269557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8191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Waterfall</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3608" y="1484784"/>
            <a:ext cx="7056784" cy="4163941"/>
          </a:xfrm>
          <a:noFill/>
          <a:ln/>
        </p:spPr>
      </p:pic>
    </p:spTree>
    <p:extLst>
      <p:ext uri="{BB962C8B-B14F-4D97-AF65-F5344CB8AC3E}">
        <p14:creationId xmlns:p14="http://schemas.microsoft.com/office/powerpoint/2010/main" val="23230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Early Programmers</a:t>
            </a:r>
          </a:p>
        </p:txBody>
      </p:sp>
      <p:sp>
        <p:nvSpPr>
          <p:cNvPr id="3" name="Content Placeholder 2"/>
          <p:cNvSpPr>
            <a:spLocks noGrp="1"/>
          </p:cNvSpPr>
          <p:nvPr>
            <p:ph idx="1"/>
          </p:nvPr>
        </p:nvSpPr>
        <p:spPr/>
        <p:txBody>
          <a:bodyPr/>
          <a:lstStyle/>
          <a:p>
            <a:r>
              <a:rPr lang="en-IE" dirty="0"/>
              <a:t>Programming was viewed as an art form</a:t>
            </a:r>
          </a:p>
          <a:p>
            <a:endParaRPr lang="en-IE" dirty="0"/>
          </a:p>
          <a:p>
            <a:r>
              <a:rPr lang="en-IE" dirty="0"/>
              <a:t>The programmer often learned his craft by trial and error. There was no such thing as Stack Overflow….</a:t>
            </a:r>
          </a:p>
          <a:p>
            <a:endParaRPr lang="en-IE" dirty="0"/>
          </a:p>
          <a:p>
            <a:r>
              <a:rPr lang="en-IE" dirty="0"/>
              <a:t>The software world was completely undisciplined</a:t>
            </a:r>
          </a:p>
        </p:txBody>
      </p:sp>
    </p:spTree>
    <p:extLst>
      <p:ext uri="{BB962C8B-B14F-4D97-AF65-F5344CB8AC3E}">
        <p14:creationId xmlns:p14="http://schemas.microsoft.com/office/powerpoint/2010/main" val="3116446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Incremental</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9632" y="1628800"/>
            <a:ext cx="6696744" cy="4522856"/>
          </a:xfrm>
          <a:noFill/>
          <a:ln/>
        </p:spPr>
      </p:pic>
    </p:spTree>
    <p:extLst>
      <p:ext uri="{BB962C8B-B14F-4D97-AF65-F5344CB8AC3E}">
        <p14:creationId xmlns:p14="http://schemas.microsoft.com/office/powerpoint/2010/main" val="3163358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SCRUM</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583" y="1700808"/>
            <a:ext cx="7525555" cy="3456384"/>
          </a:xfrm>
          <a:noFill/>
          <a:ln/>
        </p:spPr>
      </p:pic>
    </p:spTree>
    <p:extLst>
      <p:ext uri="{BB962C8B-B14F-4D97-AF65-F5344CB8AC3E}">
        <p14:creationId xmlns:p14="http://schemas.microsoft.com/office/powerpoint/2010/main" val="689948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DevOps</a:t>
            </a:r>
          </a:p>
        </p:txBody>
      </p:sp>
      <p:pic>
        <p:nvPicPr>
          <p:cNvPr id="4" name="Content Placeholder 3" descr="DevOps-infinity-loo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187" y="1872456"/>
            <a:ext cx="690562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304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Testing and Debugging</a:t>
            </a:r>
          </a:p>
        </p:txBody>
      </p:sp>
      <p:sp>
        <p:nvSpPr>
          <p:cNvPr id="3" name="Content Placeholder 2"/>
          <p:cNvSpPr>
            <a:spLocks noGrp="1"/>
          </p:cNvSpPr>
          <p:nvPr>
            <p:ph idx="1"/>
          </p:nvPr>
        </p:nvSpPr>
        <p:spPr/>
        <p:txBody>
          <a:bodyPr/>
          <a:lstStyle/>
          <a:p>
            <a:r>
              <a:rPr lang="en-IE" dirty="0"/>
              <a:t>Software testing is concerned with confirming the presence of errors</a:t>
            </a:r>
          </a:p>
          <a:p>
            <a:endParaRPr lang="en-IE" dirty="0"/>
          </a:p>
          <a:p>
            <a:r>
              <a:rPr lang="en-IE" dirty="0"/>
              <a:t>Debugging is concerned with locating and repairing these errors</a:t>
            </a:r>
          </a:p>
        </p:txBody>
      </p:sp>
    </p:spTree>
    <p:extLst>
      <p:ext uri="{BB962C8B-B14F-4D97-AF65-F5344CB8AC3E}">
        <p14:creationId xmlns:p14="http://schemas.microsoft.com/office/powerpoint/2010/main" val="40952805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Static Testing</a:t>
            </a:r>
          </a:p>
        </p:txBody>
      </p:sp>
      <p:sp>
        <p:nvSpPr>
          <p:cNvPr id="3" name="Content Placeholder 2"/>
          <p:cNvSpPr>
            <a:spLocks noGrp="1"/>
          </p:cNvSpPr>
          <p:nvPr>
            <p:ph idx="1"/>
          </p:nvPr>
        </p:nvSpPr>
        <p:spPr/>
        <p:txBody>
          <a:bodyPr/>
          <a:lstStyle/>
          <a:p>
            <a:r>
              <a:rPr lang="en-IE" dirty="0"/>
              <a:t>Static Verification (or Static Analysis) can be as straightforward as having someone of training and experience reading through the code to search for faults.</a:t>
            </a:r>
          </a:p>
          <a:p>
            <a:endParaRPr lang="en-IE" dirty="0"/>
          </a:p>
          <a:p>
            <a:r>
              <a:rPr lang="en-IE" dirty="0"/>
              <a:t>It could also take a mathematical approach consisting of symbolic execution of the program</a:t>
            </a:r>
          </a:p>
        </p:txBody>
      </p:sp>
    </p:spTree>
    <p:extLst>
      <p:ext uri="{BB962C8B-B14F-4D97-AF65-F5344CB8AC3E}">
        <p14:creationId xmlns:p14="http://schemas.microsoft.com/office/powerpoint/2010/main" val="3304841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Static Testing</a:t>
            </a:r>
          </a:p>
        </p:txBody>
      </p:sp>
      <p:sp>
        <p:nvSpPr>
          <p:cNvPr id="3" name="Content Placeholder 2"/>
          <p:cNvSpPr>
            <a:spLocks noGrp="1"/>
          </p:cNvSpPr>
          <p:nvPr>
            <p:ph idx="1"/>
          </p:nvPr>
        </p:nvSpPr>
        <p:spPr/>
        <p:txBody>
          <a:bodyPr>
            <a:normAutofit/>
          </a:bodyPr>
          <a:lstStyle/>
          <a:p>
            <a:r>
              <a:rPr lang="en-IE" dirty="0"/>
              <a:t>Can use modelling such as UML</a:t>
            </a:r>
          </a:p>
          <a:p>
            <a:endParaRPr lang="en-IE" dirty="0"/>
          </a:p>
          <a:p>
            <a:r>
              <a:rPr lang="en-IE" dirty="0"/>
              <a:t>Can apply formal methods</a:t>
            </a:r>
          </a:p>
          <a:p>
            <a:endParaRPr lang="en-IE" dirty="0"/>
          </a:p>
          <a:p>
            <a:r>
              <a:rPr lang="en-IE" dirty="0"/>
              <a:t>Tools such as Spec# exist</a:t>
            </a:r>
          </a:p>
          <a:p>
            <a:endParaRPr lang="en-IE" dirty="0"/>
          </a:p>
        </p:txBody>
      </p:sp>
    </p:spTree>
    <p:extLst>
      <p:ext uri="{BB962C8B-B14F-4D97-AF65-F5344CB8AC3E}">
        <p14:creationId xmlns:p14="http://schemas.microsoft.com/office/powerpoint/2010/main" val="3506013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Spec#</a:t>
            </a:r>
          </a:p>
        </p:txBody>
      </p:sp>
      <p:sp>
        <p:nvSpPr>
          <p:cNvPr id="3" name="Content Placeholder 2"/>
          <p:cNvSpPr>
            <a:spLocks noGrp="1"/>
          </p:cNvSpPr>
          <p:nvPr>
            <p:ph idx="1"/>
          </p:nvPr>
        </p:nvSpPr>
        <p:spPr/>
        <p:txBody>
          <a:bodyPr>
            <a:normAutofit fontScale="92500" lnSpcReduction="10000"/>
          </a:bodyPr>
          <a:lstStyle/>
          <a:p>
            <a:r>
              <a:rPr lang="en-IE" dirty="0"/>
              <a:t>Spec# is a formal language for API contracts (influenced by JML, </a:t>
            </a:r>
            <a:r>
              <a:rPr lang="en-IE" dirty="0" err="1"/>
              <a:t>AsmL</a:t>
            </a:r>
            <a:r>
              <a:rPr lang="en-IE" dirty="0"/>
              <a:t>, and Eiffel), which extends C# with constructs for non-null types, preconditions, </a:t>
            </a:r>
            <a:r>
              <a:rPr lang="en-IE" dirty="0" err="1"/>
              <a:t>postconditions</a:t>
            </a:r>
            <a:r>
              <a:rPr lang="en-IE" dirty="0"/>
              <a:t>, and object invariants. </a:t>
            </a:r>
          </a:p>
          <a:p>
            <a:endParaRPr lang="en-IE" dirty="0"/>
          </a:p>
          <a:p>
            <a:r>
              <a:rPr lang="en-IE" dirty="0"/>
              <a:t>Spec# comes with a sound programming methodology that permits specification and reasoning about object invariants even in the presence of </a:t>
            </a:r>
            <a:r>
              <a:rPr lang="en-IE" dirty="0" err="1"/>
              <a:t>callbacks</a:t>
            </a:r>
            <a:r>
              <a:rPr lang="en-IE" dirty="0"/>
              <a:t> and multi-threading. </a:t>
            </a:r>
          </a:p>
          <a:p>
            <a:endParaRPr lang="en-IE" dirty="0"/>
          </a:p>
        </p:txBody>
      </p:sp>
    </p:spTree>
    <p:extLst>
      <p:ext uri="{BB962C8B-B14F-4D97-AF65-F5344CB8AC3E}">
        <p14:creationId xmlns:p14="http://schemas.microsoft.com/office/powerpoint/2010/main" val="3800180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Dynamic Testing</a:t>
            </a:r>
          </a:p>
        </p:txBody>
      </p:sp>
      <p:sp>
        <p:nvSpPr>
          <p:cNvPr id="3" name="Content Placeholder 2"/>
          <p:cNvSpPr>
            <a:spLocks noGrp="1"/>
          </p:cNvSpPr>
          <p:nvPr>
            <p:ph idx="1"/>
          </p:nvPr>
        </p:nvSpPr>
        <p:spPr/>
        <p:txBody>
          <a:bodyPr>
            <a:normAutofit fontScale="77500" lnSpcReduction="20000"/>
          </a:bodyPr>
          <a:lstStyle/>
          <a:p>
            <a:r>
              <a:rPr lang="en-IE" dirty="0"/>
              <a:t>Dynamic Verification (or Software Testing) confirms the operation of a program by executing it.</a:t>
            </a:r>
          </a:p>
          <a:p>
            <a:endParaRPr lang="en-IE" dirty="0"/>
          </a:p>
          <a:p>
            <a:r>
              <a:rPr lang="en-IE" dirty="0"/>
              <a:t>Test Cases are created that guide the selection of suitable Test Data (consisting of Input values and Expected Output values).</a:t>
            </a:r>
          </a:p>
          <a:p>
            <a:endParaRPr lang="en-IE" dirty="0"/>
          </a:p>
          <a:p>
            <a:r>
              <a:rPr lang="en-IE" dirty="0"/>
              <a:t>The Input values are provided as inputs to the program during execution</a:t>
            </a:r>
          </a:p>
          <a:p>
            <a:endParaRPr lang="en-IE" dirty="0"/>
          </a:p>
          <a:p>
            <a:r>
              <a:rPr lang="en-IE" dirty="0"/>
              <a:t>The Actual Outputs are collected from the program, and then they are compared with the Expected Outputs.</a:t>
            </a:r>
          </a:p>
        </p:txBody>
      </p:sp>
    </p:spTree>
    <p:extLst>
      <p:ext uri="{BB962C8B-B14F-4D97-AF65-F5344CB8AC3E}">
        <p14:creationId xmlns:p14="http://schemas.microsoft.com/office/powerpoint/2010/main" val="249450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Black and White box Testing</a:t>
            </a:r>
          </a:p>
        </p:txBody>
      </p:sp>
      <p:sp>
        <p:nvSpPr>
          <p:cNvPr id="3" name="Content Placeholder 2"/>
          <p:cNvSpPr>
            <a:spLocks noGrp="1"/>
          </p:cNvSpPr>
          <p:nvPr>
            <p:ph idx="1"/>
          </p:nvPr>
        </p:nvSpPr>
        <p:spPr/>
        <p:txBody>
          <a:bodyPr>
            <a:normAutofit/>
          </a:bodyPr>
          <a:lstStyle/>
          <a:p>
            <a:r>
              <a:rPr lang="en-IE" dirty="0"/>
              <a:t>Black Box testing is based entirely on the program specification and aims to verify that the program meets the specified requirements</a:t>
            </a:r>
          </a:p>
          <a:p>
            <a:endParaRPr lang="en-IE" dirty="0"/>
          </a:p>
          <a:p>
            <a:r>
              <a:rPr lang="en-IE" dirty="0"/>
              <a:t>White box testing uses the implementation of the software to derive the tests. The tests are designed to exercise some aspect of the program code</a:t>
            </a:r>
          </a:p>
        </p:txBody>
      </p:sp>
    </p:spTree>
    <p:extLst>
      <p:ext uri="{BB962C8B-B14F-4D97-AF65-F5344CB8AC3E}">
        <p14:creationId xmlns:p14="http://schemas.microsoft.com/office/powerpoint/2010/main" val="2685079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rmAutofit fontScale="90000"/>
          </a:bodyPr>
          <a:lstStyle/>
          <a:p>
            <a:r>
              <a:rPr lang="en-US" altLang="zh-CN" sz="4800" b="1">
                <a:ea typeface="SimSun" pitchFamily="2" charset="-122"/>
              </a:rPr>
              <a:t>InternationalComparisons</a:t>
            </a:r>
            <a:r>
              <a:rPr lang="en-US" altLang="zh-CN" b="1">
                <a:ea typeface="SimSun" pitchFamily="2" charset="-122"/>
              </a:rPr>
              <a:t> </a:t>
            </a:r>
            <a:br>
              <a:rPr lang="en-US" altLang="zh-CN" b="1">
                <a:ea typeface="SimSun" pitchFamily="2" charset="-122"/>
              </a:rPr>
            </a:br>
            <a:r>
              <a:rPr lang="en-US" altLang="zh-CN" sz="3200" b="1">
                <a:ea typeface="SimSun" pitchFamily="2" charset="-122"/>
              </a:rPr>
              <a:t>2003 IEEE Software</a:t>
            </a:r>
          </a:p>
        </p:txBody>
      </p:sp>
      <p:sp>
        <p:nvSpPr>
          <p:cNvPr id="134147" name="Rectangle 3"/>
          <p:cNvSpPr>
            <a:spLocks noGrp="1" noChangeArrowheads="1"/>
          </p:cNvSpPr>
          <p:nvPr>
            <p:ph type="body" idx="1"/>
          </p:nvPr>
        </p:nvSpPr>
        <p:spPr>
          <a:xfrm>
            <a:off x="152400" y="1412875"/>
            <a:ext cx="8747125" cy="5103813"/>
          </a:xfrm>
        </p:spPr>
        <p:txBody>
          <a:bodyPr/>
          <a:lstStyle/>
          <a:p>
            <a:r>
              <a:rPr lang="en-US" altLang="zh-CN" sz="2200" b="1" u="sng">
                <a:ea typeface="SimSun" pitchFamily="2" charset="-122"/>
              </a:rPr>
              <a:t>Survey:</a:t>
            </a:r>
            <a:r>
              <a:rPr lang="en-US" altLang="zh-CN" sz="2200">
                <a:ea typeface="SimSun" pitchFamily="2" charset="-122"/>
              </a:rPr>
              <a:t> Completed in 2002-2003</a:t>
            </a:r>
          </a:p>
          <a:p>
            <a:r>
              <a:rPr lang="en-US" altLang="zh-CN" sz="2200" b="1" u="sng">
                <a:ea typeface="SimSun" pitchFamily="2" charset="-122"/>
              </a:rPr>
              <a:t>Objective:</a:t>
            </a:r>
            <a:r>
              <a:rPr lang="en-US" altLang="zh-CN" sz="2200">
                <a:ea typeface="SimSun" pitchFamily="2" charset="-122"/>
              </a:rPr>
              <a:t> Determine usage of iterative versus Waterfall-ish techniques, with performance comparisons</a:t>
            </a:r>
          </a:p>
          <a:p>
            <a:pPr marL="692150" lvl="1" indent="-347663">
              <a:buFont typeface="Wingdings" pitchFamily="2" charset="2"/>
              <a:buChar char="§"/>
            </a:pPr>
            <a:r>
              <a:rPr lang="en-US" altLang="zh-CN" sz="2200">
                <a:ea typeface="SimSun" pitchFamily="2" charset="-122"/>
              </a:rPr>
              <a:t>118 projects plus 30 from HP-Agilent for pilot survey</a:t>
            </a:r>
          </a:p>
          <a:p>
            <a:r>
              <a:rPr lang="en-US" altLang="zh-CN" sz="2200" b="1" u="sng">
                <a:ea typeface="SimSun" pitchFamily="2" charset="-122"/>
              </a:rPr>
              <a:t>Participants</a:t>
            </a:r>
          </a:p>
          <a:p>
            <a:pPr marL="692150" lvl="1" indent="-347663">
              <a:buFont typeface="Wingdings" pitchFamily="2" charset="2"/>
              <a:buNone/>
            </a:pPr>
            <a:r>
              <a:rPr lang="en-US" altLang="zh-CN" sz="2200" b="1">
                <a:ea typeface="SimSun" pitchFamily="2" charset="-122"/>
              </a:rPr>
              <a:t>	</a:t>
            </a:r>
            <a:r>
              <a:rPr lang="en-US" altLang="zh-CN" sz="2200" b="1" u="sng">
                <a:ea typeface="SimSun" pitchFamily="2" charset="-122"/>
              </a:rPr>
              <a:t>India:</a:t>
            </a:r>
            <a:r>
              <a:rPr lang="en-US" altLang="zh-CN" sz="2200">
                <a:ea typeface="SimSun" pitchFamily="2" charset="-122"/>
              </a:rPr>
              <a:t> Motorola MEI, Infosys, Tata, Patni</a:t>
            </a:r>
          </a:p>
          <a:p>
            <a:pPr marL="692150" lvl="1" indent="-347663">
              <a:buFont typeface="Wingdings" pitchFamily="2" charset="2"/>
              <a:buNone/>
            </a:pPr>
            <a:r>
              <a:rPr lang="en-US" altLang="zh-CN" sz="2200" b="1">
                <a:ea typeface="SimSun" pitchFamily="2" charset="-122"/>
              </a:rPr>
              <a:t>	</a:t>
            </a:r>
            <a:r>
              <a:rPr lang="en-US" altLang="zh-CN" sz="2200" b="1" u="sng">
                <a:ea typeface="SimSun" pitchFamily="2" charset="-122"/>
              </a:rPr>
              <a:t>Japan:</a:t>
            </a:r>
            <a:r>
              <a:rPr lang="en-US" altLang="zh-CN" sz="2200">
                <a:ea typeface="SimSun" pitchFamily="2" charset="-122"/>
              </a:rPr>
              <a:t> Hitachi, NEC, IBM Japan, NTT Data, SRA, Matsushita, Omron, Fuji Xerox, Olympus</a:t>
            </a:r>
          </a:p>
          <a:p>
            <a:pPr marL="692150" lvl="1" indent="-347663">
              <a:buFont typeface="Wingdings" pitchFamily="2" charset="2"/>
              <a:buNone/>
            </a:pPr>
            <a:r>
              <a:rPr lang="en-US" altLang="zh-CN" sz="2200" b="1">
                <a:ea typeface="SimSun" pitchFamily="2" charset="-122"/>
              </a:rPr>
              <a:t>	</a:t>
            </a:r>
            <a:r>
              <a:rPr lang="en-US" altLang="zh-CN" sz="2200" b="1" u="sng">
                <a:ea typeface="SimSun" pitchFamily="2" charset="-122"/>
              </a:rPr>
              <a:t>US:</a:t>
            </a:r>
            <a:r>
              <a:rPr lang="en-US" altLang="zh-CN" sz="2200">
                <a:ea typeface="SimSun" pitchFamily="2" charset="-122"/>
              </a:rPr>
              <a:t> IBM, HP, Agilent, Microsoft, Siebel, AT&amp;T, Fidelity, Merrill Lynch, Lockheed Martin, TRW, Micron Tech</a:t>
            </a:r>
          </a:p>
          <a:p>
            <a:pPr marL="692150" lvl="1" indent="-347663">
              <a:buFont typeface="Wingdings" pitchFamily="2" charset="2"/>
              <a:buNone/>
            </a:pPr>
            <a:r>
              <a:rPr lang="en-US" altLang="zh-CN" sz="2200" b="1">
                <a:ea typeface="SimSun" pitchFamily="2" charset="-122"/>
              </a:rPr>
              <a:t>	</a:t>
            </a:r>
            <a:r>
              <a:rPr lang="en-US" altLang="zh-CN" sz="2200" b="1" u="sng">
                <a:ea typeface="SimSun" pitchFamily="2" charset="-122"/>
              </a:rPr>
              <a:t>Europe:</a:t>
            </a:r>
            <a:r>
              <a:rPr lang="en-US" altLang="zh-CN" sz="2200">
                <a:ea typeface="SimSun" pitchFamily="2" charset="-122"/>
              </a:rPr>
              <a:t> Siemens, Nokia, Business Objects</a:t>
            </a:r>
          </a:p>
        </p:txBody>
      </p:sp>
    </p:spTree>
    <p:extLst>
      <p:ext uri="{BB962C8B-B14F-4D97-AF65-F5344CB8AC3E}">
        <p14:creationId xmlns:p14="http://schemas.microsoft.com/office/powerpoint/2010/main" val="4545058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Development of the programming profession</a:t>
            </a:r>
          </a:p>
        </p:txBody>
      </p:sp>
      <p:sp>
        <p:nvSpPr>
          <p:cNvPr id="3" name="Content Placeholder 2"/>
          <p:cNvSpPr>
            <a:spLocks noGrp="1"/>
          </p:cNvSpPr>
          <p:nvPr>
            <p:ph idx="1"/>
          </p:nvPr>
        </p:nvSpPr>
        <p:spPr/>
        <p:txBody>
          <a:bodyPr/>
          <a:lstStyle/>
          <a:p>
            <a:r>
              <a:rPr lang="en-IE" dirty="0"/>
              <a:t>This changed as the user had to specify the requirements,</a:t>
            </a:r>
          </a:p>
          <a:p>
            <a:endParaRPr lang="en-IE" dirty="0"/>
          </a:p>
          <a:p>
            <a:r>
              <a:rPr lang="en-IE" dirty="0"/>
              <a:t>And the programmer developed the programs</a:t>
            </a:r>
          </a:p>
          <a:p>
            <a:endParaRPr lang="en-IE" dirty="0"/>
          </a:p>
          <a:p>
            <a:r>
              <a:rPr lang="en-IE" dirty="0"/>
              <a:t>A division of labour occurred as programs become more sophisticated</a:t>
            </a:r>
          </a:p>
        </p:txBody>
      </p:sp>
    </p:spTree>
    <p:extLst>
      <p:ext uri="{BB962C8B-B14F-4D97-AF65-F5344CB8AC3E}">
        <p14:creationId xmlns:p14="http://schemas.microsoft.com/office/powerpoint/2010/main" val="29994829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69863" y="142875"/>
            <a:ext cx="8974137" cy="1150938"/>
          </a:xfrm>
        </p:spPr>
        <p:txBody>
          <a:bodyPr/>
          <a:lstStyle/>
          <a:p>
            <a:r>
              <a:rPr lang="zh-CN" altLang="en-US" b="1">
                <a:latin typeface="Comic Sans MS"/>
                <a:ea typeface="SimSun" pitchFamily="2" charset="-122"/>
              </a:rPr>
              <a:t>“</a:t>
            </a:r>
            <a:r>
              <a:rPr lang="en-US" altLang="zh-CN" b="1">
                <a:ea typeface="SimSun" pitchFamily="2" charset="-122"/>
              </a:rPr>
              <a:t>Conventional</a:t>
            </a:r>
            <a:r>
              <a:rPr lang="en-US" altLang="zh-CN" b="1">
                <a:latin typeface="Comic Sans MS"/>
                <a:ea typeface="SimSun" pitchFamily="2" charset="-122"/>
              </a:rPr>
              <a:t>”</a:t>
            </a:r>
            <a:r>
              <a:rPr lang="en-US" altLang="zh-CN" b="1">
                <a:ea typeface="SimSun" pitchFamily="2" charset="-122"/>
              </a:rPr>
              <a:t> Good Practices</a:t>
            </a:r>
          </a:p>
        </p:txBody>
      </p:sp>
      <p:graphicFrame>
        <p:nvGraphicFramePr>
          <p:cNvPr id="135266" name="Group 98"/>
          <p:cNvGraphicFramePr>
            <a:graphicFrameLocks noGrp="1"/>
          </p:cNvGraphicFramePr>
          <p:nvPr>
            <p:ph idx="1"/>
          </p:nvPr>
        </p:nvGraphicFramePr>
        <p:xfrm>
          <a:off x="165100" y="1219200"/>
          <a:ext cx="8868411" cy="5432428"/>
        </p:xfrm>
        <a:graphic>
          <a:graphicData uri="http://schemas.openxmlformats.org/drawingml/2006/table">
            <a:tbl>
              <a:tblPr/>
              <a:tblGrid>
                <a:gridCol w="291147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949325">
                  <a:extLst>
                    <a:ext uri="{9D8B030D-6E8A-4147-A177-3AD203B41FA5}">
                      <a16:colId xmlns:a16="http://schemas.microsoft.com/office/drawing/2014/main" val="20002"/>
                    </a:ext>
                  </a:extLst>
                </a:gridCol>
                <a:gridCol w="1082675">
                  <a:extLst>
                    <a:ext uri="{9D8B030D-6E8A-4147-A177-3AD203B41FA5}">
                      <a16:colId xmlns:a16="http://schemas.microsoft.com/office/drawing/2014/main" val="20003"/>
                    </a:ext>
                  </a:extLst>
                </a:gridCol>
                <a:gridCol w="852488">
                  <a:extLst>
                    <a:ext uri="{9D8B030D-6E8A-4147-A177-3AD203B41FA5}">
                      <a16:colId xmlns:a16="http://schemas.microsoft.com/office/drawing/2014/main" val="20004"/>
                    </a:ext>
                  </a:extLst>
                </a:gridCol>
                <a:gridCol w="155575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1100138">
                  <a:extLst>
                    <a:ext uri="{9D8B030D-6E8A-4147-A177-3AD203B41FA5}">
                      <a16:colId xmlns:a16="http://schemas.microsoft.com/office/drawing/2014/main" val="20007"/>
                    </a:ext>
                  </a:extLst>
                </a:gridCol>
              </a:tblGrid>
              <a:tr h="850900">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1" u="none" strike="noStrike" cap="none" normalizeH="0" baseline="0">
                        <a:ln>
                          <a:noFill/>
                        </a:ln>
                        <a:solidFill>
                          <a:schemeClr val="bg2"/>
                        </a:solidFill>
                        <a:effectLst/>
                        <a:latin typeface="Arial" charset="0"/>
                        <a:ea typeface="SimSun"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1" u="none" strike="noStrike" cap="none" normalizeH="0" baseline="0">
                        <a:ln>
                          <a:noFill/>
                        </a:ln>
                        <a:solidFill>
                          <a:schemeClr val="bg2"/>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Arial" charset="0"/>
                          <a:ea typeface="SimSun" pitchFamily="2" charset="-122"/>
                        </a:rPr>
                        <a:t>India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Arial" charset="0"/>
                          <a:ea typeface="SimSun" pitchFamily="2" charset="-122"/>
                        </a:rPr>
                        <a:t>Japan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Arial" charset="0"/>
                          <a:ea typeface="SimSun" pitchFamily="2" charset="-122"/>
                        </a:rPr>
                        <a:t>USA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Arial" charset="0"/>
                          <a:ea typeface="SimSun" pitchFamily="2" charset="-122"/>
                        </a:rPr>
                        <a:t>Europe etc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1" i="1" u="none" strike="noStrike" cap="none" normalizeH="0" baseline="0">
                        <a:ln>
                          <a:noFill/>
                        </a:ln>
                        <a:solidFill>
                          <a:schemeClr val="tx1"/>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Arial" charset="0"/>
                          <a:ea typeface="SimSun" pitchFamily="2" charset="-122"/>
                        </a:rPr>
                        <a:t>Total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30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a:ln>
                            <a:noFill/>
                          </a:ln>
                          <a:solidFill>
                            <a:schemeClr val="tx1"/>
                          </a:solidFill>
                          <a:effectLst/>
                          <a:latin typeface="Arial" charset="0"/>
                          <a:ea typeface="SimSun" pitchFamily="2" charset="-122"/>
                        </a:rPr>
                        <a:t>Number of Projects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1" u="none" strike="noStrike" cap="none" normalizeH="0" baseline="0">
                        <a:ln>
                          <a:noFill/>
                        </a:ln>
                        <a:solidFill>
                          <a:schemeClr val="tx1"/>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a:ln>
                            <a:noFill/>
                          </a:ln>
                          <a:solidFill>
                            <a:schemeClr val="tx1"/>
                          </a:solidFill>
                          <a:effectLst/>
                          <a:latin typeface="Arial" charset="0"/>
                          <a:ea typeface="SimSun" pitchFamily="2" charset="-122"/>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a:ln>
                            <a:noFill/>
                          </a:ln>
                          <a:solidFill>
                            <a:schemeClr val="tx1"/>
                          </a:solidFill>
                          <a:effectLst/>
                          <a:latin typeface="Arial" charset="0"/>
                          <a:ea typeface="SimSun" pitchFamily="2" charset="-122"/>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a:ln>
                            <a:noFill/>
                          </a:ln>
                          <a:solidFill>
                            <a:schemeClr val="tx1"/>
                          </a:solidFill>
                          <a:effectLst/>
                          <a:latin typeface="Arial" charset="0"/>
                          <a:ea typeface="SimSun" pitchFamily="2" charset="-122"/>
                        </a:rPr>
                        <a:t>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a:ln>
                            <a:noFill/>
                          </a:ln>
                          <a:solidFill>
                            <a:schemeClr val="tx1"/>
                          </a:solidFill>
                          <a:effectLst/>
                          <a:latin typeface="Arial" charset="0"/>
                          <a:ea typeface="SimSun" pitchFamily="2"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1" u="none" strike="noStrike" cap="none" normalizeH="0" baseline="0">
                        <a:ln>
                          <a:noFill/>
                        </a:ln>
                        <a:solidFill>
                          <a:schemeClr val="tx1"/>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a:ln>
                            <a:noFill/>
                          </a:ln>
                          <a:solidFill>
                            <a:schemeClr val="tx1"/>
                          </a:solidFill>
                          <a:effectLst/>
                          <a:latin typeface="Arial" charset="0"/>
                          <a:ea typeface="SimSun" pitchFamily="2" charset="-122"/>
                        </a:rPr>
                        <a:t>104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Architectural Specs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83%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55%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73%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69%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30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Functional Specs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96%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93%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74%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82%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86%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0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Detailed Design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FF3300"/>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85%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68%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69%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30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FF3300"/>
                        </a:solidFill>
                        <a:effectLst/>
                        <a:latin typeface="Arial" charset="0"/>
                        <a:ea typeface="SimSun"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FF3300"/>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Code Generators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63%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41%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52%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55%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52%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30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Design Reviews </a:t>
                      </a:r>
                      <a:r>
                        <a:rPr kumimoji="0" lang="en-US" altLang="zh-CN" sz="2000" b="0" i="0" u="none" strike="noStrike" cap="none" normalizeH="0" baseline="0">
                          <a:ln>
                            <a:noFill/>
                          </a:ln>
                          <a:solidFill>
                            <a:srgbClr val="0033CC"/>
                          </a:solidFill>
                          <a:effectLst/>
                          <a:latin typeface="Comic Sans MS"/>
                          <a:ea typeface="SimSun" pitchFamily="2" charset="-122"/>
                        </a:rPr>
                        <a:t>–</a:t>
                      </a:r>
                      <a:r>
                        <a:rPr kumimoji="0" lang="en-US" altLang="zh-CN" sz="2000" b="0" i="0" u="none" strike="noStrike" cap="none" normalizeH="0" baseline="0">
                          <a:ln>
                            <a:noFill/>
                          </a:ln>
                          <a:solidFill>
                            <a:srgbClr val="0033CC"/>
                          </a:solidFill>
                          <a:effectLst/>
                          <a:latin typeface="Arial" charset="0"/>
                          <a:ea typeface="SimSun" pitchFamily="2" charset="-122"/>
                        </a:rPr>
                        <a:t>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77%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77%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88%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30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Code Reviews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96%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74%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71%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82%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8440216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69863" y="142875"/>
            <a:ext cx="8974137" cy="1150938"/>
          </a:xfrm>
        </p:spPr>
        <p:txBody>
          <a:bodyPr/>
          <a:lstStyle/>
          <a:p>
            <a:r>
              <a:rPr lang="zh-CN" altLang="en-US" b="1">
                <a:latin typeface="Comic Sans MS"/>
                <a:ea typeface="SimSun" pitchFamily="2" charset="-122"/>
              </a:rPr>
              <a:t>“</a:t>
            </a:r>
            <a:r>
              <a:rPr lang="en-US" altLang="zh-CN" b="1">
                <a:ea typeface="SimSun" pitchFamily="2" charset="-122"/>
              </a:rPr>
              <a:t>Newer</a:t>
            </a:r>
            <a:r>
              <a:rPr lang="en-US" altLang="zh-CN" b="1">
                <a:latin typeface="Comic Sans MS"/>
                <a:ea typeface="SimSun" pitchFamily="2" charset="-122"/>
              </a:rPr>
              <a:t>”</a:t>
            </a:r>
            <a:r>
              <a:rPr lang="en-US" altLang="zh-CN" b="1">
                <a:ea typeface="SimSun" pitchFamily="2" charset="-122"/>
              </a:rPr>
              <a:t> Iterative Practices</a:t>
            </a:r>
          </a:p>
        </p:txBody>
      </p:sp>
      <p:graphicFrame>
        <p:nvGraphicFramePr>
          <p:cNvPr id="136195" name="Group 3"/>
          <p:cNvGraphicFramePr>
            <a:graphicFrameLocks noGrp="1"/>
          </p:cNvGraphicFramePr>
          <p:nvPr>
            <p:ph idx="1"/>
          </p:nvPr>
        </p:nvGraphicFramePr>
        <p:xfrm>
          <a:off x="165100" y="1143000"/>
          <a:ext cx="8879523" cy="5715006"/>
        </p:xfrm>
        <a:graphic>
          <a:graphicData uri="http://schemas.openxmlformats.org/drawingml/2006/table">
            <a:tbl>
              <a:tblPr/>
              <a:tblGrid>
                <a:gridCol w="324167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973138">
                  <a:extLst>
                    <a:ext uri="{9D8B030D-6E8A-4147-A177-3AD203B41FA5}">
                      <a16:colId xmlns:a16="http://schemas.microsoft.com/office/drawing/2014/main" val="20007"/>
                    </a:ext>
                  </a:extLst>
                </a:gridCol>
              </a:tblGrid>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SimSun"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charset="0"/>
                          <a:ea typeface="SimSun" pitchFamily="2" charset="-122"/>
                        </a:rPr>
                        <a:t>India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charset="0"/>
                          <a:ea typeface="SimSun" pitchFamily="2" charset="-122"/>
                        </a:rPr>
                        <a:t>Japan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charset="0"/>
                          <a:ea typeface="SimSun" pitchFamily="2" charset="-122"/>
                        </a:rPr>
                        <a:t>USA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charset="0"/>
                          <a:ea typeface="SimSun" pitchFamily="2" charset="-122"/>
                        </a:rPr>
                        <a:t>Europe etc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1" u="none" strike="noStrike" cap="none" normalizeH="0" baseline="0">
                        <a:ln>
                          <a:noFill/>
                        </a:ln>
                        <a:solidFill>
                          <a:schemeClr val="tx1"/>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charset="0"/>
                          <a:ea typeface="SimSun" pitchFamily="2" charset="-122"/>
                        </a:rPr>
                        <a:t>Total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1" u="none" strike="noStrike" cap="none" normalizeH="0" baseline="0">
                          <a:ln>
                            <a:noFill/>
                          </a:ln>
                          <a:solidFill>
                            <a:schemeClr val="tx1"/>
                          </a:solidFill>
                          <a:effectLst/>
                          <a:latin typeface="Arial" charset="0"/>
                          <a:ea typeface="SimSun" pitchFamily="2" charset="-122"/>
                        </a:rPr>
                        <a:t>No. of Projects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1" u="none" strike="noStrike" cap="none" normalizeH="0" baseline="0">
                          <a:ln>
                            <a:noFill/>
                          </a:ln>
                          <a:solidFill>
                            <a:schemeClr val="tx1"/>
                          </a:solidFill>
                          <a:effectLst/>
                          <a:latin typeface="Arial" charset="0"/>
                          <a:ea typeface="SimSun" pitchFamily="2" charset="-122"/>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1" u="none" strike="noStrike" cap="none" normalizeH="0" baseline="0">
                          <a:ln>
                            <a:noFill/>
                          </a:ln>
                          <a:solidFill>
                            <a:schemeClr val="tx1"/>
                          </a:solidFill>
                          <a:effectLst/>
                          <a:latin typeface="Arial" charset="0"/>
                          <a:ea typeface="SimSun" pitchFamily="2" charset="-122"/>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1" u="none" strike="noStrike" cap="none" normalizeH="0" baseline="0">
                          <a:ln>
                            <a:noFill/>
                          </a:ln>
                          <a:solidFill>
                            <a:schemeClr val="tx1"/>
                          </a:solidFill>
                          <a:effectLst/>
                          <a:latin typeface="Arial" charset="0"/>
                          <a:ea typeface="SimSun" pitchFamily="2" charset="-122"/>
                        </a:rPr>
                        <a:t>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1" u="none" strike="noStrike" cap="none" normalizeH="0" baseline="0">
                          <a:ln>
                            <a:noFill/>
                          </a:ln>
                          <a:solidFill>
                            <a:schemeClr val="tx1"/>
                          </a:solidFill>
                          <a:effectLst/>
                          <a:latin typeface="Arial" charset="0"/>
                          <a:ea typeface="SimSun" pitchFamily="2"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1" u="none" strike="noStrike" cap="none" normalizeH="0" baseline="0">
                          <a:ln>
                            <a:noFill/>
                          </a:ln>
                          <a:solidFill>
                            <a:schemeClr val="tx1"/>
                          </a:solidFill>
                          <a:effectLst/>
                          <a:latin typeface="Arial" charset="0"/>
                          <a:ea typeface="SimSun" pitchFamily="2" charset="-122"/>
                        </a:rPr>
                        <a:t>104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Subcycles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79%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44%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55%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86%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64%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Beta tests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67%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67%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77%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82%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73%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Pair Testing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54%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44%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35%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41%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Pair Programmer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58%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35%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Daily Builds at project start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22%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33CC"/>
                          </a:solidFill>
                          <a:effectLst/>
                          <a:latin typeface="Arial" charset="0"/>
                          <a:ea typeface="SimSun" pitchFamily="2" charset="-122"/>
                        </a:rPr>
                        <a:t>         </a:t>
                      </a:r>
                      <a:r>
                        <a:rPr kumimoji="0" lang="en-US" altLang="zh-CN" sz="1800" b="0" i="0" u="none" strike="noStrike" cap="none" normalizeH="0" baseline="0">
                          <a:ln>
                            <a:noFill/>
                          </a:ln>
                          <a:solidFill>
                            <a:srgbClr val="0033CC"/>
                          </a:solidFill>
                          <a:effectLst/>
                          <a:latin typeface="Arial" charset="0"/>
                          <a:ea typeface="SimSun" pitchFamily="2" charset="-122"/>
                        </a:rPr>
                        <a:t>In the middle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26%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9575">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33CC"/>
                          </a:solidFill>
                          <a:effectLst/>
                          <a:latin typeface="Arial" charset="0"/>
                          <a:ea typeface="SimSun" pitchFamily="2" charset="-122"/>
                        </a:rPr>
                        <a:t>         </a:t>
                      </a:r>
                      <a:r>
                        <a:rPr kumimoji="0" lang="en-US" altLang="zh-CN" sz="1800" b="0" i="0" u="none" strike="noStrike" cap="none" normalizeH="0" baseline="0">
                          <a:ln>
                            <a:noFill/>
                          </a:ln>
                          <a:solidFill>
                            <a:srgbClr val="0033CC"/>
                          </a:solidFill>
                          <a:effectLst/>
                          <a:latin typeface="Arial" charset="0"/>
                          <a:ea typeface="SimSun" pitchFamily="2" charset="-122"/>
                        </a:rPr>
                        <a:t>At the end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37%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41%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36%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Regression test each build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92%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SimSun" pitchFamily="2" charset="-122"/>
                        </a:rPr>
                        <a:t>96%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71%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77%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33CC"/>
                          </a:solidFill>
                          <a:effectLst/>
                          <a:latin typeface="Arial" charset="0"/>
                          <a:ea typeface="SimSun" pitchFamily="2" charset="-122"/>
                        </a:rPr>
                        <a:t>84%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0798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56064946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04800" y="204788"/>
            <a:ext cx="8534400" cy="935037"/>
          </a:xfrm>
        </p:spPr>
        <p:txBody>
          <a:bodyPr/>
          <a:lstStyle/>
          <a:p>
            <a:r>
              <a:rPr lang="zh-CN" altLang="en-US" b="1">
                <a:latin typeface="Comic Sans MS"/>
                <a:ea typeface="SimSun" pitchFamily="2" charset="-122"/>
              </a:rPr>
              <a:t>“</a:t>
            </a:r>
            <a:r>
              <a:rPr lang="en-US" altLang="zh-CN" b="1">
                <a:ea typeface="SimSun" pitchFamily="2" charset="-122"/>
              </a:rPr>
              <a:t>Crude</a:t>
            </a:r>
            <a:r>
              <a:rPr lang="en-US" altLang="zh-CN" b="1">
                <a:latin typeface="Comic Sans MS"/>
                <a:ea typeface="SimSun" pitchFamily="2" charset="-122"/>
              </a:rPr>
              <a:t>”</a:t>
            </a:r>
            <a:r>
              <a:rPr lang="en-US" altLang="zh-CN" b="1">
                <a:ea typeface="SimSun" pitchFamily="2" charset="-122"/>
              </a:rPr>
              <a:t> Output Comparisons</a:t>
            </a:r>
          </a:p>
        </p:txBody>
      </p:sp>
      <p:graphicFrame>
        <p:nvGraphicFramePr>
          <p:cNvPr id="137268" name="Group 52"/>
          <p:cNvGraphicFramePr>
            <a:graphicFrameLocks noGrp="1"/>
          </p:cNvGraphicFramePr>
          <p:nvPr>
            <p:ph idx="1"/>
          </p:nvPr>
        </p:nvGraphicFramePr>
        <p:xfrm>
          <a:off x="187325" y="1295400"/>
          <a:ext cx="8818881" cy="5257801"/>
        </p:xfrm>
        <a:graphic>
          <a:graphicData uri="http://schemas.openxmlformats.org/drawingml/2006/table">
            <a:tbl>
              <a:tblPr/>
              <a:tblGrid>
                <a:gridCol w="1412875">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949325">
                  <a:extLst>
                    <a:ext uri="{9D8B030D-6E8A-4147-A177-3AD203B41FA5}">
                      <a16:colId xmlns:a16="http://schemas.microsoft.com/office/drawing/2014/main" val="20002"/>
                    </a:ext>
                  </a:extLst>
                </a:gridCol>
                <a:gridCol w="1260475">
                  <a:extLst>
                    <a:ext uri="{9D8B030D-6E8A-4147-A177-3AD203B41FA5}">
                      <a16:colId xmlns:a16="http://schemas.microsoft.com/office/drawing/2014/main" val="20003"/>
                    </a:ext>
                  </a:extLst>
                </a:gridCol>
                <a:gridCol w="1254125">
                  <a:extLst>
                    <a:ext uri="{9D8B030D-6E8A-4147-A177-3AD203B41FA5}">
                      <a16:colId xmlns:a16="http://schemas.microsoft.com/office/drawing/2014/main" val="20004"/>
                    </a:ext>
                  </a:extLst>
                </a:gridCol>
                <a:gridCol w="1258888">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1268413">
                  <a:extLst>
                    <a:ext uri="{9D8B030D-6E8A-4147-A177-3AD203B41FA5}">
                      <a16:colId xmlns:a16="http://schemas.microsoft.com/office/drawing/2014/main" val="20007"/>
                    </a:ext>
                  </a:extLst>
                </a:gridCol>
              </a:tblGrid>
              <a:tr h="1047750">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SimSun"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SimSun" pitchFamily="2" charset="-122"/>
                        </a:rPr>
                        <a:t>India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SimSun" pitchFamily="2" charset="-122"/>
                        </a:rPr>
                        <a:t>Japan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SimSun" pitchFamily="2" charset="-122"/>
                        </a:rPr>
                        <a:t>USA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SimSun" pitchFamily="2" charset="-122"/>
                        </a:rPr>
                        <a:t>Europe etc.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a:ln>
                            <a:noFill/>
                          </a:ln>
                          <a:solidFill>
                            <a:schemeClr val="tx1"/>
                          </a:solidFill>
                          <a:effectLst/>
                          <a:latin typeface="Arial" charset="0"/>
                          <a:ea typeface="SimSun" pitchFamily="2" charset="-122"/>
                        </a:rPr>
                        <a:t>TOTAL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0800">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rPr>
                        <a:t>Projects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Arial" charset="0"/>
                          <a:ea typeface="SimSun" pitchFamily="2" charset="-122"/>
                        </a:rPr>
                        <a:t>104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46213">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rPr>
                        <a:t>LOC/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rPr>
                        <a:t>Month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median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209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469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rPr>
                        <a:t>cf. </a:t>
                      </a:r>
                      <a:r>
                        <a:rPr kumimoji="0" lang="en-US" altLang="zh-CN" sz="2000" b="0" i="1" u="none" strike="noStrike" cap="none" normalizeH="0" baseline="0">
                          <a:ln>
                            <a:noFill/>
                          </a:ln>
                          <a:solidFill>
                            <a:schemeClr val="tx1"/>
                          </a:solidFill>
                          <a:effectLst/>
                          <a:latin typeface="Arial" charset="0"/>
                          <a:ea typeface="SimSun" pitchFamily="2" charset="-122"/>
                        </a:rPr>
                        <a:t>389</a:t>
                      </a:r>
                      <a:r>
                        <a:rPr kumimoji="0" lang="en-US" altLang="zh-CN" sz="2000" b="0" i="0" u="none" strike="noStrike" cap="none" normalizeH="0" baseline="0">
                          <a:ln>
                            <a:noFill/>
                          </a:ln>
                          <a:solidFill>
                            <a:schemeClr val="tx1"/>
                          </a:solidFill>
                          <a:effectLst/>
                          <a:latin typeface="Arial" charset="0"/>
                          <a:ea typeface="SimSun" pitchFamily="2" charset="-122"/>
                        </a:rPr>
                        <a:t> in 1990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270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rPr>
                        <a:t>cf. </a:t>
                      </a:r>
                      <a:r>
                        <a:rPr kumimoji="0" lang="en-US" altLang="zh-CN" sz="2000" b="0" i="1" u="none" strike="noStrike" cap="none" normalizeH="0" baseline="0">
                          <a:ln>
                            <a:noFill/>
                          </a:ln>
                          <a:solidFill>
                            <a:schemeClr val="tx1"/>
                          </a:solidFill>
                          <a:effectLst/>
                          <a:latin typeface="Arial" charset="0"/>
                          <a:ea typeface="SimSun" pitchFamily="2" charset="-122"/>
                        </a:rPr>
                        <a:t>245</a:t>
                      </a:r>
                      <a:r>
                        <a:rPr kumimoji="0" lang="en-US" altLang="zh-CN" sz="2000" b="0" i="0" u="none" strike="noStrike" cap="none" normalizeH="0" baseline="0">
                          <a:ln>
                            <a:noFill/>
                          </a:ln>
                          <a:solidFill>
                            <a:schemeClr val="tx1"/>
                          </a:solidFill>
                          <a:effectLst/>
                          <a:latin typeface="Arial" charset="0"/>
                          <a:ea typeface="SimSun" pitchFamily="2" charset="-122"/>
                        </a:rPr>
                        <a:t> in 1990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436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Arial" charset="0"/>
                          <a:ea typeface="SimSun" pitchFamily="2" charset="-122"/>
                        </a:rPr>
                        <a:t>374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43038">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rPr>
                        <a:t>faults/  1000 LOC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SimSun" pitchFamily="2" charset="-122"/>
                        </a:rPr>
                        <a:t>median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.263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33CC"/>
                          </a:solidFill>
                          <a:effectLst/>
                          <a:latin typeface="Arial" charset="0"/>
                          <a:ea typeface="SimSun" pitchFamily="2" charset="-122"/>
                        </a:rPr>
                        <a:t>.020</a:t>
                      </a:r>
                      <a:r>
                        <a:rPr kumimoji="0" lang="en-US" altLang="zh-CN" sz="2000" b="0" i="0" u="none" strike="noStrike" cap="none" normalizeH="0" baseline="0">
                          <a:ln>
                            <a:noFill/>
                          </a:ln>
                          <a:solidFill>
                            <a:srgbClr val="0033CC"/>
                          </a:solidFill>
                          <a:effectLst/>
                          <a:latin typeface="Arial" charset="0"/>
                          <a:ea typeface="SimSun"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rPr>
                        <a:t>cf. .20   in 1990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.400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pitchFamily="2" charset="-122"/>
                        </a:rPr>
                        <a:t>cf. .80    in 1990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33CC"/>
                          </a:solidFill>
                          <a:effectLst/>
                          <a:latin typeface="Arial" charset="0"/>
                          <a:ea typeface="SimSun" pitchFamily="2" charset="-122"/>
                        </a:rPr>
                        <a:t>.225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rgbClr val="0033CC"/>
                        </a:solidFill>
                        <a:effectLst/>
                        <a:latin typeface="Arial" charset="0"/>
                        <a:ea typeface="SimSun"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341313">
                        <a:spcBef>
                          <a:spcPct val="20000"/>
                        </a:spcBef>
                        <a:defRPr sz="2400">
                          <a:solidFill>
                            <a:schemeClr val="tx1"/>
                          </a:solidFill>
                          <a:latin typeface="Arial" charset="0"/>
                        </a:defRPr>
                      </a:lvl2pPr>
                      <a:lvl3pPr marL="682625">
                        <a:spcBef>
                          <a:spcPct val="20000"/>
                        </a:spcBef>
                        <a:defRPr sz="2000">
                          <a:solidFill>
                            <a:schemeClr val="tx1"/>
                          </a:solidFill>
                          <a:latin typeface="Arial" charset="0"/>
                        </a:defRPr>
                      </a:lvl3pPr>
                      <a:lvl4pPr marL="969963">
                        <a:spcBef>
                          <a:spcPct val="20000"/>
                        </a:spcBef>
                        <a:defRPr>
                          <a:solidFill>
                            <a:schemeClr val="tx1"/>
                          </a:solidFill>
                          <a:latin typeface="Arial" charset="0"/>
                        </a:defRPr>
                      </a:lvl4pPr>
                      <a:lvl5pPr marL="1312863">
                        <a:spcBef>
                          <a:spcPct val="20000"/>
                        </a:spcBef>
                        <a:defRPr>
                          <a:solidFill>
                            <a:schemeClr val="tx1"/>
                          </a:solidFill>
                          <a:latin typeface="Arial" charset="0"/>
                        </a:defRPr>
                      </a:lvl5pPr>
                      <a:lvl6pPr marL="1770063" fontAlgn="base">
                        <a:spcBef>
                          <a:spcPct val="20000"/>
                        </a:spcBef>
                        <a:spcAft>
                          <a:spcPct val="0"/>
                        </a:spcAft>
                        <a:defRPr>
                          <a:solidFill>
                            <a:schemeClr val="tx1"/>
                          </a:solidFill>
                          <a:latin typeface="Arial" charset="0"/>
                        </a:defRPr>
                      </a:lvl6pPr>
                      <a:lvl7pPr marL="2227263" fontAlgn="base">
                        <a:spcBef>
                          <a:spcPct val="20000"/>
                        </a:spcBef>
                        <a:spcAft>
                          <a:spcPct val="0"/>
                        </a:spcAft>
                        <a:defRPr>
                          <a:solidFill>
                            <a:schemeClr val="tx1"/>
                          </a:solidFill>
                          <a:latin typeface="Arial" charset="0"/>
                        </a:defRPr>
                      </a:lvl7pPr>
                      <a:lvl8pPr marL="2684463" fontAlgn="base">
                        <a:spcBef>
                          <a:spcPct val="20000"/>
                        </a:spcBef>
                        <a:spcAft>
                          <a:spcPct val="0"/>
                        </a:spcAft>
                        <a:defRPr>
                          <a:solidFill>
                            <a:schemeClr val="tx1"/>
                          </a:solidFill>
                          <a:latin typeface="Arial" charset="0"/>
                        </a:defRPr>
                      </a:lvl8pPr>
                      <a:lvl9pPr marL="3141663"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Arial" charset="0"/>
                          <a:ea typeface="SimSun" pitchFamily="2" charset="-122"/>
                        </a:rPr>
                        <a:t>.150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578880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04800" y="274638"/>
            <a:ext cx="8610600" cy="944562"/>
          </a:xfrm>
        </p:spPr>
        <p:txBody>
          <a:bodyPr/>
          <a:lstStyle/>
          <a:p>
            <a:r>
              <a:rPr lang="en-US" altLang="zh-CN" b="1">
                <a:ea typeface="SimSun" pitchFamily="2" charset="-122"/>
              </a:rPr>
              <a:t>Observations</a:t>
            </a:r>
          </a:p>
        </p:txBody>
      </p:sp>
      <p:sp>
        <p:nvSpPr>
          <p:cNvPr id="138243" name="Rectangle 3"/>
          <p:cNvSpPr>
            <a:spLocks noGrp="1" noChangeArrowheads="1"/>
          </p:cNvSpPr>
          <p:nvPr>
            <p:ph type="body" idx="1"/>
          </p:nvPr>
        </p:nvSpPr>
        <p:spPr>
          <a:xfrm>
            <a:off x="152400" y="1143000"/>
            <a:ext cx="8839200" cy="5715000"/>
          </a:xfrm>
        </p:spPr>
        <p:txBody>
          <a:bodyPr/>
          <a:lstStyle/>
          <a:p>
            <a:pPr>
              <a:lnSpc>
                <a:spcPct val="80000"/>
              </a:lnSpc>
            </a:pPr>
            <a:r>
              <a:rPr lang="en-US" altLang="zh-CN" sz="2400">
                <a:ea typeface="SimSun" pitchFamily="2" charset="-122"/>
              </a:rPr>
              <a:t>Most projects (64%) are not pure waterfall; 36% were</a:t>
            </a:r>
          </a:p>
          <a:p>
            <a:pPr>
              <a:lnSpc>
                <a:spcPct val="80000"/>
              </a:lnSpc>
            </a:pPr>
            <a:endParaRPr lang="en-US" altLang="zh-CN" sz="2400">
              <a:ea typeface="SimSun" pitchFamily="2" charset="-122"/>
            </a:endParaRPr>
          </a:p>
          <a:p>
            <a:pPr>
              <a:lnSpc>
                <a:spcPct val="80000"/>
              </a:lnSpc>
            </a:pPr>
            <a:r>
              <a:rPr lang="en-US" altLang="zh-CN" sz="2400">
                <a:ea typeface="SimSun" pitchFamily="2" charset="-122"/>
              </a:rPr>
              <a:t>Mix of </a:t>
            </a:r>
            <a:r>
              <a:rPr lang="en-US" altLang="zh-CN" sz="2400">
                <a:latin typeface="Comic Sans MS"/>
                <a:ea typeface="SimSun" pitchFamily="2" charset="-122"/>
              </a:rPr>
              <a:t>“</a:t>
            </a:r>
            <a:r>
              <a:rPr lang="en-US" altLang="zh-CN" sz="2400">
                <a:ea typeface="SimSun" pitchFamily="2" charset="-122"/>
              </a:rPr>
              <a:t>conventional</a:t>
            </a:r>
            <a:r>
              <a:rPr lang="en-US" altLang="zh-CN" sz="2400">
                <a:latin typeface="Comic Sans MS"/>
                <a:ea typeface="SimSun" pitchFamily="2" charset="-122"/>
              </a:rPr>
              <a:t>”</a:t>
            </a:r>
            <a:r>
              <a:rPr lang="en-US" altLang="zh-CN" sz="2400">
                <a:ea typeface="SimSun" pitchFamily="2" charset="-122"/>
              </a:rPr>
              <a:t> and </a:t>
            </a:r>
            <a:r>
              <a:rPr lang="en-US" altLang="zh-CN" sz="2400">
                <a:latin typeface="Comic Sans MS"/>
                <a:ea typeface="SimSun" pitchFamily="2" charset="-122"/>
              </a:rPr>
              <a:t>“</a:t>
            </a:r>
            <a:r>
              <a:rPr lang="en-US" altLang="zh-CN" sz="2400">
                <a:ea typeface="SimSun" pitchFamily="2" charset="-122"/>
              </a:rPr>
              <a:t>iterative</a:t>
            </a:r>
            <a:r>
              <a:rPr lang="en-US" altLang="zh-CN" sz="2400">
                <a:latin typeface="Comic Sans MS"/>
                <a:ea typeface="SimSun" pitchFamily="2" charset="-122"/>
              </a:rPr>
              <a:t>”</a:t>
            </a:r>
            <a:r>
              <a:rPr lang="en-US" altLang="zh-CN" sz="2400">
                <a:ea typeface="SimSun" pitchFamily="2" charset="-122"/>
              </a:rPr>
              <a:t> common</a:t>
            </a:r>
            <a:r>
              <a:rPr lang="en-US" altLang="zh-CN" sz="2000">
                <a:ea typeface="SimSun" pitchFamily="2" charset="-122"/>
              </a:rPr>
              <a:t> </a:t>
            </a:r>
          </a:p>
          <a:p>
            <a:pPr>
              <a:lnSpc>
                <a:spcPct val="80000"/>
              </a:lnSpc>
              <a:buFontTx/>
              <a:buNone/>
            </a:pPr>
            <a:r>
              <a:rPr lang="en-US" altLang="zh-CN" sz="2000">
                <a:ea typeface="SimSun" pitchFamily="2" charset="-122"/>
              </a:rPr>
              <a:t>	use of functional specs, design &amp; code reviews, but with subcycles, regression tests on frequent builds</a:t>
            </a:r>
          </a:p>
          <a:p>
            <a:pPr>
              <a:lnSpc>
                <a:spcPct val="80000"/>
              </a:lnSpc>
              <a:buFontTx/>
              <a:buNone/>
            </a:pPr>
            <a:endParaRPr lang="en-US" altLang="zh-CN" sz="2000">
              <a:ea typeface="SimSun" pitchFamily="2" charset="-122"/>
            </a:endParaRPr>
          </a:p>
          <a:p>
            <a:pPr>
              <a:lnSpc>
                <a:spcPct val="80000"/>
              </a:lnSpc>
            </a:pPr>
            <a:r>
              <a:rPr lang="en-US" altLang="zh-CN" sz="2400">
                <a:ea typeface="SimSun" pitchFamily="2" charset="-122"/>
              </a:rPr>
              <a:t>Customer-reporting of defects improved</a:t>
            </a:r>
          </a:p>
          <a:p>
            <a:pPr>
              <a:lnSpc>
                <a:spcPct val="80000"/>
              </a:lnSpc>
              <a:buFontTx/>
              <a:buNone/>
            </a:pPr>
            <a:r>
              <a:rPr lang="en-US" altLang="zh-CN" sz="2000">
                <a:ea typeface="SimSun" pitchFamily="2" charset="-122"/>
              </a:rPr>
              <a:t>	over past decade in US and Japan; LOC </a:t>
            </a:r>
            <a:r>
              <a:rPr lang="en-US" altLang="zh-CN" sz="2000">
                <a:latin typeface="Comic Sans MS"/>
                <a:ea typeface="SimSun" pitchFamily="2" charset="-122"/>
              </a:rPr>
              <a:t>“</a:t>
            </a:r>
            <a:r>
              <a:rPr lang="en-US" altLang="zh-CN" sz="2000">
                <a:ea typeface="SimSun" pitchFamily="2" charset="-122"/>
              </a:rPr>
              <a:t>productivity</a:t>
            </a:r>
            <a:r>
              <a:rPr lang="en-US" altLang="zh-CN" sz="2000">
                <a:latin typeface="Comic Sans MS"/>
                <a:ea typeface="SimSun" pitchFamily="2" charset="-122"/>
              </a:rPr>
              <a:t>”</a:t>
            </a:r>
            <a:r>
              <a:rPr lang="en-US" altLang="zh-CN" sz="2000">
                <a:ea typeface="SimSun" pitchFamily="2" charset="-122"/>
              </a:rPr>
              <a:t> may have improved a little</a:t>
            </a:r>
          </a:p>
          <a:p>
            <a:pPr>
              <a:lnSpc>
                <a:spcPct val="80000"/>
              </a:lnSpc>
            </a:pPr>
            <a:endParaRPr lang="en-US" altLang="zh-CN" sz="2000">
              <a:ea typeface="SimSun" pitchFamily="2" charset="-122"/>
            </a:endParaRPr>
          </a:p>
          <a:p>
            <a:pPr>
              <a:lnSpc>
                <a:spcPct val="80000"/>
              </a:lnSpc>
            </a:pPr>
            <a:r>
              <a:rPr lang="en-US" altLang="zh-CN" sz="2400">
                <a:ea typeface="SimSun" pitchFamily="2" charset="-122"/>
              </a:rPr>
              <a:t>Japanese still report best quality &amp; productivity</a:t>
            </a:r>
          </a:p>
          <a:p>
            <a:pPr>
              <a:lnSpc>
                <a:spcPct val="80000"/>
              </a:lnSpc>
              <a:buFontTx/>
              <a:buNone/>
            </a:pPr>
            <a:r>
              <a:rPr lang="en-US" altLang="zh-CN" sz="2000">
                <a:ea typeface="SimSun" pitchFamily="2" charset="-122"/>
              </a:rPr>
              <a:t>	but what does this mean?  Preoccupation with </a:t>
            </a:r>
            <a:r>
              <a:rPr lang="en-US" altLang="zh-CN" sz="2000">
                <a:latin typeface="Comic Sans MS"/>
                <a:ea typeface="SimSun" pitchFamily="2" charset="-122"/>
              </a:rPr>
              <a:t>“</a:t>
            </a:r>
            <a:r>
              <a:rPr lang="en-US" altLang="zh-CN" sz="2000">
                <a:ea typeface="SimSun" pitchFamily="2" charset="-122"/>
              </a:rPr>
              <a:t>zero defects</a:t>
            </a:r>
            <a:r>
              <a:rPr lang="en-US" altLang="zh-CN" sz="2000">
                <a:latin typeface="Comic Sans MS"/>
                <a:ea typeface="SimSun" pitchFamily="2" charset="-122"/>
              </a:rPr>
              <a:t>”</a:t>
            </a:r>
            <a:r>
              <a:rPr lang="en-US" altLang="zh-CN" sz="2000">
                <a:ea typeface="SimSun" pitchFamily="2" charset="-122"/>
              </a:rPr>
              <a:t>? Need more lines of code to write same functionality per day as US &amp; Indian programmers?</a:t>
            </a:r>
          </a:p>
          <a:p>
            <a:pPr>
              <a:lnSpc>
                <a:spcPct val="80000"/>
              </a:lnSpc>
            </a:pPr>
            <a:endParaRPr lang="en-US" altLang="zh-CN" sz="2000" b="1">
              <a:ea typeface="SimSun" pitchFamily="2" charset="-122"/>
            </a:endParaRPr>
          </a:p>
          <a:p>
            <a:pPr>
              <a:lnSpc>
                <a:spcPct val="80000"/>
              </a:lnSpc>
            </a:pPr>
            <a:r>
              <a:rPr lang="en-US" altLang="zh-CN" sz="2400">
                <a:ea typeface="SimSun" pitchFamily="2" charset="-122"/>
              </a:rPr>
              <a:t>Indian projects strong in process and quality</a:t>
            </a:r>
          </a:p>
          <a:p>
            <a:pPr>
              <a:lnSpc>
                <a:spcPct val="80000"/>
              </a:lnSpc>
              <a:buFontTx/>
              <a:buNone/>
            </a:pPr>
            <a:r>
              <a:rPr lang="en-US" altLang="zh-CN" sz="1400" b="1">
                <a:ea typeface="SimSun" pitchFamily="2" charset="-122"/>
              </a:rPr>
              <a:t>	</a:t>
            </a:r>
            <a:endParaRPr lang="en-US" altLang="zh-CN" sz="1400">
              <a:ea typeface="SimSun" pitchFamily="2" charset="-122"/>
            </a:endParaRPr>
          </a:p>
          <a:p>
            <a:pPr>
              <a:lnSpc>
                <a:spcPct val="80000"/>
              </a:lnSpc>
            </a:pPr>
            <a:endParaRPr lang="zh-CN" altLang="en-US" sz="1400">
              <a:ea typeface="SimSun" pitchFamily="2" charset="-122"/>
            </a:endParaRPr>
          </a:p>
        </p:txBody>
      </p:sp>
    </p:spTree>
    <p:extLst>
      <p:ext uri="{BB962C8B-B14F-4D97-AF65-F5344CB8AC3E}">
        <p14:creationId xmlns:p14="http://schemas.microsoft.com/office/powerpoint/2010/main" val="349954427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b="1">
                <a:ea typeface="SimSun" pitchFamily="2" charset="-122"/>
              </a:rPr>
              <a:t>Observations</a:t>
            </a:r>
            <a:endParaRPr lang="en-US" altLang="en-US" b="1">
              <a:ea typeface="SimSun" pitchFamily="2" charset="-122"/>
            </a:endParaRPr>
          </a:p>
        </p:txBody>
      </p:sp>
      <p:sp>
        <p:nvSpPr>
          <p:cNvPr id="139267" name="Rectangle 3"/>
          <p:cNvSpPr>
            <a:spLocks noGrp="1" noChangeArrowheads="1"/>
          </p:cNvSpPr>
          <p:nvPr>
            <p:ph type="body" idx="1"/>
          </p:nvPr>
        </p:nvSpPr>
        <p:spPr>
          <a:xfrm>
            <a:off x="685800" y="1752600"/>
            <a:ext cx="7772400" cy="4724400"/>
          </a:xfrm>
        </p:spPr>
        <p:txBody>
          <a:bodyPr/>
          <a:lstStyle/>
          <a:p>
            <a:pPr marL="457200" indent="-457200">
              <a:lnSpc>
                <a:spcPct val="80000"/>
              </a:lnSpc>
            </a:pPr>
            <a:r>
              <a:rPr lang="en-US" altLang="en-US" sz="2400"/>
              <a:t>Best “nominal” quality from traditional “waterfall” (fewer cycles &amp; late changes implies less bugs)</a:t>
            </a:r>
          </a:p>
          <a:p>
            <a:pPr marL="457200" indent="-457200">
              <a:lnSpc>
                <a:spcPct val="80000"/>
              </a:lnSpc>
            </a:pPr>
            <a:endParaRPr lang="en-US" altLang="en-US" sz="2400"/>
          </a:p>
          <a:p>
            <a:pPr marL="457200" indent="-457200">
              <a:lnSpc>
                <a:spcPct val="80000"/>
              </a:lnSpc>
            </a:pPr>
            <a:r>
              <a:rPr lang="en-US" altLang="en-US" sz="2400"/>
              <a:t>Best balance of quality, flexibility, cost &amp; speed from combining conventional &amp; iterative practices </a:t>
            </a:r>
          </a:p>
          <a:p>
            <a:pPr marL="457200" indent="-457200">
              <a:lnSpc>
                <a:spcPct val="80000"/>
              </a:lnSpc>
            </a:pPr>
            <a:endParaRPr lang="en-US" altLang="en-US" sz="2400"/>
          </a:p>
          <a:p>
            <a:pPr marL="457200" indent="-457200">
              <a:lnSpc>
                <a:spcPct val="80000"/>
              </a:lnSpc>
            </a:pPr>
            <a:r>
              <a:rPr lang="en-US" altLang="en-US" sz="2400"/>
              <a:t>However, differences in quality between waterfall &amp; iterative disappear if a bundle of techniques of used:</a:t>
            </a:r>
          </a:p>
          <a:p>
            <a:pPr marL="457200" indent="-457200">
              <a:lnSpc>
                <a:spcPct val="80000"/>
              </a:lnSpc>
            </a:pPr>
            <a:endParaRPr lang="en-US" altLang="en-US" sz="2400"/>
          </a:p>
          <a:p>
            <a:pPr marL="838200" lvl="1" indent="-381000">
              <a:lnSpc>
                <a:spcPct val="80000"/>
              </a:lnSpc>
              <a:buFont typeface="Wingdings" pitchFamily="2" charset="2"/>
              <a:buAutoNum type="arabicPeriod"/>
            </a:pPr>
            <a:r>
              <a:rPr lang="en-US" altLang="en-US" sz="2200"/>
              <a:t>Early prototypes (get customer feedback early)</a:t>
            </a:r>
          </a:p>
          <a:p>
            <a:pPr marL="838200" lvl="1" indent="-381000">
              <a:lnSpc>
                <a:spcPct val="80000"/>
              </a:lnSpc>
              <a:buFont typeface="Wingdings" pitchFamily="2" charset="2"/>
              <a:buAutoNum type="arabicPeriod"/>
            </a:pPr>
            <a:r>
              <a:rPr lang="en-US" altLang="en-US" sz="2200"/>
              <a:t>Design reviews (continuously check quality of design)</a:t>
            </a:r>
          </a:p>
          <a:p>
            <a:pPr marL="838200" lvl="1" indent="-381000">
              <a:lnSpc>
                <a:spcPct val="80000"/>
              </a:lnSpc>
              <a:buFont typeface="Wingdings" pitchFamily="2" charset="2"/>
              <a:buAutoNum type="arabicPeriod"/>
            </a:pPr>
            <a:r>
              <a:rPr lang="en-US" altLang="en-US" sz="2200"/>
              <a:t>Regression tests on each build (continuously check quality of code and functional status)</a:t>
            </a:r>
          </a:p>
        </p:txBody>
      </p:sp>
    </p:spTree>
    <p:extLst>
      <p:ext uri="{BB962C8B-B14F-4D97-AF65-F5344CB8AC3E}">
        <p14:creationId xmlns:p14="http://schemas.microsoft.com/office/powerpoint/2010/main" val="241055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Software Industry</a:t>
            </a:r>
          </a:p>
        </p:txBody>
      </p:sp>
      <p:sp>
        <p:nvSpPr>
          <p:cNvPr id="3" name="Content Placeholder 2"/>
          <p:cNvSpPr>
            <a:spLocks noGrp="1"/>
          </p:cNvSpPr>
          <p:nvPr>
            <p:ph idx="1"/>
          </p:nvPr>
        </p:nvSpPr>
        <p:spPr/>
        <p:txBody>
          <a:bodyPr>
            <a:normAutofit fontScale="92500" lnSpcReduction="20000"/>
          </a:bodyPr>
          <a:lstStyle/>
          <a:p>
            <a:r>
              <a:rPr lang="en-IE" dirty="0"/>
              <a:t>Throughout the 1970s there was an expansion of automated information-processing tasks in companies</a:t>
            </a:r>
          </a:p>
          <a:p>
            <a:endParaRPr lang="en-IE" dirty="0"/>
          </a:p>
          <a:p>
            <a:r>
              <a:rPr lang="en-IE" dirty="0"/>
              <a:t>The importance of programming to companies increased and tools appeared to support the programmer’s productivity</a:t>
            </a:r>
          </a:p>
          <a:p>
            <a:endParaRPr lang="en-IE" dirty="0"/>
          </a:p>
          <a:p>
            <a:r>
              <a:rPr lang="en-IE" dirty="0"/>
              <a:t>The introduction of the personal computer and its widespread adoption after 1980 accelerated the demand for software and programming</a:t>
            </a:r>
          </a:p>
        </p:txBody>
      </p:sp>
    </p:spTree>
    <p:extLst>
      <p:ext uri="{BB962C8B-B14F-4D97-AF65-F5344CB8AC3E}">
        <p14:creationId xmlns:p14="http://schemas.microsoft.com/office/powerpoint/2010/main" val="175843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nature of Software</a:t>
            </a:r>
          </a:p>
        </p:txBody>
      </p:sp>
      <p:sp>
        <p:nvSpPr>
          <p:cNvPr id="3" name="Content Placeholder 2"/>
          <p:cNvSpPr>
            <a:spLocks noGrp="1"/>
          </p:cNvSpPr>
          <p:nvPr>
            <p:ph idx="1"/>
          </p:nvPr>
        </p:nvSpPr>
        <p:spPr/>
        <p:txBody>
          <a:bodyPr/>
          <a:lstStyle/>
          <a:p>
            <a:r>
              <a:rPr lang="en-IE" dirty="0"/>
              <a:t>It is abstract and intangible</a:t>
            </a:r>
          </a:p>
          <a:p>
            <a:r>
              <a:rPr lang="en-IE" dirty="0"/>
              <a:t>There is a lack of physical constraints</a:t>
            </a:r>
          </a:p>
          <a:p>
            <a:r>
              <a:rPr lang="en-IE" dirty="0"/>
              <a:t>Software is not thought to have natural limits unlike real-world materials</a:t>
            </a:r>
          </a:p>
          <a:p>
            <a:r>
              <a:rPr lang="en-IE" dirty="0"/>
              <a:t>It easily becomes extremely complex</a:t>
            </a:r>
          </a:p>
          <a:p>
            <a:r>
              <a:rPr lang="en-IE" dirty="0"/>
              <a:t>It is effort intensive (need to organize carefully)</a:t>
            </a:r>
          </a:p>
        </p:txBody>
      </p:sp>
    </p:spTree>
    <p:extLst>
      <p:ext uri="{BB962C8B-B14F-4D97-AF65-F5344CB8AC3E}">
        <p14:creationId xmlns:p14="http://schemas.microsoft.com/office/powerpoint/2010/main" val="44715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Many ordinary software failures</a:t>
            </a:r>
          </a:p>
        </p:txBody>
      </p:sp>
      <p:sp>
        <p:nvSpPr>
          <p:cNvPr id="3" name="Content Placeholder 2"/>
          <p:cNvSpPr>
            <a:spLocks noGrp="1"/>
          </p:cNvSpPr>
          <p:nvPr>
            <p:ph idx="1"/>
          </p:nvPr>
        </p:nvSpPr>
        <p:spPr/>
        <p:txBody>
          <a:bodyPr/>
          <a:lstStyle/>
          <a:p>
            <a:r>
              <a:rPr lang="en-IE" dirty="0"/>
              <a:t>Does not solve user’s problem</a:t>
            </a:r>
          </a:p>
          <a:p>
            <a:r>
              <a:rPr lang="en-IE" dirty="0"/>
              <a:t>There is some schedule slippage and it is not ready in time </a:t>
            </a:r>
          </a:p>
          <a:p>
            <a:r>
              <a:rPr lang="en-IE" dirty="0"/>
              <a:t>There can be cost over-runs and in extreme cases it becomes too costly to complete </a:t>
            </a:r>
          </a:p>
          <a:p>
            <a:r>
              <a:rPr lang="en-IE" dirty="0"/>
              <a:t>It has poor quality and poor maintainability</a:t>
            </a:r>
          </a:p>
        </p:txBody>
      </p:sp>
    </p:spTree>
    <p:extLst>
      <p:ext uri="{BB962C8B-B14F-4D97-AF65-F5344CB8AC3E}">
        <p14:creationId xmlns:p14="http://schemas.microsoft.com/office/powerpoint/2010/main" val="1176102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3184</Words>
  <Application>Microsoft Office PowerPoint</Application>
  <PresentationFormat>On-screen Show (4:3)</PresentationFormat>
  <Paragraphs>428</Paragraphs>
  <Slides>64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SimSun</vt:lpstr>
      <vt:lpstr>Arial</vt:lpstr>
      <vt:lpstr>Calibri</vt:lpstr>
      <vt:lpstr>Comic Sans MS</vt:lpstr>
      <vt:lpstr>Wingdings</vt:lpstr>
      <vt:lpstr>Office Theme</vt:lpstr>
      <vt:lpstr>Software Failures – Why we need testing </vt:lpstr>
      <vt:lpstr>First a little history on the programmer</vt:lpstr>
      <vt:lpstr>ENIAC</vt:lpstr>
      <vt:lpstr>1960s</vt:lpstr>
      <vt:lpstr>Early Programmers</vt:lpstr>
      <vt:lpstr>Development of the programming profession</vt:lpstr>
      <vt:lpstr>The Software Industry</vt:lpstr>
      <vt:lpstr>The nature of Software</vt:lpstr>
      <vt:lpstr>Many ordinary software failures</vt:lpstr>
      <vt:lpstr>Ariane 5</vt:lpstr>
      <vt:lpstr>Ariane 5</vt:lpstr>
      <vt:lpstr>Ariane 5</vt:lpstr>
      <vt:lpstr>Ariane 5</vt:lpstr>
      <vt:lpstr>Therac-25</vt:lpstr>
      <vt:lpstr>Therac-25</vt:lpstr>
      <vt:lpstr>Lufthansa Airbus Crash</vt:lpstr>
      <vt:lpstr>Lufthansa Airbus Crash</vt:lpstr>
      <vt:lpstr>Lufthansa Airbus Crash</vt:lpstr>
      <vt:lpstr>AT&amp;T</vt:lpstr>
      <vt:lpstr>Pentium Chip</vt:lpstr>
      <vt:lpstr>Software Failures</vt:lpstr>
      <vt:lpstr>Software Failures</vt:lpstr>
      <vt:lpstr>Windows Vista</vt:lpstr>
      <vt:lpstr>Software Failures</vt:lpstr>
      <vt:lpstr>RBS Software Upgrade Consequences</vt:lpstr>
      <vt:lpstr>British Airways Terminal 5 Opening in 2008</vt:lpstr>
      <vt:lpstr>British Airways Terminal 5 Opening in 2008</vt:lpstr>
      <vt:lpstr>British Airways Terminal 5 Opening in 2008</vt:lpstr>
      <vt:lpstr>British Airways Terminal 5 Opening in 2008</vt:lpstr>
      <vt:lpstr>British Airways Terminal 5 Opening in 2008</vt:lpstr>
      <vt:lpstr>British Airways Terminal 5 Opening in 2008</vt:lpstr>
      <vt:lpstr>British Airways Terminal 5 Opening in 2008</vt:lpstr>
      <vt:lpstr>British Airways Terminal 5 Opening in 2008</vt:lpstr>
      <vt:lpstr>British Airways Terminal 5 Opening in 2008</vt:lpstr>
      <vt:lpstr>British Airways Terminal 5 Opening in 2008</vt:lpstr>
      <vt:lpstr>In September 2016…</vt:lpstr>
      <vt:lpstr>BA September 2016</vt:lpstr>
      <vt:lpstr>Just for reassurance…</vt:lpstr>
      <vt:lpstr>The explanation</vt:lpstr>
      <vt:lpstr>Software Failures</vt:lpstr>
      <vt:lpstr>Excel 2007 Bug</vt:lpstr>
      <vt:lpstr>Many other examples exist</vt:lpstr>
      <vt:lpstr>Interesting Quotes</vt:lpstr>
      <vt:lpstr>Interesting Quotes</vt:lpstr>
      <vt:lpstr>(In)famous BSOD</vt:lpstr>
      <vt:lpstr>Any solutions?</vt:lpstr>
      <vt:lpstr>Software Development Lifecycles</vt:lpstr>
      <vt:lpstr>Code and Fix</vt:lpstr>
      <vt:lpstr>Waterfall</vt:lpstr>
      <vt:lpstr>Incremental</vt:lpstr>
      <vt:lpstr>SCRUM</vt:lpstr>
      <vt:lpstr>DevOps</vt:lpstr>
      <vt:lpstr>Software Testing and Debugging</vt:lpstr>
      <vt:lpstr>Static Testing</vt:lpstr>
      <vt:lpstr>Static Testing</vt:lpstr>
      <vt:lpstr>Spec#</vt:lpstr>
      <vt:lpstr>Dynamic Testing</vt:lpstr>
      <vt:lpstr>Black and White box Testing</vt:lpstr>
      <vt:lpstr>InternationalComparisons  2003 IEEE Software</vt:lpstr>
      <vt:lpstr>“Conventional” Good Practices</vt:lpstr>
      <vt:lpstr>“Newer” Iterative Practices</vt:lpstr>
      <vt:lpstr>“Crude” Output Comparisons</vt:lpstr>
      <vt:lpstr>Observations</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Joseph Timoney</cp:lastModifiedBy>
  <cp:revision>18</cp:revision>
  <dcterms:created xsi:type="dcterms:W3CDTF">2018-03-27T12:18:40Z</dcterms:created>
  <dcterms:modified xsi:type="dcterms:W3CDTF">2018-10-31T09:51:01Z</dcterms:modified>
</cp:coreProperties>
</file>