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02" autoAdjust="0"/>
  </p:normalViewPr>
  <p:slideViewPr>
    <p:cSldViewPr>
      <p:cViewPr varScale="1">
        <p:scale>
          <a:sx n="85" d="100"/>
          <a:sy n="85" d="100"/>
        </p:scale>
        <p:origin x="23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736C5-B81C-4896-9234-178CDD2B54A8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E83C3-8070-49A1-A0CC-6484DBFB1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34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目标不同：测试的目标是发现问题，调试的目标是解决问题（发现在哪里出了问题，错误分析，缺陷定位）</a:t>
            </a:r>
            <a:endParaRPr lang="en-US" altLang="zh-CN" dirty="0" smtClean="0"/>
          </a:p>
          <a:p>
            <a:r>
              <a:rPr lang="zh-CN" altLang="en-US" dirty="0" smtClean="0"/>
              <a:t>优势不同：单元测试可以与</a:t>
            </a:r>
            <a:r>
              <a:rPr lang="en-US" altLang="zh-CN" dirty="0" err="1" smtClean="0"/>
              <a:t>jekins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这样的集成工具联动，实现自动化，更有利于团队协作和管理；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必须手动监测变量名称，人肉执行，可以嵌入开发“中”，而不必等到事后。</a:t>
            </a:r>
            <a:endParaRPr lang="en-US" altLang="zh-CN" dirty="0" smtClean="0"/>
          </a:p>
          <a:p>
            <a:r>
              <a:rPr lang="zh-CN" altLang="en-US" dirty="0" smtClean="0"/>
              <a:t>对运行时的影响：无影响，必须在运行时监控代码中的变量</a:t>
            </a:r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不同：单元测试可以组成不同的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，可以实现开发人员的分工，可以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83C3-8070-49A1-A0CC-6484DBFB11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1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我们常说的断点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(breakpoints)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breakpoints,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breakpoints,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还有其他的断点类型：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watchpoint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breakpoint,method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breakpoint ,exception breakpoint.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breakpoint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也叫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watchpoint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监视点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当成员变量被读取或修改时暂挂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breakpoint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离开此方法时暂挂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(Run-method breakpoint)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 breakpoint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捕抓到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时暂挂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83C3-8070-49A1-A0CC-6484DBFB11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41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into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：单步执行，遇到子函数就进入并且继续单步执行（简而言之，进入子函数）；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over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：在单步执行时，在函数内遇到子函数时不会进入子函数内单步执行，而是将子函数整个执行完再停止，也就是把子函数整个作为一步。有一点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经过我们简单的调试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在不存在子函数的情况下是和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into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效果一样的（简而言之，越过子函数，但子函数会执行）。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：当单步执行到子函数内时，用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out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就可以执行完子函数余下部分，并返回到上一层函数。</a:t>
            </a:r>
          </a:p>
          <a:p>
            <a:r>
              <a:rPr lang="en-US" altLang="zh-CN" dirty="0" smtClean="0"/>
              <a:t>step Filter </a:t>
            </a:r>
            <a:r>
              <a:rPr lang="zh-CN" altLang="en-US" dirty="0" smtClean="0"/>
              <a:t>逐步过滤 一直执行直到遇到未经过滤的位置或断点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设置</a:t>
            </a:r>
            <a:r>
              <a:rPr lang="en-US" altLang="zh-CN" dirty="0" err="1" smtClean="0"/>
              <a:t>Filter:window-preferences-java-Debug-step</a:t>
            </a:r>
            <a:r>
              <a:rPr lang="en-US" altLang="zh-CN" dirty="0" smtClean="0"/>
              <a:t> Filtering)</a:t>
            </a:r>
            <a:br>
              <a:rPr lang="en-US" altLang="zh-CN" dirty="0" smtClean="0"/>
            </a:br>
            <a:r>
              <a:rPr lang="en-US" altLang="zh-CN" dirty="0" smtClean="0"/>
              <a:t>Resume </a:t>
            </a:r>
            <a:r>
              <a:rPr lang="zh-CN" altLang="en-US" dirty="0" smtClean="0"/>
              <a:t>重新开始执行</a:t>
            </a:r>
            <a:r>
              <a:rPr lang="en-US" altLang="zh-CN" dirty="0" smtClean="0"/>
              <a:t>debug,</a:t>
            </a:r>
            <a:r>
              <a:rPr lang="zh-CN" altLang="en-US" dirty="0" smtClean="0"/>
              <a:t>一直运行直到遇到</a:t>
            </a:r>
            <a:r>
              <a:rPr lang="en-US" altLang="zh-CN" dirty="0" smtClean="0"/>
              <a:t>breakpoint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    </a:t>
            </a:r>
            <a:r>
              <a:rPr lang="zh-CN" altLang="en-US" dirty="0" smtClean="0"/>
              <a:t>例如 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两个断点，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过程中发现</a:t>
            </a:r>
            <a:r>
              <a:rPr lang="en-US" altLang="zh-CN" dirty="0" smtClean="0"/>
              <a:t>A</a:t>
            </a:r>
            <a:r>
              <a:rPr lang="zh-CN" altLang="en-US" dirty="0" smtClean="0"/>
              <a:t>断点已经无用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去除</a:t>
            </a:r>
            <a:r>
              <a:rPr lang="en-US" altLang="zh-CN" dirty="0" smtClean="0"/>
              <a:t>A</a:t>
            </a:r>
            <a:r>
              <a:rPr lang="zh-CN" altLang="en-US" dirty="0" smtClean="0"/>
              <a:t>断点，运行</a:t>
            </a:r>
            <a:r>
              <a:rPr lang="en-US" altLang="zh-CN" dirty="0" smtClean="0"/>
              <a:t>resume</a:t>
            </a:r>
            <a:r>
              <a:rPr lang="zh-CN" altLang="en-US" dirty="0" smtClean="0"/>
              <a:t>就会跳过</a:t>
            </a:r>
            <a:r>
              <a:rPr lang="en-US" altLang="zh-CN" dirty="0" smtClean="0"/>
              <a:t>A</a:t>
            </a:r>
            <a:r>
              <a:rPr lang="zh-CN" altLang="en-US" dirty="0" smtClean="0"/>
              <a:t>直接到达</a:t>
            </a:r>
            <a:r>
              <a:rPr lang="en-US" altLang="zh-CN" dirty="0" smtClean="0"/>
              <a:t>B</a:t>
            </a:r>
            <a:r>
              <a:rPr lang="zh-CN" altLang="en-US" dirty="0" smtClean="0"/>
              <a:t>断点。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调试跑出异常时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重新从断点开始调试。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ebug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过程中修改了某些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save&amp;build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--&gt;resume--&gt;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重新暂挂于断点</a:t>
            </a:r>
            <a:endParaRPr lang="en-US" altLang="zh-CN" dirty="0" smtClean="0"/>
          </a:p>
          <a:p>
            <a:r>
              <a:rPr lang="en-US" altLang="zh-CN" dirty="0" smtClean="0"/>
              <a:t>hit count </a:t>
            </a:r>
            <a:r>
              <a:rPr lang="zh-CN" altLang="en-US" dirty="0" smtClean="0"/>
              <a:t>设置执行次数 适合程序中的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(</a:t>
            </a:r>
            <a:r>
              <a:rPr lang="zh-CN" altLang="en-US" dirty="0" smtClean="0"/>
              <a:t>设置 </a:t>
            </a:r>
            <a:r>
              <a:rPr lang="en-US" altLang="zh-CN" dirty="0" smtClean="0"/>
              <a:t>breakpoint view-</a:t>
            </a:r>
            <a:r>
              <a:rPr lang="zh-CN" altLang="en-US" dirty="0" smtClean="0"/>
              <a:t>右键</a:t>
            </a:r>
            <a:r>
              <a:rPr lang="en-US" altLang="zh-CN" dirty="0" smtClean="0"/>
              <a:t>hit count)</a:t>
            </a:r>
          </a:p>
          <a:p>
            <a:r>
              <a:rPr lang="en-US" altLang="zh-CN" dirty="0" smtClean="0"/>
              <a:t>inspect </a:t>
            </a:r>
            <a:r>
              <a:rPr lang="zh-CN" altLang="en-US" dirty="0" smtClean="0"/>
              <a:t>检查 运算。执行一个表达式显示执行值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watch </a:t>
            </a:r>
            <a:r>
              <a:rPr lang="zh-CN" altLang="en-US" dirty="0" smtClean="0"/>
              <a:t>实时地监视对象、方法或变量的变化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E83C3-8070-49A1-A0CC-6484DBFB11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5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325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44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83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69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959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391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381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093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73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106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B0A-48D2-40EB-97B9-6D5F3FC88EF4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517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DB0A-48D2-40EB-97B9-6D5F3FC88EF4}" type="datetimeFigureOut">
              <a:rPr lang="en-IE" smtClean="0"/>
              <a:t>16/12/2020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CFD1-0883-4AEF-B813-FA484907016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01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Testing and Debugging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488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Testing and Debugging</a:t>
            </a:r>
            <a:endParaRPr lang="en-US" altLang="en-US" smtClean="0"/>
          </a:p>
        </p:txBody>
      </p:sp>
      <p:sp>
        <p:nvSpPr>
          <p:cNvPr id="2396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 smtClean="0"/>
              <a:t>Defect testing and debugging are distinct </a:t>
            </a:r>
            <a:br>
              <a:rPr lang="en-US" altLang="en-US" sz="2800" dirty="0" smtClean="0"/>
            </a:br>
            <a:r>
              <a:rPr lang="en-US" altLang="en-US" sz="2800" dirty="0" smtClean="0"/>
              <a:t>processes</a:t>
            </a:r>
          </a:p>
          <a:p>
            <a:r>
              <a:rPr lang="en-US" altLang="en-US" sz="2800" dirty="0" smtClean="0"/>
              <a:t>Defect testing is concerned with confirming the </a:t>
            </a:r>
            <a:br>
              <a:rPr lang="en-US" altLang="en-US" sz="2800" dirty="0" smtClean="0"/>
            </a:br>
            <a:r>
              <a:rPr lang="en-US" altLang="en-US" sz="2800" dirty="0" smtClean="0"/>
              <a:t>presence of errors</a:t>
            </a:r>
          </a:p>
          <a:p>
            <a:r>
              <a:rPr lang="en-US" altLang="en-US" sz="2800" dirty="0" smtClean="0"/>
              <a:t>Debugging is concerned with locating and </a:t>
            </a:r>
            <a:br>
              <a:rPr lang="en-US" altLang="en-US" sz="2800" dirty="0" smtClean="0"/>
            </a:br>
            <a:r>
              <a:rPr lang="en-US" altLang="en-US" sz="2800" dirty="0" smtClean="0"/>
              <a:t>repairing these errors</a:t>
            </a:r>
          </a:p>
          <a:p>
            <a:r>
              <a:rPr lang="en-US" altLang="en-US" sz="2800" dirty="0" smtClean="0"/>
              <a:t>Debugging involves formulating a hypothesis </a:t>
            </a:r>
            <a:br>
              <a:rPr lang="en-US" altLang="en-US" sz="2800" dirty="0" smtClean="0"/>
            </a:br>
            <a:r>
              <a:rPr lang="en-US" altLang="en-US" sz="2800" dirty="0" smtClean="0"/>
              <a:t>about program behavior then testing these </a:t>
            </a:r>
            <a:br>
              <a:rPr lang="en-US" altLang="en-US" sz="2800" dirty="0" smtClean="0"/>
            </a:br>
            <a:r>
              <a:rPr lang="en-US" altLang="en-US" sz="2800" dirty="0" smtClean="0"/>
              <a:t>hypotheses to find the system error</a:t>
            </a: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150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Debugging Activities</a:t>
            </a:r>
            <a:endParaRPr lang="en-US" altLang="en-US" smtClean="0"/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1082675" y="2217738"/>
            <a:ext cx="1616075" cy="712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defTabSz="914400"/>
            <a:r>
              <a:rPr lang="en-CA" altLang="en-US" sz="2300"/>
              <a:t>Locate error</a:t>
            </a:r>
          </a:p>
          <a:p>
            <a:pPr algn="ctr" defTabSz="914400"/>
            <a:r>
              <a:rPr lang="en-CA" altLang="en-US" sz="2300"/>
              <a:t>&amp; fault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773363" y="3344863"/>
            <a:ext cx="1616075" cy="712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defTabSz="914400"/>
            <a:r>
              <a:rPr lang="en-CA" altLang="en-US" sz="2300"/>
              <a:t>Design fault</a:t>
            </a:r>
          </a:p>
          <a:p>
            <a:pPr algn="ctr" defTabSz="914400"/>
            <a:r>
              <a:rPr lang="en-CA" altLang="en-US" sz="2300"/>
              <a:t>repair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481513" y="4448175"/>
            <a:ext cx="1616075" cy="712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defTabSz="914400"/>
            <a:r>
              <a:rPr lang="en-CA" altLang="en-US" sz="2300"/>
              <a:t>Repair fault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6267450" y="5524500"/>
            <a:ext cx="1616075" cy="712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ctr" defTabSz="914400"/>
            <a:r>
              <a:rPr lang="en-CA" altLang="en-US" sz="2300"/>
              <a:t>Re-test</a:t>
            </a:r>
          </a:p>
          <a:p>
            <a:pPr algn="ctr" defTabSz="914400"/>
            <a:r>
              <a:rPr lang="en-CA" altLang="en-US" sz="2300"/>
              <a:t>program</a:t>
            </a:r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>
            <a:off x="2498725" y="2935288"/>
            <a:ext cx="414338" cy="42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0649" name="Line 9"/>
          <p:cNvSpPr>
            <a:spLocks noChangeShapeType="1"/>
          </p:cNvSpPr>
          <p:nvPr/>
        </p:nvSpPr>
        <p:spPr bwMode="auto">
          <a:xfrm>
            <a:off x="4302125" y="4062413"/>
            <a:ext cx="303213" cy="38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>
            <a:off x="5981700" y="5165725"/>
            <a:ext cx="415925" cy="34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87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Debugging: Issues</a:t>
            </a:r>
            <a:endParaRPr lang="en-US" altLang="en-US" smtClean="0"/>
          </a:p>
        </p:txBody>
      </p:sp>
      <p:sp>
        <p:nvSpPr>
          <p:cNvPr id="248845" name="Text Box 13"/>
          <p:cNvSpPr txBox="1">
            <a:spLocks noChangeArrowheads="1"/>
          </p:cNvSpPr>
          <p:nvPr/>
        </p:nvSpPr>
        <p:spPr bwMode="auto">
          <a:xfrm>
            <a:off x="365125" y="1360488"/>
            <a:ext cx="816768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defTabSz="914400">
              <a:buFont typeface="Wingdings" pitchFamily="2" charset="2"/>
              <a:buChar char="§"/>
            </a:pPr>
            <a:r>
              <a:rPr lang="en-US" altLang="en-US" sz="2400" dirty="0">
                <a:latin typeface="Arial" charset="0"/>
              </a:rPr>
              <a:t> </a:t>
            </a:r>
            <a:r>
              <a:rPr lang="en-US" altLang="en-US" sz="2400" dirty="0"/>
              <a:t>observed bug and its cause may be geographically separated</a:t>
            </a:r>
          </a:p>
          <a:p>
            <a:pPr defTabSz="914400">
              <a:buFont typeface="Wingdings" pitchFamily="2" charset="2"/>
              <a:buChar char="§"/>
            </a:pPr>
            <a:endParaRPr lang="en-US" altLang="en-US" sz="2400" dirty="0"/>
          </a:p>
          <a:p>
            <a:pPr defTabSz="914400">
              <a:buFont typeface="Wingdings" pitchFamily="2" charset="2"/>
              <a:buChar char="§"/>
            </a:pPr>
            <a:r>
              <a:rPr lang="en-US" altLang="en-US" sz="2400" dirty="0"/>
              <a:t> observed bug may disappear when another problem is fixed</a:t>
            </a:r>
          </a:p>
          <a:p>
            <a:pPr defTabSz="914400">
              <a:buFont typeface="Wingdings" pitchFamily="2" charset="2"/>
              <a:buChar char="§"/>
            </a:pPr>
            <a:endParaRPr lang="en-US" altLang="en-US" sz="2400" dirty="0"/>
          </a:p>
          <a:p>
            <a:pPr defTabSz="914400">
              <a:buFont typeface="Wingdings" pitchFamily="2" charset="2"/>
              <a:buChar char="§"/>
            </a:pPr>
            <a:r>
              <a:rPr lang="en-US" altLang="en-US" sz="2400" dirty="0"/>
              <a:t> cause of bug may be due to human error that is hard to trace</a:t>
            </a:r>
          </a:p>
          <a:p>
            <a:pPr defTabSz="914400">
              <a:buFont typeface="Wingdings" pitchFamily="2" charset="2"/>
              <a:buChar char="§"/>
            </a:pPr>
            <a:endParaRPr lang="en-US" altLang="en-US" sz="2400" dirty="0"/>
          </a:p>
          <a:p>
            <a:pPr defTabSz="914400">
              <a:buFont typeface="Wingdings" pitchFamily="2" charset="2"/>
              <a:buChar char="§"/>
            </a:pPr>
            <a:r>
              <a:rPr lang="en-US" altLang="en-US" sz="2400" dirty="0"/>
              <a:t> cause of bug may be due to assumptions that everyone believes</a:t>
            </a:r>
          </a:p>
          <a:p>
            <a:pPr defTabSz="914400">
              <a:buFont typeface="Wingdings" pitchFamily="2" charset="2"/>
              <a:buChar char="§"/>
            </a:pPr>
            <a:endParaRPr lang="en-US" altLang="en-US" sz="2400" dirty="0"/>
          </a:p>
          <a:p>
            <a:pPr defTabSz="914400">
              <a:buFont typeface="Wingdings" pitchFamily="2" charset="2"/>
              <a:buChar char="§"/>
            </a:pPr>
            <a:r>
              <a:rPr lang="en-US" altLang="en-US" sz="2400" dirty="0"/>
              <a:t> observed bug may be intermittent because of a system or compiler error</a:t>
            </a:r>
          </a:p>
          <a:p>
            <a:pPr defTabSz="914400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02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 </a:t>
            </a:r>
            <a:r>
              <a:rPr lang="en-US" altLang="zh-CN" dirty="0" smtClean="0"/>
              <a:t>breakpoint</a:t>
            </a:r>
          </a:p>
          <a:p>
            <a:r>
              <a:rPr lang="en-US" altLang="zh-CN" dirty="0"/>
              <a:t>field </a:t>
            </a:r>
            <a:r>
              <a:rPr lang="en-US" altLang="zh-CN" dirty="0" smtClean="0"/>
              <a:t>breakpoint</a:t>
            </a:r>
          </a:p>
          <a:p>
            <a:r>
              <a:rPr lang="en-US" altLang="zh-CN" dirty="0"/>
              <a:t>method </a:t>
            </a:r>
            <a:r>
              <a:rPr lang="en-US" altLang="zh-CN" dirty="0" smtClean="0"/>
              <a:t>breakpoint</a:t>
            </a:r>
          </a:p>
          <a:p>
            <a:r>
              <a:rPr lang="en-US" altLang="zh-CN" dirty="0" smtClean="0"/>
              <a:t>exception </a:t>
            </a:r>
            <a:r>
              <a:rPr lang="en-US" altLang="zh-CN" dirty="0"/>
              <a:t>breakpoint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92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 on hands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Step </a:t>
            </a:r>
            <a:r>
              <a:rPr lang="en-US" altLang="zh-CN" dirty="0"/>
              <a:t>Into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Step Over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Step </a:t>
            </a:r>
            <a:r>
              <a:rPr lang="en-US" altLang="zh-CN" dirty="0"/>
              <a:t>Return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Step </a:t>
            </a:r>
            <a:r>
              <a:rPr lang="en-US" altLang="zh-CN" dirty="0"/>
              <a:t>Filter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Resume </a:t>
            </a:r>
          </a:p>
          <a:p>
            <a:pPr marL="0" indent="0">
              <a:buNone/>
            </a:pPr>
            <a:r>
              <a:rPr lang="en-US" altLang="zh-CN" dirty="0" smtClean="0"/>
              <a:t>hit </a:t>
            </a:r>
            <a:r>
              <a:rPr lang="en-US" altLang="zh-CN" dirty="0"/>
              <a:t>count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inspect </a:t>
            </a:r>
          </a:p>
          <a:p>
            <a:pPr marL="0" indent="0">
              <a:buNone/>
            </a:pPr>
            <a:r>
              <a:rPr lang="en-US" altLang="zh-CN" dirty="0" smtClean="0"/>
              <a:t>watch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73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Debugging: Approaches</a:t>
            </a:r>
            <a:endParaRPr lang="en-US" altLang="en-US" smtClean="0"/>
          </a:p>
        </p:txBody>
      </p:sp>
      <p:sp>
        <p:nvSpPr>
          <p:cNvPr id="2498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 smtClean="0"/>
              <a:t>Brute Force – hack away at the code until it is found</a:t>
            </a:r>
          </a:p>
          <a:p>
            <a:r>
              <a:rPr lang="en-IE" altLang="en-US" dirty="0" smtClean="0"/>
              <a:t>Backtracking – fine for small programs</a:t>
            </a:r>
          </a:p>
          <a:p>
            <a:r>
              <a:rPr lang="en-IE" altLang="en-US" dirty="0" smtClean="0"/>
              <a:t>Cause elimination – hypothesise about what is causing the bug and input test data to check this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3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328</Words>
  <Application>Microsoft Office PowerPoint</Application>
  <PresentationFormat>全屏显示(4:3)</PresentationFormat>
  <Paragraphs>55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ＭＳ Ｐゴシック</vt:lpstr>
      <vt:lpstr>宋体</vt:lpstr>
      <vt:lpstr>Arial</vt:lpstr>
      <vt:lpstr>Calibri</vt:lpstr>
      <vt:lpstr>Wingdings</vt:lpstr>
      <vt:lpstr>Office Theme</vt:lpstr>
      <vt:lpstr>Testing and Debugging</vt:lpstr>
      <vt:lpstr>Testing and Debugging</vt:lpstr>
      <vt:lpstr>Debugging Activities</vt:lpstr>
      <vt:lpstr>Debugging: Issues</vt:lpstr>
      <vt:lpstr>Breakpoints</vt:lpstr>
      <vt:lpstr>Tools on hands</vt:lpstr>
      <vt:lpstr>Debugging: Approaches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and Debugging</dc:title>
  <dc:creator>user</dc:creator>
  <cp:lastModifiedBy>Xiaoqiong Zhao</cp:lastModifiedBy>
  <cp:revision>5</cp:revision>
  <dcterms:created xsi:type="dcterms:W3CDTF">2016-10-30T05:36:25Z</dcterms:created>
  <dcterms:modified xsi:type="dcterms:W3CDTF">2020-12-16T05:57:00Z</dcterms:modified>
</cp:coreProperties>
</file>