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256" r:id="rId3"/>
    <p:sldId id="257" r:id="rId4"/>
    <p:sldId id="262" r:id="rId5"/>
    <p:sldId id="298" r:id="rId6"/>
    <p:sldId id="299" r:id="rId7"/>
    <p:sldId id="273" r:id="rId8"/>
    <p:sldId id="300" r:id="rId9"/>
    <p:sldId id="301" r:id="rId10"/>
    <p:sldId id="303" r:id="rId11"/>
    <p:sldId id="304" r:id="rId12"/>
    <p:sldId id="305" r:id="rId13"/>
    <p:sldId id="306" r:id="rId14"/>
    <p:sldId id="307" r:id="rId15"/>
    <p:sldId id="308" r:id="rId16"/>
    <p:sldId id="314" r:id="rId17"/>
    <p:sldId id="315" r:id="rId18"/>
    <p:sldId id="316" r:id="rId19"/>
    <p:sldId id="317" r:id="rId20"/>
    <p:sldId id="309" r:id="rId21"/>
    <p:sldId id="310" r:id="rId22"/>
    <p:sldId id="311" r:id="rId23"/>
    <p:sldId id="31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EA6"/>
    <a:srgbClr val="0F5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7" autoAdjust="0"/>
    <p:restoredTop sz="94660"/>
  </p:normalViewPr>
  <p:slideViewPr>
    <p:cSldViewPr snapToGrid="0">
      <p:cViewPr>
        <p:scale>
          <a:sx n="50" d="100"/>
          <a:sy n="50" d="100"/>
        </p:scale>
        <p:origin x="1022"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933EC-31EE-49E6-8321-579384ACCF07}" type="datetimeFigureOut">
              <a:rPr lang="zh-CN" altLang="en-US" smtClean="0"/>
              <a:t>2021/1/9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D5537-86F7-4BF7-BD69-7ADF3046D2FD}" type="slidenum">
              <a:rPr lang="zh-CN" altLang="en-US" smtClean="0"/>
              <a:t>‹#›</a:t>
            </a:fld>
            <a:endParaRPr lang="zh-CN" altLang="en-US"/>
          </a:p>
        </p:txBody>
      </p:sp>
    </p:spTree>
    <p:extLst>
      <p:ext uri="{BB962C8B-B14F-4D97-AF65-F5344CB8AC3E}">
        <p14:creationId xmlns:p14="http://schemas.microsoft.com/office/powerpoint/2010/main" val="426265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241FC-C22B-4040-B2D3-8F038E044A4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B2086F-2324-4AF2-8E1F-8567D62B335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4736C2D-D538-494E-8843-7BB30645C2C4}"/>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FFE27988-A759-4C48-9578-AD596278894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A49119A-E1F7-41FE-B9BD-3597376E76D1}"/>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224656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FEE29-A96C-4357-AF87-1BA15F5622E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0EB8679-BDF4-4617-8D90-63BDB1F990D0}"/>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EF55FE-FDEC-47E4-A819-8A2973F6DA24}"/>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F35B7AB4-C46D-44D0-83DF-525DE3D7919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D4C44C8-2BF4-41E1-AC72-F000C006DC94}"/>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296296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2D1C69-CB73-4036-B998-6BC099F74CD8}"/>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AB5662-FE7D-4FDA-9E77-B69A7CAC04DD}"/>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31DFFD-DEAB-43F1-9697-9CCAEEFD8014}"/>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14FAB211-AAC3-4C61-8967-61B04ED2EE8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E9C04C8-6668-4609-9939-0D66B84D6E39}"/>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255903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9117F-87DB-42E0-92B2-E042ADCC8C5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C289B8-2B48-467C-9E33-3748882AE03D}"/>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C1E009-6C93-454A-AFDF-F7A25B63CC91}"/>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D728AE36-E8BA-4220-816D-002D2998D3D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7AE180E-1AD6-4CC5-9096-347E11BE7145}"/>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349652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7631B-A771-49A8-9D32-3CC10A2BBD5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25BC36-481C-4FA7-989A-93418AD8603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4F22AC-E08F-40C4-A8D9-79D91F24ED5A}"/>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BF979E6F-ED68-4EF1-9BE5-E918FE550D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8B88DB2-7D2F-4F24-BF26-87AB5A3ED5F7}"/>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321464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66D51-703A-4D5B-957F-1FC0B2671E1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7BCD7E-466F-44E8-A60C-DEA5AB9434C8}"/>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0606744-4860-44C5-A719-47A05E05D261}"/>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4CDFFC-3273-4626-878A-55990168B795}"/>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6" name="页脚占位符 5">
            <a:extLst>
              <a:ext uri="{FF2B5EF4-FFF2-40B4-BE49-F238E27FC236}">
                <a16:creationId xmlns:a16="http://schemas.microsoft.com/office/drawing/2014/main" id="{C44A980F-A8CE-4283-A0D2-C1D33DB50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FDDE116-8120-409A-AACC-DD6DC5A3F58E}"/>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31454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EC6B5-7C44-4DEB-9B3E-258DCF7CBBED}"/>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DD0AA2-1285-4455-8E20-2EE6D51A6D5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F35AABE-994A-4C33-A246-66E3FDFE9009}"/>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6F77AD-0296-492A-953D-FAC268CA85F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CC959D-D3FD-4C91-A601-7D469AF66FD0}"/>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91A039-46AF-4533-B733-48474D75AA0C}"/>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8" name="页脚占位符 7">
            <a:extLst>
              <a:ext uri="{FF2B5EF4-FFF2-40B4-BE49-F238E27FC236}">
                <a16:creationId xmlns:a16="http://schemas.microsoft.com/office/drawing/2014/main" id="{F726DBB6-E8AA-4CB0-B48F-5103EB2D090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72AC82F-4E00-4435-9797-A05FBBB369D6}"/>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375853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7E42B-BDEE-4F10-8B71-90172BA7524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A58EFA5-4ED4-4081-AA87-088EBC657131}"/>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4" name="页脚占位符 3">
            <a:extLst>
              <a:ext uri="{FF2B5EF4-FFF2-40B4-BE49-F238E27FC236}">
                <a16:creationId xmlns:a16="http://schemas.microsoft.com/office/drawing/2014/main" id="{7207E050-D20D-42BA-A546-EE0F5E7800F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42C02063-729C-4992-918F-93F7DF1DD255}"/>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2859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B83B9E-765A-408E-9E34-A195559252B9}"/>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3" name="页脚占位符 2">
            <a:extLst>
              <a:ext uri="{FF2B5EF4-FFF2-40B4-BE49-F238E27FC236}">
                <a16:creationId xmlns:a16="http://schemas.microsoft.com/office/drawing/2014/main" id="{D62FBAC5-76BD-42DD-952A-9F4C310DF4B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FF891932-EAD8-44B3-AAB0-C9535CAA7153}"/>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146721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A1D6D-2A44-4CB9-A089-3CCBFD1385C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78D459-5C09-49A1-9CE8-2F69D59779A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FA0D2EB-2FBA-4F76-BEAE-2F64FADA15D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946045-7488-4116-952B-C352E0E6CD19}"/>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6" name="页脚占位符 5">
            <a:extLst>
              <a:ext uri="{FF2B5EF4-FFF2-40B4-BE49-F238E27FC236}">
                <a16:creationId xmlns:a16="http://schemas.microsoft.com/office/drawing/2014/main" id="{ECF75427-BFA5-4FAB-BB6B-5A1682B95BE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2FD97F8-DD9C-4DE9-AC5E-9CFE4917FBD2}"/>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70403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4CA9C-05E7-4E78-8001-BE363729537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558147-275A-481D-843C-06AB1182A0C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FCE2C3D-89A7-441C-96F2-AF2B4A6B405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17E780-CE29-4965-A641-4EE6850878A3}"/>
              </a:ext>
            </a:extLst>
          </p:cNvPr>
          <p:cNvSpPr>
            <a:spLocks noGrp="1"/>
          </p:cNvSpPr>
          <p:nvPr>
            <p:ph type="dt" sz="half" idx="10"/>
          </p:nvPr>
        </p:nvSpPr>
        <p:spPr>
          <a:xfrm>
            <a:off x="838200" y="6356350"/>
            <a:ext cx="2743200" cy="365125"/>
          </a:xfrm>
          <a:prstGeom prst="rect">
            <a:avLst/>
          </a:prstGeom>
        </p:spPr>
        <p:txBody>
          <a:bodyPr/>
          <a:lstStyle/>
          <a:p>
            <a:fld id="{06C53384-636D-43B2-AEA6-D8AAAAD8C396}" type="datetimeFigureOut">
              <a:rPr lang="zh-CN" altLang="en-US" smtClean="0"/>
              <a:t>2021/1/9</a:t>
            </a:fld>
            <a:endParaRPr lang="zh-CN" altLang="en-US"/>
          </a:p>
        </p:txBody>
      </p:sp>
      <p:sp>
        <p:nvSpPr>
          <p:cNvPr id="6" name="页脚占位符 5">
            <a:extLst>
              <a:ext uri="{FF2B5EF4-FFF2-40B4-BE49-F238E27FC236}">
                <a16:creationId xmlns:a16="http://schemas.microsoft.com/office/drawing/2014/main" id="{438D9787-5F26-462D-AD43-D7BEA0FDBBA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53707D3-25E0-4142-B866-C28010F6BDB5}"/>
              </a:ext>
            </a:extLst>
          </p:cNvPr>
          <p:cNvSpPr>
            <a:spLocks noGrp="1"/>
          </p:cNvSpPr>
          <p:nvPr>
            <p:ph type="sldNum" sz="quarter" idx="12"/>
          </p:nvPr>
        </p:nvSpPr>
        <p:spPr>
          <a:xfrm>
            <a:off x="8610600" y="6356350"/>
            <a:ext cx="2743200" cy="365125"/>
          </a:xfrm>
          <a:prstGeom prst="rect">
            <a:avLst/>
          </a:prstGeom>
        </p:spPr>
        <p:txBody>
          <a:bodyPr/>
          <a:lstStyle/>
          <a:p>
            <a:fld id="{2039D05E-A919-47D2-861E-3EE750DA8DF3}" type="slidenum">
              <a:rPr lang="zh-CN" altLang="en-US" smtClean="0"/>
              <a:t>‹#›</a:t>
            </a:fld>
            <a:endParaRPr lang="zh-CN" altLang="en-US"/>
          </a:p>
        </p:txBody>
      </p:sp>
    </p:spTree>
    <p:extLst>
      <p:ext uri="{BB962C8B-B14F-4D97-AF65-F5344CB8AC3E}">
        <p14:creationId xmlns:p14="http://schemas.microsoft.com/office/powerpoint/2010/main" val="34693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6EE61A3-E96A-4176-8CE8-5D14EE97C55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76636" y="-48402"/>
            <a:ext cx="8743000" cy="6752816"/>
          </a:xfrm>
          <a:prstGeom prst="rect">
            <a:avLst/>
          </a:prstGeom>
        </p:spPr>
      </p:pic>
      <p:sp>
        <p:nvSpPr>
          <p:cNvPr id="7" name="矩形 6">
            <a:extLst>
              <a:ext uri="{FF2B5EF4-FFF2-40B4-BE49-F238E27FC236}">
                <a16:creationId xmlns:a16="http://schemas.microsoft.com/office/drawing/2014/main" id="{2C467F18-1905-4E5B-88EE-298B05ADC550}"/>
              </a:ext>
            </a:extLst>
          </p:cNvPr>
          <p:cNvSpPr/>
          <p:nvPr userDrawn="1"/>
        </p:nvSpPr>
        <p:spPr>
          <a:xfrm>
            <a:off x="0" y="0"/>
            <a:ext cx="12192000" cy="831273"/>
          </a:xfrm>
          <a:prstGeom prst="rect">
            <a:avLst/>
          </a:prstGeom>
          <a:solidFill>
            <a:srgbClr val="084E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a:extLst>
              <a:ext uri="{FF2B5EF4-FFF2-40B4-BE49-F238E27FC236}">
                <a16:creationId xmlns:a16="http://schemas.microsoft.com/office/drawing/2014/main" id="{E089D9DD-36ED-42EC-948F-79BE5ABBC2CD}"/>
              </a:ext>
            </a:extLst>
          </p:cNvPr>
          <p:cNvSpPr/>
          <p:nvPr userDrawn="1"/>
        </p:nvSpPr>
        <p:spPr>
          <a:xfrm rot="5400000">
            <a:off x="10590413" y="-41563"/>
            <a:ext cx="914400" cy="831273"/>
          </a:xfrm>
          <a:prstGeom prst="homePlate">
            <a:avLst>
              <a:gd name="adj" fmla="val 3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7FF76AD5-1D76-4E85-91F9-CF2F2C09351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722035" y="103463"/>
            <a:ext cx="651156" cy="541220"/>
          </a:xfrm>
          <a:prstGeom prst="rect">
            <a:avLst/>
          </a:prstGeom>
        </p:spPr>
      </p:pic>
      <p:sp>
        <p:nvSpPr>
          <p:cNvPr id="12" name="矩形 11">
            <a:extLst>
              <a:ext uri="{FF2B5EF4-FFF2-40B4-BE49-F238E27FC236}">
                <a16:creationId xmlns:a16="http://schemas.microsoft.com/office/drawing/2014/main" id="{11212020-9126-4E90-9BAC-ADC93150F10A}"/>
              </a:ext>
            </a:extLst>
          </p:cNvPr>
          <p:cNvSpPr/>
          <p:nvPr userDrawn="1"/>
        </p:nvSpPr>
        <p:spPr>
          <a:xfrm flipV="1">
            <a:off x="0" y="6686202"/>
            <a:ext cx="12192000" cy="45719"/>
          </a:xfrm>
          <a:prstGeom prst="rect">
            <a:avLst/>
          </a:prstGeom>
          <a:solidFill>
            <a:srgbClr val="084E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6012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891646D-B8D7-4567-BCBB-3F6E5A258094}"/>
              </a:ext>
            </a:extLst>
          </p:cNvPr>
          <p:cNvSpPr/>
          <p:nvPr/>
        </p:nvSpPr>
        <p:spPr>
          <a:xfrm>
            <a:off x="0" y="-162046"/>
            <a:ext cx="12192000" cy="7421610"/>
          </a:xfrm>
          <a:prstGeom prst="rect">
            <a:avLst/>
          </a:prstGeom>
          <a:solidFill>
            <a:srgbClr val="084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6D51CE2B-3EB8-463B-A5E0-8F47D6F60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704" y="-206515"/>
            <a:ext cx="8441932" cy="7064515"/>
          </a:xfrm>
          <a:prstGeom prst="rect">
            <a:avLst/>
          </a:prstGeom>
        </p:spPr>
      </p:pic>
      <p:pic>
        <p:nvPicPr>
          <p:cNvPr id="14" name="图片 13">
            <a:extLst>
              <a:ext uri="{FF2B5EF4-FFF2-40B4-BE49-F238E27FC236}">
                <a16:creationId xmlns:a16="http://schemas.microsoft.com/office/drawing/2014/main" id="{C7BBD5E1-1EEC-43B4-9068-8513E782A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2035" y="10863"/>
            <a:ext cx="651156" cy="541220"/>
          </a:xfrm>
          <a:prstGeom prst="rect">
            <a:avLst/>
          </a:prstGeom>
        </p:spPr>
      </p:pic>
      <p:pic>
        <p:nvPicPr>
          <p:cNvPr id="5" name="图片 4">
            <a:extLst>
              <a:ext uri="{FF2B5EF4-FFF2-40B4-BE49-F238E27FC236}">
                <a16:creationId xmlns:a16="http://schemas.microsoft.com/office/drawing/2014/main" id="{CEC30603-AECD-4A85-B9ED-C8D2B58A2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014" y="926944"/>
            <a:ext cx="3126274" cy="3145107"/>
          </a:xfrm>
          <a:prstGeom prst="rect">
            <a:avLst/>
          </a:prstGeom>
        </p:spPr>
      </p:pic>
      <p:sp>
        <p:nvSpPr>
          <p:cNvPr id="7" name="文本框 6">
            <a:extLst>
              <a:ext uri="{FF2B5EF4-FFF2-40B4-BE49-F238E27FC236}">
                <a16:creationId xmlns:a16="http://schemas.microsoft.com/office/drawing/2014/main" id="{2EAE8CAB-0F46-4969-B272-7F4913203ED3}"/>
              </a:ext>
            </a:extLst>
          </p:cNvPr>
          <p:cNvSpPr txBox="1"/>
          <p:nvPr/>
        </p:nvSpPr>
        <p:spPr>
          <a:xfrm>
            <a:off x="4282989" y="4591654"/>
            <a:ext cx="4116284" cy="1138773"/>
          </a:xfrm>
          <a:prstGeom prst="rect">
            <a:avLst/>
          </a:prstGeom>
          <a:noFill/>
        </p:spPr>
        <p:txBody>
          <a:bodyPr wrap="square" rtlCol="0">
            <a:spAutoFit/>
          </a:bodyPr>
          <a:lstStyle/>
          <a:p>
            <a:pPr algn="ctr"/>
            <a:r>
              <a:rPr lang="zh-CN" altLang="en-US" sz="4800" dirty="0">
                <a:solidFill>
                  <a:schemeClr val="bg1"/>
                </a:solidFill>
                <a:latin typeface="汉仪旗黑-75W" panose="00020600040101010101" pitchFamily="18" charset="-122"/>
                <a:ea typeface="汉仪旗黑-75W" panose="00020600040101010101" pitchFamily="18" charset="-122"/>
              </a:rPr>
              <a:t>疫情管理系统</a:t>
            </a:r>
            <a:endParaRPr lang="en-US" altLang="zh-CN" sz="4800" dirty="0">
              <a:solidFill>
                <a:schemeClr val="bg1"/>
              </a:solidFill>
              <a:latin typeface="汉仪旗黑-75W" panose="00020600040101010101" pitchFamily="18" charset="-122"/>
              <a:ea typeface="汉仪旗黑-75W" panose="00020600040101010101" pitchFamily="18" charset="-122"/>
            </a:endParaRPr>
          </a:p>
          <a:p>
            <a:pPr algn="ctr"/>
            <a:r>
              <a:rPr lang="zh-CN" altLang="en-US" sz="2000" dirty="0">
                <a:solidFill>
                  <a:schemeClr val="bg1"/>
                </a:solidFill>
                <a:latin typeface="汉仪旗黑-25简繁" panose="00020600040101010101" pitchFamily="18" charset="-122"/>
                <a:ea typeface="汉仪旗黑-25简繁" panose="00020600040101010101" pitchFamily="18" charset="-122"/>
              </a:rPr>
              <a:t>测试报告展示</a:t>
            </a:r>
          </a:p>
        </p:txBody>
      </p:sp>
    </p:spTree>
    <p:extLst>
      <p:ext uri="{BB962C8B-B14F-4D97-AF65-F5344CB8AC3E}">
        <p14:creationId xmlns:p14="http://schemas.microsoft.com/office/powerpoint/2010/main" val="425189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461665"/>
          </a:xfrm>
          <a:prstGeom prst="rect">
            <a:avLst/>
          </a:prstGeom>
          <a:noFill/>
        </p:spPr>
        <p:txBody>
          <a:bodyPr wrap="square" rtlCol="0">
            <a:spAutoFit/>
          </a:bodyPr>
          <a:lstStyle/>
          <a:p>
            <a:r>
              <a:rPr lang="zh-CN" altLang="en-US" sz="2400" b="1" dirty="0">
                <a:solidFill>
                  <a:schemeClr val="bg1"/>
                </a:solidFill>
                <a:latin typeface="汉仪旗黑-65S" panose="00020600040101010101" pitchFamily="18" charset="-122"/>
                <a:ea typeface="汉仪旗黑-65S" panose="00020600040101010101" pitchFamily="18" charset="-122"/>
              </a:rPr>
              <a:t>用户注册新账户</a:t>
            </a:r>
            <a:endParaRPr lang="zh-CN" altLang="en-US" sz="2000" b="1" dirty="0">
              <a:solidFill>
                <a:schemeClr val="bg1"/>
              </a:solidFill>
              <a:latin typeface="汉仪旗黑-65S" panose="00020600040101010101" pitchFamily="18" charset="-122"/>
              <a:ea typeface="汉仪旗黑-65S" panose="00020600040101010101" pitchFamily="18" charset="-122"/>
            </a:endParaRPr>
          </a:p>
        </p:txBody>
      </p:sp>
      <p:cxnSp>
        <p:nvCxnSpPr>
          <p:cNvPr id="9" name="直接连接符 8">
            <a:extLst>
              <a:ext uri="{FF2B5EF4-FFF2-40B4-BE49-F238E27FC236}">
                <a16:creationId xmlns:a16="http://schemas.microsoft.com/office/drawing/2014/main" id="{BAB43CEF-7AFA-4D2A-9BC7-DBFB1B592B78}"/>
              </a:ext>
            </a:extLst>
          </p:cNvPr>
          <p:cNvCxnSpPr>
            <a:cxnSpLocks/>
          </p:cNvCxnSpPr>
          <p:nvPr/>
        </p:nvCxnSpPr>
        <p:spPr>
          <a:xfrm>
            <a:off x="4860943" y="1152676"/>
            <a:ext cx="0" cy="5279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 name="图片 11">
            <a:extLst>
              <a:ext uri="{FF2B5EF4-FFF2-40B4-BE49-F238E27FC236}">
                <a16:creationId xmlns:a16="http://schemas.microsoft.com/office/drawing/2014/main" id="{1D62290E-2490-4937-A21E-E7F8DB9B4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39" y="4906567"/>
            <a:ext cx="1848843" cy="1381590"/>
          </a:xfrm>
          <a:prstGeom prst="rect">
            <a:avLst/>
          </a:prstGeom>
        </p:spPr>
      </p:pic>
      <p:sp>
        <p:nvSpPr>
          <p:cNvPr id="2" name="矩形 1">
            <a:extLst>
              <a:ext uri="{FF2B5EF4-FFF2-40B4-BE49-F238E27FC236}">
                <a16:creationId xmlns:a16="http://schemas.microsoft.com/office/drawing/2014/main" id="{21CAAE55-A9F2-4DEC-9F7C-8192FB3FEE84}"/>
              </a:ext>
            </a:extLst>
          </p:cNvPr>
          <p:cNvSpPr/>
          <p:nvPr/>
        </p:nvSpPr>
        <p:spPr>
          <a:xfrm>
            <a:off x="398996" y="1034485"/>
            <a:ext cx="4340026" cy="3377784"/>
          </a:xfrm>
          <a:prstGeom prst="rect">
            <a:avLst/>
          </a:prstGeom>
        </p:spPr>
        <p:txBody>
          <a:bodyPr wrap="square">
            <a:spAutoFit/>
          </a:bodyPr>
          <a:lstStyle/>
          <a:p>
            <a:pPr algn="just">
              <a:lnSpc>
                <a:spcPct val="150000"/>
              </a:lnSpc>
              <a:spcAft>
                <a:spcPts val="0"/>
              </a:spcAft>
            </a:pPr>
            <a:r>
              <a:rPr lang="zh-CN" altLang="en-US" kern="100" dirty="0">
                <a:latin typeface="汉仪旗黑-35S" panose="00020600040101010101" pitchFamily="18" charset="-122"/>
                <a:ea typeface="汉仪旗黑-65S" panose="00020600040101010101"/>
                <a:cs typeface="Times New Roman" panose="02020603050405020304" pitchFamily="18" charset="0"/>
              </a:rPr>
              <a:t>能力</a:t>
            </a:r>
          </a:p>
          <a:p>
            <a:pPr algn="just">
              <a:lnSpc>
                <a:spcPct val="150000"/>
              </a:lnSpc>
              <a:spcAft>
                <a:spcPts val="0"/>
              </a:spcAft>
            </a:pPr>
            <a:r>
              <a:rPr lang="zh-CN" altLang="en-US" kern="100" dirty="0">
                <a:latin typeface="汉仪旗黑-35S" panose="00020600040101010101" pitchFamily="18" charset="-122"/>
                <a:ea typeface="汉仪旗黑-35S" panose="00020600040101010101" pitchFamily="18" charset="-122"/>
                <a:cs typeface="Times New Roman" panose="02020603050405020304" pitchFamily="18" charset="0"/>
              </a:rPr>
              <a:t>用户输入正确格式的账户信息，提交账户信息。若账号信息格式错误，则提示格式错误；若信息没有填写，则提示填写信息。经过边界功能测试，已经证实了该功能能够成功实现且能实现边界。</a:t>
            </a:r>
          </a:p>
          <a:p>
            <a:pPr algn="just">
              <a:lnSpc>
                <a:spcPct val="150000"/>
              </a:lnSpc>
              <a:spcAft>
                <a:spcPts val="0"/>
              </a:spcAft>
            </a:pPr>
            <a:r>
              <a:rPr lang="zh-CN" altLang="en-US" kern="100" dirty="0">
                <a:latin typeface="汉仪旗黑-35S" panose="00020600040101010101" pitchFamily="18" charset="-122"/>
                <a:ea typeface="汉仪旗黑-65S" panose="00020600040101010101"/>
                <a:cs typeface="Times New Roman" panose="02020603050405020304" pitchFamily="18" charset="0"/>
              </a:rPr>
              <a:t>限制</a:t>
            </a:r>
          </a:p>
          <a:p>
            <a:pPr algn="just">
              <a:lnSpc>
                <a:spcPct val="150000"/>
              </a:lnSpc>
              <a:spcAft>
                <a:spcPts val="0"/>
              </a:spcAft>
            </a:pPr>
            <a:r>
              <a:rPr lang="zh-CN" altLang="en-US" kern="100" dirty="0">
                <a:latin typeface="汉仪旗黑-35S" panose="00020600040101010101" pitchFamily="18" charset="-122"/>
                <a:ea typeface="汉仪旗黑-35S" panose="00020600040101010101" pitchFamily="18" charset="-122"/>
                <a:cs typeface="Times New Roman" panose="02020603050405020304" pitchFamily="18" charset="0"/>
              </a:rPr>
              <a:t>测试期间该功能正常，没有出现异常状况。</a:t>
            </a:r>
          </a:p>
        </p:txBody>
      </p:sp>
      <p:pic>
        <p:nvPicPr>
          <p:cNvPr id="2050" name="图片 14">
            <a:extLst>
              <a:ext uri="{FF2B5EF4-FFF2-40B4-BE49-F238E27FC236}">
                <a16:creationId xmlns:a16="http://schemas.microsoft.com/office/drawing/2014/main" id="{C8A04BB5-5F45-4EA2-9FE0-772FAE003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160" y="1239520"/>
            <a:ext cx="5799278" cy="2367266"/>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15">
            <a:extLst>
              <a:ext uri="{FF2B5EF4-FFF2-40B4-BE49-F238E27FC236}">
                <a16:creationId xmlns:a16="http://schemas.microsoft.com/office/drawing/2014/main" id="{6AC55D4D-5DF7-4A2A-BF16-6140F7AE8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319" y="3606786"/>
            <a:ext cx="5799257" cy="28025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592E1D-178F-4632-BAE8-8426BC50AFCA}"/>
              </a:ext>
            </a:extLst>
          </p:cNvPr>
          <p:cNvSpPr>
            <a:spLocks noChangeArrowheads="1"/>
          </p:cNvSpPr>
          <p:nvPr/>
        </p:nvSpPr>
        <p:spPr bwMode="auto">
          <a:xfrm>
            <a:off x="5852160" y="8940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598A195B-4ED7-4749-ABEF-A7501A621392}"/>
              </a:ext>
            </a:extLst>
          </p:cNvPr>
          <p:cNvSpPr>
            <a:spLocks noChangeArrowheads="1"/>
          </p:cNvSpPr>
          <p:nvPr/>
        </p:nvSpPr>
        <p:spPr bwMode="auto">
          <a:xfrm>
            <a:off x="5852160" y="35007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a:extLst>
              <a:ext uri="{FF2B5EF4-FFF2-40B4-BE49-F238E27FC236}">
                <a16:creationId xmlns:a16="http://schemas.microsoft.com/office/drawing/2014/main" id="{338F40EC-FEFB-4ECD-8A2B-1E180ADCA0E9}"/>
              </a:ext>
            </a:extLst>
          </p:cNvPr>
          <p:cNvSpPr>
            <a:spLocks noChangeArrowheads="1"/>
          </p:cNvSpPr>
          <p:nvPr/>
        </p:nvSpPr>
        <p:spPr bwMode="auto">
          <a:xfrm>
            <a:off x="5852160" y="60455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0B936454-A765-4049-9137-09B6E59FAC84}"/>
              </a:ext>
            </a:extLst>
          </p:cNvPr>
          <p:cNvSpPr/>
          <p:nvPr/>
        </p:nvSpPr>
        <p:spPr>
          <a:xfrm>
            <a:off x="5862318" y="1239520"/>
            <a:ext cx="5789105" cy="5169862"/>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749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461665"/>
          </a:xfrm>
          <a:prstGeom prst="rect">
            <a:avLst/>
          </a:prstGeom>
          <a:noFill/>
        </p:spPr>
        <p:txBody>
          <a:bodyPr wrap="square" rtlCol="0">
            <a:spAutoFit/>
          </a:bodyPr>
          <a:lstStyle/>
          <a:p>
            <a:r>
              <a:rPr lang="zh-CN" altLang="en-US" sz="2400" b="1" dirty="0">
                <a:solidFill>
                  <a:schemeClr val="bg1"/>
                </a:solidFill>
                <a:latin typeface="汉仪旗黑-65S" panose="00020600040101010101" pitchFamily="18" charset="-122"/>
                <a:ea typeface="汉仪旗黑-65S" panose="00020600040101010101" pitchFamily="18" charset="-122"/>
              </a:rPr>
              <a:t>管理员设置数据</a:t>
            </a:r>
            <a:endParaRPr lang="zh-CN" altLang="en-US" sz="2000" b="1" dirty="0">
              <a:solidFill>
                <a:schemeClr val="bg1"/>
              </a:solidFill>
              <a:latin typeface="汉仪旗黑-65S" panose="00020600040101010101" pitchFamily="18" charset="-122"/>
              <a:ea typeface="汉仪旗黑-65S" panose="00020600040101010101" pitchFamily="18" charset="-122"/>
            </a:endParaRPr>
          </a:p>
        </p:txBody>
      </p:sp>
      <p:sp>
        <p:nvSpPr>
          <p:cNvPr id="2" name="矩形 1">
            <a:extLst>
              <a:ext uri="{FF2B5EF4-FFF2-40B4-BE49-F238E27FC236}">
                <a16:creationId xmlns:a16="http://schemas.microsoft.com/office/drawing/2014/main" id="{21CAAE55-A9F2-4DEC-9F7C-8192FB3FEE84}"/>
              </a:ext>
            </a:extLst>
          </p:cNvPr>
          <p:cNvSpPr/>
          <p:nvPr/>
        </p:nvSpPr>
        <p:spPr>
          <a:xfrm>
            <a:off x="309354" y="851139"/>
            <a:ext cx="4473433" cy="2642326"/>
          </a:xfrm>
          <a:prstGeom prst="rect">
            <a:avLst/>
          </a:prstGeom>
        </p:spPr>
        <p:txBody>
          <a:bodyPr wrap="square">
            <a:spAutoFit/>
          </a:bodyPr>
          <a:lstStyle/>
          <a:p>
            <a:pPr algn="just">
              <a:lnSpc>
                <a:spcPct val="150000"/>
              </a:lnSpc>
              <a:spcAft>
                <a:spcPts val="0"/>
              </a:spcAft>
            </a:pPr>
            <a:r>
              <a:rPr lang="zh-CN" altLang="en-US" sz="4000" kern="100" dirty="0">
                <a:latin typeface="汉仪旗黑-35S" panose="00020600040101010101" pitchFamily="18" charset="-122"/>
                <a:ea typeface="汉仪旗黑-65S" panose="00020600040101010101"/>
                <a:cs typeface="Times New Roman" panose="02020603050405020304" pitchFamily="18" charset="0"/>
              </a:rPr>
              <a:t>能</a:t>
            </a:r>
            <a:r>
              <a:rPr lang="zh-CN" altLang="en-US" kern="100" dirty="0">
                <a:latin typeface="汉仪旗黑-35S" panose="00020600040101010101" pitchFamily="18" charset="-122"/>
                <a:ea typeface="汉仪旗黑-65S" panose="00020600040101010101"/>
                <a:cs typeface="Times New Roman" panose="02020603050405020304" pitchFamily="18" charset="0"/>
              </a:rPr>
              <a:t>力</a:t>
            </a:r>
          </a:p>
          <a:p>
            <a:pPr algn="just">
              <a:lnSpc>
                <a:spcPct val="150000"/>
              </a:lnSpc>
              <a:spcAft>
                <a:spcPts val="0"/>
              </a:spcAft>
            </a:pPr>
            <a:r>
              <a:rPr lang="zh-CN" altLang="en-US" kern="100" dirty="0">
                <a:latin typeface="汉仪旗黑-35S" panose="00020600040101010101" pitchFamily="18" charset="-122"/>
                <a:ea typeface="汉仪旗黑-35S" panose="00020600040101010101" pitchFamily="18" charset="-122"/>
                <a:cs typeface="Times New Roman" panose="02020603050405020304" pitchFamily="18" charset="0"/>
              </a:rPr>
              <a:t>登录后人工输入情况数据，若输入区间不在规定区间内则返回错误提示；若输入成功则刷新界面并修改数据库。若数据缺项，则提示请填写数据。</a:t>
            </a:r>
          </a:p>
        </p:txBody>
      </p:sp>
      <p:cxnSp>
        <p:nvCxnSpPr>
          <p:cNvPr id="10" name="直接连接符 9">
            <a:extLst>
              <a:ext uri="{FF2B5EF4-FFF2-40B4-BE49-F238E27FC236}">
                <a16:creationId xmlns:a16="http://schemas.microsoft.com/office/drawing/2014/main" id="{AD304C49-6B8F-4CC0-BF2D-D3FDA21DF4A0}"/>
              </a:ext>
            </a:extLst>
          </p:cNvPr>
          <p:cNvCxnSpPr>
            <a:cxnSpLocks/>
          </p:cNvCxnSpPr>
          <p:nvPr/>
        </p:nvCxnSpPr>
        <p:spPr>
          <a:xfrm>
            <a:off x="431938" y="1807419"/>
            <a:ext cx="4228266" cy="0"/>
          </a:xfrm>
          <a:prstGeom prst="line">
            <a:avLst/>
          </a:prstGeom>
          <a:ln w="63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D3AC1FA6-7F4E-402E-9C49-368EC39C5F3F}"/>
              </a:ext>
            </a:extLst>
          </p:cNvPr>
          <p:cNvCxnSpPr>
            <a:cxnSpLocks/>
          </p:cNvCxnSpPr>
          <p:nvPr/>
        </p:nvCxnSpPr>
        <p:spPr>
          <a:xfrm>
            <a:off x="6136640" y="1790405"/>
            <a:ext cx="4228266" cy="0"/>
          </a:xfrm>
          <a:prstGeom prst="line">
            <a:avLst/>
          </a:prstGeom>
          <a:ln w="63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75" name="图片 13">
            <a:extLst>
              <a:ext uri="{FF2B5EF4-FFF2-40B4-BE49-F238E27FC236}">
                <a16:creationId xmlns:a16="http://schemas.microsoft.com/office/drawing/2014/main" id="{5BB4545D-DD9C-4CB5-8B20-4857958FC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2516" y="4246672"/>
            <a:ext cx="3980270" cy="1616311"/>
          </a:xfrm>
          <a:prstGeom prst="rect">
            <a:avLst/>
          </a:prstGeom>
          <a:noFill/>
          <a:extLst>
            <a:ext uri="{909E8E84-426E-40DD-AFC4-6F175D3DCCD1}">
              <a14:hiddenFill xmlns:a14="http://schemas.microsoft.com/office/drawing/2010/main">
                <a:solidFill>
                  <a:srgbClr val="FFFFFF"/>
                </a:solidFill>
              </a14:hiddenFill>
            </a:ext>
          </a:extLst>
        </p:spPr>
      </p:pic>
      <p:pic>
        <p:nvPicPr>
          <p:cNvPr id="3074" name="图片 12">
            <a:extLst>
              <a:ext uri="{FF2B5EF4-FFF2-40B4-BE49-F238E27FC236}">
                <a16:creationId xmlns:a16="http://schemas.microsoft.com/office/drawing/2014/main" id="{1F47BA24-A1AF-4595-AD2F-4891AC1CF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19" y="4277125"/>
            <a:ext cx="3615747" cy="1768738"/>
          </a:xfrm>
          <a:prstGeom prst="rect">
            <a:avLst/>
          </a:prstGeom>
          <a:noFill/>
          <a:extLst>
            <a:ext uri="{909E8E84-426E-40DD-AFC4-6F175D3DCCD1}">
              <a14:hiddenFill xmlns:a14="http://schemas.microsoft.com/office/drawing/2010/main">
                <a:solidFill>
                  <a:srgbClr val="FFFFFF"/>
                </a:solidFill>
              </a14:hiddenFill>
            </a:ext>
          </a:extLst>
        </p:spPr>
      </p:pic>
      <p:pic>
        <p:nvPicPr>
          <p:cNvPr id="3073" name="图片 11">
            <a:extLst>
              <a:ext uri="{FF2B5EF4-FFF2-40B4-BE49-F238E27FC236}">
                <a16:creationId xmlns:a16="http://schemas.microsoft.com/office/drawing/2014/main" id="{3E69729F-8BC0-4D7E-986A-5D97CC70F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802" y="4252876"/>
            <a:ext cx="3168002" cy="1325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EF42A14F-96D4-4C0A-87DD-5AF6678A01AF}"/>
              </a:ext>
            </a:extLst>
          </p:cNvPr>
          <p:cNvSpPr>
            <a:spLocks noChangeArrowheads="1"/>
          </p:cNvSpPr>
          <p:nvPr/>
        </p:nvSpPr>
        <p:spPr bwMode="auto">
          <a:xfrm>
            <a:off x="6021523" y="618888"/>
            <a:ext cx="9201829" cy="34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5">
            <a:extLst>
              <a:ext uri="{FF2B5EF4-FFF2-40B4-BE49-F238E27FC236}">
                <a16:creationId xmlns:a16="http://schemas.microsoft.com/office/drawing/2014/main" id="{971BA947-B5DA-47F5-94B1-07972E95238C}"/>
              </a:ext>
            </a:extLst>
          </p:cNvPr>
          <p:cNvSpPr>
            <a:spLocks noChangeArrowheads="1"/>
          </p:cNvSpPr>
          <p:nvPr/>
        </p:nvSpPr>
        <p:spPr bwMode="auto">
          <a:xfrm>
            <a:off x="6080760" y="822464"/>
            <a:ext cx="5861123" cy="181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0"/>
              </a:spcAft>
            </a:pPr>
            <a:r>
              <a:rPr lang="zh-CN" altLang="en-US" sz="4000" kern="100" dirty="0">
                <a:latin typeface="汉仪旗黑-35S" panose="00020600040101010101" pitchFamily="18" charset="-122"/>
                <a:ea typeface="汉仪旗黑-65S" panose="00020600040101010101"/>
                <a:cs typeface="Times New Roman" panose="02020603050405020304" pitchFamily="18" charset="0"/>
              </a:rPr>
              <a:t>限</a:t>
            </a:r>
            <a:r>
              <a:rPr lang="zh-CN" altLang="en-US" kern="100" dirty="0">
                <a:latin typeface="汉仪旗黑-35S" panose="00020600040101010101" pitchFamily="18" charset="-122"/>
                <a:ea typeface="汉仪旗黑-65S" panose="00020600040101010101"/>
                <a:cs typeface="Times New Roman" panose="02020603050405020304" pitchFamily="18" charset="0"/>
              </a:rPr>
              <a:t>制</a:t>
            </a:r>
          </a:p>
          <a:p>
            <a:pPr algn="just">
              <a:lnSpc>
                <a:spcPct val="150000"/>
              </a:lnSpc>
              <a:spcAft>
                <a:spcPts val="0"/>
              </a:spcAft>
            </a:pPr>
            <a:r>
              <a:rPr lang="zh-CN" altLang="en-US" kern="100" dirty="0">
                <a:latin typeface="汉仪旗黑-35S" panose="00020600040101010101" pitchFamily="18" charset="-122"/>
                <a:ea typeface="汉仪旗黑-35S" panose="00020600040101010101" pitchFamily="18" charset="-122"/>
                <a:cs typeface="Times New Roman" panose="02020603050405020304" pitchFamily="18" charset="0"/>
              </a:rPr>
              <a:t>动态设置数据，功能完好，数据库承载能力有限，系统处理并发能力有限，导致不能满足多个用户同时操作</a:t>
            </a:r>
            <a:endParaRPr lang="zh-CN" altLang="en-US" kern="100" dirty="0">
              <a:latin typeface="汉仪旗黑-35S" panose="00020600040101010101" pitchFamily="18" charset="-122"/>
              <a:ea typeface="汉仪旗黑-65S" panose="00020600040101010101"/>
              <a:cs typeface="Times New Roman" panose="02020603050405020304" pitchFamily="18" charset="0"/>
            </a:endParaRPr>
          </a:p>
        </p:txBody>
      </p:sp>
      <p:sp>
        <p:nvSpPr>
          <p:cNvPr id="6" name="Rectangle 6">
            <a:extLst>
              <a:ext uri="{FF2B5EF4-FFF2-40B4-BE49-F238E27FC236}">
                <a16:creationId xmlns:a16="http://schemas.microsoft.com/office/drawing/2014/main" id="{57092305-81D4-4BCF-9150-F98E27E1963C}"/>
              </a:ext>
            </a:extLst>
          </p:cNvPr>
          <p:cNvSpPr>
            <a:spLocks noChangeArrowheads="1"/>
          </p:cNvSpPr>
          <p:nvPr/>
        </p:nvSpPr>
        <p:spPr bwMode="auto">
          <a:xfrm>
            <a:off x="6021523" y="5800488"/>
            <a:ext cx="920182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7">
            <a:extLst>
              <a:ext uri="{FF2B5EF4-FFF2-40B4-BE49-F238E27FC236}">
                <a16:creationId xmlns:a16="http://schemas.microsoft.com/office/drawing/2014/main" id="{ACE017CB-C1E6-4141-AFFB-3ED67E5DA7F0}"/>
              </a:ext>
            </a:extLst>
          </p:cNvPr>
          <p:cNvSpPr>
            <a:spLocks noChangeArrowheads="1"/>
          </p:cNvSpPr>
          <p:nvPr/>
        </p:nvSpPr>
        <p:spPr bwMode="auto">
          <a:xfrm>
            <a:off x="6021523" y="8010288"/>
            <a:ext cx="920182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0B936454-A765-4049-9137-09B6E59FAC84}"/>
              </a:ext>
            </a:extLst>
          </p:cNvPr>
          <p:cNvSpPr/>
          <p:nvPr/>
        </p:nvSpPr>
        <p:spPr>
          <a:xfrm>
            <a:off x="158508" y="4277126"/>
            <a:ext cx="3631357" cy="1768738"/>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449DB58-458C-4CF3-8563-E16B44B17E64}"/>
              </a:ext>
            </a:extLst>
          </p:cNvPr>
          <p:cNvSpPr/>
          <p:nvPr/>
        </p:nvSpPr>
        <p:spPr>
          <a:xfrm>
            <a:off x="4391801" y="4260668"/>
            <a:ext cx="3168003" cy="1318083"/>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EA8014B-8BCA-4D95-9BFA-70A08FE900FD}"/>
              </a:ext>
            </a:extLst>
          </p:cNvPr>
          <p:cNvSpPr/>
          <p:nvPr/>
        </p:nvSpPr>
        <p:spPr>
          <a:xfrm>
            <a:off x="8002515" y="4246672"/>
            <a:ext cx="3980270" cy="1582751"/>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8929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891646D-B8D7-4567-BCBB-3F6E5A258094}"/>
              </a:ext>
            </a:extLst>
          </p:cNvPr>
          <p:cNvSpPr/>
          <p:nvPr/>
        </p:nvSpPr>
        <p:spPr>
          <a:xfrm>
            <a:off x="0" y="-162046"/>
            <a:ext cx="12192000" cy="7421610"/>
          </a:xfrm>
          <a:prstGeom prst="rect">
            <a:avLst/>
          </a:prstGeom>
          <a:solidFill>
            <a:srgbClr val="084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6D51CE2B-3EB8-463B-A5E0-8F47D6F60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704" y="-206515"/>
            <a:ext cx="8441932" cy="7064515"/>
          </a:xfrm>
          <a:prstGeom prst="rect">
            <a:avLst/>
          </a:prstGeom>
        </p:spPr>
      </p:pic>
      <p:sp>
        <p:nvSpPr>
          <p:cNvPr id="12" name="箭头: 五边形 11">
            <a:extLst>
              <a:ext uri="{FF2B5EF4-FFF2-40B4-BE49-F238E27FC236}">
                <a16:creationId xmlns:a16="http://schemas.microsoft.com/office/drawing/2014/main" id="{3D955D0F-4457-460D-8B1C-8571868FAA61}"/>
              </a:ext>
            </a:extLst>
          </p:cNvPr>
          <p:cNvSpPr/>
          <p:nvPr/>
        </p:nvSpPr>
        <p:spPr>
          <a:xfrm rot="5400000">
            <a:off x="10406271" y="-237280"/>
            <a:ext cx="1282683" cy="831273"/>
          </a:xfrm>
          <a:prstGeom prst="homePlate">
            <a:avLst>
              <a:gd name="adj" fmla="val 3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C7BBD5E1-1EEC-43B4-9068-8513E782A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2035" y="103463"/>
            <a:ext cx="651156" cy="541220"/>
          </a:xfrm>
          <a:prstGeom prst="rect">
            <a:avLst/>
          </a:prstGeom>
        </p:spPr>
      </p:pic>
      <p:sp>
        <p:nvSpPr>
          <p:cNvPr id="17" name="文本框 16">
            <a:extLst>
              <a:ext uri="{FF2B5EF4-FFF2-40B4-BE49-F238E27FC236}">
                <a16:creationId xmlns:a16="http://schemas.microsoft.com/office/drawing/2014/main" id="{F4A1B11E-ADFB-43FE-8C13-33B289F4FE33}"/>
              </a:ext>
            </a:extLst>
          </p:cNvPr>
          <p:cNvSpPr txBox="1"/>
          <p:nvPr/>
        </p:nvSpPr>
        <p:spPr>
          <a:xfrm>
            <a:off x="509286" y="1903115"/>
            <a:ext cx="3946914" cy="523220"/>
          </a:xfrm>
          <a:prstGeom prst="rect">
            <a:avLst/>
          </a:prstGeom>
          <a:noFill/>
        </p:spPr>
        <p:txBody>
          <a:bodyPr wrap="none" rtlCol="0">
            <a:spAutoFit/>
          </a:bodyPr>
          <a:lstStyle/>
          <a:p>
            <a:r>
              <a:rPr lang="en-US" altLang="zh-CN" sz="2800" dirty="0">
                <a:solidFill>
                  <a:schemeClr val="bg1"/>
                </a:solidFill>
                <a:latin typeface="汉仪旗黑-75W" panose="00020600040101010101" pitchFamily="18" charset="-122"/>
                <a:ea typeface="汉仪旗黑-75W" panose="00020600040101010101" pitchFamily="18" charset="-122"/>
              </a:rPr>
              <a:t>CHAPTER 3 </a:t>
            </a:r>
            <a:r>
              <a:rPr lang="zh-CN" altLang="en-US" sz="2800" dirty="0">
                <a:solidFill>
                  <a:schemeClr val="bg1"/>
                </a:solidFill>
                <a:latin typeface="汉仪旗黑-75W" panose="00020600040101010101" pitchFamily="18" charset="-122"/>
                <a:ea typeface="汉仪旗黑-75W" panose="00020600040101010101" pitchFamily="18" charset="-122"/>
              </a:rPr>
              <a:t>集成测试</a:t>
            </a:r>
          </a:p>
        </p:txBody>
      </p:sp>
      <p:sp>
        <p:nvSpPr>
          <p:cNvPr id="2" name="矩形 1">
            <a:extLst>
              <a:ext uri="{FF2B5EF4-FFF2-40B4-BE49-F238E27FC236}">
                <a16:creationId xmlns:a16="http://schemas.microsoft.com/office/drawing/2014/main" id="{B4D30567-0487-4BF3-812B-15ABBD33A8E7}"/>
              </a:ext>
            </a:extLst>
          </p:cNvPr>
          <p:cNvSpPr/>
          <p:nvPr/>
        </p:nvSpPr>
        <p:spPr>
          <a:xfrm>
            <a:off x="509286" y="2819965"/>
            <a:ext cx="8253714" cy="2965492"/>
          </a:xfrm>
          <a:prstGeom prst="rect">
            <a:avLst/>
          </a:prstGeom>
        </p:spPr>
        <p:txBody>
          <a:bodyPr wrap="square">
            <a:spAutoFit/>
          </a:bodyPr>
          <a:lstStyle/>
          <a:p>
            <a:pPr>
              <a:lnSpc>
                <a:spcPct val="150000"/>
              </a:lnSpc>
            </a:pPr>
            <a:r>
              <a:rPr lang="zh-CN" altLang="zh-CN" dirty="0">
                <a:solidFill>
                  <a:schemeClr val="bg1"/>
                </a:solidFill>
                <a:latin typeface="汉仪旗黑-35S" panose="00020600040101010101" pitchFamily="18" charset="-122"/>
                <a:ea typeface="汉仪旗黑-35S" panose="00020600040101010101" pitchFamily="18" charset="-122"/>
              </a:rPr>
              <a:t>本疫情监控系统的功能集成于一个主界面，而具体各个功能的实现和数据都分散存储在不同子模块之内。</a:t>
            </a:r>
          </a:p>
          <a:p>
            <a:pPr>
              <a:lnSpc>
                <a:spcPct val="150000"/>
              </a:lnSpc>
            </a:pPr>
            <a:r>
              <a:rPr lang="zh-CN" altLang="zh-CN" dirty="0">
                <a:solidFill>
                  <a:schemeClr val="bg1"/>
                </a:solidFill>
                <a:latin typeface="汉仪旗黑-35S" panose="00020600040101010101" pitchFamily="18" charset="-122"/>
                <a:ea typeface="汉仪旗黑-35S" panose="00020600040101010101" pitchFamily="18" charset="-122"/>
              </a:rPr>
              <a:t>因此</a:t>
            </a:r>
            <a:r>
              <a:rPr lang="zh-CN" altLang="en-US" dirty="0">
                <a:solidFill>
                  <a:schemeClr val="bg1"/>
                </a:solidFill>
                <a:latin typeface="汉仪旗黑-35S" panose="00020600040101010101" pitchFamily="18" charset="-122"/>
                <a:ea typeface="汉仪旗黑-35S" panose="00020600040101010101" pitchFamily="18" charset="-122"/>
              </a:rPr>
              <a:t>，</a:t>
            </a:r>
            <a:r>
              <a:rPr lang="zh-CN" altLang="zh-CN" dirty="0">
                <a:solidFill>
                  <a:schemeClr val="bg1"/>
                </a:solidFill>
                <a:latin typeface="汉仪旗黑-35S" panose="00020600040101010101" pitchFamily="18" charset="-122"/>
                <a:ea typeface="汉仪旗黑-35S" panose="00020600040101010101" pitchFamily="18" charset="-122"/>
              </a:rPr>
              <a:t>本测试的第一部分是测试前端的接口，观察前端的指令是否成功传递给后台，第二部分则集中在于其他数据库的接口测试上，各个子系统之间的数据能不能正常传输，能不能跨模块调用其他模块的</a:t>
            </a:r>
            <a:r>
              <a:rPr lang="en-US" altLang="zh-CN" dirty="0" err="1">
                <a:solidFill>
                  <a:schemeClr val="bg1"/>
                </a:solidFill>
                <a:latin typeface="汉仪旗黑-35S" panose="00020600040101010101" pitchFamily="18" charset="-122"/>
                <a:ea typeface="汉仪旗黑-35S" panose="00020600040101010101" pitchFamily="18" charset="-122"/>
              </a:rPr>
              <a:t>api</a:t>
            </a:r>
            <a:r>
              <a:rPr lang="zh-CN" altLang="en-US" dirty="0">
                <a:solidFill>
                  <a:schemeClr val="bg1"/>
                </a:solidFill>
                <a:latin typeface="汉仪旗黑-35S" panose="00020600040101010101" pitchFamily="18" charset="-122"/>
                <a:ea typeface="汉仪旗黑-35S" panose="00020600040101010101" pitchFamily="18" charset="-122"/>
              </a:rPr>
              <a:t>。</a:t>
            </a:r>
            <a:endParaRPr lang="zh-CN" altLang="zh-CN" dirty="0">
              <a:solidFill>
                <a:schemeClr val="bg1"/>
              </a:solidFill>
              <a:latin typeface="汉仪旗黑-35S" panose="00020600040101010101" pitchFamily="18" charset="-122"/>
              <a:ea typeface="汉仪旗黑-35S" panose="00020600040101010101" pitchFamily="18" charset="-122"/>
            </a:endParaRPr>
          </a:p>
          <a:p>
            <a:pPr>
              <a:lnSpc>
                <a:spcPct val="150000"/>
              </a:lnSpc>
            </a:pPr>
            <a:r>
              <a:rPr lang="zh-CN" altLang="zh-CN" dirty="0">
                <a:solidFill>
                  <a:schemeClr val="bg1"/>
                </a:solidFill>
                <a:latin typeface="汉仪旗黑-35S" panose="00020600040101010101" pitchFamily="18" charset="-122"/>
                <a:ea typeface="汉仪旗黑-35S" panose="00020600040101010101" pitchFamily="18" charset="-122"/>
              </a:rPr>
              <a:t>另外除了与其他子系统的交互，还有对子系统前后端接口数据传输的测试，查看本子系统发出的各类请求后台是否都能接受成功，主要反映在数据库的修改中。</a:t>
            </a:r>
          </a:p>
        </p:txBody>
      </p:sp>
    </p:spTree>
    <p:extLst>
      <p:ext uri="{BB962C8B-B14F-4D97-AF65-F5344CB8AC3E}">
        <p14:creationId xmlns:p14="http://schemas.microsoft.com/office/powerpoint/2010/main" val="25095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523220"/>
          </a:xfrm>
          <a:prstGeom prst="rect">
            <a:avLst/>
          </a:prstGeom>
          <a:noFill/>
        </p:spPr>
        <p:txBody>
          <a:bodyPr wrap="square" rtlCol="0">
            <a:spAutoFit/>
          </a:bodyPr>
          <a:lstStyle/>
          <a:p>
            <a:r>
              <a:rPr lang="zh-CN" altLang="en-US" sz="2800" b="1" dirty="0">
                <a:solidFill>
                  <a:schemeClr val="bg1"/>
                </a:solidFill>
                <a:latin typeface="汉仪旗黑-65S" panose="00020600040101010101" pitchFamily="18" charset="-122"/>
                <a:ea typeface="汉仪旗黑-65S" panose="00020600040101010101" pitchFamily="18" charset="-122"/>
              </a:rPr>
              <a:t>集成测试</a:t>
            </a:r>
            <a:endParaRPr lang="zh-CN" altLang="en-US" sz="2400" dirty="0">
              <a:solidFill>
                <a:schemeClr val="bg1"/>
              </a:solidFill>
              <a:latin typeface="汉仪旗黑-65S" panose="00020600040101010101" pitchFamily="18" charset="-122"/>
              <a:ea typeface="汉仪旗黑-65S" panose="00020600040101010101" pitchFamily="18" charset="-122"/>
            </a:endParaRPr>
          </a:p>
        </p:txBody>
      </p:sp>
      <p:pic>
        <p:nvPicPr>
          <p:cNvPr id="5" name="图片 4">
            <a:extLst>
              <a:ext uri="{FF2B5EF4-FFF2-40B4-BE49-F238E27FC236}">
                <a16:creationId xmlns:a16="http://schemas.microsoft.com/office/drawing/2014/main" id="{B4AD58AF-34C8-4905-B19C-1CA845D1B729}"/>
              </a:ext>
            </a:extLst>
          </p:cNvPr>
          <p:cNvPicPr/>
          <p:nvPr/>
        </p:nvPicPr>
        <p:blipFill>
          <a:blip r:embed="rId2"/>
          <a:stretch>
            <a:fillRect/>
          </a:stretch>
        </p:blipFill>
        <p:spPr>
          <a:xfrm>
            <a:off x="573662" y="1413192"/>
            <a:ext cx="8905617" cy="3570288"/>
          </a:xfrm>
          <a:prstGeom prst="rect">
            <a:avLst/>
          </a:prstGeom>
        </p:spPr>
      </p:pic>
      <p:sp>
        <p:nvSpPr>
          <p:cNvPr id="2" name="矩形 1">
            <a:extLst>
              <a:ext uri="{FF2B5EF4-FFF2-40B4-BE49-F238E27FC236}">
                <a16:creationId xmlns:a16="http://schemas.microsoft.com/office/drawing/2014/main" id="{44AC6F5D-A82E-4A5B-B263-E54DE20B1130}"/>
              </a:ext>
            </a:extLst>
          </p:cNvPr>
          <p:cNvSpPr/>
          <p:nvPr/>
        </p:nvSpPr>
        <p:spPr>
          <a:xfrm>
            <a:off x="1137542" y="5716229"/>
            <a:ext cx="6853158" cy="523220"/>
          </a:xfrm>
          <a:prstGeom prst="rect">
            <a:avLst/>
          </a:prstGeom>
        </p:spPr>
        <p:txBody>
          <a:bodyPr wrap="none">
            <a:spAutoFit/>
          </a:bodyPr>
          <a:lstStyle/>
          <a:p>
            <a:r>
              <a:rPr lang="zh-CN" altLang="zh-CN" sz="2800" dirty="0">
                <a:latin typeface="汉仪旗黑-35S" panose="00020600040101010101" pitchFamily="18" charset="-122"/>
                <a:ea typeface="汉仪旗黑-35S" panose="00020600040101010101" pitchFamily="18" charset="-122"/>
                <a:cs typeface="Times New Roman" panose="02020603050405020304" pitchFamily="18" charset="0"/>
              </a:rPr>
              <a:t>集成测试共设计了</a:t>
            </a:r>
            <a:r>
              <a:rPr lang="en-US" altLang="zh-CN" sz="2800" dirty="0">
                <a:latin typeface="汉仪旗黑-35S" panose="00020600040101010101" pitchFamily="18" charset="-122"/>
                <a:ea typeface="汉仪旗黑-35S" panose="00020600040101010101" pitchFamily="18" charset="-122"/>
                <a:cs typeface="Times New Roman" panose="02020603050405020304" pitchFamily="18" charset="0"/>
              </a:rPr>
              <a:t>4</a:t>
            </a:r>
            <a:r>
              <a:rPr lang="zh-CN" altLang="zh-CN" sz="2800" dirty="0">
                <a:latin typeface="汉仪旗黑-35S" panose="00020600040101010101" pitchFamily="18" charset="-122"/>
                <a:ea typeface="汉仪旗黑-35S" panose="00020600040101010101" pitchFamily="18" charset="-122"/>
                <a:cs typeface="Times New Roman" panose="02020603050405020304" pitchFamily="18" charset="0"/>
              </a:rPr>
              <a:t>个测试样例，全部通过</a:t>
            </a:r>
            <a:endParaRPr lang="zh-CN" altLang="en-US" sz="2800" dirty="0">
              <a:latin typeface="汉仪旗黑-35S" panose="00020600040101010101" pitchFamily="18" charset="-122"/>
              <a:ea typeface="汉仪旗黑-35S" panose="00020600040101010101" pitchFamily="18" charset="-122"/>
            </a:endParaRPr>
          </a:p>
        </p:txBody>
      </p:sp>
      <p:sp>
        <p:nvSpPr>
          <p:cNvPr id="7" name="矩形 6">
            <a:extLst>
              <a:ext uri="{FF2B5EF4-FFF2-40B4-BE49-F238E27FC236}">
                <a16:creationId xmlns:a16="http://schemas.microsoft.com/office/drawing/2014/main" id="{80F64011-B08D-4D84-B32A-3F9965DBBFB3}"/>
              </a:ext>
            </a:extLst>
          </p:cNvPr>
          <p:cNvSpPr/>
          <p:nvPr/>
        </p:nvSpPr>
        <p:spPr>
          <a:xfrm>
            <a:off x="573661" y="1413192"/>
            <a:ext cx="8905617" cy="3570288"/>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05C9CD4-C54A-42A9-AD00-3ED0817BD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78" y="5716229"/>
            <a:ext cx="484864" cy="484864"/>
          </a:xfrm>
          <a:prstGeom prst="rect">
            <a:avLst/>
          </a:prstGeom>
        </p:spPr>
      </p:pic>
      <p:cxnSp>
        <p:nvCxnSpPr>
          <p:cNvPr id="10" name="直接连接符 9">
            <a:extLst>
              <a:ext uri="{FF2B5EF4-FFF2-40B4-BE49-F238E27FC236}">
                <a16:creationId xmlns:a16="http://schemas.microsoft.com/office/drawing/2014/main" id="{07F5491F-414B-471D-B653-A07D71D7E945}"/>
              </a:ext>
            </a:extLst>
          </p:cNvPr>
          <p:cNvCxnSpPr>
            <a:cxnSpLocks/>
          </p:cNvCxnSpPr>
          <p:nvPr/>
        </p:nvCxnSpPr>
        <p:spPr>
          <a:xfrm flipH="1">
            <a:off x="0" y="1207442"/>
            <a:ext cx="10668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直接连接符 11">
            <a:extLst>
              <a:ext uri="{FF2B5EF4-FFF2-40B4-BE49-F238E27FC236}">
                <a16:creationId xmlns:a16="http://schemas.microsoft.com/office/drawing/2014/main" id="{2ED091FB-F063-4C79-AAE5-E6DFBD3FFB12}"/>
              </a:ext>
            </a:extLst>
          </p:cNvPr>
          <p:cNvCxnSpPr>
            <a:cxnSpLocks/>
          </p:cNvCxnSpPr>
          <p:nvPr/>
        </p:nvCxnSpPr>
        <p:spPr>
          <a:xfrm flipH="1">
            <a:off x="0" y="5489882"/>
            <a:ext cx="827532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直接连接符 14">
            <a:extLst>
              <a:ext uri="{FF2B5EF4-FFF2-40B4-BE49-F238E27FC236}">
                <a16:creationId xmlns:a16="http://schemas.microsoft.com/office/drawing/2014/main" id="{49E041E8-5FC9-4FD6-A1CB-ACA12A5D9436}"/>
              </a:ext>
            </a:extLst>
          </p:cNvPr>
          <p:cNvCxnSpPr>
            <a:cxnSpLocks/>
          </p:cNvCxnSpPr>
          <p:nvPr/>
        </p:nvCxnSpPr>
        <p:spPr>
          <a:xfrm>
            <a:off x="159757" y="972337"/>
            <a:ext cx="0" cy="560897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9327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891646D-B8D7-4567-BCBB-3F6E5A258094}"/>
              </a:ext>
            </a:extLst>
          </p:cNvPr>
          <p:cNvSpPr/>
          <p:nvPr/>
        </p:nvSpPr>
        <p:spPr>
          <a:xfrm>
            <a:off x="0" y="-162046"/>
            <a:ext cx="12192000" cy="7421610"/>
          </a:xfrm>
          <a:prstGeom prst="rect">
            <a:avLst/>
          </a:prstGeom>
          <a:solidFill>
            <a:srgbClr val="084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6D51CE2B-3EB8-463B-A5E0-8F47D6F60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704" y="-206515"/>
            <a:ext cx="8441932" cy="7064515"/>
          </a:xfrm>
          <a:prstGeom prst="rect">
            <a:avLst/>
          </a:prstGeom>
        </p:spPr>
      </p:pic>
      <p:sp>
        <p:nvSpPr>
          <p:cNvPr id="12" name="箭头: 五边形 11">
            <a:extLst>
              <a:ext uri="{FF2B5EF4-FFF2-40B4-BE49-F238E27FC236}">
                <a16:creationId xmlns:a16="http://schemas.microsoft.com/office/drawing/2014/main" id="{3D955D0F-4457-460D-8B1C-8571868FAA61}"/>
              </a:ext>
            </a:extLst>
          </p:cNvPr>
          <p:cNvSpPr/>
          <p:nvPr/>
        </p:nvSpPr>
        <p:spPr>
          <a:xfrm rot="5400000">
            <a:off x="10406271" y="-237280"/>
            <a:ext cx="1282683" cy="831273"/>
          </a:xfrm>
          <a:prstGeom prst="homePlate">
            <a:avLst>
              <a:gd name="adj" fmla="val 3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C7BBD5E1-1EEC-43B4-9068-8513E782A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2035" y="103463"/>
            <a:ext cx="651156" cy="541220"/>
          </a:xfrm>
          <a:prstGeom prst="rect">
            <a:avLst/>
          </a:prstGeom>
        </p:spPr>
      </p:pic>
      <p:sp>
        <p:nvSpPr>
          <p:cNvPr id="17" name="文本框 16">
            <a:extLst>
              <a:ext uri="{FF2B5EF4-FFF2-40B4-BE49-F238E27FC236}">
                <a16:creationId xmlns:a16="http://schemas.microsoft.com/office/drawing/2014/main" id="{F4A1B11E-ADFB-43FE-8C13-33B289F4FE33}"/>
              </a:ext>
            </a:extLst>
          </p:cNvPr>
          <p:cNvSpPr txBox="1"/>
          <p:nvPr/>
        </p:nvSpPr>
        <p:spPr>
          <a:xfrm>
            <a:off x="509286" y="1903115"/>
            <a:ext cx="3950120" cy="523220"/>
          </a:xfrm>
          <a:prstGeom prst="rect">
            <a:avLst/>
          </a:prstGeom>
          <a:noFill/>
        </p:spPr>
        <p:txBody>
          <a:bodyPr wrap="none" rtlCol="0">
            <a:spAutoFit/>
          </a:bodyPr>
          <a:lstStyle/>
          <a:p>
            <a:r>
              <a:rPr lang="en-US" altLang="zh-CN" sz="2800" dirty="0">
                <a:solidFill>
                  <a:schemeClr val="bg1"/>
                </a:solidFill>
                <a:latin typeface="汉仪旗黑-75W" panose="00020600040101010101" pitchFamily="18" charset="-122"/>
                <a:ea typeface="汉仪旗黑-75W" panose="00020600040101010101" pitchFamily="18" charset="-122"/>
              </a:rPr>
              <a:t>CHAPTER 4 </a:t>
            </a:r>
            <a:r>
              <a:rPr lang="zh-CN" altLang="en-US" sz="2800" dirty="0">
                <a:solidFill>
                  <a:schemeClr val="bg1"/>
                </a:solidFill>
                <a:latin typeface="汉仪旗黑-75W" panose="00020600040101010101" pitchFamily="18" charset="-122"/>
                <a:ea typeface="汉仪旗黑-75W" panose="00020600040101010101" pitchFamily="18" charset="-122"/>
              </a:rPr>
              <a:t>压力测试</a:t>
            </a:r>
          </a:p>
        </p:txBody>
      </p:sp>
      <p:sp>
        <p:nvSpPr>
          <p:cNvPr id="2" name="矩形 1">
            <a:extLst>
              <a:ext uri="{FF2B5EF4-FFF2-40B4-BE49-F238E27FC236}">
                <a16:creationId xmlns:a16="http://schemas.microsoft.com/office/drawing/2014/main" id="{B4D30567-0487-4BF3-812B-15ABBD33A8E7}"/>
              </a:ext>
            </a:extLst>
          </p:cNvPr>
          <p:cNvSpPr/>
          <p:nvPr/>
        </p:nvSpPr>
        <p:spPr>
          <a:xfrm>
            <a:off x="509286" y="2819965"/>
            <a:ext cx="6821154" cy="1303498"/>
          </a:xfrm>
          <a:prstGeom prst="rect">
            <a:avLst/>
          </a:prstGeom>
        </p:spPr>
        <p:txBody>
          <a:bodyPr wrap="square">
            <a:spAutoFit/>
          </a:bodyPr>
          <a:lstStyle/>
          <a:p>
            <a:pPr>
              <a:lnSpc>
                <a:spcPct val="150000"/>
              </a:lnSpc>
            </a:pPr>
            <a:r>
              <a:rPr lang="zh-CN" altLang="en-US" dirty="0">
                <a:solidFill>
                  <a:schemeClr val="bg1"/>
                </a:solidFill>
                <a:latin typeface="汉仪旗黑-35S" panose="00020600040101010101" pitchFamily="18" charset="-122"/>
                <a:ea typeface="汉仪旗黑-35S" panose="00020600040101010101" pitchFamily="18" charset="-122"/>
              </a:rPr>
              <a:t>测试系统的承受能力，对子系统进行超过规定性能指标的测试， 包括系统能够在压力过程中避免明显的性 能下降，以及在压力后的及时恢复</a:t>
            </a:r>
            <a:endParaRPr lang="zh-CN" altLang="zh-CN" dirty="0">
              <a:solidFill>
                <a:schemeClr val="bg1"/>
              </a:solidFill>
              <a:latin typeface="汉仪旗黑-35S" panose="00020600040101010101" pitchFamily="18" charset="-122"/>
              <a:ea typeface="汉仪旗黑-35S" panose="00020600040101010101" pitchFamily="18" charset="-122"/>
            </a:endParaRPr>
          </a:p>
        </p:txBody>
      </p:sp>
    </p:spTree>
    <p:extLst>
      <p:ext uri="{BB962C8B-B14F-4D97-AF65-F5344CB8AC3E}">
        <p14:creationId xmlns:p14="http://schemas.microsoft.com/office/powerpoint/2010/main" val="1761179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523220"/>
          </a:xfrm>
          <a:prstGeom prst="rect">
            <a:avLst/>
          </a:prstGeom>
          <a:noFill/>
        </p:spPr>
        <p:txBody>
          <a:bodyPr wrap="square" rtlCol="0">
            <a:spAutoFit/>
          </a:bodyPr>
          <a:lstStyle/>
          <a:p>
            <a:r>
              <a:rPr lang="zh-CN" altLang="en-US" sz="2800" b="1" dirty="0">
                <a:solidFill>
                  <a:schemeClr val="bg1"/>
                </a:solidFill>
                <a:latin typeface="汉仪旗黑-65S" panose="00020600040101010101" pitchFamily="18" charset="-122"/>
                <a:ea typeface="汉仪旗黑-65S" panose="00020600040101010101" pitchFamily="18" charset="-122"/>
              </a:rPr>
              <a:t>压力测试</a:t>
            </a:r>
            <a:endParaRPr lang="zh-CN" altLang="en-US" sz="2400" dirty="0">
              <a:solidFill>
                <a:schemeClr val="bg1"/>
              </a:solidFill>
              <a:latin typeface="汉仪旗黑-65S" panose="00020600040101010101" pitchFamily="18" charset="-122"/>
              <a:ea typeface="汉仪旗黑-65S" panose="00020600040101010101" pitchFamily="18" charset="-122"/>
            </a:endParaRPr>
          </a:p>
        </p:txBody>
      </p:sp>
      <p:sp>
        <p:nvSpPr>
          <p:cNvPr id="2" name="矩形 1">
            <a:extLst>
              <a:ext uri="{FF2B5EF4-FFF2-40B4-BE49-F238E27FC236}">
                <a16:creationId xmlns:a16="http://schemas.microsoft.com/office/drawing/2014/main" id="{44AC6F5D-A82E-4A5B-B263-E54DE20B1130}"/>
              </a:ext>
            </a:extLst>
          </p:cNvPr>
          <p:cNvSpPr/>
          <p:nvPr/>
        </p:nvSpPr>
        <p:spPr>
          <a:xfrm>
            <a:off x="918914" y="1225973"/>
            <a:ext cx="6853158" cy="523220"/>
          </a:xfrm>
          <a:prstGeom prst="rect">
            <a:avLst/>
          </a:prstGeom>
        </p:spPr>
        <p:txBody>
          <a:bodyPr wrap="none">
            <a:spAutoFit/>
          </a:bodyPr>
          <a:lstStyle/>
          <a:p>
            <a:r>
              <a:rPr lang="zh-CN" altLang="en-US" sz="2800" dirty="0">
                <a:latin typeface="汉仪旗黑-35S" panose="00020600040101010101" pitchFamily="18" charset="-122"/>
                <a:ea typeface="汉仪旗黑-35S" panose="00020600040101010101" pitchFamily="18" charset="-122"/>
                <a:cs typeface="Times New Roman" panose="02020603050405020304" pitchFamily="18" charset="0"/>
              </a:rPr>
              <a:t>压力</a:t>
            </a:r>
            <a:r>
              <a:rPr lang="zh-CN" altLang="zh-CN" sz="2800" dirty="0">
                <a:latin typeface="汉仪旗黑-35S" panose="00020600040101010101" pitchFamily="18" charset="-122"/>
                <a:ea typeface="汉仪旗黑-35S" panose="00020600040101010101" pitchFamily="18" charset="-122"/>
                <a:cs typeface="Times New Roman" panose="02020603050405020304" pitchFamily="18" charset="0"/>
              </a:rPr>
              <a:t>测试共设计了</a:t>
            </a:r>
            <a:r>
              <a:rPr lang="en-US" altLang="zh-CN" sz="2800" dirty="0">
                <a:latin typeface="汉仪旗黑-35S" panose="00020600040101010101" pitchFamily="18" charset="-122"/>
                <a:ea typeface="汉仪旗黑-35S" panose="00020600040101010101" pitchFamily="18" charset="-122"/>
                <a:cs typeface="Times New Roman" panose="02020603050405020304" pitchFamily="18" charset="0"/>
              </a:rPr>
              <a:t>4</a:t>
            </a:r>
            <a:r>
              <a:rPr lang="zh-CN" altLang="zh-CN" sz="2800" dirty="0">
                <a:latin typeface="汉仪旗黑-35S" panose="00020600040101010101" pitchFamily="18" charset="-122"/>
                <a:ea typeface="汉仪旗黑-35S" panose="00020600040101010101" pitchFamily="18" charset="-122"/>
                <a:cs typeface="Times New Roman" panose="02020603050405020304" pitchFamily="18" charset="0"/>
              </a:rPr>
              <a:t>个测试样例，全部通过</a:t>
            </a:r>
            <a:endParaRPr lang="zh-CN" altLang="en-US" sz="2800" dirty="0">
              <a:latin typeface="汉仪旗黑-35S" panose="00020600040101010101" pitchFamily="18" charset="-122"/>
              <a:ea typeface="汉仪旗黑-35S" panose="00020600040101010101" pitchFamily="18" charset="-122"/>
            </a:endParaRPr>
          </a:p>
        </p:txBody>
      </p:sp>
      <p:pic>
        <p:nvPicPr>
          <p:cNvPr id="6" name="图片 5">
            <a:extLst>
              <a:ext uri="{FF2B5EF4-FFF2-40B4-BE49-F238E27FC236}">
                <a16:creationId xmlns:a16="http://schemas.microsoft.com/office/drawing/2014/main" id="{5A13A192-81EC-4B03-9CA7-F3EA335FE704}"/>
              </a:ext>
            </a:extLst>
          </p:cNvPr>
          <p:cNvPicPr/>
          <p:nvPr/>
        </p:nvPicPr>
        <p:blipFill>
          <a:blip r:embed="rId2"/>
          <a:stretch>
            <a:fillRect/>
          </a:stretch>
        </p:blipFill>
        <p:spPr>
          <a:xfrm>
            <a:off x="446474" y="2187477"/>
            <a:ext cx="9717933" cy="3139082"/>
          </a:xfrm>
          <a:prstGeom prst="rect">
            <a:avLst/>
          </a:prstGeom>
        </p:spPr>
      </p:pic>
      <p:sp>
        <p:nvSpPr>
          <p:cNvPr id="7" name="矩形 6">
            <a:extLst>
              <a:ext uri="{FF2B5EF4-FFF2-40B4-BE49-F238E27FC236}">
                <a16:creationId xmlns:a16="http://schemas.microsoft.com/office/drawing/2014/main" id="{80F64011-B08D-4D84-B32A-3F9965DBBFB3}"/>
              </a:ext>
            </a:extLst>
          </p:cNvPr>
          <p:cNvSpPr/>
          <p:nvPr/>
        </p:nvSpPr>
        <p:spPr>
          <a:xfrm>
            <a:off x="446474" y="2187477"/>
            <a:ext cx="9717933" cy="3139082"/>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F972F305-234A-41F0-B6BF-A55107A60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54" y="5492174"/>
            <a:ext cx="1699354" cy="1089138"/>
          </a:xfrm>
          <a:prstGeom prst="rect">
            <a:avLst/>
          </a:prstGeom>
        </p:spPr>
      </p:pic>
      <p:cxnSp>
        <p:nvCxnSpPr>
          <p:cNvPr id="9" name="直接连接符 8">
            <a:extLst>
              <a:ext uri="{FF2B5EF4-FFF2-40B4-BE49-F238E27FC236}">
                <a16:creationId xmlns:a16="http://schemas.microsoft.com/office/drawing/2014/main" id="{E3A57991-929A-4FCF-AA2C-3FB609087E79}"/>
              </a:ext>
            </a:extLst>
          </p:cNvPr>
          <p:cNvCxnSpPr>
            <a:cxnSpLocks/>
          </p:cNvCxnSpPr>
          <p:nvPr/>
        </p:nvCxnSpPr>
        <p:spPr>
          <a:xfrm>
            <a:off x="159757" y="972337"/>
            <a:ext cx="0" cy="560897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a:extLst>
              <a:ext uri="{FF2B5EF4-FFF2-40B4-BE49-F238E27FC236}">
                <a16:creationId xmlns:a16="http://schemas.microsoft.com/office/drawing/2014/main" id="{854B3903-B929-40F3-8F95-0C9C500820B0}"/>
              </a:ext>
            </a:extLst>
          </p:cNvPr>
          <p:cNvCxnSpPr>
            <a:cxnSpLocks/>
          </p:cNvCxnSpPr>
          <p:nvPr/>
        </p:nvCxnSpPr>
        <p:spPr>
          <a:xfrm flipH="1" flipV="1">
            <a:off x="0" y="1801802"/>
            <a:ext cx="12359640" cy="323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1" name="图片 10">
            <a:extLst>
              <a:ext uri="{FF2B5EF4-FFF2-40B4-BE49-F238E27FC236}">
                <a16:creationId xmlns:a16="http://schemas.microsoft.com/office/drawing/2014/main" id="{8DD45CA5-8032-4AFD-A51F-0CCD634D2C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050" y="1234131"/>
            <a:ext cx="484864" cy="484864"/>
          </a:xfrm>
          <a:prstGeom prst="rect">
            <a:avLst/>
          </a:prstGeom>
        </p:spPr>
      </p:pic>
      <p:cxnSp>
        <p:nvCxnSpPr>
          <p:cNvPr id="12" name="直接连接符 11">
            <a:extLst>
              <a:ext uri="{FF2B5EF4-FFF2-40B4-BE49-F238E27FC236}">
                <a16:creationId xmlns:a16="http://schemas.microsoft.com/office/drawing/2014/main" id="{3D4F5690-18B6-42ED-8955-825D676B17B9}"/>
              </a:ext>
            </a:extLst>
          </p:cNvPr>
          <p:cNvCxnSpPr>
            <a:cxnSpLocks/>
          </p:cNvCxnSpPr>
          <p:nvPr/>
        </p:nvCxnSpPr>
        <p:spPr>
          <a:xfrm flipH="1">
            <a:off x="-45720" y="5524376"/>
            <a:ext cx="309372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365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523220"/>
          </a:xfrm>
          <a:prstGeom prst="rect">
            <a:avLst/>
          </a:prstGeom>
          <a:noFill/>
        </p:spPr>
        <p:txBody>
          <a:bodyPr wrap="square" rtlCol="0">
            <a:spAutoFit/>
          </a:bodyPr>
          <a:lstStyle/>
          <a:p>
            <a:r>
              <a:rPr lang="en-US" altLang="zh-CN" sz="2800" b="1" dirty="0">
                <a:solidFill>
                  <a:schemeClr val="bg1"/>
                </a:solidFill>
                <a:latin typeface="汉仪旗黑-65S" panose="00020600040101010101" pitchFamily="18" charset="-122"/>
                <a:ea typeface="汉仪旗黑-65S" panose="00020600040101010101" pitchFamily="18" charset="-122"/>
              </a:rPr>
              <a:t>Apache JMeter</a:t>
            </a:r>
            <a:endParaRPr lang="zh-CN" altLang="en-US" sz="2400" dirty="0">
              <a:solidFill>
                <a:schemeClr val="bg1"/>
              </a:solidFill>
              <a:latin typeface="汉仪旗黑-65S" panose="00020600040101010101" pitchFamily="18" charset="-122"/>
              <a:ea typeface="汉仪旗黑-65S" panose="00020600040101010101" pitchFamily="18" charset="-122"/>
            </a:endParaRPr>
          </a:p>
        </p:txBody>
      </p:sp>
      <p:sp>
        <p:nvSpPr>
          <p:cNvPr id="2" name="矩形 1">
            <a:extLst>
              <a:ext uri="{FF2B5EF4-FFF2-40B4-BE49-F238E27FC236}">
                <a16:creationId xmlns:a16="http://schemas.microsoft.com/office/drawing/2014/main" id="{44AC6F5D-A82E-4A5B-B263-E54DE20B1130}"/>
              </a:ext>
            </a:extLst>
          </p:cNvPr>
          <p:cNvSpPr/>
          <p:nvPr/>
        </p:nvSpPr>
        <p:spPr>
          <a:xfrm>
            <a:off x="304266" y="1144191"/>
            <a:ext cx="3450414" cy="1569660"/>
          </a:xfrm>
          <a:prstGeom prst="rect">
            <a:avLst/>
          </a:prstGeom>
        </p:spPr>
        <p:txBody>
          <a:bodyPr wrap="square">
            <a:spAutoFit/>
          </a:bodyPr>
          <a:lstStyle/>
          <a:p>
            <a:r>
              <a:rPr lang="zh-CN" altLang="zh-CN" sz="3200" dirty="0">
                <a:latin typeface="汉仪旗黑-35S" panose="00020600040101010101" pitchFamily="18" charset="-122"/>
                <a:ea typeface="汉仪旗黑-35S" panose="00020600040101010101" pitchFamily="18" charset="-122"/>
              </a:rPr>
              <a:t>输入：设置</a:t>
            </a:r>
            <a:r>
              <a:rPr lang="en-US" altLang="zh-CN" sz="3200" dirty="0">
                <a:latin typeface="汉仪旗黑-35S" panose="00020600040101010101" pitchFamily="18" charset="-122"/>
                <a:ea typeface="汉仪旗黑-35S" panose="00020600040101010101" pitchFamily="18" charset="-122"/>
              </a:rPr>
              <a:t> 500 </a:t>
            </a:r>
            <a:r>
              <a:rPr lang="zh-CN" altLang="zh-CN" sz="3200" dirty="0">
                <a:latin typeface="汉仪旗黑-35S" panose="00020600040101010101" pitchFamily="18" charset="-122"/>
                <a:ea typeface="汉仪旗黑-35S" panose="00020600040101010101" pitchFamily="18" charset="-122"/>
              </a:rPr>
              <a:t>个线程组，进行</a:t>
            </a:r>
            <a:r>
              <a:rPr lang="en-US" altLang="zh-CN" sz="3200" dirty="0">
                <a:latin typeface="汉仪旗黑-35S" panose="00020600040101010101" pitchFamily="18" charset="-122"/>
                <a:ea typeface="汉仪旗黑-35S" panose="00020600040101010101" pitchFamily="18" charset="-122"/>
              </a:rPr>
              <a:t> 20 </a:t>
            </a:r>
            <a:r>
              <a:rPr lang="zh-CN" altLang="zh-CN" sz="3200" dirty="0">
                <a:latin typeface="汉仪旗黑-35S" panose="00020600040101010101" pitchFamily="18" charset="-122"/>
                <a:ea typeface="汉仪旗黑-35S" panose="00020600040101010101" pitchFamily="18" charset="-122"/>
              </a:rPr>
              <a:t>轮高压攻击。</a:t>
            </a:r>
          </a:p>
        </p:txBody>
      </p:sp>
      <p:pic>
        <p:nvPicPr>
          <p:cNvPr id="8" name="image31.jpeg">
            <a:extLst>
              <a:ext uri="{FF2B5EF4-FFF2-40B4-BE49-F238E27FC236}">
                <a16:creationId xmlns:a16="http://schemas.microsoft.com/office/drawing/2014/main" id="{4296B41E-EEC1-45AF-8B0A-AE4F1C0ED506}"/>
              </a:ext>
            </a:extLst>
          </p:cNvPr>
          <p:cNvPicPr/>
          <p:nvPr/>
        </p:nvPicPr>
        <p:blipFill>
          <a:blip r:embed="rId2" cstate="print"/>
          <a:stretch>
            <a:fillRect/>
          </a:stretch>
        </p:blipFill>
        <p:spPr>
          <a:xfrm>
            <a:off x="3876600" y="1929021"/>
            <a:ext cx="7723737" cy="2566779"/>
          </a:xfrm>
          <a:prstGeom prst="rect">
            <a:avLst/>
          </a:prstGeom>
        </p:spPr>
      </p:pic>
      <p:sp>
        <p:nvSpPr>
          <p:cNvPr id="9" name="矩形 8">
            <a:extLst>
              <a:ext uri="{FF2B5EF4-FFF2-40B4-BE49-F238E27FC236}">
                <a16:creationId xmlns:a16="http://schemas.microsoft.com/office/drawing/2014/main" id="{005E3A5E-432D-49B6-A723-BF07877FC6B4}"/>
              </a:ext>
            </a:extLst>
          </p:cNvPr>
          <p:cNvSpPr/>
          <p:nvPr/>
        </p:nvSpPr>
        <p:spPr>
          <a:xfrm>
            <a:off x="3754680" y="1144191"/>
            <a:ext cx="3450414" cy="584775"/>
          </a:xfrm>
          <a:prstGeom prst="rect">
            <a:avLst/>
          </a:prstGeom>
        </p:spPr>
        <p:txBody>
          <a:bodyPr wrap="square">
            <a:spAutoFit/>
          </a:bodyPr>
          <a:lstStyle/>
          <a:p>
            <a:r>
              <a:rPr lang="zh-CN" altLang="en-US" sz="3200" dirty="0">
                <a:latin typeface="汉仪旗黑-35S" panose="00020600040101010101" pitchFamily="18" charset="-122"/>
                <a:ea typeface="汉仪旗黑-35S" panose="00020600040101010101" pitchFamily="18" charset="-122"/>
              </a:rPr>
              <a:t>测试结果：</a:t>
            </a:r>
            <a:endParaRPr lang="zh-CN" altLang="zh-CN" sz="3200" dirty="0">
              <a:latin typeface="汉仪旗黑-35S" panose="00020600040101010101" pitchFamily="18" charset="-122"/>
              <a:ea typeface="汉仪旗黑-35S" panose="00020600040101010101" pitchFamily="18" charset="-122"/>
            </a:endParaRPr>
          </a:p>
        </p:txBody>
      </p:sp>
      <p:sp>
        <p:nvSpPr>
          <p:cNvPr id="10" name="矩形 9">
            <a:extLst>
              <a:ext uri="{FF2B5EF4-FFF2-40B4-BE49-F238E27FC236}">
                <a16:creationId xmlns:a16="http://schemas.microsoft.com/office/drawing/2014/main" id="{682AA300-EECD-4752-8797-DC88D7D4B03C}"/>
              </a:ext>
            </a:extLst>
          </p:cNvPr>
          <p:cNvSpPr/>
          <p:nvPr/>
        </p:nvSpPr>
        <p:spPr>
          <a:xfrm>
            <a:off x="3876600" y="4878735"/>
            <a:ext cx="7995360" cy="1077218"/>
          </a:xfrm>
          <a:prstGeom prst="rect">
            <a:avLst/>
          </a:prstGeom>
        </p:spPr>
        <p:txBody>
          <a:bodyPr wrap="square">
            <a:spAutoFit/>
          </a:bodyPr>
          <a:lstStyle/>
          <a:p>
            <a:r>
              <a:rPr lang="zh-CN" altLang="en-US" sz="3200" dirty="0">
                <a:latin typeface="汉仪旗黑-35S" panose="00020600040101010101" pitchFamily="18" charset="-122"/>
                <a:ea typeface="汉仪旗黑-35S" panose="00020600040101010101" pitchFamily="18" charset="-122"/>
              </a:rPr>
              <a:t>总体上看，网站承受住了大部分的访问请求，访问成功率 </a:t>
            </a:r>
            <a:r>
              <a:rPr lang="en-US" altLang="zh-CN" sz="3200" dirty="0">
                <a:latin typeface="汉仪旗黑-35S" panose="00020600040101010101" pitchFamily="18" charset="-122"/>
                <a:ea typeface="汉仪旗黑-35S" panose="00020600040101010101" pitchFamily="18" charset="-122"/>
              </a:rPr>
              <a:t>94.64%</a:t>
            </a:r>
            <a:r>
              <a:rPr lang="zh-CN" altLang="en-US" sz="3200" dirty="0">
                <a:latin typeface="汉仪旗黑-35S" panose="00020600040101010101" pitchFamily="18" charset="-122"/>
                <a:ea typeface="汉仪旗黑-35S" panose="00020600040101010101" pitchFamily="18" charset="-122"/>
              </a:rPr>
              <a:t>。</a:t>
            </a:r>
            <a:endParaRPr lang="zh-CN" altLang="zh-CN" sz="3200" dirty="0">
              <a:latin typeface="汉仪旗黑-35S" panose="00020600040101010101" pitchFamily="18" charset="-122"/>
              <a:ea typeface="汉仪旗黑-35S" panose="00020600040101010101" pitchFamily="18" charset="-122"/>
            </a:endParaRPr>
          </a:p>
        </p:txBody>
      </p:sp>
      <p:cxnSp>
        <p:nvCxnSpPr>
          <p:cNvPr id="11" name="直接连接符 10">
            <a:extLst>
              <a:ext uri="{FF2B5EF4-FFF2-40B4-BE49-F238E27FC236}">
                <a16:creationId xmlns:a16="http://schemas.microsoft.com/office/drawing/2014/main" id="{5AFE68CE-5BE5-4922-B925-945A5558F454}"/>
              </a:ext>
            </a:extLst>
          </p:cNvPr>
          <p:cNvCxnSpPr>
            <a:cxnSpLocks/>
          </p:cNvCxnSpPr>
          <p:nvPr/>
        </p:nvCxnSpPr>
        <p:spPr>
          <a:xfrm flipH="1">
            <a:off x="3579690" y="4728181"/>
            <a:ext cx="869613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直接连接符 11">
            <a:extLst>
              <a:ext uri="{FF2B5EF4-FFF2-40B4-BE49-F238E27FC236}">
                <a16:creationId xmlns:a16="http://schemas.microsoft.com/office/drawing/2014/main" id="{EA01D1C2-104C-4E58-8A40-13F26480F99C}"/>
              </a:ext>
            </a:extLst>
          </p:cNvPr>
          <p:cNvCxnSpPr>
            <a:cxnSpLocks/>
          </p:cNvCxnSpPr>
          <p:nvPr/>
        </p:nvCxnSpPr>
        <p:spPr>
          <a:xfrm flipH="1" flipV="1">
            <a:off x="0" y="1111865"/>
            <a:ext cx="12359640" cy="323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直接连接符 12">
            <a:extLst>
              <a:ext uri="{FF2B5EF4-FFF2-40B4-BE49-F238E27FC236}">
                <a16:creationId xmlns:a16="http://schemas.microsoft.com/office/drawing/2014/main" id="{D777CD70-41AF-4883-BE03-CB7A7B24247D}"/>
              </a:ext>
            </a:extLst>
          </p:cNvPr>
          <p:cNvCxnSpPr>
            <a:cxnSpLocks/>
          </p:cNvCxnSpPr>
          <p:nvPr/>
        </p:nvCxnSpPr>
        <p:spPr>
          <a:xfrm>
            <a:off x="3579690" y="1111865"/>
            <a:ext cx="0" cy="560897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 name="图片 14">
            <a:extLst>
              <a:ext uri="{FF2B5EF4-FFF2-40B4-BE49-F238E27FC236}">
                <a16:creationId xmlns:a16="http://schemas.microsoft.com/office/drawing/2014/main" id="{21581EE2-2F72-49EA-BEBA-52761A47B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89" y="4030588"/>
            <a:ext cx="3115313" cy="1925365"/>
          </a:xfrm>
          <a:prstGeom prst="rect">
            <a:avLst/>
          </a:prstGeom>
        </p:spPr>
      </p:pic>
    </p:spTree>
    <p:extLst>
      <p:ext uri="{BB962C8B-B14F-4D97-AF65-F5344CB8AC3E}">
        <p14:creationId xmlns:p14="http://schemas.microsoft.com/office/powerpoint/2010/main" val="3708465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523220"/>
          </a:xfrm>
          <a:prstGeom prst="rect">
            <a:avLst/>
          </a:prstGeom>
          <a:noFill/>
        </p:spPr>
        <p:txBody>
          <a:bodyPr wrap="square" rtlCol="0">
            <a:spAutoFit/>
          </a:bodyPr>
          <a:lstStyle/>
          <a:p>
            <a:r>
              <a:rPr lang="en-US" altLang="zh-CN" sz="2800" b="1" dirty="0">
                <a:solidFill>
                  <a:schemeClr val="bg1"/>
                </a:solidFill>
                <a:latin typeface="汉仪旗黑-65S" panose="00020600040101010101" pitchFamily="18" charset="-122"/>
                <a:ea typeface="汉仪旗黑-65S" panose="00020600040101010101" pitchFamily="18" charset="-122"/>
              </a:rPr>
              <a:t>Apache JMeter</a:t>
            </a:r>
            <a:endParaRPr lang="zh-CN" altLang="en-US" sz="2400" dirty="0">
              <a:solidFill>
                <a:schemeClr val="bg1"/>
              </a:solidFill>
              <a:latin typeface="汉仪旗黑-65S" panose="00020600040101010101" pitchFamily="18" charset="-122"/>
              <a:ea typeface="汉仪旗黑-65S" panose="00020600040101010101" pitchFamily="18" charset="-122"/>
            </a:endParaRPr>
          </a:p>
        </p:txBody>
      </p:sp>
      <p:sp>
        <p:nvSpPr>
          <p:cNvPr id="2" name="矩形 1">
            <a:extLst>
              <a:ext uri="{FF2B5EF4-FFF2-40B4-BE49-F238E27FC236}">
                <a16:creationId xmlns:a16="http://schemas.microsoft.com/office/drawing/2014/main" id="{44AC6F5D-A82E-4A5B-B263-E54DE20B1130}"/>
              </a:ext>
            </a:extLst>
          </p:cNvPr>
          <p:cNvSpPr/>
          <p:nvPr/>
        </p:nvSpPr>
        <p:spPr>
          <a:xfrm>
            <a:off x="155812" y="1183234"/>
            <a:ext cx="5290184" cy="1153201"/>
          </a:xfrm>
          <a:prstGeom prst="rect">
            <a:avLst/>
          </a:prstGeom>
        </p:spPr>
        <p:txBody>
          <a:bodyPr wrap="square">
            <a:spAutoFit/>
          </a:bodyPr>
          <a:lstStyle/>
          <a:p>
            <a:pPr>
              <a:lnSpc>
                <a:spcPct val="150000"/>
              </a:lnSpc>
            </a:pPr>
            <a:r>
              <a:rPr lang="zh-CN" altLang="en-US" sz="2400" dirty="0">
                <a:latin typeface="汉仪旗黑-35S" panose="00020600040101010101" pitchFamily="18" charset="-122"/>
                <a:ea typeface="汉仪旗黑-35S" panose="00020600040101010101" pitchFamily="18" charset="-122"/>
              </a:rPr>
              <a:t>网站的性能指数在用户体验良好到可以接受范围内，即 </a:t>
            </a:r>
            <a:r>
              <a:rPr lang="en-US" altLang="zh-CN" sz="2400" dirty="0">
                <a:latin typeface="汉仪旗黑-35S" panose="00020600040101010101" pitchFamily="18" charset="-122"/>
                <a:ea typeface="汉仪旗黑-35S" panose="00020600040101010101" pitchFamily="18" charset="-122"/>
              </a:rPr>
              <a:t>0.5&lt;</a:t>
            </a:r>
            <a:r>
              <a:rPr lang="en-US" altLang="zh-CN" sz="2400" dirty="0" err="1">
                <a:latin typeface="汉仪旗黑-35S" panose="00020600040101010101" pitchFamily="18" charset="-122"/>
                <a:ea typeface="汉仪旗黑-35S" panose="00020600040101010101" pitchFamily="18" charset="-122"/>
              </a:rPr>
              <a:t>Apdex</a:t>
            </a:r>
            <a:r>
              <a:rPr lang="en-US" altLang="zh-CN" sz="2400" dirty="0">
                <a:latin typeface="汉仪旗黑-35S" panose="00020600040101010101" pitchFamily="18" charset="-122"/>
                <a:ea typeface="汉仪旗黑-35S" panose="00020600040101010101" pitchFamily="18" charset="-122"/>
              </a:rPr>
              <a:t>&lt;1</a:t>
            </a:r>
            <a:endParaRPr lang="zh-CN" altLang="zh-CN" sz="2400" dirty="0">
              <a:latin typeface="汉仪旗黑-35S" panose="00020600040101010101" pitchFamily="18" charset="-122"/>
              <a:ea typeface="汉仪旗黑-35S" panose="00020600040101010101" pitchFamily="18" charset="-122"/>
            </a:endParaRPr>
          </a:p>
        </p:txBody>
      </p:sp>
      <p:sp>
        <p:nvSpPr>
          <p:cNvPr id="10" name="矩形 9">
            <a:extLst>
              <a:ext uri="{FF2B5EF4-FFF2-40B4-BE49-F238E27FC236}">
                <a16:creationId xmlns:a16="http://schemas.microsoft.com/office/drawing/2014/main" id="{682AA300-EECD-4752-8797-DC88D7D4B03C}"/>
              </a:ext>
            </a:extLst>
          </p:cNvPr>
          <p:cNvSpPr/>
          <p:nvPr/>
        </p:nvSpPr>
        <p:spPr>
          <a:xfrm>
            <a:off x="229089" y="2836970"/>
            <a:ext cx="5120313" cy="3369192"/>
          </a:xfrm>
          <a:prstGeom prst="rect">
            <a:avLst/>
          </a:prstGeom>
        </p:spPr>
        <p:txBody>
          <a:bodyPr wrap="square">
            <a:spAutoFit/>
          </a:bodyPr>
          <a:lstStyle/>
          <a:p>
            <a:pPr>
              <a:lnSpc>
                <a:spcPct val="150000"/>
              </a:lnSpc>
            </a:pPr>
            <a:r>
              <a:rPr lang="zh-CN" altLang="en-US" sz="2400" dirty="0">
                <a:latin typeface="汉仪旗黑-35S" panose="00020600040101010101" pitchFamily="18" charset="-122"/>
                <a:ea typeface="汉仪旗黑-35S" panose="00020600040101010101" pitchFamily="18" charset="-122"/>
              </a:rPr>
              <a:t>结果表明，所有测试仅有这一种错误。显然这是由于并发数目过高，服务器无法及时反应所有的 </a:t>
            </a:r>
            <a:r>
              <a:rPr lang="en-US" altLang="zh-CN" sz="2400" dirty="0">
                <a:latin typeface="汉仪旗黑-35S" panose="00020600040101010101" pitchFamily="18" charset="-122"/>
                <a:ea typeface="汉仪旗黑-35S" panose="00020600040101010101" pitchFamily="18" charset="-122"/>
              </a:rPr>
              <a:t>http </a:t>
            </a:r>
            <a:r>
              <a:rPr lang="zh-CN" altLang="en-US" sz="2400" dirty="0">
                <a:latin typeface="汉仪旗黑-35S" panose="00020600040101010101" pitchFamily="18" charset="-122"/>
                <a:ea typeface="汉仪旗黑-35S" panose="00020600040101010101" pitchFamily="18" charset="-122"/>
              </a:rPr>
              <a:t>请求。考虑到我们把获取疫情数据的方式改为了通过 </a:t>
            </a:r>
            <a:r>
              <a:rPr lang="en-US" altLang="zh-CN" sz="2400" dirty="0">
                <a:latin typeface="汉仪旗黑-35S" panose="00020600040101010101" pitchFamily="18" charset="-122"/>
                <a:ea typeface="汉仪旗黑-35S" panose="00020600040101010101" pitchFamily="18" charset="-122"/>
              </a:rPr>
              <a:t>ajax </a:t>
            </a:r>
            <a:r>
              <a:rPr lang="zh-CN" altLang="en-US" sz="2400" dirty="0">
                <a:latin typeface="汉仪旗黑-35S" panose="00020600040101010101" pitchFamily="18" charset="-122"/>
                <a:ea typeface="汉仪旗黑-35S" panose="00020600040101010101" pitchFamily="18" charset="-122"/>
              </a:rPr>
              <a:t>获取，这显著提高了服务器的并发承载能力</a:t>
            </a:r>
            <a:endParaRPr lang="zh-CN" altLang="zh-CN" sz="2400" dirty="0">
              <a:latin typeface="汉仪旗黑-35S" panose="00020600040101010101" pitchFamily="18" charset="-122"/>
              <a:ea typeface="汉仪旗黑-35S" panose="00020600040101010101" pitchFamily="18" charset="-122"/>
            </a:endParaRPr>
          </a:p>
        </p:txBody>
      </p:sp>
      <p:cxnSp>
        <p:nvCxnSpPr>
          <p:cNvPr id="11" name="直接连接符 10">
            <a:extLst>
              <a:ext uri="{FF2B5EF4-FFF2-40B4-BE49-F238E27FC236}">
                <a16:creationId xmlns:a16="http://schemas.microsoft.com/office/drawing/2014/main" id="{5AFE68CE-5BE5-4922-B925-945A5558F454}"/>
              </a:ext>
            </a:extLst>
          </p:cNvPr>
          <p:cNvCxnSpPr>
            <a:cxnSpLocks/>
          </p:cNvCxnSpPr>
          <p:nvPr/>
        </p:nvCxnSpPr>
        <p:spPr>
          <a:xfrm flipH="1">
            <a:off x="17663" y="2825511"/>
            <a:ext cx="12174337"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直接连接符 11">
            <a:extLst>
              <a:ext uri="{FF2B5EF4-FFF2-40B4-BE49-F238E27FC236}">
                <a16:creationId xmlns:a16="http://schemas.microsoft.com/office/drawing/2014/main" id="{EA01D1C2-104C-4E58-8A40-13F26480F99C}"/>
              </a:ext>
            </a:extLst>
          </p:cNvPr>
          <p:cNvCxnSpPr>
            <a:cxnSpLocks/>
          </p:cNvCxnSpPr>
          <p:nvPr/>
        </p:nvCxnSpPr>
        <p:spPr>
          <a:xfrm flipH="1" flipV="1">
            <a:off x="0" y="1111865"/>
            <a:ext cx="12359640" cy="323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6" name="image32.png">
            <a:extLst>
              <a:ext uri="{FF2B5EF4-FFF2-40B4-BE49-F238E27FC236}">
                <a16:creationId xmlns:a16="http://schemas.microsoft.com/office/drawing/2014/main" id="{451666DA-C2BB-4FE4-978F-8CE9F944C0A1}"/>
              </a:ext>
            </a:extLst>
          </p:cNvPr>
          <p:cNvPicPr/>
          <p:nvPr/>
        </p:nvPicPr>
        <p:blipFill>
          <a:blip r:embed="rId2" cstate="print"/>
          <a:stretch>
            <a:fillRect/>
          </a:stretch>
        </p:blipFill>
        <p:spPr>
          <a:xfrm>
            <a:off x="6179820" y="1369651"/>
            <a:ext cx="5290185" cy="1101725"/>
          </a:xfrm>
          <a:prstGeom prst="rect">
            <a:avLst/>
          </a:prstGeom>
        </p:spPr>
      </p:pic>
      <p:pic>
        <p:nvPicPr>
          <p:cNvPr id="17" name="image33.jpeg">
            <a:extLst>
              <a:ext uri="{FF2B5EF4-FFF2-40B4-BE49-F238E27FC236}">
                <a16:creationId xmlns:a16="http://schemas.microsoft.com/office/drawing/2014/main" id="{03A98D4F-CFB6-471A-8235-E1B7BD9E5639}"/>
              </a:ext>
            </a:extLst>
          </p:cNvPr>
          <p:cNvPicPr/>
          <p:nvPr/>
        </p:nvPicPr>
        <p:blipFill>
          <a:blip r:embed="rId3" cstate="print"/>
          <a:stretch>
            <a:fillRect/>
          </a:stretch>
        </p:blipFill>
        <p:spPr>
          <a:xfrm>
            <a:off x="6104831" y="3160423"/>
            <a:ext cx="5274310" cy="641350"/>
          </a:xfrm>
          <a:prstGeom prst="rect">
            <a:avLst/>
          </a:prstGeom>
        </p:spPr>
      </p:pic>
      <p:cxnSp>
        <p:nvCxnSpPr>
          <p:cNvPr id="18" name="直接连接符 17">
            <a:extLst>
              <a:ext uri="{FF2B5EF4-FFF2-40B4-BE49-F238E27FC236}">
                <a16:creationId xmlns:a16="http://schemas.microsoft.com/office/drawing/2014/main" id="{0A911D5A-ED8E-49AB-A69E-EC165889C46D}"/>
              </a:ext>
            </a:extLst>
          </p:cNvPr>
          <p:cNvCxnSpPr>
            <a:cxnSpLocks/>
          </p:cNvCxnSpPr>
          <p:nvPr/>
        </p:nvCxnSpPr>
        <p:spPr>
          <a:xfrm flipH="1">
            <a:off x="0" y="2718831"/>
            <a:ext cx="12174337"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椭圆 18">
            <a:extLst>
              <a:ext uri="{FF2B5EF4-FFF2-40B4-BE49-F238E27FC236}">
                <a16:creationId xmlns:a16="http://schemas.microsoft.com/office/drawing/2014/main" id="{EACC020E-5A23-4812-8E47-5AE74D5298EC}"/>
              </a:ext>
            </a:extLst>
          </p:cNvPr>
          <p:cNvSpPr/>
          <p:nvPr/>
        </p:nvSpPr>
        <p:spPr>
          <a:xfrm>
            <a:off x="10281920" y="5486400"/>
            <a:ext cx="162560" cy="1625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A349F082-5603-4835-A36E-9EB68406D833}"/>
              </a:ext>
            </a:extLst>
          </p:cNvPr>
          <p:cNvSpPr/>
          <p:nvPr/>
        </p:nvSpPr>
        <p:spPr>
          <a:xfrm>
            <a:off x="10810498" y="5486400"/>
            <a:ext cx="162560" cy="1625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4E128C9-8322-4487-8786-991956745F15}"/>
              </a:ext>
            </a:extLst>
          </p:cNvPr>
          <p:cNvSpPr/>
          <p:nvPr/>
        </p:nvSpPr>
        <p:spPr>
          <a:xfrm>
            <a:off x="11339076" y="5486400"/>
            <a:ext cx="162560" cy="1625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129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650DB7F-6DD6-436F-AD2E-7B3782DA0F1D}"/>
              </a:ext>
            </a:extLst>
          </p:cNvPr>
          <p:cNvSpPr txBox="1"/>
          <p:nvPr/>
        </p:nvSpPr>
        <p:spPr>
          <a:xfrm>
            <a:off x="130987" y="157223"/>
            <a:ext cx="9664862" cy="523220"/>
          </a:xfrm>
          <a:prstGeom prst="rect">
            <a:avLst/>
          </a:prstGeom>
          <a:noFill/>
        </p:spPr>
        <p:txBody>
          <a:bodyPr wrap="square" rtlCol="0">
            <a:spAutoFit/>
          </a:bodyPr>
          <a:lstStyle/>
          <a:p>
            <a:r>
              <a:rPr lang="zh-CN" altLang="en-US" sz="2800" b="1" dirty="0">
                <a:solidFill>
                  <a:schemeClr val="bg1"/>
                </a:solidFill>
                <a:latin typeface="汉仪旗黑-65S" panose="00020600040101010101" pitchFamily="18" charset="-122"/>
                <a:ea typeface="汉仪旗黑-65S" panose="00020600040101010101" pitchFamily="18" charset="-122"/>
              </a:rPr>
              <a:t>图表数据</a:t>
            </a:r>
            <a:endParaRPr lang="zh-CN" altLang="en-US" sz="2400" dirty="0">
              <a:solidFill>
                <a:schemeClr val="bg1"/>
              </a:solidFill>
              <a:latin typeface="汉仪旗黑-65S" panose="00020600040101010101" pitchFamily="18" charset="-122"/>
              <a:ea typeface="汉仪旗黑-65S" panose="00020600040101010101" pitchFamily="18" charset="-122"/>
            </a:endParaRPr>
          </a:p>
        </p:txBody>
      </p:sp>
      <p:sp>
        <p:nvSpPr>
          <p:cNvPr id="7" name="文本框 6">
            <a:extLst>
              <a:ext uri="{FF2B5EF4-FFF2-40B4-BE49-F238E27FC236}">
                <a16:creationId xmlns:a16="http://schemas.microsoft.com/office/drawing/2014/main" id="{AF3CCB88-F339-44AA-AD11-10F580D4E3DA}"/>
              </a:ext>
            </a:extLst>
          </p:cNvPr>
          <p:cNvSpPr txBox="1"/>
          <p:nvPr/>
        </p:nvSpPr>
        <p:spPr>
          <a:xfrm rot="5400000">
            <a:off x="-814593" y="2019258"/>
            <a:ext cx="2459620" cy="307777"/>
          </a:xfrm>
          <a:prstGeom prst="rect">
            <a:avLst/>
          </a:prstGeom>
          <a:noFill/>
        </p:spPr>
        <p:txBody>
          <a:bodyPr wrap="square">
            <a:spAutoFit/>
          </a:bodyPr>
          <a:lstStyle/>
          <a:p>
            <a:pPr algn="just"/>
            <a:r>
              <a:rPr lang="en-US" altLang="zh-CN" sz="1400" b="1" kern="100" dirty="0">
                <a:latin typeface="Calibri" panose="020F0502020204030204" pitchFamily="34" charset="0"/>
                <a:ea typeface="宋体" panose="02010600030101010101" pitchFamily="2" charset="-122"/>
                <a:cs typeface="Times New Roman" panose="02020603050405020304" pitchFamily="18" charset="0"/>
              </a:rPr>
              <a:t>Response Times Over Time</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3DD1AC35-AC2A-44C0-BAD1-9429B6B86C00}"/>
              </a:ext>
            </a:extLst>
          </p:cNvPr>
          <p:cNvSpPr txBox="1"/>
          <p:nvPr/>
        </p:nvSpPr>
        <p:spPr>
          <a:xfrm rot="5400000">
            <a:off x="5433698" y="2019259"/>
            <a:ext cx="2459620" cy="307777"/>
          </a:xfrm>
          <a:prstGeom prst="rect">
            <a:avLst/>
          </a:prstGeom>
          <a:noFill/>
        </p:spPr>
        <p:txBody>
          <a:bodyPr wrap="square">
            <a:spAutoFit/>
          </a:bodyPr>
          <a:lstStyle/>
          <a:p>
            <a:pPr algn="just"/>
            <a:r>
              <a:rPr lang="en-US" altLang="zh-CN" sz="1400" b="1" kern="100" dirty="0">
                <a:latin typeface="Calibri" panose="020F0502020204030204" pitchFamily="34" charset="0"/>
                <a:ea typeface="宋体" panose="02010600030101010101" pitchFamily="2" charset="-122"/>
                <a:cs typeface="Times New Roman" panose="02020603050405020304" pitchFamily="18" charset="0"/>
              </a:rPr>
              <a:t>Latencies Over Time</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05BE0D9B-52AD-4DED-90F2-09DB4F2A8F3D}"/>
              </a:ext>
            </a:extLst>
          </p:cNvPr>
          <p:cNvSpPr txBox="1"/>
          <p:nvPr/>
        </p:nvSpPr>
        <p:spPr>
          <a:xfrm rot="5400000">
            <a:off x="-967445" y="4717698"/>
            <a:ext cx="2459620" cy="523220"/>
          </a:xfrm>
          <a:prstGeom prst="rect">
            <a:avLst/>
          </a:prstGeom>
          <a:noFill/>
        </p:spPr>
        <p:txBody>
          <a:bodyPr wrap="square">
            <a:spAutoFit/>
          </a:bodyPr>
          <a:lstStyle/>
          <a:p>
            <a:r>
              <a:rPr lang="en-US" altLang="zh-CN" sz="1400" b="1" kern="100" dirty="0">
                <a:latin typeface="Calibri" panose="020F0502020204030204" pitchFamily="34" charset="0"/>
                <a:ea typeface="宋体" panose="02010600030101010101" pitchFamily="2" charset="-122"/>
                <a:cs typeface="Times New Roman" panose="02020603050405020304" pitchFamily="18" charset="0"/>
              </a:rPr>
              <a:t>Response Time Percentiles Over Time</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24E5670A-7D79-4587-BA6F-2C0706D66E8D}"/>
              </a:ext>
            </a:extLst>
          </p:cNvPr>
          <p:cNvSpPr txBox="1"/>
          <p:nvPr/>
        </p:nvSpPr>
        <p:spPr>
          <a:xfrm rot="5400000">
            <a:off x="5381024" y="4843546"/>
            <a:ext cx="2495870" cy="307777"/>
          </a:xfrm>
          <a:prstGeom prst="rect">
            <a:avLst/>
          </a:prstGeom>
          <a:noFill/>
        </p:spPr>
        <p:txBody>
          <a:bodyPr wrap="square">
            <a:spAutoFit/>
          </a:bodyPr>
          <a:lstStyle/>
          <a:p>
            <a:pPr algn="just"/>
            <a:r>
              <a:rPr lang="en-US" altLang="zh-CN" sz="1400" b="1" kern="100" dirty="0">
                <a:latin typeface="Calibri" panose="020F0502020204030204" pitchFamily="34" charset="0"/>
                <a:ea typeface="宋体" panose="02010600030101010101" pitchFamily="2" charset="-122"/>
                <a:cs typeface="Times New Roman" panose="02020603050405020304" pitchFamily="18" charset="0"/>
              </a:rPr>
              <a:t>Connect Time Over Time</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1" name="image34.png">
            <a:extLst>
              <a:ext uri="{FF2B5EF4-FFF2-40B4-BE49-F238E27FC236}">
                <a16:creationId xmlns:a16="http://schemas.microsoft.com/office/drawing/2014/main" id="{0644EE6C-EF70-40DF-80BC-F86A03ECC321}"/>
              </a:ext>
            </a:extLst>
          </p:cNvPr>
          <p:cNvPicPr/>
          <p:nvPr/>
        </p:nvPicPr>
        <p:blipFill>
          <a:blip r:embed="rId2" cstate="print"/>
          <a:stretch>
            <a:fillRect/>
          </a:stretch>
        </p:blipFill>
        <p:spPr>
          <a:xfrm>
            <a:off x="631697" y="1061221"/>
            <a:ext cx="5693410" cy="1778635"/>
          </a:xfrm>
          <a:prstGeom prst="rect">
            <a:avLst/>
          </a:prstGeom>
        </p:spPr>
      </p:pic>
      <p:pic>
        <p:nvPicPr>
          <p:cNvPr id="12" name="image35.png">
            <a:extLst>
              <a:ext uri="{FF2B5EF4-FFF2-40B4-BE49-F238E27FC236}">
                <a16:creationId xmlns:a16="http://schemas.microsoft.com/office/drawing/2014/main" id="{3B86252D-102E-4EF0-B975-E2C21E51A751}"/>
              </a:ext>
            </a:extLst>
          </p:cNvPr>
          <p:cNvPicPr/>
          <p:nvPr/>
        </p:nvPicPr>
        <p:blipFill>
          <a:blip r:embed="rId3" cstate="print"/>
          <a:stretch>
            <a:fillRect/>
          </a:stretch>
        </p:blipFill>
        <p:spPr>
          <a:xfrm>
            <a:off x="569106" y="3783735"/>
            <a:ext cx="5693410" cy="1828759"/>
          </a:xfrm>
          <a:prstGeom prst="rect">
            <a:avLst/>
          </a:prstGeom>
        </p:spPr>
      </p:pic>
      <p:pic>
        <p:nvPicPr>
          <p:cNvPr id="14" name="image38.png">
            <a:extLst>
              <a:ext uri="{FF2B5EF4-FFF2-40B4-BE49-F238E27FC236}">
                <a16:creationId xmlns:a16="http://schemas.microsoft.com/office/drawing/2014/main" id="{96C6AD8D-17F7-4272-B680-CC6EFCBC4672}"/>
              </a:ext>
            </a:extLst>
          </p:cNvPr>
          <p:cNvPicPr/>
          <p:nvPr/>
        </p:nvPicPr>
        <p:blipFill>
          <a:blip r:embed="rId4" cstate="print"/>
          <a:stretch>
            <a:fillRect/>
          </a:stretch>
        </p:blipFill>
        <p:spPr>
          <a:xfrm>
            <a:off x="6857924" y="1061221"/>
            <a:ext cx="5072748" cy="1591570"/>
          </a:xfrm>
          <a:prstGeom prst="rect">
            <a:avLst/>
          </a:prstGeom>
        </p:spPr>
      </p:pic>
      <p:pic>
        <p:nvPicPr>
          <p:cNvPr id="18" name="image39.png">
            <a:extLst>
              <a:ext uri="{FF2B5EF4-FFF2-40B4-BE49-F238E27FC236}">
                <a16:creationId xmlns:a16="http://schemas.microsoft.com/office/drawing/2014/main" id="{F41314C9-04BA-4383-B8AA-11EA1286F7D6}"/>
              </a:ext>
            </a:extLst>
          </p:cNvPr>
          <p:cNvPicPr/>
          <p:nvPr/>
        </p:nvPicPr>
        <p:blipFill>
          <a:blip r:embed="rId5" cstate="print"/>
          <a:stretch>
            <a:fillRect/>
          </a:stretch>
        </p:blipFill>
        <p:spPr>
          <a:xfrm>
            <a:off x="6857925" y="3784544"/>
            <a:ext cx="5072748" cy="1612513"/>
          </a:xfrm>
          <a:prstGeom prst="rect">
            <a:avLst/>
          </a:prstGeom>
        </p:spPr>
      </p:pic>
      <p:sp>
        <p:nvSpPr>
          <p:cNvPr id="2" name="矩形 1">
            <a:extLst>
              <a:ext uri="{FF2B5EF4-FFF2-40B4-BE49-F238E27FC236}">
                <a16:creationId xmlns:a16="http://schemas.microsoft.com/office/drawing/2014/main" id="{272DFF22-A9C7-4EC3-997A-4084CBB326A4}"/>
              </a:ext>
            </a:extLst>
          </p:cNvPr>
          <p:cNvSpPr/>
          <p:nvPr/>
        </p:nvSpPr>
        <p:spPr>
          <a:xfrm>
            <a:off x="451523" y="5796779"/>
            <a:ext cx="5948470" cy="711157"/>
          </a:xfrm>
          <a:prstGeom prst="rect">
            <a:avLst/>
          </a:prstGeom>
        </p:spPr>
        <p:txBody>
          <a:bodyPr wrap="square">
            <a:spAutoFit/>
          </a:bodyPr>
          <a:lstStyle/>
          <a:p>
            <a:pPr>
              <a:lnSpc>
                <a:spcPct val="150000"/>
              </a:lnSpc>
            </a:pPr>
            <a:r>
              <a:rPr lang="zh-CN" altLang="zh-CN" sz="1400" dirty="0">
                <a:latin typeface="汉仪旗黑-35S" panose="00020600040101010101" pitchFamily="18" charset="-122"/>
                <a:ea typeface="汉仪旗黑-35S" panose="00020600040101010101" pitchFamily="18" charset="-122"/>
                <a:cs typeface="Times New Roman" panose="02020603050405020304" pitchFamily="18" charset="0"/>
              </a:rPr>
              <a:t>从中可以看出，我们的服务器平均返回时间比较理想，但是对</a:t>
            </a:r>
            <a:r>
              <a:rPr lang="en-US" altLang="zh-CN" sz="1400" dirty="0">
                <a:latin typeface="汉仪旗黑-35S" panose="00020600040101010101" pitchFamily="18" charset="-122"/>
                <a:ea typeface="汉仪旗黑-35S" panose="00020600040101010101" pitchFamily="18" charset="-122"/>
                <a:cs typeface="Times New Roman" panose="02020603050405020304" pitchFamily="18" charset="0"/>
              </a:rPr>
              <a:t> http </a:t>
            </a:r>
            <a:r>
              <a:rPr lang="zh-CN" altLang="zh-CN" sz="1400" dirty="0">
                <a:latin typeface="汉仪旗黑-35S" panose="00020600040101010101" pitchFamily="18" charset="-122"/>
                <a:ea typeface="汉仪旗黑-35S" panose="00020600040101010101" pitchFamily="18" charset="-122"/>
                <a:cs typeface="Times New Roman" panose="02020603050405020304" pitchFamily="18" charset="0"/>
              </a:rPr>
              <a:t>请求的超时处理并不好。在系统集成后应该调低最大等待时长，以保证用户体验。</a:t>
            </a:r>
            <a:endParaRPr lang="zh-CN" altLang="en-US" sz="1400" dirty="0">
              <a:latin typeface="汉仪旗黑-35S" panose="00020600040101010101" pitchFamily="18" charset="-122"/>
              <a:ea typeface="汉仪旗黑-35S" panose="00020600040101010101" pitchFamily="18" charset="-122"/>
            </a:endParaRPr>
          </a:p>
        </p:txBody>
      </p:sp>
      <p:sp>
        <p:nvSpPr>
          <p:cNvPr id="4" name="矩形 3">
            <a:extLst>
              <a:ext uri="{FF2B5EF4-FFF2-40B4-BE49-F238E27FC236}">
                <a16:creationId xmlns:a16="http://schemas.microsoft.com/office/drawing/2014/main" id="{E86D0DD7-8A50-457D-BA5D-90A393DD78AA}"/>
              </a:ext>
            </a:extLst>
          </p:cNvPr>
          <p:cNvSpPr/>
          <p:nvPr/>
        </p:nvSpPr>
        <p:spPr>
          <a:xfrm>
            <a:off x="6782848" y="2721689"/>
            <a:ext cx="5287232" cy="711157"/>
          </a:xfrm>
          <a:prstGeom prst="rect">
            <a:avLst/>
          </a:prstGeom>
        </p:spPr>
        <p:txBody>
          <a:bodyPr wrap="square">
            <a:spAutoFit/>
          </a:bodyPr>
          <a:lstStyle/>
          <a:p>
            <a:pPr>
              <a:lnSpc>
                <a:spcPct val="150000"/>
              </a:lnSpc>
            </a:pPr>
            <a:r>
              <a:rPr lang="zh-CN" altLang="zh-CN" sz="1400" dirty="0">
                <a:latin typeface="汉仪旗黑-35S" panose="00020600040101010101" pitchFamily="18" charset="-122"/>
                <a:ea typeface="汉仪旗黑-35S" panose="00020600040101010101" pitchFamily="18" charset="-122"/>
                <a:cs typeface="Times New Roman" panose="02020603050405020304" pitchFamily="18" charset="0"/>
              </a:rPr>
              <a:t>从中可以看出，随着时间增加，并发变大，服务器变得越来越缓慢。</a:t>
            </a:r>
            <a:endParaRPr lang="zh-CN" altLang="en-US" sz="1400" dirty="0">
              <a:latin typeface="汉仪旗黑-35S" panose="00020600040101010101" pitchFamily="18" charset="-122"/>
              <a:ea typeface="汉仪旗黑-35S" panose="00020600040101010101" pitchFamily="18" charset="-122"/>
            </a:endParaRPr>
          </a:p>
        </p:txBody>
      </p:sp>
      <p:sp>
        <p:nvSpPr>
          <p:cNvPr id="5" name="矩形 4">
            <a:extLst>
              <a:ext uri="{FF2B5EF4-FFF2-40B4-BE49-F238E27FC236}">
                <a16:creationId xmlns:a16="http://schemas.microsoft.com/office/drawing/2014/main" id="{CCFA025E-548C-4989-ABB9-675D7C56E0B5}"/>
              </a:ext>
            </a:extLst>
          </p:cNvPr>
          <p:cNvSpPr/>
          <p:nvPr/>
        </p:nvSpPr>
        <p:spPr>
          <a:xfrm>
            <a:off x="6769747" y="5849574"/>
            <a:ext cx="4314001" cy="307777"/>
          </a:xfrm>
          <a:prstGeom prst="rect">
            <a:avLst/>
          </a:prstGeom>
        </p:spPr>
        <p:txBody>
          <a:bodyPr wrap="none">
            <a:spAutoFit/>
          </a:bodyPr>
          <a:lstStyle/>
          <a:p>
            <a:pPr algn="just">
              <a:spcAft>
                <a:spcPts val="0"/>
              </a:spcAft>
            </a:pPr>
            <a:r>
              <a:rPr lang="zh-CN" altLang="zh-CN" sz="1400" kern="100" dirty="0">
                <a:latin typeface="汉仪旗黑-35S" panose="00020600040101010101" pitchFamily="18" charset="-122"/>
                <a:ea typeface="汉仪旗黑-35S" panose="00020600040101010101" pitchFamily="18" charset="-122"/>
                <a:cs typeface="Times New Roman" panose="02020603050405020304" pitchFamily="18" charset="0"/>
              </a:rPr>
              <a:t>随着并发数量增加，连接服务器需要的时间也变长。</a:t>
            </a:r>
          </a:p>
        </p:txBody>
      </p:sp>
    </p:spTree>
    <p:extLst>
      <p:ext uri="{BB962C8B-B14F-4D97-AF65-F5344CB8AC3E}">
        <p14:creationId xmlns:p14="http://schemas.microsoft.com/office/powerpoint/2010/main" val="319716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E46BB47-0EB0-4BEA-B32E-A1FF3A17CD1F}"/>
              </a:ext>
            </a:extLst>
          </p:cNvPr>
          <p:cNvSpPr txBox="1"/>
          <p:nvPr/>
        </p:nvSpPr>
        <p:spPr>
          <a:xfrm>
            <a:off x="97991" y="211111"/>
            <a:ext cx="9664862" cy="523220"/>
          </a:xfrm>
          <a:prstGeom prst="rect">
            <a:avLst/>
          </a:prstGeom>
          <a:noFill/>
        </p:spPr>
        <p:txBody>
          <a:bodyPr wrap="square" rtlCol="0">
            <a:spAutoFit/>
          </a:bodyPr>
          <a:lstStyle/>
          <a:p>
            <a:r>
              <a:rPr lang="zh-CN" altLang="en-US" sz="2800" b="1" dirty="0">
                <a:solidFill>
                  <a:schemeClr val="bg1"/>
                </a:solidFill>
                <a:latin typeface="汉仪旗黑-65S" panose="00020600040101010101" pitchFamily="18" charset="-122"/>
                <a:ea typeface="汉仪旗黑-65S" panose="00020600040101010101" pitchFamily="18" charset="-122"/>
              </a:rPr>
              <a:t>图表数据</a:t>
            </a:r>
            <a:endParaRPr lang="zh-CN" altLang="en-US" sz="2800" dirty="0">
              <a:solidFill>
                <a:schemeClr val="bg1"/>
              </a:solidFill>
              <a:latin typeface="汉仪旗黑-65S" panose="00020600040101010101" pitchFamily="18" charset="-122"/>
              <a:ea typeface="汉仪旗黑-65S" panose="00020600040101010101" pitchFamily="18" charset="-122"/>
            </a:endParaRPr>
          </a:p>
        </p:txBody>
      </p:sp>
      <p:pic>
        <p:nvPicPr>
          <p:cNvPr id="9" name="image47.png">
            <a:extLst>
              <a:ext uri="{FF2B5EF4-FFF2-40B4-BE49-F238E27FC236}">
                <a16:creationId xmlns:a16="http://schemas.microsoft.com/office/drawing/2014/main" id="{CDC095E1-FC30-4D6C-A163-1167E5A6E4F9}"/>
              </a:ext>
            </a:extLst>
          </p:cNvPr>
          <p:cNvPicPr/>
          <p:nvPr/>
        </p:nvPicPr>
        <p:blipFill>
          <a:blip r:embed="rId2" cstate="print"/>
          <a:stretch>
            <a:fillRect/>
          </a:stretch>
        </p:blipFill>
        <p:spPr>
          <a:xfrm>
            <a:off x="273685" y="1301750"/>
            <a:ext cx="5828872" cy="1791970"/>
          </a:xfrm>
          <a:prstGeom prst="rect">
            <a:avLst/>
          </a:prstGeom>
        </p:spPr>
      </p:pic>
      <p:pic>
        <p:nvPicPr>
          <p:cNvPr id="10" name="image48.jpeg">
            <a:extLst>
              <a:ext uri="{FF2B5EF4-FFF2-40B4-BE49-F238E27FC236}">
                <a16:creationId xmlns:a16="http://schemas.microsoft.com/office/drawing/2014/main" id="{BDABABD5-C7DB-41C4-86C3-A0B7B0ABF4C7}"/>
              </a:ext>
            </a:extLst>
          </p:cNvPr>
          <p:cNvPicPr/>
          <p:nvPr/>
        </p:nvPicPr>
        <p:blipFill>
          <a:blip r:embed="rId3" cstate="print"/>
          <a:stretch>
            <a:fillRect/>
          </a:stretch>
        </p:blipFill>
        <p:spPr>
          <a:xfrm>
            <a:off x="3839845" y="2937511"/>
            <a:ext cx="5274310" cy="1653540"/>
          </a:xfrm>
          <a:prstGeom prst="rect">
            <a:avLst/>
          </a:prstGeom>
        </p:spPr>
      </p:pic>
      <p:pic>
        <p:nvPicPr>
          <p:cNvPr id="11" name="image49.png">
            <a:extLst>
              <a:ext uri="{FF2B5EF4-FFF2-40B4-BE49-F238E27FC236}">
                <a16:creationId xmlns:a16="http://schemas.microsoft.com/office/drawing/2014/main" id="{BE218236-322C-4096-81BA-166797A4C205}"/>
              </a:ext>
            </a:extLst>
          </p:cNvPr>
          <p:cNvPicPr/>
          <p:nvPr/>
        </p:nvPicPr>
        <p:blipFill>
          <a:blip r:embed="rId4" cstate="print"/>
          <a:stretch>
            <a:fillRect/>
          </a:stretch>
        </p:blipFill>
        <p:spPr>
          <a:xfrm>
            <a:off x="6659562" y="4560572"/>
            <a:ext cx="5273675" cy="1666240"/>
          </a:xfrm>
          <a:prstGeom prst="rect">
            <a:avLst/>
          </a:prstGeom>
        </p:spPr>
      </p:pic>
      <p:sp>
        <p:nvSpPr>
          <p:cNvPr id="2" name="矩形 1">
            <a:extLst>
              <a:ext uri="{FF2B5EF4-FFF2-40B4-BE49-F238E27FC236}">
                <a16:creationId xmlns:a16="http://schemas.microsoft.com/office/drawing/2014/main" id="{2E81D6CB-0485-4ABC-BEF2-F8EE977A0D05}"/>
              </a:ext>
            </a:extLst>
          </p:cNvPr>
          <p:cNvSpPr/>
          <p:nvPr/>
        </p:nvSpPr>
        <p:spPr>
          <a:xfrm>
            <a:off x="103636" y="3093720"/>
            <a:ext cx="2744662" cy="369332"/>
          </a:xfrm>
          <a:prstGeom prst="rect">
            <a:avLst/>
          </a:prstGeom>
        </p:spPr>
        <p:txBody>
          <a:bodyPr wrap="none">
            <a:spAutoFit/>
          </a:bodyPr>
          <a:lstStyle/>
          <a:p>
            <a:pPr algn="just">
              <a:spcAft>
                <a:spcPts val="0"/>
              </a:spcAft>
            </a:pPr>
            <a:r>
              <a:rPr lang="en-US" altLang="zh-CN" kern="100" dirty="0">
                <a:latin typeface="汉仪旗黑-35S" panose="00020600040101010101" pitchFamily="18" charset="-122"/>
                <a:ea typeface="汉仪旗黑-35S" panose="00020600040101010101" pitchFamily="18" charset="-122"/>
                <a:cs typeface="Times New Roman" panose="02020603050405020304" pitchFamily="18" charset="0"/>
              </a:rPr>
              <a:t>Response Time Overview</a:t>
            </a:r>
            <a:endParaRPr lang="zh-CN" altLang="zh-CN" kern="100" dirty="0">
              <a:latin typeface="汉仪旗黑-35S" panose="00020600040101010101" pitchFamily="18" charset="-122"/>
              <a:ea typeface="汉仪旗黑-35S" panose="00020600040101010101" pitchFamily="18" charset="-122"/>
              <a:cs typeface="Times New Roman" panose="02020603050405020304" pitchFamily="18" charset="0"/>
            </a:endParaRPr>
          </a:p>
        </p:txBody>
      </p:sp>
      <p:sp>
        <p:nvSpPr>
          <p:cNvPr id="3" name="矩形 2">
            <a:extLst>
              <a:ext uri="{FF2B5EF4-FFF2-40B4-BE49-F238E27FC236}">
                <a16:creationId xmlns:a16="http://schemas.microsoft.com/office/drawing/2014/main" id="{FECD554F-2BF3-4862-A2C3-4B260DE03951}"/>
              </a:ext>
            </a:extLst>
          </p:cNvPr>
          <p:cNvSpPr/>
          <p:nvPr/>
        </p:nvSpPr>
        <p:spPr>
          <a:xfrm>
            <a:off x="3764886" y="4729481"/>
            <a:ext cx="1867819" cy="369332"/>
          </a:xfrm>
          <a:prstGeom prst="rect">
            <a:avLst/>
          </a:prstGeom>
        </p:spPr>
        <p:txBody>
          <a:bodyPr wrap="none">
            <a:spAutoFit/>
          </a:bodyPr>
          <a:lstStyle/>
          <a:p>
            <a:pPr algn="just">
              <a:spcAft>
                <a:spcPts val="0"/>
              </a:spcAft>
            </a:pPr>
            <a:r>
              <a:rPr lang="en-US" altLang="zh-CN" kern="100" dirty="0">
                <a:latin typeface="汉仪旗黑-35S" panose="00020600040101010101" pitchFamily="18" charset="-122"/>
                <a:ea typeface="汉仪旗黑-35S" panose="00020600040101010101" pitchFamily="18" charset="-122"/>
                <a:cs typeface="Times New Roman" panose="02020603050405020304" pitchFamily="18" charset="0"/>
              </a:rPr>
              <a:t>Time Vs Threads</a:t>
            </a:r>
            <a:endParaRPr lang="zh-CN" altLang="zh-CN" kern="100" dirty="0">
              <a:latin typeface="汉仪旗黑-35S" panose="00020600040101010101" pitchFamily="18" charset="-122"/>
              <a:ea typeface="汉仪旗黑-35S" panose="00020600040101010101" pitchFamily="18" charset="-122"/>
              <a:cs typeface="Times New Roman" panose="02020603050405020304" pitchFamily="18" charset="0"/>
            </a:endParaRPr>
          </a:p>
        </p:txBody>
      </p:sp>
      <p:sp>
        <p:nvSpPr>
          <p:cNvPr id="4" name="矩形 3">
            <a:extLst>
              <a:ext uri="{FF2B5EF4-FFF2-40B4-BE49-F238E27FC236}">
                <a16:creationId xmlns:a16="http://schemas.microsoft.com/office/drawing/2014/main" id="{DEA0FB67-05E4-42A0-9D31-EEFEC000DCB1}"/>
              </a:ext>
            </a:extLst>
          </p:cNvPr>
          <p:cNvSpPr/>
          <p:nvPr/>
        </p:nvSpPr>
        <p:spPr>
          <a:xfrm>
            <a:off x="6537642" y="6278827"/>
            <a:ext cx="2934458" cy="369332"/>
          </a:xfrm>
          <a:prstGeom prst="rect">
            <a:avLst/>
          </a:prstGeom>
        </p:spPr>
        <p:txBody>
          <a:bodyPr wrap="none">
            <a:spAutoFit/>
          </a:bodyPr>
          <a:lstStyle/>
          <a:p>
            <a:pPr algn="just">
              <a:spcAft>
                <a:spcPts val="0"/>
              </a:spcAft>
            </a:pPr>
            <a:r>
              <a:rPr lang="en-US" altLang="zh-CN" kern="100" dirty="0">
                <a:latin typeface="汉仪旗黑-35S" panose="00020600040101010101" pitchFamily="18" charset="-122"/>
                <a:ea typeface="汉仪旗黑-35S" panose="00020600040101010101" pitchFamily="18" charset="-122"/>
                <a:cs typeface="Times New Roman" panose="02020603050405020304" pitchFamily="18" charset="0"/>
              </a:rPr>
              <a:t>Response Time Distribution</a:t>
            </a:r>
            <a:endParaRPr lang="zh-CN" altLang="zh-CN" sz="2400" kern="100" dirty="0">
              <a:latin typeface="汉仪旗黑-35S" panose="00020600040101010101" pitchFamily="18" charset="-122"/>
              <a:ea typeface="汉仪旗黑-35S" panose="00020600040101010101" pitchFamily="18" charset="-122"/>
              <a:cs typeface="Times New Roman" panose="02020603050405020304" pitchFamily="18" charset="0"/>
            </a:endParaRPr>
          </a:p>
        </p:txBody>
      </p:sp>
      <p:cxnSp>
        <p:nvCxnSpPr>
          <p:cNvPr id="15" name="直接连接符 14">
            <a:extLst>
              <a:ext uri="{FF2B5EF4-FFF2-40B4-BE49-F238E27FC236}">
                <a16:creationId xmlns:a16="http://schemas.microsoft.com/office/drawing/2014/main" id="{83B10560-0354-4D03-9FAD-3B69B7D266D3}"/>
              </a:ext>
            </a:extLst>
          </p:cNvPr>
          <p:cNvCxnSpPr>
            <a:cxnSpLocks/>
          </p:cNvCxnSpPr>
          <p:nvPr/>
        </p:nvCxnSpPr>
        <p:spPr>
          <a:xfrm>
            <a:off x="97991" y="3093720"/>
            <a:ext cx="0" cy="36933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接连接符 17">
            <a:extLst>
              <a:ext uri="{FF2B5EF4-FFF2-40B4-BE49-F238E27FC236}">
                <a16:creationId xmlns:a16="http://schemas.microsoft.com/office/drawing/2014/main" id="{E6289D37-4D47-44C1-8D50-11F1F16CD97E}"/>
              </a:ext>
            </a:extLst>
          </p:cNvPr>
          <p:cNvCxnSpPr>
            <a:cxnSpLocks/>
          </p:cNvCxnSpPr>
          <p:nvPr/>
        </p:nvCxnSpPr>
        <p:spPr>
          <a:xfrm>
            <a:off x="3800676" y="4729481"/>
            <a:ext cx="0" cy="36933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接连接符 18">
            <a:extLst>
              <a:ext uri="{FF2B5EF4-FFF2-40B4-BE49-F238E27FC236}">
                <a16:creationId xmlns:a16="http://schemas.microsoft.com/office/drawing/2014/main" id="{A2609704-3C94-4DEE-BEB0-5DE51CDFCB23}"/>
              </a:ext>
            </a:extLst>
          </p:cNvPr>
          <p:cNvCxnSpPr>
            <a:cxnSpLocks/>
          </p:cNvCxnSpPr>
          <p:nvPr/>
        </p:nvCxnSpPr>
        <p:spPr>
          <a:xfrm flipH="1">
            <a:off x="6537642" y="6339840"/>
            <a:ext cx="5916" cy="30831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4" name="图片 23">
            <a:extLst>
              <a:ext uri="{FF2B5EF4-FFF2-40B4-BE49-F238E27FC236}">
                <a16:creationId xmlns:a16="http://schemas.microsoft.com/office/drawing/2014/main" id="{3E2E15FB-1F28-4F48-834C-CA972B1B21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394" y="5026423"/>
            <a:ext cx="2663727" cy="1437070"/>
          </a:xfrm>
          <a:prstGeom prst="rect">
            <a:avLst/>
          </a:prstGeom>
        </p:spPr>
      </p:pic>
    </p:spTree>
    <p:extLst>
      <p:ext uri="{BB962C8B-B14F-4D97-AF65-F5344CB8AC3E}">
        <p14:creationId xmlns:p14="http://schemas.microsoft.com/office/powerpoint/2010/main" val="371778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891646D-B8D7-4567-BCBB-3F6E5A258094}"/>
              </a:ext>
            </a:extLst>
          </p:cNvPr>
          <p:cNvSpPr/>
          <p:nvPr/>
        </p:nvSpPr>
        <p:spPr>
          <a:xfrm>
            <a:off x="0" y="-162046"/>
            <a:ext cx="12192000" cy="7421610"/>
          </a:xfrm>
          <a:prstGeom prst="rect">
            <a:avLst/>
          </a:prstGeom>
          <a:solidFill>
            <a:srgbClr val="084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6D51CE2B-3EB8-463B-A5E0-8F47D6F60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704" y="-206515"/>
            <a:ext cx="8441932" cy="7064515"/>
          </a:xfrm>
          <a:prstGeom prst="rect">
            <a:avLst/>
          </a:prstGeom>
        </p:spPr>
      </p:pic>
      <p:sp>
        <p:nvSpPr>
          <p:cNvPr id="12" name="箭头: 五边形 11">
            <a:extLst>
              <a:ext uri="{FF2B5EF4-FFF2-40B4-BE49-F238E27FC236}">
                <a16:creationId xmlns:a16="http://schemas.microsoft.com/office/drawing/2014/main" id="{3D955D0F-4457-460D-8B1C-8571868FAA61}"/>
              </a:ext>
            </a:extLst>
          </p:cNvPr>
          <p:cNvSpPr/>
          <p:nvPr/>
        </p:nvSpPr>
        <p:spPr>
          <a:xfrm rot="5400000">
            <a:off x="10406271" y="-237280"/>
            <a:ext cx="1282683" cy="831273"/>
          </a:xfrm>
          <a:prstGeom prst="homePlate">
            <a:avLst>
              <a:gd name="adj" fmla="val 3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C7BBD5E1-1EEC-43B4-9068-8513E782A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2035" y="103463"/>
            <a:ext cx="651156" cy="541220"/>
          </a:xfrm>
          <a:prstGeom prst="rect">
            <a:avLst/>
          </a:prstGeom>
        </p:spPr>
      </p:pic>
      <p:sp>
        <p:nvSpPr>
          <p:cNvPr id="17" name="文本框 16">
            <a:extLst>
              <a:ext uri="{FF2B5EF4-FFF2-40B4-BE49-F238E27FC236}">
                <a16:creationId xmlns:a16="http://schemas.microsoft.com/office/drawing/2014/main" id="{F4A1B11E-ADFB-43FE-8C13-33B289F4FE33}"/>
              </a:ext>
            </a:extLst>
          </p:cNvPr>
          <p:cNvSpPr txBox="1"/>
          <p:nvPr/>
        </p:nvSpPr>
        <p:spPr>
          <a:xfrm>
            <a:off x="509286" y="1903115"/>
            <a:ext cx="4097597" cy="523220"/>
          </a:xfrm>
          <a:prstGeom prst="rect">
            <a:avLst/>
          </a:prstGeom>
          <a:noFill/>
        </p:spPr>
        <p:txBody>
          <a:bodyPr wrap="none" rtlCol="0">
            <a:spAutoFit/>
          </a:bodyPr>
          <a:lstStyle/>
          <a:p>
            <a:r>
              <a:rPr lang="en-US" altLang="zh-CN" sz="2800" dirty="0">
                <a:solidFill>
                  <a:schemeClr val="bg1"/>
                </a:solidFill>
                <a:latin typeface="汉仪旗黑-75W" panose="00020600040101010101" pitchFamily="18" charset="-122"/>
                <a:ea typeface="汉仪旗黑-75W" panose="00020600040101010101" pitchFamily="18" charset="-122"/>
              </a:rPr>
              <a:t>CHAPTER 1 </a:t>
            </a:r>
            <a:r>
              <a:rPr lang="zh-CN" altLang="en-US" sz="2800" dirty="0">
                <a:solidFill>
                  <a:schemeClr val="bg1"/>
                </a:solidFill>
                <a:latin typeface="汉仪旗黑-75W" panose="00020600040101010101" pitchFamily="18" charset="-122"/>
                <a:ea typeface="汉仪旗黑-75W" panose="00020600040101010101" pitchFamily="18" charset="-122"/>
              </a:rPr>
              <a:t>项目介绍</a:t>
            </a:r>
          </a:p>
        </p:txBody>
      </p:sp>
    </p:spTree>
    <p:extLst>
      <p:ext uri="{BB962C8B-B14F-4D97-AF65-F5344CB8AC3E}">
        <p14:creationId xmlns:p14="http://schemas.microsoft.com/office/powerpoint/2010/main" val="3588102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891646D-B8D7-4567-BCBB-3F6E5A258094}"/>
              </a:ext>
            </a:extLst>
          </p:cNvPr>
          <p:cNvSpPr/>
          <p:nvPr/>
        </p:nvSpPr>
        <p:spPr>
          <a:xfrm>
            <a:off x="0" y="-162046"/>
            <a:ext cx="12192000" cy="7421610"/>
          </a:xfrm>
          <a:prstGeom prst="rect">
            <a:avLst/>
          </a:prstGeom>
          <a:solidFill>
            <a:srgbClr val="084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6D51CE2B-3EB8-463B-A5E0-8F47D6F60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704" y="-206515"/>
            <a:ext cx="8441932" cy="7064515"/>
          </a:xfrm>
          <a:prstGeom prst="rect">
            <a:avLst/>
          </a:prstGeom>
        </p:spPr>
      </p:pic>
      <p:sp>
        <p:nvSpPr>
          <p:cNvPr id="12" name="箭头: 五边形 11">
            <a:extLst>
              <a:ext uri="{FF2B5EF4-FFF2-40B4-BE49-F238E27FC236}">
                <a16:creationId xmlns:a16="http://schemas.microsoft.com/office/drawing/2014/main" id="{3D955D0F-4457-460D-8B1C-8571868FAA61}"/>
              </a:ext>
            </a:extLst>
          </p:cNvPr>
          <p:cNvSpPr/>
          <p:nvPr/>
        </p:nvSpPr>
        <p:spPr>
          <a:xfrm rot="5400000">
            <a:off x="10406271" y="-237280"/>
            <a:ext cx="1282683" cy="831273"/>
          </a:xfrm>
          <a:prstGeom prst="homePlate">
            <a:avLst>
              <a:gd name="adj" fmla="val 3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C7BBD5E1-1EEC-43B4-9068-8513E782A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2035" y="103463"/>
            <a:ext cx="651156" cy="541220"/>
          </a:xfrm>
          <a:prstGeom prst="rect">
            <a:avLst/>
          </a:prstGeom>
        </p:spPr>
      </p:pic>
      <p:sp>
        <p:nvSpPr>
          <p:cNvPr id="17" name="文本框 16">
            <a:extLst>
              <a:ext uri="{FF2B5EF4-FFF2-40B4-BE49-F238E27FC236}">
                <a16:creationId xmlns:a16="http://schemas.microsoft.com/office/drawing/2014/main" id="{F4A1B11E-ADFB-43FE-8C13-33B289F4FE33}"/>
              </a:ext>
            </a:extLst>
          </p:cNvPr>
          <p:cNvSpPr txBox="1"/>
          <p:nvPr/>
        </p:nvSpPr>
        <p:spPr>
          <a:xfrm>
            <a:off x="509286" y="1903115"/>
            <a:ext cx="3946914" cy="523220"/>
          </a:xfrm>
          <a:prstGeom prst="rect">
            <a:avLst/>
          </a:prstGeom>
          <a:noFill/>
        </p:spPr>
        <p:txBody>
          <a:bodyPr wrap="none" rtlCol="0">
            <a:spAutoFit/>
          </a:bodyPr>
          <a:lstStyle/>
          <a:p>
            <a:r>
              <a:rPr lang="en-US" altLang="zh-CN" sz="2800" dirty="0">
                <a:solidFill>
                  <a:schemeClr val="bg1"/>
                </a:solidFill>
                <a:latin typeface="汉仪旗黑-75W" panose="00020600040101010101" pitchFamily="18" charset="-122"/>
                <a:ea typeface="汉仪旗黑-75W" panose="00020600040101010101" pitchFamily="18" charset="-122"/>
              </a:rPr>
              <a:t>CHAPTER 5 </a:t>
            </a:r>
            <a:r>
              <a:rPr lang="zh-CN" altLang="en-US" sz="2800" dirty="0">
                <a:solidFill>
                  <a:schemeClr val="bg1"/>
                </a:solidFill>
                <a:latin typeface="汉仪旗黑-75W" panose="00020600040101010101" pitchFamily="18" charset="-122"/>
                <a:ea typeface="汉仪旗黑-75W" panose="00020600040101010101" pitchFamily="18" charset="-122"/>
              </a:rPr>
              <a:t>回归测试</a:t>
            </a:r>
          </a:p>
        </p:txBody>
      </p:sp>
    </p:spTree>
    <p:extLst>
      <p:ext uri="{BB962C8B-B14F-4D97-AF65-F5344CB8AC3E}">
        <p14:creationId xmlns:p14="http://schemas.microsoft.com/office/powerpoint/2010/main" val="21335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523220"/>
          </a:xfrm>
          <a:prstGeom prst="rect">
            <a:avLst/>
          </a:prstGeom>
          <a:noFill/>
        </p:spPr>
        <p:txBody>
          <a:bodyPr wrap="square" rtlCol="0">
            <a:spAutoFit/>
          </a:bodyPr>
          <a:lstStyle/>
          <a:p>
            <a:r>
              <a:rPr lang="zh-CN" altLang="en-US" sz="2800" b="1" dirty="0">
                <a:solidFill>
                  <a:schemeClr val="bg1"/>
                </a:solidFill>
                <a:latin typeface="汉仪旗黑-65S" panose="00020600040101010101" pitchFamily="18" charset="-122"/>
                <a:ea typeface="汉仪旗黑-65S" panose="00020600040101010101" pitchFamily="18" charset="-122"/>
              </a:rPr>
              <a:t>回归测试</a:t>
            </a:r>
            <a:endParaRPr lang="zh-CN" altLang="en-US" sz="2400" dirty="0">
              <a:solidFill>
                <a:schemeClr val="bg1"/>
              </a:solidFill>
              <a:latin typeface="汉仪旗黑-65S" panose="00020600040101010101" pitchFamily="18" charset="-122"/>
              <a:ea typeface="汉仪旗黑-65S" panose="00020600040101010101" pitchFamily="18" charset="-122"/>
            </a:endParaRPr>
          </a:p>
        </p:txBody>
      </p:sp>
      <p:sp>
        <p:nvSpPr>
          <p:cNvPr id="2" name="矩形 1">
            <a:extLst>
              <a:ext uri="{FF2B5EF4-FFF2-40B4-BE49-F238E27FC236}">
                <a16:creationId xmlns:a16="http://schemas.microsoft.com/office/drawing/2014/main" id="{44AC6F5D-A82E-4A5B-B263-E54DE20B1130}"/>
              </a:ext>
            </a:extLst>
          </p:cNvPr>
          <p:cNvSpPr/>
          <p:nvPr/>
        </p:nvSpPr>
        <p:spPr>
          <a:xfrm>
            <a:off x="446474" y="1365826"/>
            <a:ext cx="10236766" cy="1130374"/>
          </a:xfrm>
          <a:prstGeom prst="rect">
            <a:avLst/>
          </a:prstGeom>
        </p:spPr>
        <p:txBody>
          <a:bodyPr wrap="square">
            <a:spAutoFit/>
          </a:bodyPr>
          <a:lstStyle/>
          <a:p>
            <a:pPr>
              <a:lnSpc>
                <a:spcPct val="200000"/>
              </a:lnSpc>
            </a:pPr>
            <a:r>
              <a:rPr lang="zh-CN" altLang="en-US" dirty="0">
                <a:latin typeface="汉仪旗黑-35S" panose="00020600040101010101" pitchFamily="18" charset="-122"/>
                <a:ea typeface="汉仪旗黑-35S" panose="00020600040101010101" pitchFamily="18" charset="-122"/>
                <a:cs typeface="Times New Roman" panose="02020603050405020304" pitchFamily="18" charset="0"/>
              </a:rPr>
              <a:t>在第一次查出</a:t>
            </a:r>
            <a:r>
              <a:rPr lang="en-US" altLang="zh-CN" dirty="0">
                <a:latin typeface="汉仪旗黑-35S" panose="00020600040101010101" pitchFamily="18" charset="-122"/>
                <a:ea typeface="汉仪旗黑-35S" panose="00020600040101010101" pitchFamily="18" charset="-122"/>
                <a:cs typeface="Times New Roman" panose="02020603050405020304" pitchFamily="18" charset="0"/>
              </a:rPr>
              <a:t>bug</a:t>
            </a:r>
            <a:r>
              <a:rPr lang="zh-CN" altLang="en-US" dirty="0">
                <a:latin typeface="汉仪旗黑-35S" panose="00020600040101010101" pitchFamily="18" charset="-122"/>
                <a:ea typeface="汉仪旗黑-35S" panose="00020600040101010101" pitchFamily="18" charset="-122"/>
                <a:cs typeface="Times New Roman" panose="02020603050405020304" pitchFamily="18" charset="0"/>
              </a:rPr>
              <a:t>之后，进行了系统的完善和测试样例标准的统一，在</a:t>
            </a:r>
            <a:r>
              <a:rPr lang="en-US" altLang="zh-CN" dirty="0">
                <a:latin typeface="汉仪旗黑-35S" panose="00020600040101010101" pitchFamily="18" charset="-122"/>
                <a:ea typeface="汉仪旗黑-35S" panose="00020600040101010101" pitchFamily="18" charset="-122"/>
                <a:cs typeface="Times New Roman" panose="02020603050405020304" pitchFamily="18" charset="0"/>
              </a:rPr>
              <a:t>Cycle 2 </a:t>
            </a:r>
            <a:r>
              <a:rPr lang="zh-CN" altLang="en-US" dirty="0">
                <a:latin typeface="汉仪旗黑-35S" panose="00020600040101010101" pitchFamily="18" charset="-122"/>
                <a:ea typeface="汉仪旗黑-35S" panose="00020600040101010101" pitchFamily="18" charset="-122"/>
                <a:cs typeface="Times New Roman" panose="02020603050405020304" pitchFamily="18" charset="0"/>
              </a:rPr>
              <a:t>中解决了部分严重的错误，并对前一次出现较为严重错误的用例进行再次修改测试，在第二次测试中解决了所有</a:t>
            </a:r>
            <a:r>
              <a:rPr lang="en-US" altLang="zh-CN" dirty="0">
                <a:latin typeface="汉仪旗黑-35S" panose="00020600040101010101" pitchFamily="18" charset="-122"/>
                <a:ea typeface="汉仪旗黑-35S" panose="00020600040101010101" pitchFamily="18" charset="-122"/>
                <a:cs typeface="Times New Roman" panose="02020603050405020304" pitchFamily="18" charset="0"/>
              </a:rPr>
              <a:t>bug</a:t>
            </a:r>
            <a:r>
              <a:rPr lang="zh-CN" altLang="en-US" dirty="0">
                <a:latin typeface="汉仪旗黑-35S" panose="00020600040101010101" pitchFamily="18" charset="-122"/>
                <a:ea typeface="汉仪旗黑-35S" panose="00020600040101010101" pitchFamily="18" charset="-122"/>
                <a:cs typeface="Times New Roman" panose="02020603050405020304" pitchFamily="18" charset="0"/>
              </a:rPr>
              <a:t>。</a:t>
            </a:r>
            <a:endParaRPr lang="zh-CN" altLang="en-US" dirty="0">
              <a:latin typeface="汉仪旗黑-35S" panose="00020600040101010101" pitchFamily="18" charset="-122"/>
              <a:ea typeface="汉仪旗黑-35S" panose="00020600040101010101" pitchFamily="18" charset="-122"/>
            </a:endParaRPr>
          </a:p>
        </p:txBody>
      </p:sp>
      <p:pic>
        <p:nvPicPr>
          <p:cNvPr id="8" name="图片 7">
            <a:extLst>
              <a:ext uri="{FF2B5EF4-FFF2-40B4-BE49-F238E27FC236}">
                <a16:creationId xmlns:a16="http://schemas.microsoft.com/office/drawing/2014/main" id="{6D9B01DB-0030-499D-9D02-2AC5A832279C}"/>
              </a:ext>
            </a:extLst>
          </p:cNvPr>
          <p:cNvPicPr/>
          <p:nvPr/>
        </p:nvPicPr>
        <p:blipFill>
          <a:blip r:embed="rId2"/>
          <a:stretch>
            <a:fillRect/>
          </a:stretch>
        </p:blipFill>
        <p:spPr>
          <a:xfrm>
            <a:off x="476641" y="3520023"/>
            <a:ext cx="10633006" cy="1516989"/>
          </a:xfrm>
          <a:prstGeom prst="rect">
            <a:avLst/>
          </a:prstGeom>
        </p:spPr>
      </p:pic>
      <p:sp>
        <p:nvSpPr>
          <p:cNvPr id="7" name="矩形 6">
            <a:extLst>
              <a:ext uri="{FF2B5EF4-FFF2-40B4-BE49-F238E27FC236}">
                <a16:creationId xmlns:a16="http://schemas.microsoft.com/office/drawing/2014/main" id="{80F64011-B08D-4D84-B32A-3F9965DBBFB3}"/>
              </a:ext>
            </a:extLst>
          </p:cNvPr>
          <p:cNvSpPr/>
          <p:nvPr/>
        </p:nvSpPr>
        <p:spPr>
          <a:xfrm>
            <a:off x="476641" y="3520023"/>
            <a:ext cx="10633006" cy="1516989"/>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1E0AAE3F-B1C0-48C0-B626-00D2D286994F}"/>
              </a:ext>
            </a:extLst>
          </p:cNvPr>
          <p:cNvCxnSpPr>
            <a:cxnSpLocks/>
          </p:cNvCxnSpPr>
          <p:nvPr/>
        </p:nvCxnSpPr>
        <p:spPr>
          <a:xfrm>
            <a:off x="196410" y="680443"/>
            <a:ext cx="0" cy="617755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a:extLst>
              <a:ext uri="{FF2B5EF4-FFF2-40B4-BE49-F238E27FC236}">
                <a16:creationId xmlns:a16="http://schemas.microsoft.com/office/drawing/2014/main" id="{7C13DE90-ACF8-4173-B92A-E50322B663EF}"/>
              </a:ext>
            </a:extLst>
          </p:cNvPr>
          <p:cNvCxnSpPr>
            <a:cxnSpLocks/>
          </p:cNvCxnSpPr>
          <p:nvPr/>
        </p:nvCxnSpPr>
        <p:spPr>
          <a:xfrm>
            <a:off x="11870250" y="680443"/>
            <a:ext cx="0" cy="628791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接连接符 10">
            <a:extLst>
              <a:ext uri="{FF2B5EF4-FFF2-40B4-BE49-F238E27FC236}">
                <a16:creationId xmlns:a16="http://schemas.microsoft.com/office/drawing/2014/main" id="{2D09CD9C-1A9A-45AE-8EC5-E64E2958F809}"/>
              </a:ext>
            </a:extLst>
          </p:cNvPr>
          <p:cNvCxnSpPr>
            <a:cxnSpLocks/>
          </p:cNvCxnSpPr>
          <p:nvPr/>
        </p:nvCxnSpPr>
        <p:spPr>
          <a:xfrm flipH="1" flipV="1">
            <a:off x="0" y="1188720"/>
            <a:ext cx="12359640" cy="323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D7670332-7F1B-447E-8D91-A09A06B2E09A}"/>
              </a:ext>
            </a:extLst>
          </p:cNvPr>
          <p:cNvCxnSpPr>
            <a:cxnSpLocks/>
          </p:cNvCxnSpPr>
          <p:nvPr/>
        </p:nvCxnSpPr>
        <p:spPr>
          <a:xfrm flipH="1" flipV="1">
            <a:off x="-83820" y="6080760"/>
            <a:ext cx="12359640" cy="323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接连接符 17">
            <a:extLst>
              <a:ext uri="{FF2B5EF4-FFF2-40B4-BE49-F238E27FC236}">
                <a16:creationId xmlns:a16="http://schemas.microsoft.com/office/drawing/2014/main" id="{196FC859-D53E-4F87-8DAD-7F13A8ABB963}"/>
              </a:ext>
            </a:extLst>
          </p:cNvPr>
          <p:cNvCxnSpPr>
            <a:cxnSpLocks/>
          </p:cNvCxnSpPr>
          <p:nvPr/>
        </p:nvCxnSpPr>
        <p:spPr>
          <a:xfrm flipH="1" flipV="1">
            <a:off x="-167640" y="3094137"/>
            <a:ext cx="12359640" cy="323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7293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891646D-B8D7-4567-BCBB-3F6E5A258094}"/>
              </a:ext>
            </a:extLst>
          </p:cNvPr>
          <p:cNvSpPr/>
          <p:nvPr/>
        </p:nvSpPr>
        <p:spPr>
          <a:xfrm>
            <a:off x="0" y="-162046"/>
            <a:ext cx="12192000" cy="7421610"/>
          </a:xfrm>
          <a:prstGeom prst="rect">
            <a:avLst/>
          </a:prstGeom>
          <a:solidFill>
            <a:srgbClr val="084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6D51CE2B-3EB8-463B-A5E0-8F47D6F60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704" y="-206515"/>
            <a:ext cx="8441932" cy="7064515"/>
          </a:xfrm>
          <a:prstGeom prst="rect">
            <a:avLst/>
          </a:prstGeom>
        </p:spPr>
      </p:pic>
      <p:sp>
        <p:nvSpPr>
          <p:cNvPr id="12" name="箭头: 五边形 11">
            <a:extLst>
              <a:ext uri="{FF2B5EF4-FFF2-40B4-BE49-F238E27FC236}">
                <a16:creationId xmlns:a16="http://schemas.microsoft.com/office/drawing/2014/main" id="{3D955D0F-4457-460D-8B1C-8571868FAA61}"/>
              </a:ext>
            </a:extLst>
          </p:cNvPr>
          <p:cNvSpPr/>
          <p:nvPr/>
        </p:nvSpPr>
        <p:spPr>
          <a:xfrm rot="5400000">
            <a:off x="10406271" y="-237280"/>
            <a:ext cx="1282683" cy="831273"/>
          </a:xfrm>
          <a:prstGeom prst="homePlate">
            <a:avLst>
              <a:gd name="adj" fmla="val 3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C7BBD5E1-1EEC-43B4-9068-8513E782A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2035" y="103463"/>
            <a:ext cx="651156" cy="541220"/>
          </a:xfrm>
          <a:prstGeom prst="rect">
            <a:avLst/>
          </a:prstGeom>
        </p:spPr>
      </p:pic>
      <p:sp>
        <p:nvSpPr>
          <p:cNvPr id="17" name="文本框 16">
            <a:extLst>
              <a:ext uri="{FF2B5EF4-FFF2-40B4-BE49-F238E27FC236}">
                <a16:creationId xmlns:a16="http://schemas.microsoft.com/office/drawing/2014/main" id="{F4A1B11E-ADFB-43FE-8C13-33B289F4FE33}"/>
              </a:ext>
            </a:extLst>
          </p:cNvPr>
          <p:cNvSpPr txBox="1"/>
          <p:nvPr/>
        </p:nvSpPr>
        <p:spPr>
          <a:xfrm>
            <a:off x="509286" y="1903115"/>
            <a:ext cx="3228769" cy="523220"/>
          </a:xfrm>
          <a:prstGeom prst="rect">
            <a:avLst/>
          </a:prstGeom>
          <a:noFill/>
        </p:spPr>
        <p:txBody>
          <a:bodyPr wrap="none" rtlCol="0">
            <a:spAutoFit/>
          </a:bodyPr>
          <a:lstStyle/>
          <a:p>
            <a:r>
              <a:rPr lang="en-US" altLang="zh-CN" sz="2800" dirty="0">
                <a:solidFill>
                  <a:schemeClr val="bg1"/>
                </a:solidFill>
                <a:latin typeface="汉仪旗黑-75W" panose="00020600040101010101" pitchFamily="18" charset="-122"/>
                <a:ea typeface="汉仪旗黑-75W" panose="00020600040101010101" pitchFamily="18" charset="-122"/>
              </a:rPr>
              <a:t>CHAPTER 6 </a:t>
            </a:r>
            <a:r>
              <a:rPr lang="zh-CN" altLang="en-US" sz="2800" dirty="0">
                <a:solidFill>
                  <a:schemeClr val="bg1"/>
                </a:solidFill>
                <a:latin typeface="汉仪旗黑-75W" panose="00020600040101010101" pitchFamily="18" charset="-122"/>
                <a:ea typeface="汉仪旗黑-75W" panose="00020600040101010101" pitchFamily="18" charset="-122"/>
              </a:rPr>
              <a:t>结论</a:t>
            </a:r>
          </a:p>
        </p:txBody>
      </p:sp>
    </p:spTree>
    <p:extLst>
      <p:ext uri="{BB962C8B-B14F-4D97-AF65-F5344CB8AC3E}">
        <p14:creationId xmlns:p14="http://schemas.microsoft.com/office/powerpoint/2010/main" val="162907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523220"/>
          </a:xfrm>
          <a:prstGeom prst="rect">
            <a:avLst/>
          </a:prstGeom>
          <a:noFill/>
        </p:spPr>
        <p:txBody>
          <a:bodyPr wrap="square" rtlCol="0">
            <a:spAutoFit/>
          </a:bodyPr>
          <a:lstStyle/>
          <a:p>
            <a:r>
              <a:rPr lang="zh-CN" altLang="en-US" sz="2800" b="1" dirty="0">
                <a:solidFill>
                  <a:schemeClr val="bg1"/>
                </a:solidFill>
                <a:latin typeface="汉仪旗黑-65S" panose="00020600040101010101" pitchFamily="18" charset="-122"/>
                <a:ea typeface="汉仪旗黑-65S" panose="00020600040101010101" pitchFamily="18" charset="-122"/>
              </a:rPr>
              <a:t>结论</a:t>
            </a:r>
            <a:endParaRPr lang="zh-CN" altLang="en-US" sz="2400" dirty="0">
              <a:solidFill>
                <a:schemeClr val="bg1"/>
              </a:solidFill>
              <a:latin typeface="汉仪旗黑-65S" panose="00020600040101010101" pitchFamily="18" charset="-122"/>
              <a:ea typeface="汉仪旗黑-65S" panose="00020600040101010101" pitchFamily="18" charset="-122"/>
            </a:endParaRPr>
          </a:p>
        </p:txBody>
      </p:sp>
      <p:sp>
        <p:nvSpPr>
          <p:cNvPr id="2" name="矩形 1">
            <a:extLst>
              <a:ext uri="{FF2B5EF4-FFF2-40B4-BE49-F238E27FC236}">
                <a16:creationId xmlns:a16="http://schemas.microsoft.com/office/drawing/2014/main" id="{44AC6F5D-A82E-4A5B-B263-E54DE20B1130}"/>
              </a:ext>
            </a:extLst>
          </p:cNvPr>
          <p:cNvSpPr/>
          <p:nvPr/>
        </p:nvSpPr>
        <p:spPr>
          <a:xfrm>
            <a:off x="1061437" y="1247986"/>
            <a:ext cx="10236766" cy="4627485"/>
          </a:xfrm>
          <a:prstGeom prst="rect">
            <a:avLst/>
          </a:prstGeom>
        </p:spPr>
        <p:txBody>
          <a:bodyPr wrap="square">
            <a:spAutoFit/>
          </a:bodyPr>
          <a:lstStyle/>
          <a:p>
            <a:pPr>
              <a:lnSpc>
                <a:spcPct val="150000"/>
              </a:lnSpc>
            </a:pPr>
            <a:r>
              <a:rPr lang="zh-CN" altLang="en-US" dirty="0">
                <a:latin typeface="汉仪旗黑-35S" panose="00020600040101010101" pitchFamily="18" charset="-122"/>
                <a:ea typeface="汉仪旗黑-65S" panose="00020600040101010101"/>
                <a:cs typeface="Times New Roman" panose="02020603050405020304" pitchFamily="18" charset="0"/>
              </a:rPr>
              <a:t>能力</a:t>
            </a:r>
            <a:endParaRPr lang="en-US" altLang="zh-CN" dirty="0">
              <a:latin typeface="汉仪旗黑-35S" panose="00020600040101010101" pitchFamily="18" charset="-122"/>
              <a:ea typeface="汉仪旗黑-65S" panose="00020600040101010101"/>
              <a:cs typeface="Times New Roman" panose="02020603050405020304" pitchFamily="18" charset="0"/>
            </a:endParaRPr>
          </a:p>
          <a:p>
            <a:pPr>
              <a:lnSpc>
                <a:spcPct val="150000"/>
              </a:lnSpc>
            </a:pPr>
            <a:r>
              <a:rPr lang="zh-CN" altLang="en-US" dirty="0">
                <a:latin typeface="汉仪旗黑-35S" panose="00020600040101010101" pitchFamily="18" charset="-122"/>
                <a:ea typeface="汉仪旗黑-35S" panose="00020600040101010101" pitchFamily="18" charset="-122"/>
                <a:cs typeface="Times New Roman" panose="02020603050405020304" pitchFamily="18" charset="0"/>
              </a:rPr>
              <a:t>经过模块功能测试、边界测试、压力测试、接口测试，本疫情管控系统之病例监测结果发布子系统能够正常实现所有需求中的功能。 作为涉及大量疫情数据的子模块，本系统在安全性上实施了一些措施来保证过程中的安全性，抵御得了一定的 </a:t>
            </a:r>
            <a:r>
              <a:rPr lang="en-US" altLang="zh-CN" dirty="0">
                <a:latin typeface="汉仪旗黑-35S" panose="00020600040101010101" pitchFamily="18" charset="-122"/>
                <a:ea typeface="汉仪旗黑-35S" panose="00020600040101010101" pitchFamily="18" charset="-122"/>
                <a:cs typeface="Times New Roman" panose="02020603050405020304" pitchFamily="18" charset="0"/>
              </a:rPr>
              <a:t>URL </a:t>
            </a:r>
            <a:r>
              <a:rPr lang="zh-CN" altLang="en-US" dirty="0">
                <a:latin typeface="汉仪旗黑-35S" panose="00020600040101010101" pitchFamily="18" charset="-122"/>
                <a:ea typeface="汉仪旗黑-35S" panose="00020600040101010101" pitchFamily="18" charset="-122"/>
                <a:cs typeface="Times New Roman" panose="02020603050405020304" pitchFamily="18" charset="0"/>
              </a:rPr>
              <a:t>攻击。同时，作为数据展示系统，用户访问并发量等也是评价的重要指标之一，本模块在压力测试中表现良好，能够支持数千人同时访问，超过了系统设计规范中对此评价标准的要求。</a:t>
            </a:r>
          </a:p>
          <a:p>
            <a:pPr>
              <a:lnSpc>
                <a:spcPct val="150000"/>
              </a:lnSpc>
            </a:pPr>
            <a:r>
              <a:rPr lang="zh-CN" altLang="en-US" dirty="0">
                <a:latin typeface="汉仪旗黑-35S" panose="00020600040101010101" pitchFamily="18" charset="-122"/>
                <a:ea typeface="汉仪旗黑-35S" panose="00020600040101010101" pitchFamily="18" charset="-122"/>
                <a:cs typeface="Times New Roman" panose="02020603050405020304" pitchFamily="18" charset="0"/>
              </a:rPr>
              <a:t>总而言之，系统在正常实现设计文档中功能的同时，也在性能上拥有较为优秀的表现，是一次较为成功的系统实现。</a:t>
            </a:r>
            <a:endParaRPr lang="en-US" altLang="zh-CN" dirty="0">
              <a:latin typeface="汉仪旗黑-35S" panose="00020600040101010101" pitchFamily="18" charset="-122"/>
              <a:ea typeface="汉仪旗黑-35S" panose="00020600040101010101" pitchFamily="18" charset="-122"/>
              <a:cs typeface="Times New Roman" panose="02020603050405020304" pitchFamily="18" charset="0"/>
            </a:endParaRPr>
          </a:p>
          <a:p>
            <a:pPr>
              <a:lnSpc>
                <a:spcPct val="150000"/>
              </a:lnSpc>
            </a:pPr>
            <a:r>
              <a:rPr lang="zh-CN" altLang="en-US" dirty="0">
                <a:latin typeface="汉仪旗黑-35S" panose="00020600040101010101" pitchFamily="18" charset="-122"/>
                <a:ea typeface="汉仪旗黑-65S" panose="00020600040101010101"/>
                <a:cs typeface="Times New Roman" panose="02020603050405020304" pitchFamily="18" charset="0"/>
              </a:rPr>
              <a:t>限制</a:t>
            </a:r>
            <a:endParaRPr lang="en-US" altLang="zh-CN" dirty="0">
              <a:latin typeface="汉仪旗黑-35S" panose="00020600040101010101" pitchFamily="18" charset="-122"/>
              <a:ea typeface="汉仪旗黑-65S" panose="00020600040101010101"/>
              <a:cs typeface="Times New Roman" panose="02020603050405020304" pitchFamily="18" charset="0"/>
            </a:endParaRPr>
          </a:p>
          <a:p>
            <a:pPr>
              <a:lnSpc>
                <a:spcPct val="150000"/>
              </a:lnSpc>
            </a:pPr>
            <a:r>
              <a:rPr lang="zh-CN" altLang="en-US" dirty="0">
                <a:latin typeface="汉仪旗黑-35S" panose="00020600040101010101" pitchFamily="18" charset="-122"/>
                <a:ea typeface="汉仪旗黑-35S" panose="00020600040101010101" pitchFamily="18" charset="-122"/>
                <a:cs typeface="Times New Roman" panose="02020603050405020304" pitchFamily="18" charset="0"/>
              </a:rPr>
              <a:t>由于时间紧迫，本系统在实现上仍然存在一定的缺陷和限制。如在功能上，未能提供对订单信息的修改。在性能上，尽管压力测试结果尚佳，但仍可适当尝试提高系统性能。</a:t>
            </a:r>
          </a:p>
        </p:txBody>
      </p:sp>
      <p:cxnSp>
        <p:nvCxnSpPr>
          <p:cNvPr id="9" name="直接连接符 8">
            <a:extLst>
              <a:ext uri="{FF2B5EF4-FFF2-40B4-BE49-F238E27FC236}">
                <a16:creationId xmlns:a16="http://schemas.microsoft.com/office/drawing/2014/main" id="{1E0AAE3F-B1C0-48C0-B626-00D2D286994F}"/>
              </a:ext>
            </a:extLst>
          </p:cNvPr>
          <p:cNvCxnSpPr>
            <a:cxnSpLocks/>
          </p:cNvCxnSpPr>
          <p:nvPr/>
        </p:nvCxnSpPr>
        <p:spPr>
          <a:xfrm>
            <a:off x="958410" y="680442"/>
            <a:ext cx="0" cy="6025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a:extLst>
              <a:ext uri="{FF2B5EF4-FFF2-40B4-BE49-F238E27FC236}">
                <a16:creationId xmlns:a16="http://schemas.microsoft.com/office/drawing/2014/main" id="{7C13DE90-ACF8-4173-B92A-E50322B663EF}"/>
              </a:ext>
            </a:extLst>
          </p:cNvPr>
          <p:cNvCxnSpPr>
            <a:cxnSpLocks/>
          </p:cNvCxnSpPr>
          <p:nvPr/>
        </p:nvCxnSpPr>
        <p:spPr>
          <a:xfrm>
            <a:off x="11158048" y="832843"/>
            <a:ext cx="16950" cy="587275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接连接符 10">
            <a:extLst>
              <a:ext uri="{FF2B5EF4-FFF2-40B4-BE49-F238E27FC236}">
                <a16:creationId xmlns:a16="http://schemas.microsoft.com/office/drawing/2014/main" id="{2D09CD9C-1A9A-45AE-8EC5-E64E2958F809}"/>
              </a:ext>
            </a:extLst>
          </p:cNvPr>
          <p:cNvCxnSpPr>
            <a:cxnSpLocks/>
          </p:cNvCxnSpPr>
          <p:nvPr/>
        </p:nvCxnSpPr>
        <p:spPr>
          <a:xfrm flipH="1" flipV="1">
            <a:off x="0" y="1262303"/>
            <a:ext cx="12359640" cy="323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D7670332-7F1B-447E-8D91-A09A06B2E09A}"/>
              </a:ext>
            </a:extLst>
          </p:cNvPr>
          <p:cNvCxnSpPr>
            <a:cxnSpLocks/>
          </p:cNvCxnSpPr>
          <p:nvPr/>
        </p:nvCxnSpPr>
        <p:spPr>
          <a:xfrm flipH="1" flipV="1">
            <a:off x="0" y="5867315"/>
            <a:ext cx="12359640" cy="323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2332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3AD929-AEAE-4551-BC17-DA8F990F8EF4}"/>
              </a:ext>
            </a:extLst>
          </p:cNvPr>
          <p:cNvSpPr txBox="1"/>
          <p:nvPr/>
        </p:nvSpPr>
        <p:spPr>
          <a:xfrm>
            <a:off x="81023" y="208344"/>
            <a:ext cx="9664862" cy="461665"/>
          </a:xfrm>
          <a:prstGeom prst="rect">
            <a:avLst/>
          </a:prstGeom>
          <a:noFill/>
        </p:spPr>
        <p:txBody>
          <a:bodyPr wrap="square" rtlCol="0">
            <a:spAutoFit/>
          </a:bodyPr>
          <a:lstStyle/>
          <a:p>
            <a:r>
              <a:rPr lang="zh-CN" altLang="en-US" sz="2400" b="1" dirty="0">
                <a:solidFill>
                  <a:schemeClr val="bg1"/>
                </a:solidFill>
                <a:effectLst/>
                <a:latin typeface="汉仪旗黑-65S" panose="00020600040101010101" pitchFamily="18" charset="-122"/>
                <a:ea typeface="汉仪旗黑-65S" panose="00020600040101010101" pitchFamily="18" charset="-122"/>
                <a:cs typeface="Segoe"/>
              </a:rPr>
              <a:t>项目简介</a:t>
            </a:r>
            <a:endParaRPr lang="zh-CN" altLang="en-US" sz="2000" dirty="0">
              <a:solidFill>
                <a:schemeClr val="bg1"/>
              </a:solidFill>
              <a:latin typeface="汉仪旗黑-65S" panose="00020600040101010101" pitchFamily="18" charset="-122"/>
              <a:ea typeface="汉仪旗黑-65S" panose="00020600040101010101" pitchFamily="18" charset="-122"/>
            </a:endParaRPr>
          </a:p>
        </p:txBody>
      </p:sp>
      <p:sp>
        <p:nvSpPr>
          <p:cNvPr id="6" name="文本框 5">
            <a:extLst>
              <a:ext uri="{FF2B5EF4-FFF2-40B4-BE49-F238E27FC236}">
                <a16:creationId xmlns:a16="http://schemas.microsoft.com/office/drawing/2014/main" id="{5A249A0D-BD3C-43A7-B4FF-58C49A6792C9}"/>
              </a:ext>
            </a:extLst>
          </p:cNvPr>
          <p:cNvSpPr txBox="1"/>
          <p:nvPr/>
        </p:nvSpPr>
        <p:spPr>
          <a:xfrm>
            <a:off x="2233627" y="1487343"/>
            <a:ext cx="7185468" cy="3242491"/>
          </a:xfrm>
          <a:prstGeom prst="rect">
            <a:avLst/>
          </a:prstGeom>
          <a:noFill/>
        </p:spPr>
        <p:txBody>
          <a:bodyPr wrap="square">
            <a:spAutoFit/>
          </a:bodyPr>
          <a:lstStyle/>
          <a:p>
            <a:pPr algn="ctr">
              <a:lnSpc>
                <a:spcPct val="200000"/>
              </a:lnSpc>
            </a:pPr>
            <a:r>
              <a:rPr lang="zh-CN" altLang="zh-CN" dirty="0">
                <a:latin typeface="汉仪旗黑-70S" panose="00020600040101010101" pitchFamily="18" charset="-122"/>
                <a:ea typeface="汉仪旗黑-70S" panose="00020600040101010101" pitchFamily="18" charset="-122"/>
              </a:rPr>
              <a:t>项目概述</a:t>
            </a:r>
            <a:endParaRPr lang="en-US" altLang="zh-CN" dirty="0">
              <a:latin typeface="汉仪旗黑-70S" panose="00020600040101010101" pitchFamily="18" charset="-122"/>
              <a:ea typeface="汉仪旗黑-70S" panose="00020600040101010101" pitchFamily="18" charset="-122"/>
            </a:endParaRPr>
          </a:p>
          <a:p>
            <a:pPr algn="ctr">
              <a:lnSpc>
                <a:spcPct val="200000"/>
              </a:lnSpc>
            </a:pPr>
            <a:r>
              <a:rPr lang="zh-CN" altLang="zh-CN" dirty="0">
                <a:latin typeface="汉仪旗黑-35S" panose="00020600040101010101" pitchFamily="18" charset="-122"/>
                <a:ea typeface="汉仪旗黑-35S" panose="00020600040101010101" pitchFamily="18" charset="-122"/>
              </a:rPr>
              <a:t>疫情管控系统是用于快速发布疫情相关权威信息的现代化管理系统。各管理员可通过各自的管理员账户在相应子系统中实时发布相关信息，而用户则可在</a:t>
            </a:r>
            <a:r>
              <a:rPr lang="en-US" altLang="zh-CN" dirty="0">
                <a:latin typeface="汉仪旗黑-35S" panose="00020600040101010101" pitchFamily="18" charset="-122"/>
                <a:ea typeface="汉仪旗黑-35S" panose="00020600040101010101" pitchFamily="18" charset="-122"/>
              </a:rPr>
              <a:t>Web</a:t>
            </a:r>
            <a:r>
              <a:rPr lang="zh-CN" altLang="zh-CN" dirty="0">
                <a:latin typeface="汉仪旗黑-35S" panose="00020600040101010101" pitchFamily="18" charset="-122"/>
                <a:ea typeface="汉仪旗黑-35S" panose="00020600040101010101" pitchFamily="18" charset="-122"/>
              </a:rPr>
              <a:t>端实时查看疫情动态变化信息从而实现对疫情的快速管控和防控知识宣传。</a:t>
            </a:r>
          </a:p>
          <a:p>
            <a:pPr algn="l">
              <a:lnSpc>
                <a:spcPct val="150000"/>
              </a:lnSpc>
            </a:pPr>
            <a:endParaRPr lang="zh-CN" altLang="en-US" dirty="0">
              <a:latin typeface="汉仪旗黑-35S" panose="00020600040101010101" pitchFamily="18" charset="-122"/>
              <a:ea typeface="汉仪旗黑-35S" panose="00020600040101010101" pitchFamily="18" charset="-122"/>
            </a:endParaRPr>
          </a:p>
        </p:txBody>
      </p:sp>
      <p:pic>
        <p:nvPicPr>
          <p:cNvPr id="12" name="图片 11">
            <a:extLst>
              <a:ext uri="{FF2B5EF4-FFF2-40B4-BE49-F238E27FC236}">
                <a16:creationId xmlns:a16="http://schemas.microsoft.com/office/drawing/2014/main" id="{0EA82179-8C73-475F-BC65-A8AA28A54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60" y="3154185"/>
            <a:ext cx="381000" cy="381000"/>
          </a:xfrm>
          <a:prstGeom prst="rect">
            <a:avLst/>
          </a:prstGeom>
        </p:spPr>
      </p:pic>
      <p:pic>
        <p:nvPicPr>
          <p:cNvPr id="7" name="图片 6">
            <a:extLst>
              <a:ext uri="{FF2B5EF4-FFF2-40B4-BE49-F238E27FC236}">
                <a16:creationId xmlns:a16="http://schemas.microsoft.com/office/drawing/2014/main" id="{DDC43B58-07F2-4C78-B8F2-5C14BFD03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454" y="4729834"/>
            <a:ext cx="2090194" cy="1478208"/>
          </a:xfrm>
          <a:prstGeom prst="rect">
            <a:avLst/>
          </a:prstGeom>
        </p:spPr>
      </p:pic>
    </p:spTree>
    <p:extLst>
      <p:ext uri="{BB962C8B-B14F-4D97-AF65-F5344CB8AC3E}">
        <p14:creationId xmlns:p14="http://schemas.microsoft.com/office/powerpoint/2010/main" val="273375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E46BB47-0EB0-4BEA-B32E-A1FF3A17CD1F}"/>
              </a:ext>
            </a:extLst>
          </p:cNvPr>
          <p:cNvSpPr txBox="1"/>
          <p:nvPr/>
        </p:nvSpPr>
        <p:spPr>
          <a:xfrm>
            <a:off x="97991" y="211111"/>
            <a:ext cx="9664862" cy="461665"/>
          </a:xfrm>
          <a:prstGeom prst="rect">
            <a:avLst/>
          </a:prstGeom>
          <a:noFill/>
        </p:spPr>
        <p:txBody>
          <a:bodyPr wrap="square" rtlCol="0">
            <a:spAutoFit/>
          </a:bodyPr>
          <a:lstStyle/>
          <a:p>
            <a:r>
              <a:rPr lang="zh-CN" altLang="en-US" sz="2400" b="1" dirty="0">
                <a:solidFill>
                  <a:schemeClr val="bg1"/>
                </a:solidFill>
                <a:latin typeface="汉仪旗黑-65S" panose="00020600040101010101" pitchFamily="18" charset="-122"/>
                <a:ea typeface="汉仪旗黑-65S" panose="00020600040101010101" pitchFamily="18" charset="-122"/>
                <a:cs typeface="Segoe"/>
              </a:rPr>
              <a:t>功能描述</a:t>
            </a:r>
            <a:endParaRPr lang="zh-CN" altLang="en-US" sz="2400" b="1" dirty="0">
              <a:solidFill>
                <a:schemeClr val="bg1"/>
              </a:solidFill>
              <a:latin typeface="汉仪旗黑-65S" panose="00020600040101010101" pitchFamily="18" charset="-122"/>
              <a:ea typeface="汉仪旗黑-65S" panose="00020600040101010101" pitchFamily="18" charset="-122"/>
            </a:endParaRPr>
          </a:p>
        </p:txBody>
      </p:sp>
      <p:cxnSp>
        <p:nvCxnSpPr>
          <p:cNvPr id="4" name="直接连接符 3">
            <a:extLst>
              <a:ext uri="{FF2B5EF4-FFF2-40B4-BE49-F238E27FC236}">
                <a16:creationId xmlns:a16="http://schemas.microsoft.com/office/drawing/2014/main" id="{4B2C7FD5-D0AC-40C2-A0FB-2747E68509D4}"/>
              </a:ext>
            </a:extLst>
          </p:cNvPr>
          <p:cNvCxnSpPr>
            <a:cxnSpLocks/>
          </p:cNvCxnSpPr>
          <p:nvPr/>
        </p:nvCxnSpPr>
        <p:spPr>
          <a:xfrm>
            <a:off x="5310127" y="1086928"/>
            <a:ext cx="0" cy="5279366"/>
          </a:xfrm>
          <a:prstGeom prst="line">
            <a:avLst/>
          </a:prstGeom>
          <a:ln w="158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文本框 2">
            <a:extLst>
              <a:ext uri="{FF2B5EF4-FFF2-40B4-BE49-F238E27FC236}">
                <a16:creationId xmlns:a16="http://schemas.microsoft.com/office/drawing/2014/main" id="{2EE883AD-22BD-4B8D-B39F-BBC7427EAD88}"/>
              </a:ext>
            </a:extLst>
          </p:cNvPr>
          <p:cNvSpPr txBox="1"/>
          <p:nvPr/>
        </p:nvSpPr>
        <p:spPr>
          <a:xfrm>
            <a:off x="5515018" y="1426480"/>
            <a:ext cx="4585281" cy="472502"/>
          </a:xfrm>
          <a:prstGeom prst="rect">
            <a:avLst/>
          </a:prstGeom>
          <a:noFill/>
        </p:spPr>
        <p:txBody>
          <a:bodyPr wrap="square" rtlCol="0">
            <a:spAutoFit/>
          </a:bodyPr>
          <a:lstStyle/>
          <a:p>
            <a:pPr algn="l">
              <a:lnSpc>
                <a:spcPct val="150000"/>
              </a:lnSpc>
            </a:pPr>
            <a:r>
              <a:rPr lang="en-US" altLang="zh-CN" sz="1800" kern="0" dirty="0">
                <a:solidFill>
                  <a:srgbClr val="231F20"/>
                </a:solidFill>
                <a:effectLst/>
                <a:latin typeface="汉仪旗黑-35S" panose="00020600040101010101" pitchFamily="18" charset="-122"/>
                <a:ea typeface="汉仪旗黑-35S" panose="00020600040101010101" pitchFamily="18" charset="-122"/>
                <a:cs typeface="Segoe"/>
              </a:rPr>
              <a:t>    </a:t>
            </a:r>
            <a:r>
              <a:rPr lang="zh-CN" altLang="en-US" sz="1800" kern="0" dirty="0">
                <a:solidFill>
                  <a:srgbClr val="231F20"/>
                </a:solidFill>
                <a:effectLst/>
                <a:latin typeface="汉仪旗黑-35S" panose="00020600040101010101" pitchFamily="18" charset="-122"/>
                <a:ea typeface="汉仪旗黑-35S" panose="00020600040101010101" pitchFamily="18" charset="-122"/>
                <a:cs typeface="Segoe"/>
              </a:rPr>
              <a:t>允许注册管理个人信息</a:t>
            </a:r>
            <a:endParaRPr lang="en-US" altLang="zh-CN" sz="1800" kern="0" dirty="0">
              <a:solidFill>
                <a:srgbClr val="231F20"/>
              </a:solidFill>
              <a:effectLst/>
              <a:latin typeface="汉仪旗黑-35S" panose="00020600040101010101" pitchFamily="18" charset="-122"/>
              <a:ea typeface="汉仪旗黑-35S" panose="00020600040101010101" pitchFamily="18" charset="-122"/>
              <a:cs typeface="Segoe"/>
            </a:endParaRPr>
          </a:p>
        </p:txBody>
      </p:sp>
      <p:pic>
        <p:nvPicPr>
          <p:cNvPr id="10" name="图片 9">
            <a:extLst>
              <a:ext uri="{FF2B5EF4-FFF2-40B4-BE49-F238E27FC236}">
                <a16:creationId xmlns:a16="http://schemas.microsoft.com/office/drawing/2014/main" id="{3C94FF0E-092E-41AE-A443-3AA62B7A3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136" y="1594549"/>
            <a:ext cx="238246" cy="238246"/>
          </a:xfrm>
          <a:prstGeom prst="rect">
            <a:avLst/>
          </a:prstGeom>
        </p:spPr>
      </p:pic>
      <p:pic>
        <p:nvPicPr>
          <p:cNvPr id="12" name="图片 11">
            <a:extLst>
              <a:ext uri="{FF2B5EF4-FFF2-40B4-BE49-F238E27FC236}">
                <a16:creationId xmlns:a16="http://schemas.microsoft.com/office/drawing/2014/main" id="{F88181E1-4F59-46A8-B669-C043A4947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136" y="2356119"/>
            <a:ext cx="238246" cy="238246"/>
          </a:xfrm>
          <a:prstGeom prst="rect">
            <a:avLst/>
          </a:prstGeom>
        </p:spPr>
      </p:pic>
      <p:pic>
        <p:nvPicPr>
          <p:cNvPr id="14" name="图片 13">
            <a:extLst>
              <a:ext uri="{FF2B5EF4-FFF2-40B4-BE49-F238E27FC236}">
                <a16:creationId xmlns:a16="http://schemas.microsoft.com/office/drawing/2014/main" id="{CF9CA239-7834-43E6-91CB-656F5B0F2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136" y="3135168"/>
            <a:ext cx="238246" cy="238246"/>
          </a:xfrm>
          <a:prstGeom prst="rect">
            <a:avLst/>
          </a:prstGeom>
        </p:spPr>
      </p:pic>
      <p:pic>
        <p:nvPicPr>
          <p:cNvPr id="16" name="图片 15">
            <a:extLst>
              <a:ext uri="{FF2B5EF4-FFF2-40B4-BE49-F238E27FC236}">
                <a16:creationId xmlns:a16="http://schemas.microsoft.com/office/drawing/2014/main" id="{25D34F8D-F98D-4482-A861-3B2B6BA17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715" y="5141786"/>
            <a:ext cx="1310000" cy="1224508"/>
          </a:xfrm>
          <a:prstGeom prst="rect">
            <a:avLst/>
          </a:prstGeom>
        </p:spPr>
      </p:pic>
      <p:sp>
        <p:nvSpPr>
          <p:cNvPr id="2" name="文本框 1">
            <a:extLst>
              <a:ext uri="{FF2B5EF4-FFF2-40B4-BE49-F238E27FC236}">
                <a16:creationId xmlns:a16="http://schemas.microsoft.com/office/drawing/2014/main" id="{B875E4FD-C5A6-4847-B447-0067BD2482FC}"/>
              </a:ext>
            </a:extLst>
          </p:cNvPr>
          <p:cNvSpPr txBox="1"/>
          <p:nvPr/>
        </p:nvSpPr>
        <p:spPr>
          <a:xfrm>
            <a:off x="4078815" y="1241814"/>
            <a:ext cx="2263805" cy="369332"/>
          </a:xfrm>
          <a:prstGeom prst="rect">
            <a:avLst/>
          </a:prstGeom>
          <a:noFill/>
        </p:spPr>
        <p:txBody>
          <a:bodyPr wrap="square" rtlCol="0">
            <a:spAutoFit/>
          </a:bodyPr>
          <a:lstStyle/>
          <a:p>
            <a:r>
              <a:rPr lang="zh-CN" altLang="zh-CN" dirty="0">
                <a:latin typeface="汉仪旗黑-70S" panose="00020600040101010101" pitchFamily="18" charset="-122"/>
                <a:ea typeface="汉仪旗黑-70S" panose="00020600040101010101" pitchFamily="18" charset="-122"/>
              </a:rPr>
              <a:t>用户管理</a:t>
            </a:r>
            <a:endParaRPr lang="zh-CN" altLang="en-US" dirty="0">
              <a:latin typeface="汉仪旗黑-70S" panose="00020600040101010101" pitchFamily="18" charset="-122"/>
              <a:ea typeface="汉仪旗黑-70S" panose="00020600040101010101" pitchFamily="18" charset="-122"/>
            </a:endParaRPr>
          </a:p>
        </p:txBody>
      </p:sp>
      <p:sp>
        <p:nvSpPr>
          <p:cNvPr id="11" name="文本框 10">
            <a:extLst>
              <a:ext uri="{FF2B5EF4-FFF2-40B4-BE49-F238E27FC236}">
                <a16:creationId xmlns:a16="http://schemas.microsoft.com/office/drawing/2014/main" id="{EA61FC85-2DE6-4F43-B2F1-CF71B2EEB6F2}"/>
              </a:ext>
            </a:extLst>
          </p:cNvPr>
          <p:cNvSpPr txBox="1"/>
          <p:nvPr/>
        </p:nvSpPr>
        <p:spPr>
          <a:xfrm>
            <a:off x="4078814" y="1986787"/>
            <a:ext cx="2263805" cy="369332"/>
          </a:xfrm>
          <a:prstGeom prst="rect">
            <a:avLst/>
          </a:prstGeom>
          <a:noFill/>
        </p:spPr>
        <p:txBody>
          <a:bodyPr wrap="square" rtlCol="0">
            <a:spAutoFit/>
          </a:bodyPr>
          <a:lstStyle/>
          <a:p>
            <a:r>
              <a:rPr lang="zh-CN" altLang="en-US" dirty="0">
                <a:latin typeface="汉仪旗黑-70S" panose="00020600040101010101" pitchFamily="18" charset="-122"/>
                <a:ea typeface="汉仪旗黑-70S" panose="00020600040101010101" pitchFamily="18" charset="-122"/>
              </a:rPr>
              <a:t>病例检测</a:t>
            </a:r>
          </a:p>
        </p:txBody>
      </p:sp>
      <p:sp>
        <p:nvSpPr>
          <p:cNvPr id="13" name="文本框 12">
            <a:extLst>
              <a:ext uri="{FF2B5EF4-FFF2-40B4-BE49-F238E27FC236}">
                <a16:creationId xmlns:a16="http://schemas.microsoft.com/office/drawing/2014/main" id="{536AD483-101A-4024-B478-F57D677D30AE}"/>
              </a:ext>
            </a:extLst>
          </p:cNvPr>
          <p:cNvSpPr txBox="1"/>
          <p:nvPr/>
        </p:nvSpPr>
        <p:spPr>
          <a:xfrm>
            <a:off x="5515018" y="2189209"/>
            <a:ext cx="4585281" cy="472502"/>
          </a:xfrm>
          <a:prstGeom prst="rect">
            <a:avLst/>
          </a:prstGeom>
          <a:noFill/>
        </p:spPr>
        <p:txBody>
          <a:bodyPr wrap="square" rtlCol="0">
            <a:spAutoFit/>
          </a:bodyPr>
          <a:lstStyle/>
          <a:p>
            <a:pPr>
              <a:lnSpc>
                <a:spcPct val="150000"/>
              </a:lnSpc>
            </a:pPr>
            <a:r>
              <a:rPr lang="zh-CN" altLang="en-US" kern="0" dirty="0">
                <a:solidFill>
                  <a:srgbClr val="231F20"/>
                </a:solidFill>
                <a:latin typeface="汉仪旗黑-35S" panose="00020600040101010101" pitchFamily="18" charset="-122"/>
                <a:ea typeface="汉仪旗黑-35S" panose="00020600040101010101" pitchFamily="18" charset="-122"/>
                <a:cs typeface="Segoe"/>
              </a:rPr>
              <a:t>    呈现国内疫情地图和各类数据曲线</a:t>
            </a:r>
            <a:endParaRPr lang="en-US" altLang="zh-CN" sz="1800" kern="0" dirty="0">
              <a:solidFill>
                <a:srgbClr val="231F20"/>
              </a:solidFill>
              <a:effectLst/>
              <a:latin typeface="汉仪旗黑-35S" panose="00020600040101010101" pitchFamily="18" charset="-122"/>
              <a:ea typeface="汉仪旗黑-35S" panose="00020600040101010101" pitchFamily="18" charset="-122"/>
              <a:cs typeface="Segoe"/>
            </a:endParaRPr>
          </a:p>
        </p:txBody>
      </p:sp>
      <p:sp>
        <p:nvSpPr>
          <p:cNvPr id="15" name="文本框 14">
            <a:extLst>
              <a:ext uri="{FF2B5EF4-FFF2-40B4-BE49-F238E27FC236}">
                <a16:creationId xmlns:a16="http://schemas.microsoft.com/office/drawing/2014/main" id="{E996CDAB-4D84-47BB-87A8-715F08FC128F}"/>
              </a:ext>
            </a:extLst>
          </p:cNvPr>
          <p:cNvSpPr txBox="1"/>
          <p:nvPr/>
        </p:nvSpPr>
        <p:spPr>
          <a:xfrm>
            <a:off x="4078814" y="2761275"/>
            <a:ext cx="2263805" cy="369332"/>
          </a:xfrm>
          <a:prstGeom prst="rect">
            <a:avLst/>
          </a:prstGeom>
          <a:noFill/>
        </p:spPr>
        <p:txBody>
          <a:bodyPr wrap="square" rtlCol="0">
            <a:spAutoFit/>
          </a:bodyPr>
          <a:lstStyle/>
          <a:p>
            <a:r>
              <a:rPr lang="zh-CN" altLang="en-US" dirty="0">
                <a:latin typeface="汉仪旗黑-70S" panose="00020600040101010101" pitchFamily="18" charset="-122"/>
                <a:ea typeface="汉仪旗黑-70S" panose="00020600040101010101" pitchFamily="18" charset="-122"/>
              </a:rPr>
              <a:t>交通自查</a:t>
            </a:r>
          </a:p>
        </p:txBody>
      </p:sp>
      <p:sp>
        <p:nvSpPr>
          <p:cNvPr id="17" name="文本框 16">
            <a:extLst>
              <a:ext uri="{FF2B5EF4-FFF2-40B4-BE49-F238E27FC236}">
                <a16:creationId xmlns:a16="http://schemas.microsoft.com/office/drawing/2014/main" id="{20FE387F-8A91-430E-A89F-AB91CF9F28D2}"/>
              </a:ext>
            </a:extLst>
          </p:cNvPr>
          <p:cNvSpPr txBox="1"/>
          <p:nvPr/>
        </p:nvSpPr>
        <p:spPr>
          <a:xfrm>
            <a:off x="5515018" y="2972787"/>
            <a:ext cx="5830636" cy="472502"/>
          </a:xfrm>
          <a:prstGeom prst="rect">
            <a:avLst/>
          </a:prstGeom>
          <a:noFill/>
        </p:spPr>
        <p:txBody>
          <a:bodyPr wrap="square" rtlCol="0">
            <a:spAutoFit/>
          </a:bodyPr>
          <a:lstStyle/>
          <a:p>
            <a:pPr>
              <a:lnSpc>
                <a:spcPct val="150000"/>
              </a:lnSpc>
            </a:pPr>
            <a:r>
              <a:rPr lang="en-US" altLang="zh-CN" kern="0" dirty="0">
                <a:solidFill>
                  <a:srgbClr val="231F20"/>
                </a:solidFill>
                <a:latin typeface="汉仪旗黑-35S" panose="00020600040101010101" pitchFamily="18" charset="-122"/>
                <a:ea typeface="汉仪旗黑-35S" panose="00020600040101010101" pitchFamily="18" charset="-122"/>
                <a:cs typeface="Segoe"/>
              </a:rPr>
              <a:t>    </a:t>
            </a:r>
            <a:r>
              <a:rPr lang="zh-CN" altLang="en-US" kern="0" dirty="0">
                <a:solidFill>
                  <a:srgbClr val="231F20"/>
                </a:solidFill>
                <a:latin typeface="汉仪旗黑-35S" panose="00020600040101010101" pitchFamily="18" charset="-122"/>
                <a:ea typeface="汉仪旗黑-35S" panose="00020600040101010101" pitchFamily="18" charset="-122"/>
                <a:cs typeface="Segoe"/>
              </a:rPr>
              <a:t>个人用户在填写个人具体信息后可进行同乘自查</a:t>
            </a:r>
            <a:endParaRPr lang="en-US" altLang="zh-CN" sz="1800" kern="0" dirty="0">
              <a:solidFill>
                <a:srgbClr val="231F20"/>
              </a:solidFill>
              <a:effectLst/>
              <a:latin typeface="汉仪旗黑-35S" panose="00020600040101010101" pitchFamily="18" charset="-122"/>
              <a:ea typeface="汉仪旗黑-35S" panose="00020600040101010101" pitchFamily="18" charset="-122"/>
              <a:cs typeface="Segoe"/>
            </a:endParaRPr>
          </a:p>
        </p:txBody>
      </p:sp>
      <p:pic>
        <p:nvPicPr>
          <p:cNvPr id="18" name="图片 17">
            <a:extLst>
              <a:ext uri="{FF2B5EF4-FFF2-40B4-BE49-F238E27FC236}">
                <a16:creationId xmlns:a16="http://schemas.microsoft.com/office/drawing/2014/main" id="{F1DDF2BC-C6C7-4B4D-A96D-6243D8F17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136" y="3890833"/>
            <a:ext cx="238246" cy="238246"/>
          </a:xfrm>
          <a:prstGeom prst="rect">
            <a:avLst/>
          </a:prstGeom>
        </p:spPr>
      </p:pic>
      <p:sp>
        <p:nvSpPr>
          <p:cNvPr id="19" name="文本框 18">
            <a:extLst>
              <a:ext uri="{FF2B5EF4-FFF2-40B4-BE49-F238E27FC236}">
                <a16:creationId xmlns:a16="http://schemas.microsoft.com/office/drawing/2014/main" id="{8653DD44-7E4C-4B99-81B5-7838ED02189D}"/>
              </a:ext>
            </a:extLst>
          </p:cNvPr>
          <p:cNvSpPr txBox="1"/>
          <p:nvPr/>
        </p:nvSpPr>
        <p:spPr>
          <a:xfrm>
            <a:off x="4078813" y="3521501"/>
            <a:ext cx="2263805" cy="369332"/>
          </a:xfrm>
          <a:prstGeom prst="rect">
            <a:avLst/>
          </a:prstGeom>
          <a:noFill/>
        </p:spPr>
        <p:txBody>
          <a:bodyPr wrap="square" rtlCol="0">
            <a:spAutoFit/>
          </a:bodyPr>
          <a:lstStyle/>
          <a:p>
            <a:r>
              <a:rPr lang="zh-CN" altLang="en-US" dirty="0">
                <a:latin typeface="汉仪旗黑-70S" panose="00020600040101010101" pitchFamily="18" charset="-122"/>
                <a:ea typeface="汉仪旗黑-70S" panose="00020600040101010101" pitchFamily="18" charset="-122"/>
              </a:rPr>
              <a:t>流动发布</a:t>
            </a:r>
          </a:p>
        </p:txBody>
      </p:sp>
      <p:pic>
        <p:nvPicPr>
          <p:cNvPr id="20" name="图片 19">
            <a:extLst>
              <a:ext uri="{FF2B5EF4-FFF2-40B4-BE49-F238E27FC236}">
                <a16:creationId xmlns:a16="http://schemas.microsoft.com/office/drawing/2014/main" id="{66B830DC-D039-4F58-8688-515B3FD85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136" y="4572066"/>
            <a:ext cx="238246" cy="238246"/>
          </a:xfrm>
          <a:prstGeom prst="rect">
            <a:avLst/>
          </a:prstGeom>
        </p:spPr>
      </p:pic>
      <p:sp>
        <p:nvSpPr>
          <p:cNvPr id="21" name="文本框 20">
            <a:extLst>
              <a:ext uri="{FF2B5EF4-FFF2-40B4-BE49-F238E27FC236}">
                <a16:creationId xmlns:a16="http://schemas.microsoft.com/office/drawing/2014/main" id="{CE29E390-B1E4-416D-9105-6D28F966B061}"/>
              </a:ext>
            </a:extLst>
          </p:cNvPr>
          <p:cNvSpPr txBox="1"/>
          <p:nvPr/>
        </p:nvSpPr>
        <p:spPr>
          <a:xfrm>
            <a:off x="5515018" y="3717800"/>
            <a:ext cx="5830636" cy="472502"/>
          </a:xfrm>
          <a:prstGeom prst="rect">
            <a:avLst/>
          </a:prstGeom>
          <a:noFill/>
        </p:spPr>
        <p:txBody>
          <a:bodyPr wrap="square" rtlCol="0">
            <a:spAutoFit/>
          </a:bodyPr>
          <a:lstStyle/>
          <a:p>
            <a:pPr>
              <a:lnSpc>
                <a:spcPct val="150000"/>
              </a:lnSpc>
            </a:pPr>
            <a:r>
              <a:rPr lang="zh-CN" altLang="en-US" kern="0" dirty="0">
                <a:solidFill>
                  <a:srgbClr val="231F20"/>
                </a:solidFill>
                <a:latin typeface="汉仪旗黑-35S" panose="00020600040101010101" pitchFamily="18" charset="-122"/>
                <a:ea typeface="汉仪旗黑-35S" panose="00020600040101010101" pitchFamily="18" charset="-122"/>
                <a:cs typeface="Segoe"/>
              </a:rPr>
              <a:t>    该板块管理员在后台发布各省市的复工情况</a:t>
            </a:r>
            <a:endParaRPr lang="en-US" altLang="zh-CN" sz="1800" kern="0" dirty="0">
              <a:solidFill>
                <a:srgbClr val="231F20"/>
              </a:solidFill>
              <a:effectLst/>
              <a:latin typeface="汉仪旗黑-35S" panose="00020600040101010101" pitchFamily="18" charset="-122"/>
              <a:ea typeface="汉仪旗黑-35S" panose="00020600040101010101" pitchFamily="18" charset="-122"/>
              <a:cs typeface="Segoe"/>
            </a:endParaRPr>
          </a:p>
        </p:txBody>
      </p:sp>
      <p:sp>
        <p:nvSpPr>
          <p:cNvPr id="22" name="文本框 21">
            <a:extLst>
              <a:ext uri="{FF2B5EF4-FFF2-40B4-BE49-F238E27FC236}">
                <a16:creationId xmlns:a16="http://schemas.microsoft.com/office/drawing/2014/main" id="{91825DED-46CF-41F2-9467-C71C10A14670}"/>
              </a:ext>
            </a:extLst>
          </p:cNvPr>
          <p:cNvSpPr txBox="1"/>
          <p:nvPr/>
        </p:nvSpPr>
        <p:spPr>
          <a:xfrm>
            <a:off x="4078813" y="4208861"/>
            <a:ext cx="2263805" cy="369332"/>
          </a:xfrm>
          <a:prstGeom prst="rect">
            <a:avLst/>
          </a:prstGeom>
          <a:noFill/>
        </p:spPr>
        <p:txBody>
          <a:bodyPr wrap="square" rtlCol="0">
            <a:spAutoFit/>
          </a:bodyPr>
          <a:lstStyle/>
          <a:p>
            <a:r>
              <a:rPr lang="zh-CN" altLang="en-US" dirty="0">
                <a:latin typeface="汉仪旗黑-70S" panose="00020600040101010101" pitchFamily="18" charset="-122"/>
                <a:ea typeface="汉仪旗黑-70S" panose="00020600040101010101" pitchFamily="18" charset="-122"/>
              </a:rPr>
              <a:t>物资申领</a:t>
            </a:r>
          </a:p>
        </p:txBody>
      </p:sp>
      <p:sp>
        <p:nvSpPr>
          <p:cNvPr id="24" name="文本框 23">
            <a:extLst>
              <a:ext uri="{FF2B5EF4-FFF2-40B4-BE49-F238E27FC236}">
                <a16:creationId xmlns:a16="http://schemas.microsoft.com/office/drawing/2014/main" id="{A47454F0-4B2B-4AC4-A8B6-F4CFBE7A7793}"/>
              </a:ext>
            </a:extLst>
          </p:cNvPr>
          <p:cNvSpPr txBox="1"/>
          <p:nvPr/>
        </p:nvSpPr>
        <p:spPr>
          <a:xfrm>
            <a:off x="5515018" y="4414038"/>
            <a:ext cx="5830636" cy="472502"/>
          </a:xfrm>
          <a:prstGeom prst="rect">
            <a:avLst/>
          </a:prstGeom>
          <a:noFill/>
        </p:spPr>
        <p:txBody>
          <a:bodyPr wrap="square" rtlCol="0">
            <a:spAutoFit/>
          </a:bodyPr>
          <a:lstStyle/>
          <a:p>
            <a:pPr>
              <a:lnSpc>
                <a:spcPct val="150000"/>
              </a:lnSpc>
            </a:pPr>
            <a:r>
              <a:rPr lang="en-US" altLang="zh-CN" kern="0" dirty="0">
                <a:solidFill>
                  <a:srgbClr val="231F20"/>
                </a:solidFill>
                <a:latin typeface="汉仪旗黑-35S" panose="00020600040101010101" pitchFamily="18" charset="-122"/>
                <a:ea typeface="汉仪旗黑-35S" panose="00020600040101010101" pitchFamily="18" charset="-122"/>
                <a:cs typeface="Segoe"/>
              </a:rPr>
              <a:t>    </a:t>
            </a:r>
            <a:r>
              <a:rPr lang="zh-CN" altLang="en-US" kern="0" dirty="0">
                <a:solidFill>
                  <a:srgbClr val="231F20"/>
                </a:solidFill>
                <a:latin typeface="汉仪旗黑-35S" panose="00020600040101010101" pitchFamily="18" charset="-122"/>
                <a:ea typeface="汉仪旗黑-35S" panose="00020600040101010101" pitchFamily="18" charset="-122"/>
                <a:cs typeface="Segoe"/>
              </a:rPr>
              <a:t>申领各类政府发放物资</a:t>
            </a:r>
            <a:endParaRPr lang="en-US" altLang="zh-CN" sz="1800" kern="0" dirty="0">
              <a:solidFill>
                <a:srgbClr val="231F20"/>
              </a:solidFill>
              <a:effectLst/>
              <a:latin typeface="汉仪旗黑-35S" panose="00020600040101010101" pitchFamily="18" charset="-122"/>
              <a:ea typeface="汉仪旗黑-35S" panose="00020600040101010101" pitchFamily="18" charset="-122"/>
              <a:cs typeface="Segoe"/>
            </a:endParaRPr>
          </a:p>
        </p:txBody>
      </p:sp>
    </p:spTree>
    <p:extLst>
      <p:ext uri="{BB962C8B-B14F-4D97-AF65-F5344CB8AC3E}">
        <p14:creationId xmlns:p14="http://schemas.microsoft.com/office/powerpoint/2010/main" val="165029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E46BB47-0EB0-4BEA-B32E-A1FF3A17CD1F}"/>
              </a:ext>
            </a:extLst>
          </p:cNvPr>
          <p:cNvSpPr txBox="1"/>
          <p:nvPr/>
        </p:nvSpPr>
        <p:spPr>
          <a:xfrm>
            <a:off x="97991" y="211111"/>
            <a:ext cx="9664862" cy="461665"/>
          </a:xfrm>
          <a:prstGeom prst="rect">
            <a:avLst/>
          </a:prstGeom>
          <a:noFill/>
        </p:spPr>
        <p:txBody>
          <a:bodyPr wrap="square" rtlCol="0">
            <a:spAutoFit/>
          </a:bodyPr>
          <a:lstStyle/>
          <a:p>
            <a:r>
              <a:rPr lang="zh-CN" altLang="en-US" sz="2400" b="1" dirty="0">
                <a:solidFill>
                  <a:schemeClr val="bg1"/>
                </a:solidFill>
                <a:latin typeface="汉仪旗黑-65S" panose="00020600040101010101" pitchFamily="18" charset="-122"/>
                <a:ea typeface="汉仪旗黑-65S" panose="00020600040101010101" pitchFamily="18" charset="-122"/>
              </a:rPr>
              <a:t>项目截图</a:t>
            </a:r>
            <a:endParaRPr lang="zh-CN" altLang="en-US" sz="2400" dirty="0">
              <a:solidFill>
                <a:schemeClr val="bg1"/>
              </a:solidFill>
              <a:latin typeface="汉仪旗黑-65S" panose="00020600040101010101" pitchFamily="18" charset="-122"/>
              <a:ea typeface="汉仪旗黑-65S" panose="00020600040101010101" pitchFamily="18" charset="-122"/>
            </a:endParaRPr>
          </a:p>
        </p:txBody>
      </p:sp>
      <p:pic>
        <p:nvPicPr>
          <p:cNvPr id="23" name="图片 22">
            <a:extLst>
              <a:ext uri="{FF2B5EF4-FFF2-40B4-BE49-F238E27FC236}">
                <a16:creationId xmlns:a16="http://schemas.microsoft.com/office/drawing/2014/main" id="{A8B4C385-A46B-473F-9DA1-E0BFD051203D}"/>
              </a:ext>
            </a:extLst>
          </p:cNvPr>
          <p:cNvPicPr/>
          <p:nvPr/>
        </p:nvPicPr>
        <p:blipFill>
          <a:blip r:embed="rId2"/>
          <a:stretch>
            <a:fillRect/>
          </a:stretch>
        </p:blipFill>
        <p:spPr>
          <a:xfrm>
            <a:off x="673157" y="1419131"/>
            <a:ext cx="6262619" cy="2986544"/>
          </a:xfrm>
          <a:prstGeom prst="rect">
            <a:avLst/>
          </a:prstGeom>
        </p:spPr>
      </p:pic>
      <p:sp>
        <p:nvSpPr>
          <p:cNvPr id="28" name="矩形 27">
            <a:extLst>
              <a:ext uri="{FF2B5EF4-FFF2-40B4-BE49-F238E27FC236}">
                <a16:creationId xmlns:a16="http://schemas.microsoft.com/office/drawing/2014/main" id="{EDD5C7BD-758B-49C2-B0BD-BE855A5823ED}"/>
              </a:ext>
            </a:extLst>
          </p:cNvPr>
          <p:cNvSpPr/>
          <p:nvPr/>
        </p:nvSpPr>
        <p:spPr>
          <a:xfrm>
            <a:off x="673157" y="1413191"/>
            <a:ext cx="6262619" cy="2986544"/>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38E780B9-E79D-4960-B9F3-E39BEEF8711A}"/>
              </a:ext>
            </a:extLst>
          </p:cNvPr>
          <p:cNvPicPr/>
          <p:nvPr/>
        </p:nvPicPr>
        <p:blipFill>
          <a:blip r:embed="rId3"/>
          <a:stretch>
            <a:fillRect/>
          </a:stretch>
        </p:blipFill>
        <p:spPr>
          <a:xfrm>
            <a:off x="2581789" y="2054046"/>
            <a:ext cx="6674927" cy="3162273"/>
          </a:xfrm>
          <a:prstGeom prst="rect">
            <a:avLst/>
          </a:prstGeom>
        </p:spPr>
      </p:pic>
      <p:sp>
        <p:nvSpPr>
          <p:cNvPr id="27" name="矩形 26">
            <a:extLst>
              <a:ext uri="{FF2B5EF4-FFF2-40B4-BE49-F238E27FC236}">
                <a16:creationId xmlns:a16="http://schemas.microsoft.com/office/drawing/2014/main" id="{754A0E36-1AA1-4543-AFAE-08E5D04DC024}"/>
              </a:ext>
            </a:extLst>
          </p:cNvPr>
          <p:cNvSpPr/>
          <p:nvPr/>
        </p:nvSpPr>
        <p:spPr>
          <a:xfrm>
            <a:off x="2581788" y="2054046"/>
            <a:ext cx="6674927" cy="3162273"/>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690798BF-5C54-4F5D-BF65-5EC74942F13C}"/>
              </a:ext>
            </a:extLst>
          </p:cNvPr>
          <p:cNvPicPr/>
          <p:nvPr/>
        </p:nvPicPr>
        <p:blipFill>
          <a:blip r:embed="rId4"/>
          <a:stretch>
            <a:fillRect/>
          </a:stretch>
        </p:blipFill>
        <p:spPr>
          <a:xfrm>
            <a:off x="5049123" y="2607361"/>
            <a:ext cx="6528534" cy="3269653"/>
          </a:xfrm>
          <a:prstGeom prst="rect">
            <a:avLst/>
          </a:prstGeom>
        </p:spPr>
      </p:pic>
      <p:sp>
        <p:nvSpPr>
          <p:cNvPr id="6" name="矩形 5">
            <a:extLst>
              <a:ext uri="{FF2B5EF4-FFF2-40B4-BE49-F238E27FC236}">
                <a16:creationId xmlns:a16="http://schemas.microsoft.com/office/drawing/2014/main" id="{F05885D2-E9B6-4078-87AA-070E680CE04F}"/>
              </a:ext>
            </a:extLst>
          </p:cNvPr>
          <p:cNvSpPr/>
          <p:nvPr/>
        </p:nvSpPr>
        <p:spPr>
          <a:xfrm>
            <a:off x="5049123" y="2607361"/>
            <a:ext cx="6528534" cy="3269653"/>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112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891646D-B8D7-4567-BCBB-3F6E5A258094}"/>
              </a:ext>
            </a:extLst>
          </p:cNvPr>
          <p:cNvSpPr/>
          <p:nvPr/>
        </p:nvSpPr>
        <p:spPr>
          <a:xfrm>
            <a:off x="0" y="-162046"/>
            <a:ext cx="12192000" cy="7421610"/>
          </a:xfrm>
          <a:prstGeom prst="rect">
            <a:avLst/>
          </a:prstGeom>
          <a:solidFill>
            <a:srgbClr val="084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6D51CE2B-3EB8-463B-A5E0-8F47D6F60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704" y="-206515"/>
            <a:ext cx="8441932" cy="7064515"/>
          </a:xfrm>
          <a:prstGeom prst="rect">
            <a:avLst/>
          </a:prstGeom>
        </p:spPr>
      </p:pic>
      <p:sp>
        <p:nvSpPr>
          <p:cNvPr id="12" name="箭头: 五边形 11">
            <a:extLst>
              <a:ext uri="{FF2B5EF4-FFF2-40B4-BE49-F238E27FC236}">
                <a16:creationId xmlns:a16="http://schemas.microsoft.com/office/drawing/2014/main" id="{3D955D0F-4457-460D-8B1C-8571868FAA61}"/>
              </a:ext>
            </a:extLst>
          </p:cNvPr>
          <p:cNvSpPr/>
          <p:nvPr/>
        </p:nvSpPr>
        <p:spPr>
          <a:xfrm rot="5400000">
            <a:off x="10406271" y="-237280"/>
            <a:ext cx="1282683" cy="831273"/>
          </a:xfrm>
          <a:prstGeom prst="homePlate">
            <a:avLst>
              <a:gd name="adj" fmla="val 3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C7BBD5E1-1EEC-43B4-9068-8513E782A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2035" y="103463"/>
            <a:ext cx="651156" cy="541220"/>
          </a:xfrm>
          <a:prstGeom prst="rect">
            <a:avLst/>
          </a:prstGeom>
        </p:spPr>
      </p:pic>
      <p:sp>
        <p:nvSpPr>
          <p:cNvPr id="17" name="文本框 16">
            <a:extLst>
              <a:ext uri="{FF2B5EF4-FFF2-40B4-BE49-F238E27FC236}">
                <a16:creationId xmlns:a16="http://schemas.microsoft.com/office/drawing/2014/main" id="{F4A1B11E-ADFB-43FE-8C13-33B289F4FE33}"/>
              </a:ext>
            </a:extLst>
          </p:cNvPr>
          <p:cNvSpPr txBox="1"/>
          <p:nvPr/>
        </p:nvSpPr>
        <p:spPr>
          <a:xfrm>
            <a:off x="509286" y="1903115"/>
            <a:ext cx="4097597" cy="523220"/>
          </a:xfrm>
          <a:prstGeom prst="rect">
            <a:avLst/>
          </a:prstGeom>
          <a:noFill/>
        </p:spPr>
        <p:txBody>
          <a:bodyPr wrap="none" rtlCol="0">
            <a:spAutoFit/>
          </a:bodyPr>
          <a:lstStyle/>
          <a:p>
            <a:r>
              <a:rPr lang="en-US" altLang="zh-CN" sz="2800" dirty="0">
                <a:solidFill>
                  <a:schemeClr val="bg1"/>
                </a:solidFill>
                <a:latin typeface="汉仪旗黑-75W" panose="00020600040101010101" pitchFamily="18" charset="-122"/>
                <a:ea typeface="汉仪旗黑-75W" panose="00020600040101010101" pitchFamily="18" charset="-122"/>
              </a:rPr>
              <a:t>CHAPTER 2 </a:t>
            </a:r>
            <a:r>
              <a:rPr lang="zh-CN" altLang="en-US" sz="2800" dirty="0">
                <a:solidFill>
                  <a:schemeClr val="bg1"/>
                </a:solidFill>
                <a:latin typeface="汉仪旗黑-75W" panose="00020600040101010101" pitchFamily="18" charset="-122"/>
                <a:ea typeface="汉仪旗黑-75W" panose="00020600040101010101" pitchFamily="18" charset="-122"/>
              </a:rPr>
              <a:t>功能测试</a:t>
            </a:r>
          </a:p>
        </p:txBody>
      </p:sp>
    </p:spTree>
    <p:extLst>
      <p:ext uri="{BB962C8B-B14F-4D97-AF65-F5344CB8AC3E}">
        <p14:creationId xmlns:p14="http://schemas.microsoft.com/office/powerpoint/2010/main" val="19074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461665"/>
          </a:xfrm>
          <a:prstGeom prst="rect">
            <a:avLst/>
          </a:prstGeom>
          <a:noFill/>
        </p:spPr>
        <p:txBody>
          <a:bodyPr wrap="square" rtlCol="0">
            <a:spAutoFit/>
          </a:bodyPr>
          <a:lstStyle/>
          <a:p>
            <a:r>
              <a:rPr lang="zh-CN" altLang="en-US" sz="2400" b="1" dirty="0">
                <a:solidFill>
                  <a:schemeClr val="bg1"/>
                </a:solidFill>
                <a:latin typeface="汉仪旗黑-65S" panose="00020600040101010101" pitchFamily="18" charset="-122"/>
                <a:ea typeface="汉仪旗黑-65S" panose="00020600040101010101" pitchFamily="18" charset="-122"/>
              </a:rPr>
              <a:t>登录</a:t>
            </a:r>
            <a:r>
              <a:rPr lang="en-US" altLang="zh-CN" sz="2400" b="1" dirty="0">
                <a:solidFill>
                  <a:schemeClr val="bg1"/>
                </a:solidFill>
                <a:latin typeface="汉仪旗黑-65S" panose="00020600040101010101" pitchFamily="18" charset="-122"/>
                <a:ea typeface="汉仪旗黑-65S" panose="00020600040101010101" pitchFamily="18" charset="-122"/>
              </a:rPr>
              <a:t>/</a:t>
            </a:r>
            <a:r>
              <a:rPr lang="zh-CN" altLang="en-US" sz="2400" b="1" dirty="0">
                <a:solidFill>
                  <a:schemeClr val="bg1"/>
                </a:solidFill>
                <a:latin typeface="汉仪旗黑-65S" panose="00020600040101010101" pitchFamily="18" charset="-122"/>
                <a:ea typeface="汉仪旗黑-65S" panose="00020600040101010101" pitchFamily="18" charset="-122"/>
              </a:rPr>
              <a:t>登出</a:t>
            </a:r>
            <a:endParaRPr lang="zh-CN" altLang="en-US" sz="2000" b="1" dirty="0">
              <a:solidFill>
                <a:schemeClr val="bg1"/>
              </a:solidFill>
              <a:latin typeface="汉仪旗黑-65S" panose="00020600040101010101" pitchFamily="18" charset="-122"/>
              <a:ea typeface="汉仪旗黑-65S" panose="00020600040101010101" pitchFamily="18" charset="-122"/>
            </a:endParaRPr>
          </a:p>
        </p:txBody>
      </p:sp>
      <p:cxnSp>
        <p:nvCxnSpPr>
          <p:cNvPr id="9" name="直接连接符 8">
            <a:extLst>
              <a:ext uri="{FF2B5EF4-FFF2-40B4-BE49-F238E27FC236}">
                <a16:creationId xmlns:a16="http://schemas.microsoft.com/office/drawing/2014/main" id="{BAB43CEF-7AFA-4D2A-9BC7-DBFB1B592B78}"/>
              </a:ext>
            </a:extLst>
          </p:cNvPr>
          <p:cNvCxnSpPr>
            <a:cxnSpLocks/>
          </p:cNvCxnSpPr>
          <p:nvPr/>
        </p:nvCxnSpPr>
        <p:spPr>
          <a:xfrm>
            <a:off x="4860943" y="1152676"/>
            <a:ext cx="0" cy="5279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 name="图片 11">
            <a:extLst>
              <a:ext uri="{FF2B5EF4-FFF2-40B4-BE49-F238E27FC236}">
                <a16:creationId xmlns:a16="http://schemas.microsoft.com/office/drawing/2014/main" id="{1D62290E-2490-4937-A21E-E7F8DB9B4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39" y="4906567"/>
            <a:ext cx="1848843" cy="1381590"/>
          </a:xfrm>
          <a:prstGeom prst="rect">
            <a:avLst/>
          </a:prstGeom>
        </p:spPr>
      </p:pic>
      <p:sp>
        <p:nvSpPr>
          <p:cNvPr id="2" name="矩形 1">
            <a:extLst>
              <a:ext uri="{FF2B5EF4-FFF2-40B4-BE49-F238E27FC236}">
                <a16:creationId xmlns:a16="http://schemas.microsoft.com/office/drawing/2014/main" id="{21CAAE55-A9F2-4DEC-9F7C-8192FB3FEE84}"/>
              </a:ext>
            </a:extLst>
          </p:cNvPr>
          <p:cNvSpPr/>
          <p:nvPr/>
        </p:nvSpPr>
        <p:spPr>
          <a:xfrm>
            <a:off x="398996" y="1034485"/>
            <a:ext cx="4340026" cy="3796489"/>
          </a:xfrm>
          <a:prstGeom prst="rect">
            <a:avLst/>
          </a:prstGeom>
        </p:spPr>
        <p:txBody>
          <a:bodyPr wrap="square">
            <a:spAutoFit/>
          </a:bodyPr>
          <a:lstStyle/>
          <a:p>
            <a:pPr algn="just">
              <a:lnSpc>
                <a:spcPct val="150000"/>
              </a:lnSpc>
              <a:spcAft>
                <a:spcPts val="0"/>
              </a:spcAft>
            </a:pPr>
            <a:r>
              <a:rPr lang="zh-CN" altLang="zh-CN" kern="100" dirty="0">
                <a:latin typeface="汉仪旗黑-35S" panose="00020600040101010101" pitchFamily="18" charset="-122"/>
                <a:ea typeface="汉仪旗黑-65S" panose="00020600040101010101"/>
                <a:cs typeface="Times New Roman" panose="02020603050405020304" pitchFamily="18" charset="0"/>
              </a:rPr>
              <a:t>能力</a:t>
            </a:r>
            <a:endParaRPr lang="en-US" altLang="zh-CN" kern="100" dirty="0">
              <a:latin typeface="汉仪旗黑-35S" panose="00020600040101010101" pitchFamily="18" charset="-122"/>
              <a:ea typeface="汉仪旗黑-65S" panose="00020600040101010101"/>
              <a:cs typeface="Times New Roman" panose="02020603050405020304" pitchFamily="18" charset="0"/>
            </a:endParaRPr>
          </a:p>
          <a:p>
            <a:pPr algn="just">
              <a:lnSpc>
                <a:spcPct val="150000"/>
              </a:lnSpc>
              <a:spcAft>
                <a:spcPts val="0"/>
              </a:spcAft>
            </a:pPr>
            <a:r>
              <a:rPr lang="zh-CN" altLang="zh-CN" kern="100" dirty="0">
                <a:latin typeface="汉仪旗黑-35S" panose="00020600040101010101" pitchFamily="18" charset="-122"/>
                <a:ea typeface="汉仪旗黑-35S" panose="00020600040101010101" pitchFamily="18" charset="-122"/>
                <a:cs typeface="Times New Roman" panose="02020603050405020304" pitchFamily="18" charset="0"/>
              </a:rPr>
              <a:t>用户输入正确的账号与密码和验证码，能够成功登陆。若账号密码错误，则提示密码错误；若验证码错误，则提示验证码错误。能够记录用户名密码。经过模块功能测试，已经证实了该功能能够成功实现。</a:t>
            </a:r>
          </a:p>
          <a:p>
            <a:pPr algn="just">
              <a:lnSpc>
                <a:spcPct val="150000"/>
              </a:lnSpc>
              <a:spcAft>
                <a:spcPts val="0"/>
              </a:spcAft>
            </a:pPr>
            <a:r>
              <a:rPr lang="zh-CN" altLang="zh-CN" kern="100" dirty="0">
                <a:latin typeface="汉仪旗黑-35S" panose="00020600040101010101" pitchFamily="18" charset="-122"/>
                <a:ea typeface="汉仪旗黑-65S" panose="00020600040101010101"/>
                <a:cs typeface="Times New Roman" panose="02020603050405020304" pitchFamily="18" charset="0"/>
              </a:rPr>
              <a:t>限制</a:t>
            </a:r>
            <a:endParaRPr lang="en-US" altLang="zh-CN" kern="100" dirty="0">
              <a:latin typeface="汉仪旗黑-35S" panose="00020600040101010101" pitchFamily="18" charset="-122"/>
              <a:ea typeface="汉仪旗黑-65S" panose="00020600040101010101"/>
              <a:cs typeface="Times New Roman" panose="02020603050405020304" pitchFamily="18" charset="0"/>
            </a:endParaRPr>
          </a:p>
          <a:p>
            <a:pPr algn="just">
              <a:lnSpc>
                <a:spcPct val="150000"/>
              </a:lnSpc>
              <a:spcAft>
                <a:spcPts val="0"/>
              </a:spcAft>
            </a:pPr>
            <a:r>
              <a:rPr lang="zh-CN" altLang="zh-CN" kern="100" dirty="0">
                <a:latin typeface="汉仪旗黑-35S" panose="00020600040101010101" pitchFamily="18" charset="-122"/>
                <a:ea typeface="汉仪旗黑-35S" panose="00020600040101010101" pitchFamily="18" charset="-122"/>
                <a:cs typeface="Times New Roman" panose="02020603050405020304" pitchFamily="18" charset="0"/>
              </a:rPr>
              <a:t>动态输入账号、密码、验证码，测试期间该功能正常，没有出现异常状况。</a:t>
            </a:r>
          </a:p>
        </p:txBody>
      </p:sp>
      <p:pic>
        <p:nvPicPr>
          <p:cNvPr id="11" name="图片 10">
            <a:extLst>
              <a:ext uri="{FF2B5EF4-FFF2-40B4-BE49-F238E27FC236}">
                <a16:creationId xmlns:a16="http://schemas.microsoft.com/office/drawing/2014/main" id="{97371240-0CA6-4BE1-AA51-AA51B502D383}"/>
              </a:ext>
            </a:extLst>
          </p:cNvPr>
          <p:cNvPicPr/>
          <p:nvPr/>
        </p:nvPicPr>
        <p:blipFill>
          <a:blip r:embed="rId3"/>
          <a:stretch>
            <a:fillRect/>
          </a:stretch>
        </p:blipFill>
        <p:spPr>
          <a:xfrm>
            <a:off x="5300588" y="1476932"/>
            <a:ext cx="6571233" cy="4456508"/>
          </a:xfrm>
          <a:prstGeom prst="rect">
            <a:avLst/>
          </a:prstGeom>
        </p:spPr>
      </p:pic>
      <p:sp>
        <p:nvSpPr>
          <p:cNvPr id="13" name="矩形 12">
            <a:extLst>
              <a:ext uri="{FF2B5EF4-FFF2-40B4-BE49-F238E27FC236}">
                <a16:creationId xmlns:a16="http://schemas.microsoft.com/office/drawing/2014/main" id="{0B936454-A765-4049-9137-09B6E59FAC84}"/>
              </a:ext>
            </a:extLst>
          </p:cNvPr>
          <p:cNvSpPr/>
          <p:nvPr/>
        </p:nvSpPr>
        <p:spPr>
          <a:xfrm>
            <a:off x="5321937" y="1476932"/>
            <a:ext cx="6528534" cy="4456508"/>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883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461665"/>
          </a:xfrm>
          <a:prstGeom prst="rect">
            <a:avLst/>
          </a:prstGeom>
          <a:noFill/>
        </p:spPr>
        <p:txBody>
          <a:bodyPr wrap="square" rtlCol="0">
            <a:spAutoFit/>
          </a:bodyPr>
          <a:lstStyle/>
          <a:p>
            <a:r>
              <a:rPr lang="zh-CN" altLang="en-US" sz="2400" b="1" dirty="0">
                <a:solidFill>
                  <a:schemeClr val="bg1"/>
                </a:solidFill>
                <a:latin typeface="汉仪旗黑-65S" panose="00020600040101010101" pitchFamily="18" charset="-122"/>
                <a:ea typeface="汉仪旗黑-65S" panose="00020600040101010101" pitchFamily="18" charset="-122"/>
              </a:rPr>
              <a:t>更改密码</a:t>
            </a:r>
            <a:endParaRPr lang="zh-CN" altLang="en-US" sz="2000" b="1" dirty="0">
              <a:solidFill>
                <a:schemeClr val="bg1"/>
              </a:solidFill>
              <a:latin typeface="汉仪旗黑-65S" panose="00020600040101010101" pitchFamily="18" charset="-122"/>
              <a:ea typeface="汉仪旗黑-65S" panose="00020600040101010101" pitchFamily="18" charset="-122"/>
            </a:endParaRPr>
          </a:p>
        </p:txBody>
      </p:sp>
      <p:sp>
        <p:nvSpPr>
          <p:cNvPr id="2" name="矩形 1">
            <a:extLst>
              <a:ext uri="{FF2B5EF4-FFF2-40B4-BE49-F238E27FC236}">
                <a16:creationId xmlns:a16="http://schemas.microsoft.com/office/drawing/2014/main" id="{21CAAE55-A9F2-4DEC-9F7C-8192FB3FEE84}"/>
              </a:ext>
            </a:extLst>
          </p:cNvPr>
          <p:cNvSpPr/>
          <p:nvPr/>
        </p:nvSpPr>
        <p:spPr>
          <a:xfrm>
            <a:off x="320178" y="882952"/>
            <a:ext cx="4340026" cy="4808945"/>
          </a:xfrm>
          <a:prstGeom prst="rect">
            <a:avLst/>
          </a:prstGeom>
        </p:spPr>
        <p:txBody>
          <a:bodyPr wrap="square">
            <a:spAutoFit/>
          </a:bodyPr>
          <a:lstStyle/>
          <a:p>
            <a:pPr algn="just">
              <a:lnSpc>
                <a:spcPct val="150000"/>
              </a:lnSpc>
              <a:spcAft>
                <a:spcPts val="0"/>
              </a:spcAft>
            </a:pPr>
            <a:r>
              <a:rPr lang="zh-CN" altLang="en-US" sz="4000" kern="100" dirty="0">
                <a:latin typeface="汉仪旗黑-35S" panose="00020600040101010101" pitchFamily="18" charset="-122"/>
                <a:ea typeface="汉仪旗黑-65S" panose="00020600040101010101"/>
                <a:cs typeface="Times New Roman" panose="02020603050405020304" pitchFamily="18" charset="0"/>
              </a:rPr>
              <a:t>能</a:t>
            </a:r>
            <a:r>
              <a:rPr lang="zh-CN" altLang="en-US" kern="100" dirty="0">
                <a:latin typeface="汉仪旗黑-35S" panose="00020600040101010101" pitchFamily="18" charset="-122"/>
                <a:ea typeface="汉仪旗黑-65S" panose="00020600040101010101"/>
                <a:cs typeface="Times New Roman" panose="02020603050405020304" pitchFamily="18" charset="0"/>
              </a:rPr>
              <a:t>力</a:t>
            </a:r>
          </a:p>
          <a:p>
            <a:pPr algn="just">
              <a:lnSpc>
                <a:spcPct val="150000"/>
              </a:lnSpc>
              <a:spcAft>
                <a:spcPts val="0"/>
              </a:spcAft>
            </a:pPr>
            <a:r>
              <a:rPr lang="zh-CN" altLang="en-US" kern="100" dirty="0">
                <a:latin typeface="汉仪旗黑-35S" panose="00020600040101010101" pitchFamily="18" charset="-122"/>
                <a:ea typeface="汉仪旗黑-35S" panose="00020600040101010101" pitchFamily="18" charset="-122"/>
                <a:cs typeface="Times New Roman" panose="02020603050405020304" pitchFamily="18" charset="0"/>
              </a:rPr>
              <a:t>用户输入正确的旧密码和两遍相同新密码，能够成功修改密码。若两遍新密码不相同，则提示“两次密码不同”；若旧密码输入错误，则提示“旧密码错误”。</a:t>
            </a:r>
            <a:endParaRPr lang="en-US" altLang="zh-CN" kern="100" dirty="0">
              <a:latin typeface="汉仪旗黑-35S" panose="00020600040101010101" pitchFamily="18" charset="-122"/>
              <a:ea typeface="汉仪旗黑-35S" panose="00020600040101010101" pitchFamily="18" charset="-122"/>
              <a:cs typeface="Times New Roman" panose="02020603050405020304" pitchFamily="18" charset="0"/>
            </a:endParaRPr>
          </a:p>
          <a:p>
            <a:pPr algn="just">
              <a:lnSpc>
                <a:spcPct val="150000"/>
              </a:lnSpc>
              <a:spcAft>
                <a:spcPts val="0"/>
              </a:spcAft>
            </a:pPr>
            <a:endParaRPr lang="en-US" altLang="zh-CN" kern="100" dirty="0">
              <a:latin typeface="汉仪旗黑-35S" panose="00020600040101010101" pitchFamily="18" charset="-122"/>
              <a:ea typeface="汉仪旗黑-35S" panose="00020600040101010101" pitchFamily="18" charset="-122"/>
              <a:cs typeface="Times New Roman" panose="02020603050405020304" pitchFamily="18" charset="0"/>
            </a:endParaRPr>
          </a:p>
          <a:p>
            <a:pPr algn="just">
              <a:lnSpc>
                <a:spcPct val="150000"/>
              </a:lnSpc>
              <a:spcAft>
                <a:spcPts val="0"/>
              </a:spcAft>
            </a:pPr>
            <a:endParaRPr lang="en-US" altLang="zh-CN" kern="100" dirty="0">
              <a:latin typeface="汉仪旗黑-35S" panose="00020600040101010101" pitchFamily="18" charset="-122"/>
              <a:ea typeface="汉仪旗黑-35S" panose="00020600040101010101" pitchFamily="18" charset="-122"/>
              <a:cs typeface="Times New Roman" panose="02020603050405020304" pitchFamily="18" charset="0"/>
            </a:endParaRPr>
          </a:p>
          <a:p>
            <a:pPr algn="just">
              <a:lnSpc>
                <a:spcPct val="150000"/>
              </a:lnSpc>
              <a:spcAft>
                <a:spcPts val="0"/>
              </a:spcAft>
            </a:pPr>
            <a:r>
              <a:rPr lang="zh-CN" altLang="en-US" sz="4000" kern="100" dirty="0">
                <a:latin typeface="汉仪旗黑-35S" panose="00020600040101010101" pitchFamily="18" charset="-122"/>
                <a:ea typeface="汉仪旗黑-65S" panose="00020600040101010101"/>
                <a:cs typeface="Times New Roman" panose="02020603050405020304" pitchFamily="18" charset="0"/>
              </a:rPr>
              <a:t>限</a:t>
            </a:r>
            <a:r>
              <a:rPr lang="zh-CN" altLang="en-US" kern="100" dirty="0">
                <a:latin typeface="汉仪旗黑-35S" panose="00020600040101010101" pitchFamily="18" charset="-122"/>
                <a:ea typeface="汉仪旗黑-65S" panose="00020600040101010101"/>
                <a:cs typeface="Times New Roman" panose="02020603050405020304" pitchFamily="18" charset="0"/>
              </a:rPr>
              <a:t>制</a:t>
            </a:r>
          </a:p>
          <a:p>
            <a:pPr algn="just">
              <a:lnSpc>
                <a:spcPct val="150000"/>
              </a:lnSpc>
              <a:spcAft>
                <a:spcPts val="0"/>
              </a:spcAft>
            </a:pPr>
            <a:r>
              <a:rPr lang="zh-CN" altLang="en-US" kern="100" dirty="0">
                <a:latin typeface="汉仪旗黑-35S" panose="00020600040101010101" pitchFamily="18" charset="-122"/>
                <a:ea typeface="汉仪旗黑-35S" panose="00020600040101010101" pitchFamily="18" charset="-122"/>
                <a:cs typeface="Times New Roman" panose="02020603050405020304" pitchFamily="18" charset="0"/>
              </a:rPr>
              <a:t>动态输入旧密码，新密码，确认新密码</a:t>
            </a:r>
            <a:r>
              <a:rPr lang="zh-CN" altLang="en-US" kern="100" dirty="0">
                <a:latin typeface="汉仪旗黑-35S" panose="00020600040101010101" pitchFamily="18" charset="-122"/>
                <a:ea typeface="汉仪旗黑-65S" panose="00020600040101010101"/>
                <a:cs typeface="Times New Roman" panose="02020603050405020304" pitchFamily="18" charset="0"/>
              </a:rPr>
              <a:t>。</a:t>
            </a:r>
          </a:p>
        </p:txBody>
      </p:sp>
      <p:pic>
        <p:nvPicPr>
          <p:cNvPr id="8" name="图片 7">
            <a:extLst>
              <a:ext uri="{FF2B5EF4-FFF2-40B4-BE49-F238E27FC236}">
                <a16:creationId xmlns:a16="http://schemas.microsoft.com/office/drawing/2014/main" id="{1220FD0C-8D57-4E59-A31D-0F18991CC663}"/>
              </a:ext>
            </a:extLst>
          </p:cNvPr>
          <p:cNvPicPr/>
          <p:nvPr/>
        </p:nvPicPr>
        <p:blipFill>
          <a:blip r:embed="rId2"/>
          <a:stretch>
            <a:fillRect/>
          </a:stretch>
        </p:blipFill>
        <p:spPr>
          <a:xfrm>
            <a:off x="5545451" y="1502619"/>
            <a:ext cx="6326371" cy="2552332"/>
          </a:xfrm>
          <a:prstGeom prst="rect">
            <a:avLst/>
          </a:prstGeom>
        </p:spPr>
      </p:pic>
      <p:pic>
        <p:nvPicPr>
          <p:cNvPr id="15" name="图片 14">
            <a:extLst>
              <a:ext uri="{FF2B5EF4-FFF2-40B4-BE49-F238E27FC236}">
                <a16:creationId xmlns:a16="http://schemas.microsoft.com/office/drawing/2014/main" id="{7B15AF9C-5730-4273-AB6B-2D34D5ADCD8E}"/>
              </a:ext>
            </a:extLst>
          </p:cNvPr>
          <p:cNvPicPr/>
          <p:nvPr/>
        </p:nvPicPr>
        <p:blipFill>
          <a:blip r:embed="rId3"/>
          <a:stretch>
            <a:fillRect/>
          </a:stretch>
        </p:blipFill>
        <p:spPr>
          <a:xfrm>
            <a:off x="5545451" y="4054928"/>
            <a:ext cx="6326370" cy="2153220"/>
          </a:xfrm>
          <a:prstGeom prst="rect">
            <a:avLst/>
          </a:prstGeom>
        </p:spPr>
      </p:pic>
      <p:sp>
        <p:nvSpPr>
          <p:cNvPr id="13" name="矩形 12">
            <a:extLst>
              <a:ext uri="{FF2B5EF4-FFF2-40B4-BE49-F238E27FC236}">
                <a16:creationId xmlns:a16="http://schemas.microsoft.com/office/drawing/2014/main" id="{0B936454-A765-4049-9137-09B6E59FAC84}"/>
              </a:ext>
            </a:extLst>
          </p:cNvPr>
          <p:cNvSpPr/>
          <p:nvPr/>
        </p:nvSpPr>
        <p:spPr>
          <a:xfrm>
            <a:off x="5545451" y="1502619"/>
            <a:ext cx="6326371" cy="4705525"/>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AD304C49-6B8F-4CC0-BF2D-D3FDA21DF4A0}"/>
              </a:ext>
            </a:extLst>
          </p:cNvPr>
          <p:cNvCxnSpPr>
            <a:cxnSpLocks/>
          </p:cNvCxnSpPr>
          <p:nvPr/>
        </p:nvCxnSpPr>
        <p:spPr>
          <a:xfrm>
            <a:off x="431938" y="1807419"/>
            <a:ext cx="4228266" cy="0"/>
          </a:xfrm>
          <a:prstGeom prst="line">
            <a:avLst/>
          </a:prstGeom>
          <a:ln w="63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D3AC1FA6-7F4E-402E-9C49-368EC39C5F3F}"/>
              </a:ext>
            </a:extLst>
          </p:cNvPr>
          <p:cNvCxnSpPr>
            <a:cxnSpLocks/>
          </p:cNvCxnSpPr>
          <p:nvPr/>
        </p:nvCxnSpPr>
        <p:spPr>
          <a:xfrm>
            <a:off x="431938" y="5626866"/>
            <a:ext cx="4228266" cy="0"/>
          </a:xfrm>
          <a:prstGeom prst="line">
            <a:avLst/>
          </a:prstGeom>
          <a:ln w="63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6" name="图片 15">
            <a:extLst>
              <a:ext uri="{FF2B5EF4-FFF2-40B4-BE49-F238E27FC236}">
                <a16:creationId xmlns:a16="http://schemas.microsoft.com/office/drawing/2014/main" id="{2D5D4FE0-F37E-4F2D-80C9-8D97F3340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371" y="3512721"/>
            <a:ext cx="2470079" cy="1474461"/>
          </a:xfrm>
          <a:prstGeom prst="rect">
            <a:avLst/>
          </a:prstGeom>
        </p:spPr>
      </p:pic>
    </p:spTree>
    <p:extLst>
      <p:ext uri="{BB962C8B-B14F-4D97-AF65-F5344CB8AC3E}">
        <p14:creationId xmlns:p14="http://schemas.microsoft.com/office/powerpoint/2010/main" val="401933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80B027-B33B-41E8-9D88-28F6BD9FE272}"/>
              </a:ext>
            </a:extLst>
          </p:cNvPr>
          <p:cNvSpPr txBox="1"/>
          <p:nvPr/>
        </p:nvSpPr>
        <p:spPr>
          <a:xfrm>
            <a:off x="130987" y="157223"/>
            <a:ext cx="9664862" cy="461665"/>
          </a:xfrm>
          <a:prstGeom prst="rect">
            <a:avLst/>
          </a:prstGeom>
          <a:noFill/>
        </p:spPr>
        <p:txBody>
          <a:bodyPr wrap="square" rtlCol="0">
            <a:spAutoFit/>
          </a:bodyPr>
          <a:lstStyle/>
          <a:p>
            <a:r>
              <a:rPr lang="zh-CN" altLang="en-US" sz="2400" b="1" dirty="0">
                <a:solidFill>
                  <a:schemeClr val="bg1"/>
                </a:solidFill>
                <a:latin typeface="汉仪旗黑-65S" panose="00020600040101010101" pitchFamily="18" charset="-122"/>
                <a:ea typeface="汉仪旗黑-65S" panose="00020600040101010101" pitchFamily="18" charset="-122"/>
              </a:rPr>
              <a:t>管理员设置数据</a:t>
            </a:r>
            <a:endParaRPr lang="zh-CN" altLang="en-US" sz="2000" b="1" dirty="0">
              <a:solidFill>
                <a:schemeClr val="bg1"/>
              </a:solidFill>
              <a:latin typeface="汉仪旗黑-65S" panose="00020600040101010101" pitchFamily="18" charset="-122"/>
              <a:ea typeface="汉仪旗黑-65S" panose="00020600040101010101" pitchFamily="18" charset="-122"/>
            </a:endParaRPr>
          </a:p>
        </p:txBody>
      </p:sp>
      <p:cxnSp>
        <p:nvCxnSpPr>
          <p:cNvPr id="9" name="直接连接符 8">
            <a:extLst>
              <a:ext uri="{FF2B5EF4-FFF2-40B4-BE49-F238E27FC236}">
                <a16:creationId xmlns:a16="http://schemas.microsoft.com/office/drawing/2014/main" id="{BAB43CEF-7AFA-4D2A-9BC7-DBFB1B592B78}"/>
              </a:ext>
            </a:extLst>
          </p:cNvPr>
          <p:cNvCxnSpPr>
            <a:cxnSpLocks/>
          </p:cNvCxnSpPr>
          <p:nvPr/>
        </p:nvCxnSpPr>
        <p:spPr>
          <a:xfrm>
            <a:off x="7289183" y="1193316"/>
            <a:ext cx="0" cy="5279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矩形 1">
            <a:extLst>
              <a:ext uri="{FF2B5EF4-FFF2-40B4-BE49-F238E27FC236}">
                <a16:creationId xmlns:a16="http://schemas.microsoft.com/office/drawing/2014/main" id="{21CAAE55-A9F2-4DEC-9F7C-8192FB3FEE84}"/>
              </a:ext>
            </a:extLst>
          </p:cNvPr>
          <p:cNvSpPr/>
          <p:nvPr/>
        </p:nvSpPr>
        <p:spPr>
          <a:xfrm>
            <a:off x="7480516" y="1110078"/>
            <a:ext cx="4340026" cy="3377784"/>
          </a:xfrm>
          <a:prstGeom prst="rect">
            <a:avLst/>
          </a:prstGeom>
        </p:spPr>
        <p:txBody>
          <a:bodyPr wrap="square">
            <a:spAutoFit/>
          </a:bodyPr>
          <a:lstStyle/>
          <a:p>
            <a:pPr algn="just">
              <a:lnSpc>
                <a:spcPct val="150000"/>
              </a:lnSpc>
              <a:spcAft>
                <a:spcPts val="0"/>
              </a:spcAft>
            </a:pPr>
            <a:r>
              <a:rPr lang="zh-CN" altLang="en-US" kern="100" dirty="0">
                <a:latin typeface="汉仪旗黑-35S" panose="00020600040101010101" pitchFamily="18" charset="-122"/>
                <a:ea typeface="汉仪旗黑-65S" panose="00020600040101010101"/>
                <a:cs typeface="Times New Roman" panose="02020603050405020304" pitchFamily="18" charset="0"/>
              </a:rPr>
              <a:t>能力</a:t>
            </a:r>
          </a:p>
          <a:p>
            <a:pPr algn="just">
              <a:lnSpc>
                <a:spcPct val="150000"/>
              </a:lnSpc>
              <a:spcAft>
                <a:spcPts val="0"/>
              </a:spcAft>
            </a:pPr>
            <a:r>
              <a:rPr lang="zh-CN" altLang="en-US" kern="100" dirty="0">
                <a:latin typeface="汉仪旗黑-35S" panose="00020600040101010101" pitchFamily="18" charset="-122"/>
                <a:ea typeface="汉仪旗黑-35S" panose="00020600040101010101" pitchFamily="18" charset="-122"/>
                <a:cs typeface="Times New Roman" panose="02020603050405020304" pitchFamily="18" charset="0"/>
              </a:rPr>
              <a:t>登录后人工输入情况数据，若输入后发生错误内则返回错误提示；若输入成功则刷新界面并修改数据库</a:t>
            </a:r>
            <a:r>
              <a:rPr lang="zh-CN" altLang="en-US" kern="100" dirty="0">
                <a:latin typeface="汉仪旗黑-35S" panose="00020600040101010101" pitchFamily="18" charset="-122"/>
                <a:ea typeface="汉仪旗黑-65S" panose="00020600040101010101"/>
                <a:cs typeface="Times New Roman" panose="02020603050405020304" pitchFamily="18" charset="0"/>
              </a:rPr>
              <a:t>。</a:t>
            </a:r>
          </a:p>
          <a:p>
            <a:pPr algn="just">
              <a:lnSpc>
                <a:spcPct val="150000"/>
              </a:lnSpc>
              <a:spcAft>
                <a:spcPts val="0"/>
              </a:spcAft>
            </a:pPr>
            <a:r>
              <a:rPr lang="zh-CN" altLang="en-US" kern="100" dirty="0">
                <a:latin typeface="汉仪旗黑-35S" panose="00020600040101010101" pitchFamily="18" charset="-122"/>
                <a:ea typeface="汉仪旗黑-65S" panose="00020600040101010101"/>
                <a:cs typeface="Times New Roman" panose="02020603050405020304" pitchFamily="18" charset="0"/>
              </a:rPr>
              <a:t>限制</a:t>
            </a:r>
          </a:p>
          <a:p>
            <a:pPr algn="just">
              <a:lnSpc>
                <a:spcPct val="150000"/>
              </a:lnSpc>
              <a:spcAft>
                <a:spcPts val="0"/>
              </a:spcAft>
            </a:pPr>
            <a:r>
              <a:rPr lang="zh-CN" altLang="en-US" kern="100" dirty="0">
                <a:latin typeface="汉仪旗黑-35S" panose="00020600040101010101" pitchFamily="18" charset="-122"/>
                <a:ea typeface="汉仪旗黑-35S" panose="00020600040101010101" pitchFamily="18" charset="-122"/>
                <a:cs typeface="Times New Roman" panose="02020603050405020304" pitchFamily="18" charset="0"/>
              </a:rPr>
              <a:t>动态设置数据，功能完好，数据库承载能力有限，系统处理并发能力有限，导致不能满足多个用户同时操作</a:t>
            </a:r>
            <a:r>
              <a:rPr lang="zh-CN" altLang="en-US" kern="100" dirty="0">
                <a:latin typeface="汉仪旗黑-35S" panose="00020600040101010101" pitchFamily="18" charset="-122"/>
                <a:ea typeface="汉仪旗黑-65S" panose="00020600040101010101"/>
                <a:cs typeface="Times New Roman" panose="02020603050405020304" pitchFamily="18" charset="0"/>
              </a:rPr>
              <a:t>。</a:t>
            </a:r>
          </a:p>
        </p:txBody>
      </p:sp>
      <p:pic>
        <p:nvPicPr>
          <p:cNvPr id="1031" name="图片 9">
            <a:extLst>
              <a:ext uri="{FF2B5EF4-FFF2-40B4-BE49-F238E27FC236}">
                <a16:creationId xmlns:a16="http://schemas.microsoft.com/office/drawing/2014/main" id="{D270F9CF-9DE7-4526-ACC3-0181E9079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41120"/>
            <a:ext cx="6475396" cy="2586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图片 10">
            <a:extLst>
              <a:ext uri="{FF2B5EF4-FFF2-40B4-BE49-F238E27FC236}">
                <a16:creationId xmlns:a16="http://schemas.microsoft.com/office/drawing/2014/main" id="{0BAD0C18-6588-41EB-B52A-634DDBA9E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5" y="3935630"/>
            <a:ext cx="6475391" cy="15165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0A801B48-C90E-4E08-BF5A-68CAA03351BE}"/>
              </a:ext>
            </a:extLst>
          </p:cNvPr>
          <p:cNvSpPr>
            <a:spLocks noChangeArrowheads="1"/>
          </p:cNvSpPr>
          <p:nvPr/>
        </p:nvSpPr>
        <p:spPr bwMode="auto">
          <a:xfrm>
            <a:off x="995680" y="13411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a:extLst>
              <a:ext uri="{FF2B5EF4-FFF2-40B4-BE49-F238E27FC236}">
                <a16:creationId xmlns:a16="http://schemas.microsoft.com/office/drawing/2014/main" id="{E9397805-8147-4944-99C3-53D0F31EF1E5}"/>
              </a:ext>
            </a:extLst>
          </p:cNvPr>
          <p:cNvSpPr>
            <a:spLocks noChangeArrowheads="1"/>
          </p:cNvSpPr>
          <p:nvPr/>
        </p:nvSpPr>
        <p:spPr bwMode="auto">
          <a:xfrm>
            <a:off x="995680" y="39017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10">
            <a:extLst>
              <a:ext uri="{FF2B5EF4-FFF2-40B4-BE49-F238E27FC236}">
                <a16:creationId xmlns:a16="http://schemas.microsoft.com/office/drawing/2014/main" id="{11971A4B-5933-4748-828B-A7A651BA48AD}"/>
              </a:ext>
            </a:extLst>
          </p:cNvPr>
          <p:cNvSpPr>
            <a:spLocks noChangeArrowheads="1"/>
          </p:cNvSpPr>
          <p:nvPr/>
        </p:nvSpPr>
        <p:spPr bwMode="auto">
          <a:xfrm>
            <a:off x="995680" y="51368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id="{0B936454-A765-4049-9137-09B6E59FAC84}"/>
              </a:ext>
            </a:extLst>
          </p:cNvPr>
          <p:cNvSpPr/>
          <p:nvPr/>
        </p:nvSpPr>
        <p:spPr>
          <a:xfrm>
            <a:off x="467365" y="1341120"/>
            <a:ext cx="6465209" cy="4111022"/>
          </a:xfrm>
          <a:prstGeom prst="rect">
            <a:avLst/>
          </a:prstGeom>
          <a:solidFill>
            <a:srgbClr val="084EA6">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84A0B0B4-68E7-49C4-BA50-05F060526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0568" y="4718612"/>
            <a:ext cx="1566632" cy="1501909"/>
          </a:xfrm>
          <a:prstGeom prst="rect">
            <a:avLst/>
          </a:prstGeom>
        </p:spPr>
      </p:pic>
    </p:spTree>
    <p:extLst>
      <p:ext uri="{BB962C8B-B14F-4D97-AF65-F5344CB8AC3E}">
        <p14:creationId xmlns:p14="http://schemas.microsoft.com/office/powerpoint/2010/main" val="42884894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1134</Words>
  <Application>Microsoft Office PowerPoint</Application>
  <PresentationFormat>宽屏</PresentationFormat>
  <Paragraphs>85</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Segoe</vt:lpstr>
      <vt:lpstr>等线</vt:lpstr>
      <vt:lpstr>等线 Light</vt:lpstr>
      <vt:lpstr>汉仪旗黑-25简繁</vt:lpstr>
      <vt:lpstr>汉仪旗黑-35S</vt:lpstr>
      <vt:lpstr>汉仪旗黑-65S</vt:lpstr>
      <vt:lpstr>汉仪旗黑-70S</vt:lpstr>
      <vt:lpstr>汉仪旗黑-75W</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绍兴</dc:creator>
  <cp:lastModifiedBy>DELL</cp:lastModifiedBy>
  <cp:revision>40</cp:revision>
  <dcterms:created xsi:type="dcterms:W3CDTF">2020-10-24T09:38:25Z</dcterms:created>
  <dcterms:modified xsi:type="dcterms:W3CDTF">2021-01-09T16:04:25Z</dcterms:modified>
</cp:coreProperties>
</file>