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 Medium"/>
        <a:ea typeface="Helvetica Neue Medium"/>
        <a:cs typeface="Helvetica Neue Medium"/>
        <a:sym typeface="Helvetica Neue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5E6"/>
          </a:solidFill>
        </a:fill>
      </a:tcStyle>
    </a:wholeTbl>
    <a:band2H>
      <a:tcTxStyle/>
      <a:tcStyle>
        <a:tcBdr/>
        <a:fill>
          <a:solidFill>
            <a:srgbClr val="E6EB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4CA"/>
          </a:solidFill>
        </a:fill>
      </a:tcStyle>
    </a:wholeTbl>
    <a:band2H>
      <a:tcTxStyle/>
      <a:tcStyle>
        <a:tcBdr/>
        <a:fill>
          <a:solidFill>
            <a:srgbClr val="E7F2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CCBD6"/>
          </a:solidFill>
        </a:fill>
      </a:tcStyle>
    </a:wholeTbl>
    <a:band2H>
      <a:tcTxStyle/>
      <a:tcStyle>
        <a:tcBdr/>
        <a:fill>
          <a:solidFill>
            <a:srgbClr val="F6E7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/>
    <p:restoredTop sz="94690"/>
  </p:normalViewPr>
  <p:slideViewPr>
    <p:cSldViewPr snapToGrid="0" snapToObjects="1">
      <p:cViewPr varScale="1">
        <p:scale>
          <a:sx n="70" d="100"/>
          <a:sy n="70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  <a:lvl2pPr marL="777875" indent="-333375" algn="ctr">
              <a:spcBef>
                <a:spcPts val="0"/>
              </a:spcBef>
              <a:defRPr sz="2400" i="1"/>
            </a:lvl2pPr>
            <a:lvl3pPr marL="1222375" indent="-333375" algn="ctr">
              <a:spcBef>
                <a:spcPts val="0"/>
              </a:spcBef>
              <a:defRPr sz="2400" i="1"/>
            </a:lvl3pPr>
            <a:lvl4pPr marL="1666875" indent="-333375" algn="ctr">
              <a:spcBef>
                <a:spcPts val="0"/>
              </a:spcBef>
              <a:defRPr sz="2400" i="1"/>
            </a:lvl4pPr>
            <a:lvl5pPr marL="2111375" indent="-333375" algn="ctr">
              <a:spcBef>
                <a:spcPts val="0"/>
              </a:spcBef>
              <a:defRPr sz="24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270000" y="4257885"/>
            <a:ext cx="10464800" cy="7112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成组"/>
          <p:cNvGrpSpPr/>
          <p:nvPr/>
        </p:nvGrpSpPr>
        <p:grpSpPr>
          <a:xfrm>
            <a:off x="-16" y="-12"/>
            <a:ext cx="1625607" cy="9751348"/>
            <a:chOff x="-8" y="-6"/>
            <a:chExt cx="1625605" cy="9751346"/>
          </a:xfrm>
        </p:grpSpPr>
        <p:sp>
          <p:nvSpPr>
            <p:cNvPr id="117" name="矩形"/>
            <p:cNvSpPr/>
            <p:nvPr/>
          </p:nvSpPr>
          <p:spPr>
            <a:xfrm>
              <a:off x="-9" y="-7"/>
              <a:ext cx="1625605" cy="758617"/>
            </a:xfrm>
            <a:prstGeom prst="rect">
              <a:avLst/>
            </a:prstGeom>
            <a:gradFill flip="none" rotWithShape="1">
              <a:gsLst>
                <a:gs pos="0">
                  <a:srgbClr val="EEB00B"/>
                </a:gs>
                <a:gs pos="100000">
                  <a:srgbClr val="200B5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sp>
          <p:nvSpPr>
            <p:cNvPr id="118" name="矩形"/>
            <p:cNvSpPr/>
            <p:nvPr/>
          </p:nvSpPr>
          <p:spPr>
            <a:xfrm>
              <a:off x="-9" y="4551674"/>
              <a:ext cx="1625605" cy="5199667"/>
            </a:xfrm>
            <a:prstGeom prst="rect">
              <a:avLst/>
            </a:prstGeom>
            <a:gradFill flip="none" rotWithShape="1">
              <a:gsLst>
                <a:gs pos="0">
                  <a:srgbClr val="200B5B"/>
                </a:gs>
                <a:gs pos="100000">
                  <a:srgbClr val="EEB00B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1300480">
                <a:spcBef>
                  <a:spcPts val="1500"/>
                </a:spcBef>
                <a:defRPr>
                  <a:solidFill>
                    <a:srgbClr val="EAEAEA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endParaRPr/>
            </a:p>
          </p:txBody>
        </p:sp>
        <p:pic>
          <p:nvPicPr>
            <p:cNvPr id="119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7" y="704419"/>
              <a:ext cx="1625605" cy="42265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633457" y="9366570"/>
            <a:ext cx="371345" cy="387034"/>
          </a:xfrm>
          <a:prstGeom prst="rect">
            <a:avLst/>
          </a:prstGeom>
        </p:spPr>
        <p:txBody>
          <a:bodyPr lIns="65022" tIns="65022" rIns="65022" bIns="65022" anchor="b"/>
          <a:lstStyle>
            <a:lvl1pPr algn="r" defTabSz="1300480">
              <a:defRPr sz="1800">
                <a:solidFill>
                  <a:srgbClr val="EAEAEA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7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6718300" y="638918"/>
            <a:ext cx="5334002" cy="82169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info_sec_19@163.com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31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Grade (30%):</a:t>
            </a:r>
          </a:p>
        </p:txBody>
      </p:sp>
      <p:graphicFrame>
        <p:nvGraphicFramePr>
          <p:cNvPr id="132" name="表格"/>
          <p:cNvGraphicFramePr/>
          <p:nvPr/>
        </p:nvGraphicFramePr>
        <p:xfrm>
          <a:off x="3682575" y="4344246"/>
          <a:ext cx="7380392" cy="1786379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45098"/>
                <a:gridCol w="1845098"/>
                <a:gridCol w="1845098"/>
                <a:gridCol w="1845098"/>
              </a:tblGrid>
              <a:tr h="1786379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Opening report(10%)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Speech(40%)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Report(40%)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rgbClr val="FFFFFF"/>
                          </a:solidFill>
                          <a:sym typeface="Helvetica Neue Medium"/>
                        </a:rPr>
                        <a:t>Participation(10%)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35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>
            <a:lvl1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Choose a topic:</a:t>
            </a:r>
          </a:p>
        </p:txBody>
      </p:sp>
      <p:graphicFrame>
        <p:nvGraphicFramePr>
          <p:cNvPr id="136" name="表格"/>
          <p:cNvGraphicFramePr/>
          <p:nvPr/>
        </p:nvGraphicFramePr>
        <p:xfrm>
          <a:off x="3155482" y="2998046"/>
          <a:ext cx="8434580" cy="562271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217290"/>
                <a:gridCol w="4217290"/>
              </a:tblGrid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Intrusion Tolerant DBMS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RFID Security &amp; Privacy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</a:tr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Steganography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Anonymity on the Internet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Multiple Key Cryptography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WiFi Security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Flow &amp; Covert Channel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Blockchain and Smart Contract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</a:tr>
              <a:tr h="1124542">
                <a:tc>
                  <a:txBody>
                    <a:bodyPr/>
                    <a:lstStyle/>
                    <a:p>
                      <a:pPr algn="l" defTabSz="9144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4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Buffer Overflow Exploits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defRPr>
                      </a:pPr>
                      <a:endParaRPr dirty="0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39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Group: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8-10 people/group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Choose a leader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Choose a topic  (No duplicated, first-come-first-served, the selected topic will be announced in the </a:t>
            </a:r>
            <a:r>
              <a:rPr lang="en-US" altLang="zh-CN" dirty="0" smtClean="0"/>
              <a:t>Dingding</a:t>
            </a:r>
            <a:r>
              <a:rPr dirty="0" smtClean="0"/>
              <a:t> </a:t>
            </a:r>
            <a:r>
              <a:rPr dirty="0"/>
              <a:t>group)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Send the group information to email: </a:t>
            </a:r>
            <a:r>
              <a:rPr dirty="0" smtClean="0"/>
              <a:t>info_sec_</a:t>
            </a:r>
            <a:r>
              <a:rPr lang="en-US" altLang="zh-CN" dirty="0" smtClean="0"/>
              <a:t>20</a:t>
            </a:r>
            <a:r>
              <a:rPr dirty="0" smtClean="0"/>
              <a:t>@163.com</a:t>
            </a:r>
            <a:endParaRPr dirty="0"/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DDL:  23:59:59 Mar </a:t>
            </a:r>
            <a:r>
              <a:rPr lang="en-US" dirty="0"/>
              <a:t>1</a:t>
            </a:r>
            <a:r>
              <a:rPr dirty="0" smtClean="0"/>
              <a:t>, 20</a:t>
            </a:r>
            <a:r>
              <a:rPr lang="en-US" dirty="0" smtClean="0"/>
              <a:t>20</a:t>
            </a:r>
            <a:endParaRPr dirty="0"/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 table for all the group informations including your group number and speech order will be shared in the </a:t>
            </a:r>
            <a:r>
              <a:rPr lang="en-US" dirty="0" smtClean="0"/>
              <a:t>Dingding</a:t>
            </a:r>
            <a:r>
              <a:rPr dirty="0" smtClean="0"/>
              <a:t> </a:t>
            </a:r>
            <a:r>
              <a:rPr dirty="0"/>
              <a:t>group after the DDL.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42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Opening report: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Content including your understanding about the topic, task flow, work distribution and schedules.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Less than 2 pages, PDF format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DDL:  23:59:59 Mar </a:t>
            </a:r>
            <a:r>
              <a:rPr lang="en-US" altLang="zh-CN" dirty="0" smtClean="0"/>
              <a:t>8</a:t>
            </a:r>
            <a:r>
              <a:rPr dirty="0" smtClean="0"/>
              <a:t>, 20</a:t>
            </a:r>
            <a:r>
              <a:rPr lang="en-US" altLang="zh-CN" dirty="0" smtClean="0"/>
              <a:t>20</a:t>
            </a:r>
            <a:endParaRPr dirty="0"/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Send to email</a:t>
            </a:r>
            <a:r>
              <a:rPr sz="3100" dirty="0">
                <a:latin typeface="Times New Roman"/>
                <a:ea typeface="Times New Roman"/>
                <a:cs typeface="Times New Roman"/>
              </a:rPr>
              <a:t>: </a:t>
            </a:r>
            <a:r>
              <a:rPr lang="en-US" altLang="zh-CN" dirty="0"/>
              <a:t>info_sec_20@163.com </a:t>
            </a:r>
            <a:endParaRPr lang="en-US" altLang="zh-CN" dirty="0" smtClean="0"/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smtClean="0"/>
              <a:t>Mail subject: group num+leader name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45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Speech: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Order will be shared in the </a:t>
            </a:r>
            <a:r>
              <a:rPr lang="en-US" altLang="zh-CN" dirty="0" smtClean="0"/>
              <a:t>Dingding</a:t>
            </a:r>
            <a:r>
              <a:rPr dirty="0" smtClean="0"/>
              <a:t> </a:t>
            </a:r>
            <a:r>
              <a:rPr dirty="0"/>
              <a:t>group.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Less than 20 minutes.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No specified speech form.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Pay attention to the true points!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48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Report: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Including background introduction, research status, research contents, summary and references.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Copy will be punished!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At least 5 pages, PDF format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DDL:  A draft before your speech, and the final version could be submitted before the exam.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Send to email: </a:t>
            </a:r>
            <a:r>
              <a:rPr lang="en-US" altLang="zh-CN" dirty="0" smtClean="0"/>
              <a:t>info_sec_20@163.com</a:t>
            </a:r>
            <a:endParaRPr u="sng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2"/>
            </a:endParaRP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Mail subject: group num+leader name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Homework 1"/>
          <p:cNvSpPr txBox="1">
            <a:spLocks noGrp="1"/>
          </p:cNvSpPr>
          <p:nvPr>
            <p:ph type="title" idx="4294967295"/>
          </p:nvPr>
        </p:nvSpPr>
        <p:spPr>
          <a:xfrm>
            <a:off x="1282134" y="690879"/>
            <a:ext cx="6554332" cy="909886"/>
          </a:xfrm>
          <a:prstGeom prst="rect">
            <a:avLst/>
          </a:prstGeom>
        </p:spPr>
        <p:txBody>
          <a:bodyPr lIns="65022" tIns="65022" rIns="65022" bIns="65022">
            <a:normAutofit fontScale="90000"/>
          </a:bodyPr>
          <a:lstStyle>
            <a:lvl1pPr defTabSz="1183436">
              <a:defRPr sz="5600">
                <a:solidFill>
                  <a:srgbClr val="FFCC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Group Homework</a:t>
            </a:r>
          </a:p>
        </p:txBody>
      </p:sp>
      <p:sp>
        <p:nvSpPr>
          <p:cNvPr id="151" name="How much do you know about the top conferences on computer security? Please list several top conferences and their major research areas.…"/>
          <p:cNvSpPr txBox="1">
            <a:spLocks noGrp="1"/>
          </p:cNvSpPr>
          <p:nvPr>
            <p:ph type="body" idx="4294967295"/>
          </p:nvPr>
        </p:nvSpPr>
        <p:spPr>
          <a:xfrm>
            <a:off x="1740746" y="2111020"/>
            <a:ext cx="11264057" cy="6637867"/>
          </a:xfrm>
          <a:prstGeom prst="rect">
            <a:avLst/>
          </a:prstGeom>
        </p:spPr>
        <p:txBody>
          <a:bodyPr lIns="65022" tIns="65022" rIns="65022" bIns="65022" anchor="t"/>
          <a:lstStyle/>
          <a:p>
            <a:pPr marL="0" indent="0" defTabSz="1196441">
              <a:spcBef>
                <a:spcPts val="800"/>
              </a:spcBef>
              <a:buClr>
                <a:srgbClr val="FFFFFF"/>
              </a:buClr>
              <a:buSzTx/>
              <a:buNone/>
              <a:defRPr sz="31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Participation: 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The group leader gives this part.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Send to email: </a:t>
            </a:r>
            <a:r>
              <a:rPr lang="en-US" altLang="zh-CN" dirty="0"/>
              <a:t>info_sec_20@163.com</a:t>
            </a:r>
          </a:p>
          <a:p>
            <a:pPr marL="383067" indent="-383067" defTabSz="1196441">
              <a:spcBef>
                <a:spcPts val="800"/>
              </a:spcBef>
              <a:buClr>
                <a:srgbClr val="FFCC66"/>
              </a:buClr>
              <a:buSzPct val="90000"/>
              <a:buFont typeface="Symbol"/>
              <a:buChar char="¨"/>
              <a:defRPr sz="31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 smtClean="0"/>
              <a:t>Mail </a:t>
            </a:r>
            <a:r>
              <a:rPr dirty="0"/>
              <a:t>subject: group num+leader name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281</Words>
  <Application>Microsoft Macintosh PowerPoint</Application>
  <PresentationFormat>自定义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Helvetica Neue</vt:lpstr>
      <vt:lpstr>Helvetica Neue Light</vt:lpstr>
      <vt:lpstr>Helvetica Neue Medium</vt:lpstr>
      <vt:lpstr>Symbol</vt:lpstr>
      <vt:lpstr>Times New Roman</vt:lpstr>
      <vt:lpstr>Black</vt:lpstr>
      <vt:lpstr>Group Homework</vt:lpstr>
      <vt:lpstr>Group Homework</vt:lpstr>
      <vt:lpstr>Group Homework</vt:lpstr>
      <vt:lpstr>Group Homework</vt:lpstr>
      <vt:lpstr>Group Homework</vt:lpstr>
      <vt:lpstr>Group Homework</vt:lpstr>
      <vt:lpstr>Group Homework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Homework</dc:title>
  <cp:lastModifiedBy>Microsoft Office 用户</cp:lastModifiedBy>
  <cp:revision>5</cp:revision>
  <dcterms:modified xsi:type="dcterms:W3CDTF">2020-02-27T05:57:24Z</dcterms:modified>
</cp:coreProperties>
</file>