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409" r:id="rId2"/>
    <p:sldId id="443" r:id="rId3"/>
    <p:sldId id="416" r:id="rId4"/>
    <p:sldId id="446" r:id="rId5"/>
    <p:sldId id="450" r:id="rId6"/>
    <p:sldId id="451" r:id="rId7"/>
    <p:sldId id="444" r:id="rId8"/>
    <p:sldId id="445" r:id="rId9"/>
    <p:sldId id="448" r:id="rId10"/>
    <p:sldId id="453" r:id="rId11"/>
    <p:sldId id="449" r:id="rId12"/>
    <p:sldId id="447" r:id="rId13"/>
    <p:sldId id="452"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7" userDrawn="1">
          <p15:clr>
            <a:srgbClr val="A4A3A4"/>
          </p15:clr>
        </p15:guide>
        <p15:guide id="3" orient="horz" pos="19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424242"/>
    <a:srgbClr val="FF4C33"/>
    <a:srgbClr val="C6C6C6"/>
    <a:srgbClr val="FF5636"/>
    <a:srgbClr val="FF2027"/>
    <a:srgbClr val="F4B183"/>
    <a:srgbClr val="FF0000"/>
    <a:srgbClr val="FC2A51"/>
    <a:srgbClr val="C9AE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17" autoAdjust="0"/>
  </p:normalViewPr>
  <p:slideViewPr>
    <p:cSldViewPr snapToGrid="0" showGuides="1">
      <p:cViewPr varScale="1">
        <p:scale>
          <a:sx n="83" d="100"/>
          <a:sy n="83" d="100"/>
        </p:scale>
        <p:origin x="125" y="91"/>
      </p:cViewPr>
      <p:guideLst>
        <p:guide pos="3817"/>
        <p:guide orient="horz" pos="191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92D09-6E53-4EE3-94EA-323CDEEA173D}" type="datetimeFigureOut">
              <a:rPr lang="zh-CN" altLang="en-US" smtClean="0"/>
              <a:t>2020/4/1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3550C-0EAD-42A3-AC8C-7F87D0B3B98F}" type="slidenum">
              <a:rPr lang="zh-CN" altLang="en-US" smtClean="0"/>
              <a:t>‹#›</a:t>
            </a:fld>
            <a:endParaRPr lang="zh-CN" altLang="en-US"/>
          </a:p>
        </p:txBody>
      </p:sp>
    </p:spTree>
    <p:extLst>
      <p:ext uri="{BB962C8B-B14F-4D97-AF65-F5344CB8AC3E}">
        <p14:creationId xmlns:p14="http://schemas.microsoft.com/office/powerpoint/2010/main" val="226135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a:t>
            </a:fld>
            <a:endParaRPr lang="zh-CN" altLang="en-US"/>
          </a:p>
        </p:txBody>
      </p:sp>
    </p:spTree>
    <p:extLst>
      <p:ext uri="{BB962C8B-B14F-4D97-AF65-F5344CB8AC3E}">
        <p14:creationId xmlns:p14="http://schemas.microsoft.com/office/powerpoint/2010/main" val="14626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a:t>
            </a:fld>
            <a:endParaRPr lang="zh-CN" altLang="en-US"/>
          </a:p>
        </p:txBody>
      </p:sp>
    </p:spTree>
    <p:extLst>
      <p:ext uri="{BB962C8B-B14F-4D97-AF65-F5344CB8AC3E}">
        <p14:creationId xmlns:p14="http://schemas.microsoft.com/office/powerpoint/2010/main" val="353253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3</a:t>
            </a:fld>
            <a:endParaRPr lang="zh-CN" altLang="en-US"/>
          </a:p>
        </p:txBody>
      </p:sp>
    </p:spTree>
    <p:extLst>
      <p:ext uri="{BB962C8B-B14F-4D97-AF65-F5344CB8AC3E}">
        <p14:creationId xmlns:p14="http://schemas.microsoft.com/office/powerpoint/2010/main" val="3916410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51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684B914-9BB2-4713-9EBF-61770F406B81}" type="datetime1">
              <a:rPr lang="zh-CN" altLang="en-US" smtClean="0"/>
              <a:t>2020/4/1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135958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84B914-9BB2-4713-9EBF-61770F406B81}" type="datetime1">
              <a:rPr lang="zh-CN" altLang="en-US" smtClean="0"/>
              <a:t>2020/4/1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2008536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84B914-9BB2-4713-9EBF-61770F406B81}" type="datetime1">
              <a:rPr lang="zh-CN" altLang="en-US" smtClean="0"/>
              <a:t>2020/4/1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t>‹#›</a:t>
            </a:fld>
            <a:endParaRPr lang="zh-CN" altLang="en-US"/>
          </a:p>
        </p:txBody>
      </p:sp>
      <p:sp>
        <p:nvSpPr>
          <p:cNvPr id="7" name="矩形 6"/>
          <p:cNvSpPr/>
          <p:nvPr userDrawn="1"/>
        </p:nvSpPr>
        <p:spPr>
          <a:xfrm>
            <a:off x="8815098" y="643112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1845498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29000">
              <a:schemeClr val="accent1">
                <a:lumMod val="45000"/>
                <a:lumOff val="55000"/>
              </a:schemeClr>
            </a:gs>
            <a:gs pos="100000">
              <a:schemeClr val="accent1"/>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4B914-9BB2-4713-9EBF-61770F406B81}" type="datetime1">
              <a:rPr lang="zh-CN" altLang="en-US" smtClean="0"/>
              <a:t>2020/4/1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223905927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display.mp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8"/>
          <p:cNvSpPr txBox="1"/>
          <p:nvPr/>
        </p:nvSpPr>
        <p:spPr>
          <a:xfrm>
            <a:off x="3345456" y="1600124"/>
            <a:ext cx="7507134" cy="1015663"/>
          </a:xfrm>
          <a:prstGeom prst="rect">
            <a:avLst/>
          </a:prstGeom>
          <a:noFill/>
        </p:spPr>
        <p:txBody>
          <a:bodyPr wrap="square" lIns="0" tIns="0" rIns="0" bIns="0" rtlCol="0" anchor="ctr">
            <a:spAutoFit/>
          </a:bodyPr>
          <a:lstStyle/>
          <a:p>
            <a:r>
              <a:rPr lang="en-US" altLang="zh-CN" sz="66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rPr>
              <a:t>Buffer Overflow </a:t>
            </a:r>
            <a:endParaRPr lang="zh-CN" altLang="en-US" sz="6600" b="1" spc="200" dirty="0">
              <a:solidFill>
                <a:schemeClr val="bg2">
                  <a:lumMod val="25000"/>
                </a:schemeClr>
              </a:solidFill>
              <a:latin typeface="思源黑体 CN Bold" panose="020B0800000000000000" pitchFamily="34" charset="-122"/>
              <a:ea typeface="思源黑体 CN Bold" panose="020B0800000000000000" pitchFamily="34" charset="-122"/>
              <a:sym typeface="Arial" panose="020B0604020202020204" pitchFamily="34" charset="0"/>
            </a:endParaRPr>
          </a:p>
        </p:txBody>
      </p:sp>
      <p:sp>
        <p:nvSpPr>
          <p:cNvPr id="3" name="等腰三角形 2"/>
          <p:cNvSpPr/>
          <p:nvPr/>
        </p:nvSpPr>
        <p:spPr>
          <a:xfrm rot="5400000">
            <a:off x="10942063" y="3083298"/>
            <a:ext cx="467870" cy="24262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224788" y="2107956"/>
            <a:ext cx="2315607" cy="2315607"/>
          </a:xfrm>
          <a:prstGeom prst="ellipse">
            <a:avLst/>
          </a:prstGeom>
          <a:no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781489" y="222947"/>
            <a:ext cx="663277" cy="663277"/>
          </a:xfrm>
          <a:prstGeom prst="ellipse">
            <a:avLst/>
          </a:prstGeom>
          <a:solidFill>
            <a:schemeClr val="bg1">
              <a:lumMod val="50000"/>
            </a:schemeClr>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703430" y="4971399"/>
            <a:ext cx="1149160" cy="1149160"/>
          </a:xfrm>
          <a:prstGeom prst="ellipse">
            <a:avLst/>
          </a:prstGeom>
          <a:solidFill>
            <a:schemeClr val="bg1">
              <a:lumMod val="50000"/>
            </a:schemeClr>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C66D9606-6298-4970-A4FE-38204883873E}"/>
              </a:ext>
            </a:extLst>
          </p:cNvPr>
          <p:cNvSpPr txBox="1"/>
          <p:nvPr/>
        </p:nvSpPr>
        <p:spPr>
          <a:xfrm>
            <a:off x="4208299" y="3079894"/>
            <a:ext cx="3775393" cy="523220"/>
          </a:xfrm>
          <a:prstGeom prst="rect">
            <a:avLst/>
          </a:prstGeom>
          <a:noFill/>
        </p:spPr>
        <p:txBody>
          <a:bodyPr wrap="none" rtlCol="0">
            <a:spAutoFit/>
          </a:bodyPr>
          <a:lstStyle/>
          <a:p>
            <a:r>
              <a:rPr lang="zh-CN" altLang="en-US" sz="2800" dirty="0">
                <a:latin typeface="+mn-ea"/>
                <a:ea typeface="思源黑体 CN Bold" panose="020B0800000000000000"/>
              </a:rPr>
              <a:t>信息安全原理课程报告</a:t>
            </a:r>
            <a:endParaRPr lang="en-US" altLang="zh-CN" sz="2800" dirty="0">
              <a:latin typeface="+mn-ea"/>
              <a:ea typeface="思源黑体 CN Bold" panose="020B0800000000000000"/>
            </a:endParaRPr>
          </a:p>
        </p:txBody>
      </p:sp>
      <p:sp>
        <p:nvSpPr>
          <p:cNvPr id="5" name="文本框 4">
            <a:extLst>
              <a:ext uri="{FF2B5EF4-FFF2-40B4-BE49-F238E27FC236}">
                <a16:creationId xmlns:a16="http://schemas.microsoft.com/office/drawing/2014/main" id="{7E4B8AB4-E9AA-43AB-964F-75D1E900E147}"/>
              </a:ext>
            </a:extLst>
          </p:cNvPr>
          <p:cNvSpPr txBox="1"/>
          <p:nvPr/>
        </p:nvSpPr>
        <p:spPr>
          <a:xfrm>
            <a:off x="2059018" y="4238897"/>
            <a:ext cx="8073957" cy="369332"/>
          </a:xfrm>
          <a:prstGeom prst="rect">
            <a:avLst/>
          </a:prstGeom>
          <a:noFill/>
        </p:spPr>
        <p:txBody>
          <a:bodyPr wrap="square" rtlCol="0">
            <a:spAutoFit/>
          </a:bodyPr>
          <a:lstStyle/>
          <a:p>
            <a:r>
              <a:rPr lang="zh-CN" altLang="en-US" dirty="0">
                <a:ea typeface="思源黑体 CN Bold" panose="020B0800000000000000"/>
              </a:rPr>
              <a:t>第七组组员：蔡灿宇 张旭 李子航 张宇轩 马辰越 倪小淳 唐敏跃 杨锐洁 刘轩铭</a:t>
            </a:r>
          </a:p>
        </p:txBody>
      </p:sp>
    </p:spTree>
    <p:extLst>
      <p:ext uri="{BB962C8B-B14F-4D97-AF65-F5344CB8AC3E}">
        <p14:creationId xmlns:p14="http://schemas.microsoft.com/office/powerpoint/2010/main" val="15041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t>10</a:t>
            </a:fld>
            <a:endParaRPr lang="zh-CN" altLang="en-US"/>
          </a:p>
        </p:txBody>
      </p:sp>
      <p:sp>
        <p:nvSpPr>
          <p:cNvPr id="3" name="矩形 2">
            <a:hlinkClick r:id="rId2" action="ppaction://hlinkfile"/>
            <a:extLst>
              <a:ext uri="{FF2B5EF4-FFF2-40B4-BE49-F238E27FC236}">
                <a16:creationId xmlns:a16="http://schemas.microsoft.com/office/drawing/2014/main" id="{A37C201C-CE3E-4B70-BE9A-DD19504C728C}"/>
              </a:ext>
            </a:extLst>
          </p:cNvPr>
          <p:cNvSpPr/>
          <p:nvPr/>
        </p:nvSpPr>
        <p:spPr>
          <a:xfrm>
            <a:off x="1800938" y="2743753"/>
            <a:ext cx="8765463" cy="707886"/>
          </a:xfrm>
          <a:prstGeom prst="rect">
            <a:avLst/>
          </a:prstGeom>
        </p:spPr>
        <p:txBody>
          <a:bodyPr wrap="square" numCol="1" spcCol="360000">
            <a:spAutoFit/>
          </a:bodyPr>
          <a:lstStyle/>
          <a:p>
            <a:pPr algn="ctr"/>
            <a:r>
              <a:rPr lang="en-US" altLang="zh-CN" sz="4000" b="1" spc="200" dirty="0" smtClean="0">
                <a:latin typeface="微软雅黑" panose="020B0503020204020204" pitchFamily="34" charset="-122"/>
                <a:ea typeface="微软雅黑" panose="020B0503020204020204" pitchFamily="34" charset="-122"/>
                <a:sym typeface="Arial" panose="020B0604020202020204" pitchFamily="34" charset="0"/>
              </a:rPr>
              <a:t>A Display of Overflow Attack</a:t>
            </a:r>
            <a:endParaRPr lang="en-US" altLang="zh-CN" sz="4000" b="1" spc="200"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5536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4958B8D-F13A-4356-8495-84248B170EDE}"/>
              </a:ext>
            </a:extLst>
          </p:cNvPr>
          <p:cNvSpPr>
            <a:spLocks noGrp="1"/>
          </p:cNvSpPr>
          <p:nvPr>
            <p:ph type="sldNum" sz="quarter" idx="12"/>
          </p:nvPr>
        </p:nvSpPr>
        <p:spPr/>
        <p:txBody>
          <a:bodyPr/>
          <a:lstStyle/>
          <a:p>
            <a:fld id="{62B6538A-33AE-45EB-868C-14B9E34ED961}" type="slidenum">
              <a:rPr lang="zh-CN" altLang="en-US" smtClean="0"/>
              <a:t>11</a:t>
            </a:fld>
            <a:endParaRPr lang="zh-CN" altLang="en-US"/>
          </a:p>
        </p:txBody>
      </p:sp>
      <p:sp>
        <p:nvSpPr>
          <p:cNvPr id="3" name="矩形 2">
            <a:extLst>
              <a:ext uri="{FF2B5EF4-FFF2-40B4-BE49-F238E27FC236}">
                <a16:creationId xmlns:a16="http://schemas.microsoft.com/office/drawing/2014/main" id="{3E3182D3-90DF-4652-8D05-E17BD38B775F}"/>
              </a:ext>
            </a:extLst>
          </p:cNvPr>
          <p:cNvSpPr/>
          <p:nvPr/>
        </p:nvSpPr>
        <p:spPr>
          <a:xfrm>
            <a:off x="2475191" y="314589"/>
            <a:ext cx="7241609" cy="707886"/>
          </a:xfrm>
          <a:prstGeom prst="rect">
            <a:avLst/>
          </a:prstGeom>
        </p:spPr>
        <p:txBody>
          <a:bodyPr wrap="square" numCol="1" spcCol="360000">
            <a:spAutoFit/>
          </a:bodyPr>
          <a:lstStyle/>
          <a:p>
            <a:pPr algn="ctr"/>
            <a:r>
              <a:rPr lang="en-US" altLang="zh-CN" sz="4000" b="1" spc="200" dirty="0">
                <a:latin typeface="微软雅黑" panose="020B0503020204020204" pitchFamily="34" charset="-122"/>
                <a:ea typeface="微软雅黑" panose="020B0503020204020204" pitchFamily="34" charset="-122"/>
                <a:sym typeface="Arial" panose="020B0604020202020204" pitchFamily="34" charset="0"/>
              </a:rPr>
              <a:t>Countermeasures</a:t>
            </a:r>
          </a:p>
        </p:txBody>
      </p:sp>
      <p:sp>
        <p:nvSpPr>
          <p:cNvPr id="4" name="文本框 3">
            <a:extLst>
              <a:ext uri="{FF2B5EF4-FFF2-40B4-BE49-F238E27FC236}">
                <a16:creationId xmlns:a16="http://schemas.microsoft.com/office/drawing/2014/main" id="{62348F60-46FC-4876-8FEE-AC09CF1388B7}"/>
              </a:ext>
            </a:extLst>
          </p:cNvPr>
          <p:cNvSpPr txBox="1"/>
          <p:nvPr/>
        </p:nvSpPr>
        <p:spPr>
          <a:xfrm>
            <a:off x="1688444" y="1380772"/>
            <a:ext cx="8815101" cy="461665"/>
          </a:xfrm>
          <a:prstGeom prst="rect">
            <a:avLst/>
          </a:prstGeom>
          <a:noFill/>
        </p:spPr>
        <p:txBody>
          <a:bodyPr wrap="square" rtlCol="0" anchor="t">
            <a:spAutoFit/>
          </a:bodyPr>
          <a:lstStyle/>
          <a:p>
            <a:r>
              <a:rPr lang="en-US" altLang="zh-CN" sz="2400" dirty="0">
                <a:latin typeface="微软雅黑" panose="020B0503020204020204" pitchFamily="34" charset="-122"/>
                <a:ea typeface="微软雅黑" panose="020B0503020204020204" pitchFamily="34" charset="-122"/>
              </a:rPr>
              <a:t>---Choice of programming language</a:t>
            </a:r>
            <a:endParaRPr lang="zh-CN" altLang="en-US" sz="2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1816A87-1CD8-4460-A373-FC2AEED283A7}"/>
              </a:ext>
            </a:extLst>
          </p:cNvPr>
          <p:cNvSpPr txBox="1"/>
          <p:nvPr/>
        </p:nvSpPr>
        <p:spPr>
          <a:xfrm>
            <a:off x="1688444" y="2200734"/>
            <a:ext cx="8815101" cy="461665"/>
          </a:xfrm>
          <a:prstGeom prst="rect">
            <a:avLst/>
          </a:prstGeom>
          <a:noFill/>
        </p:spPr>
        <p:txBody>
          <a:bodyPr wrap="square" rtlCol="0" anchor="t">
            <a:spAutoFit/>
          </a:bodyPr>
          <a:lstStyle/>
          <a:p>
            <a:r>
              <a:rPr lang="en-US" altLang="zh-CN" sz="2400" dirty="0">
                <a:latin typeface="微软雅黑" panose="020B0503020204020204" pitchFamily="34" charset="-122"/>
                <a:ea typeface="微软雅黑" panose="020B0503020204020204" pitchFamily="34" charset="-122"/>
              </a:rPr>
              <a:t>---Use of safe libraries</a:t>
            </a:r>
            <a:endParaRPr lang="zh-CN" altLang="en-US" sz="2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ECA4981-7CDE-4CEF-9D9B-2D1909267EBE}"/>
              </a:ext>
            </a:extLst>
          </p:cNvPr>
          <p:cNvSpPr txBox="1"/>
          <p:nvPr/>
        </p:nvSpPr>
        <p:spPr>
          <a:xfrm>
            <a:off x="1688442" y="3050190"/>
            <a:ext cx="8815101" cy="461665"/>
          </a:xfrm>
          <a:prstGeom prst="rect">
            <a:avLst/>
          </a:prstGeom>
          <a:noFill/>
        </p:spPr>
        <p:txBody>
          <a:bodyPr wrap="square" rtlCol="0" anchor="t">
            <a:spAutoFit/>
          </a:bodyPr>
          <a:lstStyle/>
          <a:p>
            <a:r>
              <a:rPr lang="en-US" altLang="zh-CN" sz="2400" dirty="0">
                <a:latin typeface="微软雅黑" panose="020B0503020204020204" pitchFamily="34" charset="-122"/>
                <a:ea typeface="微软雅黑" panose="020B0503020204020204" pitchFamily="34" charset="-122"/>
              </a:rPr>
              <a:t>---Address space layout randomization</a:t>
            </a:r>
            <a:endParaRPr lang="zh-CN" altLang="en-US"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553AD3A-2CDD-4F26-92AD-1E4030C3255B}"/>
              </a:ext>
            </a:extLst>
          </p:cNvPr>
          <p:cNvSpPr txBox="1"/>
          <p:nvPr/>
        </p:nvSpPr>
        <p:spPr>
          <a:xfrm>
            <a:off x="1688442" y="4003013"/>
            <a:ext cx="8815101" cy="461665"/>
          </a:xfrm>
          <a:prstGeom prst="rect">
            <a:avLst/>
          </a:prstGeom>
          <a:noFill/>
        </p:spPr>
        <p:txBody>
          <a:bodyPr wrap="square" rtlCol="0" anchor="t">
            <a:spAutoFit/>
          </a:bodyPr>
          <a:lstStyle/>
          <a:p>
            <a:r>
              <a:rPr lang="en-US" altLang="zh-CN" sz="2400" dirty="0">
                <a:latin typeface="微软雅黑" panose="020B0503020204020204" pitchFamily="34" charset="-122"/>
                <a:ea typeface="微软雅黑" panose="020B0503020204020204" pitchFamily="34" charset="-122"/>
              </a:rPr>
              <a:t>---stack detection like Stack guard in </a:t>
            </a:r>
            <a:r>
              <a:rPr lang="en-US" altLang="zh-CN" sz="2400" dirty="0" err="1">
                <a:latin typeface="微软雅黑" panose="020B0503020204020204" pitchFamily="34" charset="-122"/>
                <a:ea typeface="微软雅黑" panose="020B0503020204020204" pitchFamily="34" charset="-122"/>
              </a:rPr>
              <a:t>gcc</a:t>
            </a:r>
            <a:endParaRPr lang="zh-CN" altLang="en-US" sz="2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11CF3F5D-29FA-4053-A896-71A4843A75A0}"/>
              </a:ext>
            </a:extLst>
          </p:cNvPr>
          <p:cNvSpPr txBox="1"/>
          <p:nvPr/>
        </p:nvSpPr>
        <p:spPr>
          <a:xfrm>
            <a:off x="1688442" y="4985330"/>
            <a:ext cx="8815101" cy="461665"/>
          </a:xfrm>
          <a:prstGeom prst="rect">
            <a:avLst/>
          </a:prstGeom>
          <a:noFill/>
        </p:spPr>
        <p:txBody>
          <a:bodyPr wrap="square" rtlCol="0" anchor="t">
            <a:spAutoFit/>
          </a:bodyPr>
          <a:lstStyle/>
          <a:p>
            <a:r>
              <a:rPr lang="en-US" altLang="zh-CN" sz="2400" dirty="0">
                <a:latin typeface="微软雅黑" panose="020B0503020204020204" pitchFamily="34" charset="-122"/>
                <a:ea typeface="微软雅黑" panose="020B0503020204020204" pitchFamily="34" charset="-122"/>
              </a:rPr>
              <a:t>---Non-executable stack</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173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18F533F-21F7-47D8-B24D-5A607EBD8CBC}"/>
              </a:ext>
            </a:extLst>
          </p:cNvPr>
          <p:cNvSpPr>
            <a:spLocks noGrp="1"/>
          </p:cNvSpPr>
          <p:nvPr>
            <p:ph type="sldNum" sz="quarter" idx="12"/>
          </p:nvPr>
        </p:nvSpPr>
        <p:spPr/>
        <p:txBody>
          <a:bodyPr/>
          <a:lstStyle/>
          <a:p>
            <a:fld id="{62B6538A-33AE-45EB-868C-14B9E34ED961}" type="slidenum">
              <a:rPr lang="zh-CN" altLang="en-US" smtClean="0"/>
              <a:t>12</a:t>
            </a:fld>
            <a:endParaRPr lang="zh-CN" altLang="en-US"/>
          </a:p>
        </p:txBody>
      </p:sp>
      <p:sp>
        <p:nvSpPr>
          <p:cNvPr id="3" name="矩形 2">
            <a:extLst>
              <a:ext uri="{FF2B5EF4-FFF2-40B4-BE49-F238E27FC236}">
                <a16:creationId xmlns:a16="http://schemas.microsoft.com/office/drawing/2014/main" id="{ABEAB9A1-5CDE-435C-9DEE-7CB9FB0AECA6}"/>
              </a:ext>
            </a:extLst>
          </p:cNvPr>
          <p:cNvSpPr/>
          <p:nvPr/>
        </p:nvSpPr>
        <p:spPr>
          <a:xfrm>
            <a:off x="2475191" y="314589"/>
            <a:ext cx="7241609" cy="707886"/>
          </a:xfrm>
          <a:prstGeom prst="rect">
            <a:avLst/>
          </a:prstGeom>
        </p:spPr>
        <p:txBody>
          <a:bodyPr wrap="square" numCol="1" spcCol="360000">
            <a:spAutoFit/>
          </a:bodyPr>
          <a:lstStyle/>
          <a:p>
            <a:pPr algn="ctr"/>
            <a:r>
              <a:rPr lang="en-US" altLang="zh-CN" sz="4000" b="1" spc="200" dirty="0">
                <a:latin typeface="微软雅黑" panose="020B0503020204020204" pitchFamily="34" charset="-122"/>
                <a:ea typeface="微软雅黑" panose="020B0503020204020204" pitchFamily="34" charset="-122"/>
                <a:sym typeface="Arial" panose="020B0604020202020204" pitchFamily="34" charset="0"/>
              </a:rPr>
              <a:t>Summary</a:t>
            </a:r>
          </a:p>
        </p:txBody>
      </p:sp>
      <p:sp>
        <p:nvSpPr>
          <p:cNvPr id="4" name="文本框 3">
            <a:extLst>
              <a:ext uri="{FF2B5EF4-FFF2-40B4-BE49-F238E27FC236}">
                <a16:creationId xmlns:a16="http://schemas.microsoft.com/office/drawing/2014/main" id="{0F284AE4-81C7-496C-B391-C5610197AB4A}"/>
              </a:ext>
            </a:extLst>
          </p:cNvPr>
          <p:cNvSpPr txBox="1"/>
          <p:nvPr/>
        </p:nvSpPr>
        <p:spPr>
          <a:xfrm>
            <a:off x="1724196" y="1486565"/>
            <a:ext cx="8743597" cy="1200329"/>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 Buffer </a:t>
            </a:r>
            <a:r>
              <a:rPr lang="en-US" altLang="zh-CN" sz="2400" dirty="0">
                <a:latin typeface="微软雅黑" panose="020B0503020204020204" pitchFamily="34" charset="-122"/>
                <a:ea typeface="微软雅黑" panose="020B0503020204020204" pitchFamily="34" charset="-122"/>
              </a:rPr>
              <a:t>overflow is a common vulnerability in many software and systems, which is easy to be attacked by hackers.</a:t>
            </a:r>
            <a:endParaRPr lang="zh-CN" altLang="en-US" sz="2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1076D687-D3F3-4E7B-AE32-2681EE0FC58D}"/>
              </a:ext>
            </a:extLst>
          </p:cNvPr>
          <p:cNvSpPr txBox="1"/>
          <p:nvPr/>
        </p:nvSpPr>
        <p:spPr>
          <a:xfrm>
            <a:off x="1630312" y="3601616"/>
            <a:ext cx="184731" cy="369332"/>
          </a:xfrm>
          <a:prstGeom prst="rect">
            <a:avLst/>
          </a:prstGeom>
          <a:noFill/>
        </p:spPr>
        <p:txBody>
          <a:bodyPr wrap="none" rtlCol="0">
            <a:spAutoFit/>
          </a:bodyPr>
          <a:lstStyle/>
          <a:p>
            <a:endParaRPr lang="zh-CN" altLang="en-US" dirty="0"/>
          </a:p>
        </p:txBody>
      </p:sp>
      <p:sp>
        <p:nvSpPr>
          <p:cNvPr id="7" name="矩形 6"/>
          <p:cNvSpPr/>
          <p:nvPr/>
        </p:nvSpPr>
        <p:spPr>
          <a:xfrm>
            <a:off x="1722676" y="3601616"/>
            <a:ext cx="8354197" cy="1569660"/>
          </a:xfrm>
          <a:prstGeom prst="rect">
            <a:avLst/>
          </a:prstGeom>
        </p:spPr>
        <p:txBody>
          <a:bodyPr wrap="square">
            <a:spAutoFit/>
          </a:bodyPr>
          <a:lstStyle/>
          <a:p>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Although </a:t>
            </a:r>
            <a:r>
              <a:rPr lang="zh-CN" altLang="en-US" sz="2400" dirty="0">
                <a:latin typeface="微软雅黑" panose="020B0503020204020204" pitchFamily="34" charset="-122"/>
                <a:ea typeface="微软雅黑" panose="020B0503020204020204" pitchFamily="34" charset="-122"/>
              </a:rPr>
              <a:t>buffer overflow attacks have been around for 30 years, and there are </a:t>
            </a:r>
            <a:r>
              <a:rPr lang="zh-CN" altLang="en-US" sz="2400" dirty="0" smtClean="0">
                <a:latin typeface="微软雅黑" panose="020B0503020204020204" pitchFamily="34" charset="-122"/>
                <a:ea typeface="微软雅黑" panose="020B0503020204020204" pitchFamily="34" charset="-122"/>
              </a:rPr>
              <a:t>many ways </a:t>
            </a:r>
            <a:r>
              <a:rPr lang="zh-CN" altLang="en-US" sz="2400" dirty="0">
                <a:latin typeface="微软雅黑" panose="020B0503020204020204" pitchFamily="34" charset="-122"/>
                <a:ea typeface="微软雅黑" panose="020B0503020204020204" pitchFamily="34" charset="-122"/>
              </a:rPr>
              <a:t>to defend against </a:t>
            </a:r>
            <a:r>
              <a:rPr lang="zh-CN" altLang="en-US" sz="2400" dirty="0" smtClean="0">
                <a:latin typeface="微软雅黑" panose="020B0503020204020204" pitchFamily="34" charset="-122"/>
                <a:ea typeface="微软雅黑" panose="020B0503020204020204" pitchFamily="34" charset="-122"/>
              </a:rPr>
              <a:t>them</a:t>
            </a:r>
            <a:r>
              <a:rPr lang="en-US" altLang="zh-CN" sz="2400" dirty="0">
                <a:latin typeface="微软雅黑" panose="020B0503020204020204" pitchFamily="34" charset="-122"/>
                <a:ea typeface="微软雅黑" panose="020B0503020204020204" pitchFamily="34" charset="-122"/>
              </a:rPr>
              <a:t>. As a qualified programmer, we must take precautions in our work</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293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2B6538A-33AE-45EB-868C-14B9E34ED961}" type="slidenum">
              <a:rPr lang="zh-CN" altLang="en-US" smtClean="0"/>
              <a:t>13</a:t>
            </a:fld>
            <a:endParaRPr lang="zh-CN" altLang="en-US"/>
          </a:p>
        </p:txBody>
      </p:sp>
      <p:sp>
        <p:nvSpPr>
          <p:cNvPr id="3" name="矩形 2">
            <a:extLst>
              <a:ext uri="{FF2B5EF4-FFF2-40B4-BE49-F238E27FC236}">
                <a16:creationId xmlns:a16="http://schemas.microsoft.com/office/drawing/2014/main" id="{ABEAB9A1-5CDE-435C-9DEE-7CB9FB0AECA6}"/>
              </a:ext>
            </a:extLst>
          </p:cNvPr>
          <p:cNvSpPr/>
          <p:nvPr/>
        </p:nvSpPr>
        <p:spPr>
          <a:xfrm>
            <a:off x="1810328" y="2817643"/>
            <a:ext cx="9058564" cy="830997"/>
          </a:xfrm>
          <a:prstGeom prst="rect">
            <a:avLst/>
          </a:prstGeom>
        </p:spPr>
        <p:txBody>
          <a:bodyPr wrap="square" numCol="1" spcCol="360000">
            <a:spAutoFit/>
          </a:bodyPr>
          <a:lstStyle/>
          <a:p>
            <a:pPr algn="ctr"/>
            <a:r>
              <a:rPr lang="en-US" altLang="zh-CN" sz="4800" b="1" spc="200" dirty="0" smtClean="0">
                <a:latin typeface="微软雅黑" panose="020B0503020204020204" pitchFamily="34" charset="-122"/>
                <a:ea typeface="微软雅黑" panose="020B0503020204020204" pitchFamily="34" charset="-122"/>
                <a:sym typeface="Arial" panose="020B0604020202020204" pitchFamily="34" charset="0"/>
              </a:rPr>
              <a:t>Thank you for attention</a:t>
            </a:r>
            <a:r>
              <a:rPr lang="zh-CN" altLang="en-US" sz="4800" b="1" spc="200" dirty="0" smtClean="0">
                <a:latin typeface="微软雅黑" panose="020B0503020204020204" pitchFamily="34" charset="-122"/>
                <a:ea typeface="微软雅黑" panose="020B0503020204020204" pitchFamily="34" charset="-122"/>
                <a:sym typeface="Arial" panose="020B0604020202020204" pitchFamily="34" charset="0"/>
              </a:rPr>
              <a:t>！</a:t>
            </a:r>
            <a:endParaRPr lang="en-US" altLang="zh-CN" sz="4800" b="1" spc="200"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393577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任意多边形 56"/>
          <p:cNvSpPr/>
          <p:nvPr/>
        </p:nvSpPr>
        <p:spPr>
          <a:xfrm rot="20493682">
            <a:off x="3223583" y="-249355"/>
            <a:ext cx="2411440" cy="1532474"/>
          </a:xfrm>
          <a:custGeom>
            <a:avLst/>
            <a:gdLst>
              <a:gd name="connsiteX0" fmla="*/ 541710 w 2411440"/>
              <a:gd name="connsiteY0" fmla="*/ 0 h 1532474"/>
              <a:gd name="connsiteX1" fmla="*/ 2405939 w 2411440"/>
              <a:gd name="connsiteY1" fmla="*/ 621543 h 1532474"/>
              <a:gd name="connsiteX2" fmla="*/ 2411440 w 2411440"/>
              <a:gd name="connsiteY2" fmla="*/ 697026 h 1532474"/>
              <a:gd name="connsiteX3" fmla="*/ 1205720 w 2411440"/>
              <a:gd name="connsiteY3" fmla="*/ 1532474 h 1532474"/>
              <a:gd name="connsiteX4" fmla="*/ 0 w 2411440"/>
              <a:gd name="connsiteY4" fmla="*/ 697026 h 1532474"/>
              <a:gd name="connsiteX5" fmla="*/ 531590 w 2411440"/>
              <a:gd name="connsiteY5" fmla="*/ 4260 h 1532474"/>
              <a:gd name="connsiteX6" fmla="*/ 541710 w 2411440"/>
              <a:gd name="connsiteY6" fmla="*/ 0 h 153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1440" h="1532474">
                <a:moveTo>
                  <a:pt x="541710" y="0"/>
                </a:moveTo>
                <a:lnTo>
                  <a:pt x="2405939" y="621543"/>
                </a:lnTo>
                <a:lnTo>
                  <a:pt x="2411440" y="697026"/>
                </a:lnTo>
                <a:cubicBezTo>
                  <a:pt x="2411441" y="1158431"/>
                  <a:pt x="1871622" y="1532474"/>
                  <a:pt x="1205720" y="1532474"/>
                </a:cubicBezTo>
                <a:cubicBezTo>
                  <a:pt x="539819" y="1532473"/>
                  <a:pt x="0" y="1158432"/>
                  <a:pt x="0" y="697026"/>
                </a:cubicBezTo>
                <a:cubicBezTo>
                  <a:pt x="0" y="408648"/>
                  <a:pt x="210867" y="154396"/>
                  <a:pt x="531590" y="4260"/>
                </a:cubicBezTo>
                <a:lnTo>
                  <a:pt x="541710"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62B6538A-33AE-45EB-868C-14B9E34ED961}" type="slidenum">
              <a:rPr lang="zh-CN" altLang="en-US" smtClean="0"/>
              <a:t>2</a:t>
            </a:fld>
            <a:endParaRPr lang="zh-CN" altLang="en-US"/>
          </a:p>
        </p:txBody>
      </p:sp>
      <p:sp>
        <p:nvSpPr>
          <p:cNvPr id="46" name="矩形 45"/>
          <p:cNvSpPr/>
          <p:nvPr/>
        </p:nvSpPr>
        <p:spPr>
          <a:xfrm>
            <a:off x="784844" y="3106657"/>
            <a:ext cx="3644459" cy="923330"/>
          </a:xfrm>
          <a:prstGeom prst="rect">
            <a:avLst/>
          </a:prstGeom>
        </p:spPr>
        <p:txBody>
          <a:bodyPr wrap="none">
            <a:spAutoFit/>
          </a:bodyPr>
          <a:lstStyle/>
          <a:p>
            <a:r>
              <a:rPr lang="en-US" altLang="zh-CN" sz="5400" b="1" dirty="0">
                <a:solidFill>
                  <a:srgbClr val="424242"/>
                </a:solidFill>
                <a:latin typeface="微软雅黑" panose="020B0503020204020204" pitchFamily="34" charset="-122"/>
                <a:ea typeface="微软雅黑" panose="020B0503020204020204" pitchFamily="34" charset="-122"/>
                <a:sym typeface="Arial" panose="020B0604020202020204" pitchFamily="34" charset="0"/>
              </a:rPr>
              <a:t>CONTENT</a:t>
            </a:r>
            <a:endParaRPr lang="zh-CN" altLang="en-US" sz="5400" b="1" dirty="0">
              <a:solidFill>
                <a:srgbClr val="42424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1" name="任意多边形 50"/>
          <p:cNvSpPr/>
          <p:nvPr/>
        </p:nvSpPr>
        <p:spPr>
          <a:xfrm>
            <a:off x="0" y="1"/>
            <a:ext cx="6183746" cy="1374187"/>
          </a:xfrm>
          <a:custGeom>
            <a:avLst/>
            <a:gdLst>
              <a:gd name="connsiteX0" fmla="*/ 0 w 6183746"/>
              <a:gd name="connsiteY0" fmla="*/ 0 h 1374187"/>
              <a:gd name="connsiteX1" fmla="*/ 6183746 w 6183746"/>
              <a:gd name="connsiteY1" fmla="*/ 0 h 1374187"/>
              <a:gd name="connsiteX2" fmla="*/ 6045563 w 6183746"/>
              <a:gd name="connsiteY2" fmla="*/ 57136 h 1374187"/>
              <a:gd name="connsiteX3" fmla="*/ 0 w 6183746"/>
              <a:gd name="connsiteY3" fmla="*/ 823664 h 1374187"/>
              <a:gd name="connsiteX4" fmla="*/ 0 w 6183746"/>
              <a:gd name="connsiteY4" fmla="*/ 0 h 1374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746" h="1374187">
                <a:moveTo>
                  <a:pt x="0" y="0"/>
                </a:moveTo>
                <a:lnTo>
                  <a:pt x="6183746" y="0"/>
                </a:lnTo>
                <a:lnTo>
                  <a:pt x="6045563" y="57136"/>
                </a:lnTo>
                <a:cubicBezTo>
                  <a:pt x="4149570" y="871809"/>
                  <a:pt x="3219061" y="2096946"/>
                  <a:pt x="0" y="823664"/>
                </a:cubicBezTo>
                <a:lnTo>
                  <a:pt x="0" y="0"/>
                </a:lnTo>
                <a:close/>
              </a:path>
            </a:pathLst>
          </a:custGeom>
          <a:solidFill>
            <a:schemeClr val="bg1"/>
          </a:solidFill>
          <a:ln>
            <a:noFill/>
          </a:ln>
          <a:effectLst>
            <a:outerShdw blurRad="50800" dist="76200" dir="2700000" algn="tl" rotWithShape="0">
              <a:schemeClr val="bg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652337" y="1625139"/>
            <a:ext cx="1051767" cy="749936"/>
            <a:chOff x="6030143" y="1399003"/>
            <a:chExt cx="1051767" cy="749936"/>
          </a:xfrm>
        </p:grpSpPr>
        <p:sp>
          <p:nvSpPr>
            <p:cNvPr id="35" name="椭圆 34"/>
            <p:cNvSpPr/>
            <p:nvPr/>
          </p:nvSpPr>
          <p:spPr>
            <a:xfrm>
              <a:off x="6167534" y="1399003"/>
              <a:ext cx="749936" cy="749936"/>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8"/>
            <p:cNvSpPr txBox="1"/>
            <p:nvPr/>
          </p:nvSpPr>
          <p:spPr>
            <a:xfrm>
              <a:off x="6030143" y="1479568"/>
              <a:ext cx="1051767" cy="615553"/>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01</a:t>
              </a:r>
            </a:p>
          </p:txBody>
        </p:sp>
      </p:grpSp>
      <p:grpSp>
        <p:nvGrpSpPr>
          <p:cNvPr id="7" name="组合 6"/>
          <p:cNvGrpSpPr/>
          <p:nvPr/>
        </p:nvGrpSpPr>
        <p:grpSpPr>
          <a:xfrm>
            <a:off x="5638812" y="2731691"/>
            <a:ext cx="1051767" cy="749936"/>
            <a:chOff x="6016618" y="2658745"/>
            <a:chExt cx="1051767" cy="749936"/>
          </a:xfrm>
        </p:grpSpPr>
        <p:sp>
          <p:nvSpPr>
            <p:cNvPr id="39" name="椭圆 38"/>
            <p:cNvSpPr/>
            <p:nvPr/>
          </p:nvSpPr>
          <p:spPr>
            <a:xfrm>
              <a:off x="6167534" y="2658745"/>
              <a:ext cx="749936" cy="749936"/>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8"/>
            <p:cNvSpPr txBox="1"/>
            <p:nvPr/>
          </p:nvSpPr>
          <p:spPr>
            <a:xfrm>
              <a:off x="6016618" y="2716861"/>
              <a:ext cx="1051767" cy="615553"/>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02</a:t>
              </a:r>
            </a:p>
          </p:txBody>
        </p:sp>
      </p:grpSp>
      <p:grpSp>
        <p:nvGrpSpPr>
          <p:cNvPr id="5" name="组合 4"/>
          <p:cNvGrpSpPr/>
          <p:nvPr/>
        </p:nvGrpSpPr>
        <p:grpSpPr>
          <a:xfrm>
            <a:off x="5652337" y="3838243"/>
            <a:ext cx="1051767" cy="749936"/>
            <a:chOff x="6030143" y="3673627"/>
            <a:chExt cx="1051767" cy="749936"/>
          </a:xfrm>
        </p:grpSpPr>
        <p:sp>
          <p:nvSpPr>
            <p:cNvPr id="42" name="椭圆 41"/>
            <p:cNvSpPr/>
            <p:nvPr/>
          </p:nvSpPr>
          <p:spPr>
            <a:xfrm>
              <a:off x="6167534" y="3673627"/>
              <a:ext cx="749936" cy="749936"/>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8"/>
            <p:cNvSpPr txBox="1"/>
            <p:nvPr/>
          </p:nvSpPr>
          <p:spPr>
            <a:xfrm>
              <a:off x="6030143" y="3757740"/>
              <a:ext cx="1051767" cy="615553"/>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03</a:t>
              </a:r>
            </a:p>
          </p:txBody>
        </p:sp>
      </p:grpSp>
      <p:grpSp>
        <p:nvGrpSpPr>
          <p:cNvPr id="4" name="组合 3"/>
          <p:cNvGrpSpPr/>
          <p:nvPr/>
        </p:nvGrpSpPr>
        <p:grpSpPr>
          <a:xfrm>
            <a:off x="5638811" y="4944795"/>
            <a:ext cx="1051767" cy="749936"/>
            <a:chOff x="6016617" y="4718659"/>
            <a:chExt cx="1051767" cy="749936"/>
          </a:xfrm>
        </p:grpSpPr>
        <p:sp>
          <p:nvSpPr>
            <p:cNvPr id="45" name="椭圆 44"/>
            <p:cNvSpPr/>
            <p:nvPr/>
          </p:nvSpPr>
          <p:spPr>
            <a:xfrm>
              <a:off x="6167534" y="4718659"/>
              <a:ext cx="749936" cy="749936"/>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8"/>
            <p:cNvSpPr txBox="1"/>
            <p:nvPr/>
          </p:nvSpPr>
          <p:spPr>
            <a:xfrm>
              <a:off x="6016617" y="4802772"/>
              <a:ext cx="1051767" cy="615553"/>
            </a:xfrm>
            <a:prstGeom prst="rect">
              <a:avLst/>
            </a:prstGeom>
            <a:noFill/>
          </p:spPr>
          <p:txBody>
            <a:bodyPr wrap="square" lIns="0" tIns="0" rIns="0" bIns="0" rtlCol="0" anchor="ctr">
              <a:spAutoFit/>
            </a:bodyPr>
            <a:lstStyle/>
            <a:p>
              <a:pPr algn="ctr"/>
              <a:r>
                <a:rPr lang="en-US" altLang="zh-CN" sz="4000" b="1" spc="200" dirty="0">
                  <a:solidFill>
                    <a:schemeClr val="bg2">
                      <a:lumMod val="25000"/>
                    </a:schemeClr>
                  </a:solidFill>
                  <a:latin typeface="思源黑体 CN Light" panose="020B0300000000000000" pitchFamily="34" charset="-122"/>
                  <a:ea typeface="思源黑体 CN Light" panose="020B0300000000000000" pitchFamily="34" charset="-122"/>
                  <a:sym typeface="Arial" panose="020B0604020202020204" pitchFamily="34" charset="0"/>
                </a:rPr>
                <a:t>04</a:t>
              </a:r>
            </a:p>
          </p:txBody>
        </p:sp>
      </p:grpSp>
      <p:sp>
        <p:nvSpPr>
          <p:cNvPr id="55" name="TextBox 8"/>
          <p:cNvSpPr txBox="1"/>
          <p:nvPr/>
        </p:nvSpPr>
        <p:spPr>
          <a:xfrm>
            <a:off x="6539664" y="1800649"/>
            <a:ext cx="5274529" cy="430887"/>
          </a:xfrm>
          <a:prstGeom prst="rect">
            <a:avLst/>
          </a:prstGeom>
          <a:noFill/>
        </p:spPr>
        <p:txBody>
          <a:bodyPr wrap="square" lIns="0" tIns="0" rIns="0" bIns="0" rtlCol="0" anchor="ctr">
            <a:spAutoFit/>
          </a:bodyPr>
          <a:lstStyle/>
          <a:p>
            <a:pPr algn="ctr"/>
            <a:r>
              <a:rPr lang="en-US" altLang="zh-CN" sz="2800" b="1" spc="200" dirty="0">
                <a:latin typeface="微软雅黑" panose="020B0503020204020204" pitchFamily="34" charset="-122"/>
                <a:ea typeface="微软雅黑" panose="020B0503020204020204" pitchFamily="34" charset="-122"/>
                <a:sym typeface="Arial" panose="020B0604020202020204" pitchFamily="34" charset="0"/>
              </a:rPr>
              <a:t>Background Introduction</a:t>
            </a:r>
          </a:p>
        </p:txBody>
      </p:sp>
      <p:sp>
        <p:nvSpPr>
          <p:cNvPr id="56" name="TextBox 8"/>
          <p:cNvSpPr txBox="1"/>
          <p:nvPr/>
        </p:nvSpPr>
        <p:spPr>
          <a:xfrm>
            <a:off x="6062568" y="2891214"/>
            <a:ext cx="5751626" cy="430887"/>
          </a:xfrm>
          <a:prstGeom prst="rect">
            <a:avLst/>
          </a:prstGeom>
          <a:noFill/>
        </p:spPr>
        <p:txBody>
          <a:bodyPr wrap="square" lIns="0" tIns="0" rIns="0" bIns="0" rtlCol="0" anchor="ctr">
            <a:spAutoFit/>
          </a:bodyPr>
          <a:lstStyle/>
          <a:p>
            <a:pPr algn="ctr"/>
            <a:r>
              <a:rPr lang="en-US" altLang="zh-CN" sz="2800" b="1" spc="200" dirty="0">
                <a:latin typeface="微软雅黑" panose="020B0503020204020204" pitchFamily="34" charset="-122"/>
                <a:ea typeface="微软雅黑" panose="020B0503020204020204" pitchFamily="34" charset="-122"/>
                <a:sym typeface="Arial" panose="020B0604020202020204" pitchFamily="34" charset="0"/>
              </a:rPr>
              <a:t>Exploitation</a:t>
            </a:r>
          </a:p>
        </p:txBody>
      </p:sp>
      <p:sp>
        <p:nvSpPr>
          <p:cNvPr id="58" name="TextBox 8"/>
          <p:cNvSpPr txBox="1"/>
          <p:nvPr/>
        </p:nvSpPr>
        <p:spPr>
          <a:xfrm>
            <a:off x="6062568" y="5101029"/>
            <a:ext cx="5751626" cy="430887"/>
          </a:xfrm>
          <a:prstGeom prst="rect">
            <a:avLst/>
          </a:prstGeom>
          <a:noFill/>
        </p:spPr>
        <p:txBody>
          <a:bodyPr wrap="square" lIns="0" tIns="0" rIns="0" bIns="0" rtlCol="0" anchor="ctr">
            <a:spAutoFit/>
          </a:bodyPr>
          <a:lstStyle/>
          <a:p>
            <a:pPr algn="ctr"/>
            <a:r>
              <a:rPr lang="en-US" altLang="zh-CN" sz="2800" b="1" spc="200" dirty="0">
                <a:latin typeface="微软雅黑" panose="020B0503020204020204" pitchFamily="34" charset="-122"/>
                <a:ea typeface="微软雅黑" panose="020B0503020204020204" pitchFamily="34" charset="-122"/>
                <a:sym typeface="Arial" panose="020B0604020202020204" pitchFamily="34" charset="0"/>
              </a:rPr>
              <a:t>Summary</a:t>
            </a:r>
          </a:p>
        </p:txBody>
      </p:sp>
      <p:sp>
        <p:nvSpPr>
          <p:cNvPr id="59" name="TextBox 8"/>
          <p:cNvSpPr txBox="1"/>
          <p:nvPr/>
        </p:nvSpPr>
        <p:spPr>
          <a:xfrm>
            <a:off x="6062568" y="3977558"/>
            <a:ext cx="5751626" cy="430887"/>
          </a:xfrm>
          <a:prstGeom prst="rect">
            <a:avLst/>
          </a:prstGeom>
          <a:noFill/>
        </p:spPr>
        <p:txBody>
          <a:bodyPr wrap="square" lIns="0" tIns="0" rIns="0" bIns="0" rtlCol="0" anchor="ctr">
            <a:spAutoFit/>
          </a:bodyPr>
          <a:lstStyle/>
          <a:p>
            <a:pPr algn="ctr"/>
            <a:r>
              <a:rPr lang="en-US" altLang="zh-CN" sz="2800" b="1" spc="200" dirty="0">
                <a:latin typeface="微软雅黑" panose="020B0503020204020204" pitchFamily="34" charset="-122"/>
                <a:ea typeface="微软雅黑" panose="020B0503020204020204" pitchFamily="34" charset="-122"/>
                <a:sym typeface="Arial" panose="020B0604020202020204" pitchFamily="34" charset="0"/>
              </a:rPr>
              <a:t>Countermeasures</a:t>
            </a:r>
          </a:p>
        </p:txBody>
      </p:sp>
    </p:spTree>
    <p:extLst>
      <p:ext uri="{BB962C8B-B14F-4D97-AF65-F5344CB8AC3E}">
        <p14:creationId xmlns:p14="http://schemas.microsoft.com/office/powerpoint/2010/main" val="408515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721437" y="6023841"/>
            <a:ext cx="2743200" cy="365125"/>
          </a:xfrm>
        </p:spPr>
        <p:txBody>
          <a:bodyPr/>
          <a:lstStyle/>
          <a:p>
            <a:fld id="{62B6538A-33AE-45EB-868C-14B9E34ED961}" type="slidenum">
              <a:rPr lang="zh-CN" altLang="en-US" smtClean="0"/>
              <a:t>3</a:t>
            </a:fld>
            <a:endParaRPr lang="zh-CN" altLang="en-US"/>
          </a:p>
        </p:txBody>
      </p:sp>
      <p:sp>
        <p:nvSpPr>
          <p:cNvPr id="8" name="矩形 7"/>
          <p:cNvSpPr/>
          <p:nvPr/>
        </p:nvSpPr>
        <p:spPr>
          <a:xfrm>
            <a:off x="2475195" y="338644"/>
            <a:ext cx="7241609" cy="707886"/>
          </a:xfrm>
          <a:prstGeom prst="rect">
            <a:avLst/>
          </a:prstGeom>
        </p:spPr>
        <p:txBody>
          <a:bodyPr wrap="square" numCol="1" spcCol="360000">
            <a:spAutoFit/>
          </a:bodyPr>
          <a:lstStyle/>
          <a:p>
            <a:pPr algn="ctr"/>
            <a:r>
              <a:rPr lang="en-US" altLang="zh-CN" sz="4000" b="1" spc="200" dirty="0">
                <a:latin typeface="微软雅黑" panose="020B0503020204020204" pitchFamily="34" charset="-122"/>
                <a:ea typeface="微软雅黑" panose="020B0503020204020204" pitchFamily="34" charset="-122"/>
                <a:sym typeface="Arial" panose="020B0604020202020204" pitchFamily="34" charset="0"/>
              </a:rPr>
              <a:t>What is buffer overflow?</a:t>
            </a:r>
          </a:p>
        </p:txBody>
      </p:sp>
      <p:sp>
        <p:nvSpPr>
          <p:cNvPr id="3" name="文本框 2">
            <a:extLst>
              <a:ext uri="{FF2B5EF4-FFF2-40B4-BE49-F238E27FC236}">
                <a16:creationId xmlns:a16="http://schemas.microsoft.com/office/drawing/2014/main" id="{D9CCC03D-2011-4693-9930-89F0A2A4B69C}"/>
              </a:ext>
            </a:extLst>
          </p:cNvPr>
          <p:cNvSpPr txBox="1"/>
          <p:nvPr/>
        </p:nvSpPr>
        <p:spPr>
          <a:xfrm>
            <a:off x="1481624" y="1368703"/>
            <a:ext cx="8743597"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Concept </a:t>
            </a:r>
            <a:r>
              <a:rPr lang="en-US" altLang="zh-CN" sz="2400" dirty="0" smtClean="0">
                <a:latin typeface="微软雅黑" panose="020B0503020204020204" pitchFamily="34" charset="-122"/>
                <a:ea typeface="微软雅黑" panose="020B0503020204020204" pitchFamily="34" charset="-122"/>
              </a:rPr>
              <a:t>------- When </a:t>
            </a:r>
            <a:r>
              <a:rPr lang="en-US" altLang="zh-CN" sz="2400" dirty="0">
                <a:latin typeface="微软雅黑" panose="020B0503020204020204" pitchFamily="34" charset="-122"/>
                <a:ea typeface="微软雅黑" panose="020B0503020204020204" pitchFamily="34" charset="-122"/>
              </a:rPr>
              <a:t>a program writes data to the buffer, it overflows the boundary of the buffer and overwrites the adjacent memory.</a:t>
            </a:r>
            <a:endParaRPr lang="zh-CN" altLang="en-US" sz="2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B25B0EF-DB66-45C8-B2AD-D448B324B5E9}"/>
              </a:ext>
            </a:extLst>
          </p:cNvPr>
          <p:cNvSpPr txBox="1"/>
          <p:nvPr/>
        </p:nvSpPr>
        <p:spPr>
          <a:xfrm>
            <a:off x="1481624" y="2798841"/>
            <a:ext cx="9088830"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Exploitation</a:t>
            </a:r>
            <a:r>
              <a:rPr lang="en-US" altLang="zh-CN" sz="2400" dirty="0" smtClean="0">
                <a:latin typeface="微软雅黑" panose="020B0503020204020204" pitchFamily="34" charset="-122"/>
                <a:ea typeface="微软雅黑" panose="020B0503020204020204" pitchFamily="34" charset="-122"/>
              </a:rPr>
              <a:t>------ Data </a:t>
            </a:r>
            <a:r>
              <a:rPr lang="en-US" altLang="zh-CN" sz="2400" dirty="0">
                <a:latin typeface="微软雅黑" panose="020B0503020204020204" pitchFamily="34" charset="-122"/>
                <a:ea typeface="微软雅黑" panose="020B0503020204020204" pitchFamily="34" charset="-122"/>
              </a:rPr>
              <a:t>and instructions are the same in memory. So attackers can overwrite legal data with  carefully prepared code. With the control of program flow, they will finally make the attack code work. </a:t>
            </a:r>
            <a:endParaRPr lang="zh-CN" altLang="en-US" sz="2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B25B0EF-DB66-45C8-B2AD-D448B324B5E9}"/>
              </a:ext>
            </a:extLst>
          </p:cNvPr>
          <p:cNvSpPr txBox="1"/>
          <p:nvPr/>
        </p:nvSpPr>
        <p:spPr>
          <a:xfrm>
            <a:off x="1481624" y="4598310"/>
            <a:ext cx="9088830"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Significance </a:t>
            </a:r>
            <a:r>
              <a:rPr lang="en-US" altLang="zh-CN" sz="2400" dirty="0" smtClean="0">
                <a:latin typeface="微软雅黑" panose="020B0503020204020204" pitchFamily="34" charset="-122"/>
                <a:ea typeface="微软雅黑" panose="020B0503020204020204" pitchFamily="34" charset="-122"/>
              </a:rPr>
              <a:t>----- In the </a:t>
            </a:r>
            <a:r>
              <a:rPr lang="en-US" altLang="zh-CN" sz="2400" dirty="0">
                <a:latin typeface="微软雅黑" panose="020B0503020204020204" pitchFamily="34" charset="-122"/>
                <a:ea typeface="微软雅黑" panose="020B0503020204020204" pitchFamily="34" charset="-122"/>
              </a:rPr>
              <a:t>network security vulnerabilities, the proportion of buffer overflow has been high. in the first half of 2017, the buffer overflow vulnerability attacks account for 14</a:t>
            </a:r>
            <a:r>
              <a:rPr lang="en-US" altLang="zh-CN" sz="2400" dirty="0" smtClean="0">
                <a:latin typeface="微软雅黑" panose="020B0503020204020204" pitchFamily="34" charset="-122"/>
                <a:ea typeface="微软雅黑" panose="020B0503020204020204" pitchFamily="34" charset="-122"/>
              </a:rPr>
              <a:t>% among all attacks.</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586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37CA786-EB0B-4EB8-8AA1-EDB66F60D77B}"/>
              </a:ext>
            </a:extLst>
          </p:cNvPr>
          <p:cNvSpPr>
            <a:spLocks noGrp="1"/>
          </p:cNvSpPr>
          <p:nvPr>
            <p:ph type="sldNum" sz="quarter" idx="12"/>
          </p:nvPr>
        </p:nvSpPr>
        <p:spPr/>
        <p:txBody>
          <a:bodyPr/>
          <a:lstStyle/>
          <a:p>
            <a:fld id="{62B6538A-33AE-45EB-868C-14B9E34ED961}" type="slidenum">
              <a:rPr lang="zh-CN" altLang="en-US" smtClean="0"/>
              <a:t>4</a:t>
            </a:fld>
            <a:endParaRPr lang="zh-CN" altLang="en-US"/>
          </a:p>
        </p:txBody>
      </p:sp>
      <p:sp>
        <p:nvSpPr>
          <p:cNvPr id="3" name="文本框 2">
            <a:extLst>
              <a:ext uri="{FF2B5EF4-FFF2-40B4-BE49-F238E27FC236}">
                <a16:creationId xmlns:a16="http://schemas.microsoft.com/office/drawing/2014/main" id="{0049AADD-D8E9-4ED9-ADC3-1B476BC47C72}"/>
              </a:ext>
            </a:extLst>
          </p:cNvPr>
          <p:cNvSpPr txBox="1"/>
          <p:nvPr/>
        </p:nvSpPr>
        <p:spPr>
          <a:xfrm>
            <a:off x="3676261" y="653143"/>
            <a:ext cx="184731" cy="369332"/>
          </a:xfrm>
          <a:prstGeom prst="rect">
            <a:avLst/>
          </a:prstGeom>
          <a:noFill/>
        </p:spPr>
        <p:txBody>
          <a:bodyPr wrap="none" rtlCol="0">
            <a:spAutoFit/>
          </a:bodyPr>
          <a:lstStyle/>
          <a:p>
            <a:endParaRPr lang="zh-CN" altLang="en-US" dirty="0"/>
          </a:p>
        </p:txBody>
      </p:sp>
      <p:sp>
        <p:nvSpPr>
          <p:cNvPr id="4" name="矩形 3">
            <a:extLst>
              <a:ext uri="{FF2B5EF4-FFF2-40B4-BE49-F238E27FC236}">
                <a16:creationId xmlns:a16="http://schemas.microsoft.com/office/drawing/2014/main" id="{16F7E8D8-EB0A-40E8-BC74-5981FB707375}"/>
              </a:ext>
            </a:extLst>
          </p:cNvPr>
          <p:cNvSpPr/>
          <p:nvPr/>
        </p:nvSpPr>
        <p:spPr>
          <a:xfrm>
            <a:off x="2475191" y="314589"/>
            <a:ext cx="7241609" cy="707886"/>
          </a:xfrm>
          <a:prstGeom prst="rect">
            <a:avLst/>
          </a:prstGeom>
        </p:spPr>
        <p:txBody>
          <a:bodyPr wrap="square" numCol="1" spcCol="360000">
            <a:spAutoFit/>
          </a:bodyPr>
          <a:lstStyle/>
          <a:p>
            <a:pPr algn="ctr"/>
            <a:r>
              <a:rPr lang="en-US" altLang="zh-CN" sz="4000" b="1" spc="200" dirty="0">
                <a:latin typeface="微软雅黑" panose="020B0503020204020204" pitchFamily="34" charset="-122"/>
                <a:ea typeface="微软雅黑" panose="020B0503020204020204" pitchFamily="34" charset="-122"/>
                <a:sym typeface="Arial" panose="020B0604020202020204" pitchFamily="34" charset="0"/>
              </a:rPr>
              <a:t>Stack Buffer Overflow</a:t>
            </a:r>
          </a:p>
        </p:txBody>
      </p:sp>
      <p:sp>
        <p:nvSpPr>
          <p:cNvPr id="6" name="文本框 5">
            <a:extLst>
              <a:ext uri="{FF2B5EF4-FFF2-40B4-BE49-F238E27FC236}">
                <a16:creationId xmlns:a16="http://schemas.microsoft.com/office/drawing/2014/main" id="{542D3D77-1D57-4C70-9819-5AB4E42F0CD7}"/>
              </a:ext>
            </a:extLst>
          </p:cNvPr>
          <p:cNvSpPr txBox="1"/>
          <p:nvPr/>
        </p:nvSpPr>
        <p:spPr>
          <a:xfrm>
            <a:off x="363895" y="2435934"/>
            <a:ext cx="6540758" cy="1938992"/>
          </a:xfrm>
          <a:prstGeom prst="rect">
            <a:avLst/>
          </a:prstGeom>
          <a:noFill/>
        </p:spPr>
        <p:txBody>
          <a:bodyPr wrap="square" rtlCol="0" anchor="t">
            <a:spAutoFit/>
          </a:bodyPr>
          <a:lstStyle/>
          <a:p>
            <a:r>
              <a:rPr lang="en-US" altLang="zh-CN" sz="2400" dirty="0">
                <a:latin typeface="微软雅黑" panose="020B0503020204020204" pitchFamily="34" charset="-122"/>
                <a:ea typeface="微软雅黑" panose="020B0503020204020204" pitchFamily="34" charset="-122"/>
              </a:rPr>
              <a:t>---The canonical method for exploiting a stack-based buffer overflow is to </a:t>
            </a:r>
            <a:r>
              <a:rPr lang="en-US" altLang="zh-CN" sz="2400" b="1" dirty="0">
                <a:latin typeface="微软雅黑" panose="020B0503020204020204" pitchFamily="34" charset="-122"/>
                <a:ea typeface="微软雅黑" panose="020B0503020204020204" pitchFamily="34" charset="-122"/>
              </a:rPr>
              <a:t>overwrite the function return address </a:t>
            </a:r>
            <a:r>
              <a:rPr lang="en-US" altLang="zh-CN" sz="2400" dirty="0">
                <a:latin typeface="微软雅黑" panose="020B0503020204020204" pitchFamily="34" charset="-122"/>
                <a:ea typeface="微软雅黑" panose="020B0503020204020204" pitchFamily="34" charset="-122"/>
              </a:rPr>
              <a:t>with a pointer to attacker-controlled data (usually on the stack itself).</a:t>
            </a:r>
            <a:endParaRPr lang="zh-CN" altLang="en-US"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0F187C8E-9676-401F-8399-C94454F95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4931" y="1530720"/>
            <a:ext cx="4619625" cy="3952875"/>
          </a:xfrm>
          <a:prstGeom prst="rect">
            <a:avLst/>
          </a:prstGeom>
        </p:spPr>
      </p:pic>
    </p:spTree>
    <p:extLst>
      <p:ext uri="{BB962C8B-B14F-4D97-AF65-F5344CB8AC3E}">
        <p14:creationId xmlns:p14="http://schemas.microsoft.com/office/powerpoint/2010/main" val="273841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BD92C24-C6E4-473D-8DC3-C4204BBA1FFD}"/>
              </a:ext>
            </a:extLst>
          </p:cNvPr>
          <p:cNvSpPr>
            <a:spLocks noGrp="1"/>
          </p:cNvSpPr>
          <p:nvPr>
            <p:ph type="sldNum" sz="quarter" idx="12"/>
          </p:nvPr>
        </p:nvSpPr>
        <p:spPr/>
        <p:txBody>
          <a:bodyPr/>
          <a:lstStyle/>
          <a:p>
            <a:fld id="{62B6538A-33AE-45EB-868C-14B9E34ED961}" type="slidenum">
              <a:rPr lang="zh-CN" altLang="en-US" smtClean="0"/>
              <a:t>5</a:t>
            </a:fld>
            <a:endParaRPr lang="zh-CN" altLang="en-US"/>
          </a:p>
        </p:txBody>
      </p:sp>
      <p:sp>
        <p:nvSpPr>
          <p:cNvPr id="3" name="矩形 2">
            <a:extLst>
              <a:ext uri="{FF2B5EF4-FFF2-40B4-BE49-F238E27FC236}">
                <a16:creationId xmlns:a16="http://schemas.microsoft.com/office/drawing/2014/main" id="{A43D12B0-FEFE-4BE5-899C-021988DF8798}"/>
              </a:ext>
            </a:extLst>
          </p:cNvPr>
          <p:cNvSpPr/>
          <p:nvPr/>
        </p:nvSpPr>
        <p:spPr>
          <a:xfrm>
            <a:off x="2475191" y="314589"/>
            <a:ext cx="7241609" cy="707886"/>
          </a:xfrm>
          <a:prstGeom prst="rect">
            <a:avLst/>
          </a:prstGeom>
        </p:spPr>
        <p:txBody>
          <a:bodyPr wrap="square" numCol="1" spcCol="360000">
            <a:spAutoFit/>
          </a:bodyPr>
          <a:lstStyle/>
          <a:p>
            <a:pPr algn="ctr"/>
            <a:r>
              <a:rPr lang="en-US" altLang="zh-CN" sz="4000" b="1" spc="200" dirty="0">
                <a:latin typeface="微软雅黑" panose="020B0503020204020204" pitchFamily="34" charset="-122"/>
                <a:ea typeface="微软雅黑" panose="020B0503020204020204" pitchFamily="34" charset="-122"/>
                <a:sym typeface="Arial" panose="020B0604020202020204" pitchFamily="34" charset="0"/>
              </a:rPr>
              <a:t>Stack Buffer Overflow</a:t>
            </a:r>
          </a:p>
        </p:txBody>
      </p:sp>
      <p:pic>
        <p:nvPicPr>
          <p:cNvPr id="5" name="图片 4">
            <a:extLst>
              <a:ext uri="{FF2B5EF4-FFF2-40B4-BE49-F238E27FC236}">
                <a16:creationId xmlns:a16="http://schemas.microsoft.com/office/drawing/2014/main" id="{FD7B7CB4-BD95-4587-8FA6-82A4A09C0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835" y="1365603"/>
            <a:ext cx="3263492" cy="4660317"/>
          </a:xfrm>
          <a:prstGeom prst="rect">
            <a:avLst/>
          </a:prstGeom>
        </p:spPr>
      </p:pic>
      <p:pic>
        <p:nvPicPr>
          <p:cNvPr id="7" name="图片 6">
            <a:extLst>
              <a:ext uri="{FF2B5EF4-FFF2-40B4-BE49-F238E27FC236}">
                <a16:creationId xmlns:a16="http://schemas.microsoft.com/office/drawing/2014/main" id="{41BC413B-42C6-48C3-AE9C-A5E7CE93C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835" y="1365603"/>
            <a:ext cx="3625609" cy="4673016"/>
          </a:xfrm>
          <a:prstGeom prst="rect">
            <a:avLst/>
          </a:prstGeom>
        </p:spPr>
      </p:pic>
      <p:pic>
        <p:nvPicPr>
          <p:cNvPr id="8" name="图片 7">
            <a:extLst>
              <a:ext uri="{FF2B5EF4-FFF2-40B4-BE49-F238E27FC236}">
                <a16:creationId xmlns:a16="http://schemas.microsoft.com/office/drawing/2014/main" id="{B773253C-CF73-4A80-BA20-4648C0774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3761" y="1625667"/>
            <a:ext cx="4331930" cy="3952875"/>
          </a:xfrm>
          <a:prstGeom prst="rect">
            <a:avLst/>
          </a:prstGeom>
        </p:spPr>
      </p:pic>
    </p:spTree>
    <p:extLst>
      <p:ext uri="{BB962C8B-B14F-4D97-AF65-F5344CB8AC3E}">
        <p14:creationId xmlns:p14="http://schemas.microsoft.com/office/powerpoint/2010/main" val="31872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28924E7-6FF1-4B66-838F-CF5B85263AA1}"/>
              </a:ext>
            </a:extLst>
          </p:cNvPr>
          <p:cNvSpPr>
            <a:spLocks noGrp="1"/>
          </p:cNvSpPr>
          <p:nvPr>
            <p:ph type="sldNum" sz="quarter" idx="12"/>
          </p:nvPr>
        </p:nvSpPr>
        <p:spPr/>
        <p:txBody>
          <a:bodyPr/>
          <a:lstStyle/>
          <a:p>
            <a:fld id="{62B6538A-33AE-45EB-868C-14B9E34ED961}" type="slidenum">
              <a:rPr lang="zh-CN" altLang="en-US" smtClean="0"/>
              <a:t>6</a:t>
            </a:fld>
            <a:endParaRPr lang="zh-CN" altLang="en-US"/>
          </a:p>
        </p:txBody>
      </p:sp>
      <p:sp>
        <p:nvSpPr>
          <p:cNvPr id="3" name="矩形 2">
            <a:extLst>
              <a:ext uri="{FF2B5EF4-FFF2-40B4-BE49-F238E27FC236}">
                <a16:creationId xmlns:a16="http://schemas.microsoft.com/office/drawing/2014/main" id="{A37C201C-CE3E-4B70-BE9A-DD19504C728C}"/>
              </a:ext>
            </a:extLst>
          </p:cNvPr>
          <p:cNvSpPr/>
          <p:nvPr/>
        </p:nvSpPr>
        <p:spPr>
          <a:xfrm>
            <a:off x="2475191" y="314589"/>
            <a:ext cx="7241609" cy="707886"/>
          </a:xfrm>
          <a:prstGeom prst="rect">
            <a:avLst/>
          </a:prstGeom>
        </p:spPr>
        <p:txBody>
          <a:bodyPr wrap="square" numCol="1" spcCol="360000">
            <a:spAutoFit/>
          </a:bodyPr>
          <a:lstStyle/>
          <a:p>
            <a:pPr algn="ctr"/>
            <a:r>
              <a:rPr lang="en-US" altLang="zh-CN" sz="4000" b="1" spc="200" dirty="0">
                <a:latin typeface="微软雅黑" panose="020B0503020204020204" pitchFamily="34" charset="-122"/>
                <a:ea typeface="微软雅黑" panose="020B0503020204020204" pitchFamily="34" charset="-122"/>
                <a:sym typeface="Arial" panose="020B0604020202020204" pitchFamily="34" charset="0"/>
              </a:rPr>
              <a:t>Stack Buffer Overflow</a:t>
            </a:r>
          </a:p>
        </p:txBody>
      </p:sp>
      <p:sp>
        <p:nvSpPr>
          <p:cNvPr id="4" name="文本框 3">
            <a:extLst>
              <a:ext uri="{FF2B5EF4-FFF2-40B4-BE49-F238E27FC236}">
                <a16:creationId xmlns:a16="http://schemas.microsoft.com/office/drawing/2014/main" id="{37FB2257-2645-4B29-B8D1-23BB48929E6A}"/>
              </a:ext>
            </a:extLst>
          </p:cNvPr>
          <p:cNvSpPr txBox="1"/>
          <p:nvPr/>
        </p:nvSpPr>
        <p:spPr>
          <a:xfrm>
            <a:off x="3181739" y="1539551"/>
            <a:ext cx="184731" cy="369332"/>
          </a:xfrm>
          <a:prstGeom prst="rect">
            <a:avLst/>
          </a:prstGeom>
          <a:noFill/>
        </p:spPr>
        <p:txBody>
          <a:bodyPr wrap="none" rtlCol="0">
            <a:spAutoFit/>
          </a:bodyPr>
          <a:lstStyle/>
          <a:p>
            <a:endParaRPr lang="zh-CN" altLang="en-US" dirty="0"/>
          </a:p>
        </p:txBody>
      </p:sp>
      <p:sp>
        <p:nvSpPr>
          <p:cNvPr id="5" name="文本框 4">
            <a:extLst>
              <a:ext uri="{FF2B5EF4-FFF2-40B4-BE49-F238E27FC236}">
                <a16:creationId xmlns:a16="http://schemas.microsoft.com/office/drawing/2014/main" id="{54433337-7D4B-4D0B-B5A2-F939F60CAC34}"/>
              </a:ext>
            </a:extLst>
          </p:cNvPr>
          <p:cNvSpPr txBox="1"/>
          <p:nvPr/>
        </p:nvSpPr>
        <p:spPr>
          <a:xfrm>
            <a:off x="1756483" y="1334922"/>
            <a:ext cx="8679023" cy="1938992"/>
          </a:xfrm>
          <a:prstGeom prst="rect">
            <a:avLst/>
          </a:prstGeom>
          <a:noFill/>
        </p:spPr>
        <p:txBody>
          <a:bodyPr wrap="square" rtlCol="0" anchor="t">
            <a:spAutoFit/>
          </a:bodyPr>
          <a:lstStyle/>
          <a:p>
            <a:r>
              <a:rPr lang="en-US" altLang="zh-CN" sz="2400" dirty="0">
                <a:latin typeface="微软雅黑" panose="020B0503020204020204" pitchFamily="34" charset="-122"/>
                <a:ea typeface="微软雅黑" panose="020B0503020204020204" pitchFamily="34" charset="-122"/>
              </a:rPr>
              <a:t>---In an actual stack buffer overflow exploit, the string of "A"'s would instead be malicious code. </a:t>
            </a: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---If this program had special privileges, then the attacker could easily gain superuser privileges</a:t>
            </a:r>
            <a:endParaRPr lang="zh-CN" altLang="en-US" sz="2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C93DA3F-EE52-4E81-BE83-E7EFE1CCADC2}"/>
              </a:ext>
            </a:extLst>
          </p:cNvPr>
          <p:cNvSpPr txBox="1"/>
          <p:nvPr/>
        </p:nvSpPr>
        <p:spPr>
          <a:xfrm>
            <a:off x="1756481" y="4717473"/>
            <a:ext cx="8679023" cy="830997"/>
          </a:xfrm>
          <a:prstGeom prst="rect">
            <a:avLst/>
          </a:prstGeom>
          <a:noFill/>
        </p:spPr>
        <p:txBody>
          <a:bodyPr wrap="square" rtlCol="0" anchor="t">
            <a:spAutoFit/>
          </a:bodyPr>
          <a:lstStyle/>
          <a:p>
            <a:r>
              <a:rPr lang="en-US" altLang="zh-CN" sz="2400" dirty="0">
                <a:latin typeface="微软雅黑" panose="020B0503020204020204" pitchFamily="34" charset="-122"/>
                <a:ea typeface="微软雅黑" panose="020B0503020204020204" pitchFamily="34" charset="-122"/>
              </a:rPr>
              <a:t>---Other methods like overwriting the local variable can also exploit some bugs in the program. </a:t>
            </a:r>
            <a:endParaRPr lang="zh-CN" altLang="en-US"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C19F73F-FE31-4F03-A45E-8A57BD1D28A8}"/>
              </a:ext>
            </a:extLst>
          </p:cNvPr>
          <p:cNvSpPr txBox="1"/>
          <p:nvPr/>
        </p:nvSpPr>
        <p:spPr>
          <a:xfrm>
            <a:off x="1756481" y="3580195"/>
            <a:ext cx="9272303" cy="830997"/>
          </a:xfrm>
          <a:prstGeom prst="rect">
            <a:avLst/>
          </a:prstGeom>
          <a:noFill/>
        </p:spPr>
        <p:txBody>
          <a:bodyPr wrap="square" rtlCol="0" anchor="t">
            <a:spAutoFit/>
          </a:bodyPr>
          <a:lstStyle/>
          <a:p>
            <a:r>
              <a:rPr lang="en-US" altLang="zh-CN" sz="2400" dirty="0">
                <a:latin typeface="微软雅黑" panose="020B0503020204020204" pitchFamily="34" charset="-122"/>
                <a:ea typeface="微软雅黑" panose="020B0503020204020204" pitchFamily="34" charset="-122"/>
              </a:rPr>
              <a:t>---If the address is unpredictable, you can </a:t>
            </a:r>
            <a:r>
              <a:rPr lang="en-US" altLang="zh-CN" sz="2400" dirty="0" smtClean="0">
                <a:latin typeface="微软雅黑" panose="020B0503020204020204" pitchFamily="34" charset="-122"/>
                <a:ea typeface="微软雅黑" panose="020B0503020204020204" pitchFamily="34" charset="-122"/>
              </a:rPr>
              <a:t>jump to another intended address.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825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DF5DEB3-1095-4301-A3AB-8226F7864C4B}"/>
              </a:ext>
            </a:extLst>
          </p:cNvPr>
          <p:cNvSpPr>
            <a:spLocks noGrp="1"/>
          </p:cNvSpPr>
          <p:nvPr>
            <p:ph type="sldNum" sz="quarter" idx="12"/>
          </p:nvPr>
        </p:nvSpPr>
        <p:spPr/>
        <p:txBody>
          <a:bodyPr/>
          <a:lstStyle/>
          <a:p>
            <a:fld id="{62B6538A-33AE-45EB-868C-14B9E34ED961}" type="slidenum">
              <a:rPr lang="zh-CN" altLang="en-US" smtClean="0"/>
              <a:t>7</a:t>
            </a:fld>
            <a:endParaRPr lang="zh-CN" altLang="en-US"/>
          </a:p>
        </p:txBody>
      </p:sp>
      <p:sp>
        <p:nvSpPr>
          <p:cNvPr id="3" name="矩形 2">
            <a:extLst>
              <a:ext uri="{FF2B5EF4-FFF2-40B4-BE49-F238E27FC236}">
                <a16:creationId xmlns:a16="http://schemas.microsoft.com/office/drawing/2014/main" id="{74E5971A-5CA6-4383-AEA2-2ACAFD303772}"/>
              </a:ext>
            </a:extLst>
          </p:cNvPr>
          <p:cNvSpPr/>
          <p:nvPr/>
        </p:nvSpPr>
        <p:spPr>
          <a:xfrm>
            <a:off x="1468016" y="385297"/>
            <a:ext cx="9255967" cy="707886"/>
          </a:xfrm>
          <a:prstGeom prst="rect">
            <a:avLst/>
          </a:prstGeom>
        </p:spPr>
        <p:txBody>
          <a:bodyPr wrap="square" numCol="1" spcCol="360000">
            <a:spAutoFit/>
          </a:bodyPr>
          <a:lstStyle/>
          <a:p>
            <a:pPr algn="ctr"/>
            <a:r>
              <a:rPr lang="en-US" altLang="zh-CN" sz="4000" b="1" spc="200" dirty="0">
                <a:latin typeface="微软雅黑" panose="020B0503020204020204" pitchFamily="34" charset="-122"/>
                <a:ea typeface="微软雅黑" panose="020B0503020204020204" pitchFamily="34" charset="-122"/>
                <a:sym typeface="Arial" panose="020B0604020202020204" pitchFamily="34" charset="0"/>
              </a:rPr>
              <a:t>Buffer overflow attack instance</a:t>
            </a:r>
          </a:p>
        </p:txBody>
      </p:sp>
      <p:sp>
        <p:nvSpPr>
          <p:cNvPr id="5" name="文本框 4">
            <a:extLst>
              <a:ext uri="{FF2B5EF4-FFF2-40B4-BE49-F238E27FC236}">
                <a16:creationId xmlns:a16="http://schemas.microsoft.com/office/drawing/2014/main" id="{0134BA49-5558-4491-82BA-607C5A2FD134}"/>
              </a:ext>
            </a:extLst>
          </p:cNvPr>
          <p:cNvSpPr txBox="1"/>
          <p:nvPr/>
        </p:nvSpPr>
        <p:spPr>
          <a:xfrm>
            <a:off x="1724200" y="1319310"/>
            <a:ext cx="8743597" cy="1200329"/>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In 2001, </a:t>
            </a:r>
            <a:r>
              <a:rPr lang="en-US" altLang="zh-CN" sz="2400" b="1" dirty="0">
                <a:latin typeface="微软雅黑" panose="020B0503020204020204" pitchFamily="34" charset="-122"/>
                <a:ea typeface="微软雅黑" panose="020B0503020204020204" pitchFamily="34" charset="-122"/>
              </a:rPr>
              <a:t>Code Red worm</a:t>
            </a:r>
            <a:r>
              <a:rPr lang="en-US" altLang="zh-CN" sz="2400" dirty="0">
                <a:latin typeface="微软雅黑" panose="020B0503020204020204" pitchFamily="34" charset="-122"/>
                <a:ea typeface="微软雅黑" panose="020B0503020204020204" pitchFamily="34" charset="-122"/>
              </a:rPr>
              <a:t>----exploiting buffer overflow vulnerability in Microsoft IIS Web server to attack more than 300000 computers.</a:t>
            </a:r>
            <a:endParaRPr lang="zh-CN" altLang="en-US" sz="2400"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481526CD-A20A-46EA-9DD5-022C496D7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016" y="2992588"/>
            <a:ext cx="5057775" cy="2562225"/>
          </a:xfrm>
          <a:prstGeom prst="rect">
            <a:avLst/>
          </a:prstGeom>
        </p:spPr>
      </p:pic>
      <p:sp>
        <p:nvSpPr>
          <p:cNvPr id="9" name="文本框 8">
            <a:extLst>
              <a:ext uri="{FF2B5EF4-FFF2-40B4-BE49-F238E27FC236}">
                <a16:creationId xmlns:a16="http://schemas.microsoft.com/office/drawing/2014/main" id="{D97B95B9-0BE7-4218-9A5C-5630EC25223C}"/>
              </a:ext>
            </a:extLst>
          </p:cNvPr>
          <p:cNvSpPr txBox="1"/>
          <p:nvPr/>
        </p:nvSpPr>
        <p:spPr>
          <a:xfrm>
            <a:off x="7651102" y="3172408"/>
            <a:ext cx="184731" cy="369332"/>
          </a:xfrm>
          <a:prstGeom prst="rect">
            <a:avLst/>
          </a:prstGeom>
          <a:noFill/>
        </p:spPr>
        <p:txBody>
          <a:bodyPr wrap="none" rtlCol="0">
            <a:spAutoFit/>
          </a:bodyPr>
          <a:lstStyle/>
          <a:p>
            <a:endParaRPr lang="zh-CN" altLang="en-US" dirty="0"/>
          </a:p>
        </p:txBody>
      </p:sp>
      <p:sp>
        <p:nvSpPr>
          <p:cNvPr id="10" name="文本框 9">
            <a:extLst>
              <a:ext uri="{FF2B5EF4-FFF2-40B4-BE49-F238E27FC236}">
                <a16:creationId xmlns:a16="http://schemas.microsoft.com/office/drawing/2014/main" id="{C95D4BDF-01AE-4FA5-BF71-A5087CEB3AB6}"/>
              </a:ext>
            </a:extLst>
          </p:cNvPr>
          <p:cNvSpPr txBox="1"/>
          <p:nvPr/>
        </p:nvSpPr>
        <p:spPr>
          <a:xfrm>
            <a:off x="7032171" y="3041487"/>
            <a:ext cx="4491135" cy="2308324"/>
          </a:xfrm>
          <a:prstGeom prst="rect">
            <a:avLst/>
          </a:prstGeom>
          <a:noFill/>
        </p:spPr>
        <p:txBody>
          <a:bodyPr wrap="square" rtlCol="0">
            <a:spAutoFit/>
          </a:bodyPr>
          <a:lstStyle/>
          <a:p>
            <a:r>
              <a:rPr lang="en-US" altLang="zh-CN" sz="2400" dirty="0">
                <a:ea typeface="微软雅黑" panose="020B0503020204020204" pitchFamily="34" charset="-122"/>
              </a:rPr>
              <a:t>---The effective part of the worm is the string following the last ‘N’.</a:t>
            </a:r>
          </a:p>
          <a:p>
            <a:r>
              <a:rPr lang="en-US" altLang="zh-CN" sz="2400" dirty="0">
                <a:ea typeface="微软雅黑" panose="020B0503020204020204" pitchFamily="34" charset="-122"/>
              </a:rPr>
              <a:t>----Due to a buffer overflow, a vulnerable host interpreted this string as computer instructions, propagating the worm.</a:t>
            </a:r>
            <a:endParaRPr lang="zh-CN" altLang="en-US" sz="2400" dirty="0">
              <a:ea typeface="微软雅黑" panose="020B0503020204020204" pitchFamily="34" charset="-122"/>
            </a:endParaRPr>
          </a:p>
        </p:txBody>
      </p:sp>
    </p:spTree>
    <p:extLst>
      <p:ext uri="{BB962C8B-B14F-4D97-AF65-F5344CB8AC3E}">
        <p14:creationId xmlns:p14="http://schemas.microsoft.com/office/powerpoint/2010/main" val="205894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F879B10-BABA-476B-B0B2-D019898430CD}"/>
              </a:ext>
            </a:extLst>
          </p:cNvPr>
          <p:cNvSpPr>
            <a:spLocks noGrp="1"/>
          </p:cNvSpPr>
          <p:nvPr>
            <p:ph type="sldNum" sz="quarter" idx="12"/>
          </p:nvPr>
        </p:nvSpPr>
        <p:spPr/>
        <p:txBody>
          <a:bodyPr/>
          <a:lstStyle/>
          <a:p>
            <a:fld id="{62B6538A-33AE-45EB-868C-14B9E34ED961}" type="slidenum">
              <a:rPr lang="zh-CN" altLang="en-US" smtClean="0"/>
              <a:t>8</a:t>
            </a:fld>
            <a:endParaRPr lang="zh-CN" altLang="en-US"/>
          </a:p>
        </p:txBody>
      </p:sp>
      <p:sp>
        <p:nvSpPr>
          <p:cNvPr id="3" name="矩形 2">
            <a:extLst>
              <a:ext uri="{FF2B5EF4-FFF2-40B4-BE49-F238E27FC236}">
                <a16:creationId xmlns:a16="http://schemas.microsoft.com/office/drawing/2014/main" id="{1AEB5A64-AFE3-48B2-89AB-655A4ED10B5D}"/>
              </a:ext>
            </a:extLst>
          </p:cNvPr>
          <p:cNvSpPr/>
          <p:nvPr/>
        </p:nvSpPr>
        <p:spPr>
          <a:xfrm>
            <a:off x="1468016" y="385297"/>
            <a:ext cx="9255967" cy="707886"/>
          </a:xfrm>
          <a:prstGeom prst="rect">
            <a:avLst/>
          </a:prstGeom>
        </p:spPr>
        <p:txBody>
          <a:bodyPr wrap="square" numCol="1" spcCol="360000">
            <a:spAutoFit/>
          </a:bodyPr>
          <a:lstStyle/>
          <a:p>
            <a:pPr algn="ctr"/>
            <a:r>
              <a:rPr lang="en-US" altLang="zh-CN" sz="4000" b="1" spc="200" dirty="0">
                <a:latin typeface="微软雅黑" panose="020B0503020204020204" pitchFamily="34" charset="-122"/>
                <a:ea typeface="微软雅黑" panose="020B0503020204020204" pitchFamily="34" charset="-122"/>
                <a:sym typeface="Arial" panose="020B0604020202020204" pitchFamily="34" charset="0"/>
              </a:rPr>
              <a:t>Other instances</a:t>
            </a:r>
          </a:p>
        </p:txBody>
      </p:sp>
      <p:sp>
        <p:nvSpPr>
          <p:cNvPr id="4" name="文本框 3">
            <a:extLst>
              <a:ext uri="{FF2B5EF4-FFF2-40B4-BE49-F238E27FC236}">
                <a16:creationId xmlns:a16="http://schemas.microsoft.com/office/drawing/2014/main" id="{784CFEBC-BD54-4772-A489-C7B6B9BD3EEF}"/>
              </a:ext>
            </a:extLst>
          </p:cNvPr>
          <p:cNvSpPr txBox="1"/>
          <p:nvPr/>
        </p:nvSpPr>
        <p:spPr>
          <a:xfrm>
            <a:off x="1630312" y="1534990"/>
            <a:ext cx="8743597" cy="1200329"/>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 In 2003 the </a:t>
            </a:r>
            <a:r>
              <a:rPr lang="en-US" altLang="zh-CN" sz="2400" b="1" dirty="0">
                <a:latin typeface="微软雅黑" panose="020B0503020204020204" pitchFamily="34" charset="-122"/>
                <a:ea typeface="微软雅黑" panose="020B0503020204020204" pitchFamily="34" charset="-122"/>
              </a:rPr>
              <a:t>SQL Slammer </a:t>
            </a:r>
            <a:r>
              <a:rPr lang="en-US" altLang="zh-CN" sz="2400" dirty="0">
                <a:latin typeface="微软雅黑" panose="020B0503020204020204" pitchFamily="34" charset="-122"/>
                <a:ea typeface="微软雅黑" panose="020B0503020204020204" pitchFamily="34" charset="-122"/>
              </a:rPr>
              <a:t>worm exploit buffer overflow to compromise machines running Microsoft SQL Server 2000.</a:t>
            </a:r>
            <a:endParaRPr lang="zh-CN" altLang="en-US" sz="2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527A652-655A-4549-BAA9-AE116793B554}"/>
              </a:ext>
            </a:extLst>
          </p:cNvPr>
          <p:cNvSpPr txBox="1"/>
          <p:nvPr/>
        </p:nvSpPr>
        <p:spPr>
          <a:xfrm>
            <a:off x="1630312" y="4572667"/>
            <a:ext cx="8743597"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And the earliest one----</a:t>
            </a:r>
            <a:r>
              <a:rPr lang="en-US" altLang="zh-CN" sz="2400" b="1" dirty="0">
                <a:latin typeface="微软雅黑" panose="020B0503020204020204" pitchFamily="34" charset="-122"/>
                <a:ea typeface="微软雅黑" panose="020B0503020204020204" pitchFamily="34" charset="-122"/>
              </a:rPr>
              <a:t>Morris worm </a:t>
            </a:r>
            <a:r>
              <a:rPr lang="en-US" altLang="zh-CN" sz="2400" dirty="0">
                <a:latin typeface="微软雅黑" panose="020B0503020204020204" pitchFamily="34" charset="-122"/>
                <a:ea typeface="微软雅黑" panose="020B0503020204020204" pitchFamily="34" charset="-122"/>
              </a:rPr>
              <a:t>exploited a service on Unix called finger to propagate itself over the Internet.</a:t>
            </a:r>
            <a:endParaRPr lang="zh-CN" altLang="en-US" sz="24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F8AF4D3-CA1F-48D5-9A90-3C02B9186CA8}"/>
              </a:ext>
            </a:extLst>
          </p:cNvPr>
          <p:cNvSpPr txBox="1"/>
          <p:nvPr/>
        </p:nvSpPr>
        <p:spPr>
          <a:xfrm>
            <a:off x="1630317" y="3140522"/>
            <a:ext cx="8931363" cy="83099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In 2003, </a:t>
            </a:r>
            <a:r>
              <a:rPr lang="en-US" altLang="zh-CN" sz="2400" b="1" dirty="0">
                <a:latin typeface="微软雅黑" panose="020B0503020204020204" pitchFamily="34" charset="-122"/>
                <a:ea typeface="微软雅黑" panose="020B0503020204020204" pitchFamily="34" charset="-122"/>
              </a:rPr>
              <a:t>Blaster Worm </a:t>
            </a:r>
            <a:r>
              <a:rPr lang="en-US" altLang="zh-CN" sz="2400" dirty="0">
                <a:latin typeface="微软雅黑" panose="020B0503020204020204" pitchFamily="34" charset="-122"/>
                <a:ea typeface="微软雅黑" panose="020B0503020204020204" pitchFamily="34" charset="-122"/>
              </a:rPr>
              <a:t>spread on computers running operating systems Windows XP and Windows 2000</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250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AF8FE2-0014-4291-9491-5DD4B0C5EEA5}"/>
              </a:ext>
            </a:extLst>
          </p:cNvPr>
          <p:cNvSpPr>
            <a:spLocks noGrp="1"/>
          </p:cNvSpPr>
          <p:nvPr>
            <p:ph type="sldNum" sz="quarter" idx="12"/>
          </p:nvPr>
        </p:nvSpPr>
        <p:spPr/>
        <p:txBody>
          <a:bodyPr/>
          <a:lstStyle/>
          <a:p>
            <a:fld id="{62B6538A-33AE-45EB-868C-14B9E34ED961}" type="slidenum">
              <a:rPr lang="zh-CN" altLang="en-US" smtClean="0"/>
              <a:t>9</a:t>
            </a:fld>
            <a:endParaRPr lang="zh-CN" altLang="en-US"/>
          </a:p>
        </p:txBody>
      </p:sp>
      <p:sp>
        <p:nvSpPr>
          <p:cNvPr id="3" name="矩形 2">
            <a:extLst>
              <a:ext uri="{FF2B5EF4-FFF2-40B4-BE49-F238E27FC236}">
                <a16:creationId xmlns:a16="http://schemas.microsoft.com/office/drawing/2014/main" id="{4190E659-8878-4741-B4A7-382F395F4B40}"/>
              </a:ext>
            </a:extLst>
          </p:cNvPr>
          <p:cNvSpPr/>
          <p:nvPr/>
        </p:nvSpPr>
        <p:spPr>
          <a:xfrm>
            <a:off x="2475191" y="314589"/>
            <a:ext cx="7241609" cy="707886"/>
          </a:xfrm>
          <a:prstGeom prst="rect">
            <a:avLst/>
          </a:prstGeom>
        </p:spPr>
        <p:txBody>
          <a:bodyPr wrap="square" numCol="1" spcCol="360000">
            <a:spAutoFit/>
          </a:bodyPr>
          <a:lstStyle/>
          <a:p>
            <a:pPr algn="ctr"/>
            <a:r>
              <a:rPr lang="en-US" altLang="zh-CN" sz="4000" b="1" spc="200" dirty="0">
                <a:latin typeface="微软雅黑" panose="020B0503020204020204" pitchFamily="34" charset="-122"/>
                <a:ea typeface="微软雅黑" panose="020B0503020204020204" pitchFamily="34" charset="-122"/>
                <a:sym typeface="Arial" panose="020B0604020202020204" pitchFamily="34" charset="0"/>
              </a:rPr>
              <a:t>Heap Buffer Overflow</a:t>
            </a:r>
          </a:p>
        </p:txBody>
      </p:sp>
      <p:sp>
        <p:nvSpPr>
          <p:cNvPr id="4" name="文本框 3">
            <a:extLst>
              <a:ext uri="{FF2B5EF4-FFF2-40B4-BE49-F238E27FC236}">
                <a16:creationId xmlns:a16="http://schemas.microsoft.com/office/drawing/2014/main" id="{D7E17A4F-9347-48A4-A807-BBFD0ED847C1}"/>
              </a:ext>
            </a:extLst>
          </p:cNvPr>
          <p:cNvSpPr txBox="1"/>
          <p:nvPr/>
        </p:nvSpPr>
        <p:spPr>
          <a:xfrm>
            <a:off x="1688444" y="1800649"/>
            <a:ext cx="8815101" cy="1200329"/>
          </a:xfrm>
          <a:prstGeom prst="rect">
            <a:avLst/>
          </a:prstGeom>
          <a:noFill/>
        </p:spPr>
        <p:txBody>
          <a:bodyPr wrap="square" rtlCol="0" anchor="t">
            <a:spAutoFit/>
          </a:bodyPr>
          <a:lstStyle/>
          <a:p>
            <a:r>
              <a:rPr lang="en-US" altLang="zh-CN" sz="2400" dirty="0">
                <a:latin typeface="微软雅黑" panose="020B0503020204020204" pitchFamily="34" charset="-122"/>
                <a:ea typeface="微软雅黑" panose="020B0503020204020204" pitchFamily="34" charset="-122"/>
              </a:rPr>
              <a:t>Heap----Memory on the heap is </a:t>
            </a:r>
            <a:r>
              <a:rPr lang="en-US" altLang="zh-CN" sz="2400" b="1" dirty="0">
                <a:latin typeface="微软雅黑" panose="020B0503020204020204" pitchFamily="34" charset="-122"/>
                <a:ea typeface="微软雅黑" panose="020B0503020204020204" pitchFamily="34" charset="-122"/>
              </a:rPr>
              <a:t>dynamically allocated</a:t>
            </a:r>
            <a:r>
              <a:rPr lang="en-US" altLang="zh-CN" sz="2400" dirty="0">
                <a:latin typeface="微软雅黑" panose="020B0503020204020204" pitchFamily="34" charset="-122"/>
                <a:ea typeface="微软雅黑" panose="020B0503020204020204" pitchFamily="34" charset="-122"/>
              </a:rPr>
              <a:t> by the application at run-time and typically contains program data</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1688444" y="3487495"/>
            <a:ext cx="8976446" cy="1569660"/>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Overflowing buffers on heap can change pointers that point to important </a:t>
            </a:r>
            <a:r>
              <a:rPr lang="en-US" altLang="zh-CN" sz="2400" dirty="0" smtClean="0">
                <a:latin typeface="微软雅黑" panose="020B0503020204020204" pitchFamily="34" charset="-122"/>
                <a:ea typeface="微软雅黑" panose="020B0503020204020204" pitchFamily="34" charset="-122"/>
              </a:rPr>
              <a:t>data. Sometimes </a:t>
            </a:r>
            <a:r>
              <a:rPr lang="en-US" altLang="zh-CN" sz="2400" dirty="0">
                <a:latin typeface="微软雅黑" panose="020B0503020204020204" pitchFamily="34" charset="-122"/>
                <a:ea typeface="微软雅黑" panose="020B0503020204020204" pitchFamily="34" charset="-122"/>
              </a:rPr>
              <a:t>can </a:t>
            </a:r>
            <a:r>
              <a:rPr lang="en-US" altLang="zh-CN" sz="2400" dirty="0" smtClean="0">
                <a:latin typeface="微软雅黑" panose="020B0503020204020204" pitchFamily="34" charset="-122"/>
                <a:ea typeface="微软雅黑" panose="020B0503020204020204" pitchFamily="34" charset="-122"/>
              </a:rPr>
              <a:t>cause </a:t>
            </a:r>
            <a:r>
              <a:rPr lang="en-US" altLang="zh-CN" sz="2400" dirty="0">
                <a:latin typeface="微软雅黑" panose="020B0503020204020204" pitchFamily="34" charset="-122"/>
                <a:ea typeface="微软雅黑" panose="020B0503020204020204" pitchFamily="34" charset="-122"/>
              </a:rPr>
              <a:t>program to crash by forcing it to read from an invalid address (segmentation violation)</a:t>
            </a:r>
          </a:p>
        </p:txBody>
      </p:sp>
    </p:spTree>
    <p:extLst>
      <p:ext uri="{BB962C8B-B14F-4D97-AF65-F5344CB8AC3E}">
        <p14:creationId xmlns:p14="http://schemas.microsoft.com/office/powerpoint/2010/main" val="198140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灰色商务工作汇报PPT模板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1667</TotalTime>
  <Words>540</Words>
  <Application>Microsoft Office PowerPoint</Application>
  <PresentationFormat>宽屏</PresentationFormat>
  <Paragraphs>62</Paragraphs>
  <Slides>13</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思源黑体 CN Bold</vt:lpstr>
      <vt:lpstr>思源黑体 CN Light</vt:lpstr>
      <vt:lpstr>宋体</vt:lpstr>
      <vt:lpstr>微软雅黑</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简洁黑白</dc:title>
  <dc:creator>第一PPT</dc:creator>
  <cp:keywords>www.1ppt.com</cp:keywords>
  <dc:description>www.1ppt.com</dc:description>
  <cp:lastModifiedBy>L Bruyne</cp:lastModifiedBy>
  <cp:revision>573</cp:revision>
  <dcterms:created xsi:type="dcterms:W3CDTF">2019-04-09T06:58:04Z</dcterms:created>
  <dcterms:modified xsi:type="dcterms:W3CDTF">2020-04-02T06:32:46Z</dcterms:modified>
</cp:coreProperties>
</file>