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82" r:id="rId2"/>
    <p:sldId id="275" r:id="rId3"/>
    <p:sldId id="284" r:id="rId4"/>
    <p:sldId id="326" r:id="rId5"/>
    <p:sldId id="299" r:id="rId6"/>
    <p:sldId id="285" r:id="rId7"/>
    <p:sldId id="286" r:id="rId8"/>
    <p:sldId id="287" r:id="rId9"/>
    <p:sldId id="288" r:id="rId10"/>
    <p:sldId id="289" r:id="rId11"/>
    <p:sldId id="328" r:id="rId12"/>
    <p:sldId id="300" r:id="rId13"/>
    <p:sldId id="290" r:id="rId14"/>
    <p:sldId id="347" r:id="rId15"/>
    <p:sldId id="294" r:id="rId16"/>
    <p:sldId id="302" r:id="rId17"/>
    <p:sldId id="303" r:id="rId18"/>
    <p:sldId id="323" r:id="rId19"/>
    <p:sldId id="330" r:id="rId20"/>
    <p:sldId id="331" r:id="rId21"/>
    <p:sldId id="333" r:id="rId22"/>
    <p:sldId id="340" r:id="rId23"/>
    <p:sldId id="334" r:id="rId24"/>
    <p:sldId id="335" r:id="rId25"/>
    <p:sldId id="337" r:id="rId26"/>
    <p:sldId id="339" r:id="rId27"/>
    <p:sldId id="341" r:id="rId28"/>
    <p:sldId id="342" r:id="rId29"/>
    <p:sldId id="344" r:id="rId30"/>
    <p:sldId id="314" r:id="rId31"/>
    <p:sldId id="315" r:id="rId32"/>
    <p:sldId id="319" r:id="rId33"/>
    <p:sldId id="316" r:id="rId34"/>
    <p:sldId id="346" r:id="rId35"/>
    <p:sldId id="317" r:id="rId36"/>
    <p:sldId id="318" r:id="rId37"/>
    <p:sldId id="34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103154"/>
    <a:srgbClr val="00BFC3"/>
    <a:srgbClr val="FF7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454" autoAdjust="0"/>
  </p:normalViewPr>
  <p:slideViewPr>
    <p:cSldViewPr snapToGrid="0">
      <p:cViewPr varScale="1">
        <p:scale>
          <a:sx n="71" d="100"/>
          <a:sy n="71"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45560-D3BE-144C-B048-504FC4B96961}" type="datetimeFigureOut">
              <a:rPr kumimoji="1" lang="zh-CN" altLang="en-US" smtClean="0"/>
              <a:t>2020/6/7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E44B3-252F-AC41-A1A3-84A452DCE248}" type="slidenum">
              <a:rPr kumimoji="1" lang="zh-CN" altLang="en-US" smtClean="0"/>
              <a:t>‹#›</a:t>
            </a:fld>
            <a:endParaRPr kumimoji="1" lang="zh-CN" altLang="en-US"/>
          </a:p>
        </p:txBody>
      </p:sp>
    </p:spTree>
    <p:extLst>
      <p:ext uri="{BB962C8B-B14F-4D97-AF65-F5344CB8AC3E}">
        <p14:creationId xmlns:p14="http://schemas.microsoft.com/office/powerpoint/2010/main" val="743182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要说清楚自己小组在大组里的定位和职责，</a:t>
            </a:r>
          </a:p>
          <a:p>
            <a:r>
              <a:rPr lang="zh-CN" altLang="en-US" sz="1200" kern="1200" dirty="0">
                <a:solidFill>
                  <a:schemeClr val="tx1"/>
                </a:solidFill>
                <a:effectLst/>
                <a:latin typeface="+mn-lt"/>
                <a:ea typeface="+mn-ea"/>
                <a:cs typeface="+mn-cs"/>
              </a:rPr>
              <a:t>然后剖析一下自己的功能和详细的设计实现，</a:t>
            </a:r>
          </a:p>
          <a:p>
            <a:r>
              <a:rPr lang="zh-CN" altLang="en-US" sz="1200" kern="1200" dirty="0">
                <a:solidFill>
                  <a:schemeClr val="tx1"/>
                </a:solidFill>
                <a:effectLst/>
                <a:latin typeface="+mn-lt"/>
                <a:ea typeface="+mn-ea"/>
                <a:cs typeface="+mn-cs"/>
              </a:rPr>
              <a:t>对外是怎么给其他小组提供功能的，</a:t>
            </a:r>
          </a:p>
          <a:p>
            <a:endParaRPr kumimoji="1" lang="zh-CN" altLang="en-US"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2</a:t>
            </a:fld>
            <a:endParaRPr kumimoji="1" lang="zh-CN" altLang="en-US"/>
          </a:p>
        </p:txBody>
      </p:sp>
    </p:spTree>
    <p:extLst>
      <p:ext uri="{BB962C8B-B14F-4D97-AF65-F5344CB8AC3E}">
        <p14:creationId xmlns:p14="http://schemas.microsoft.com/office/powerpoint/2010/main" val="90525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接下来介绍我们的系统的各个功能模块的详细设计</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12</a:t>
            </a:fld>
            <a:endParaRPr kumimoji="1" lang="zh-CN" altLang="en-US"/>
          </a:p>
        </p:txBody>
      </p:sp>
    </p:spTree>
    <p:extLst>
      <p:ext uri="{BB962C8B-B14F-4D97-AF65-F5344CB8AC3E}">
        <p14:creationId xmlns:p14="http://schemas.microsoft.com/office/powerpoint/2010/main" val="173946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zh-CN" dirty="0"/>
              <a:t>本模块为用户（管理员）登录系统时展示的页面</a:t>
            </a:r>
            <a:endParaRPr lang="en-US" altLang="zh-CN" dirty="0"/>
          </a:p>
          <a:p>
            <a:pPr marL="285750" indent="-285750">
              <a:lnSpc>
                <a:spcPct val="150000"/>
              </a:lnSpc>
              <a:buFont typeface="Arial" panose="020B0604020202020204" pitchFamily="34" charset="0"/>
              <a:buChar char="•"/>
            </a:pPr>
            <a:r>
              <a:rPr lang="zh-CN" altLang="zh-CN" dirty="0"/>
              <a:t>在此界面进行</a:t>
            </a:r>
            <a:r>
              <a:rPr lang="zh-CN" altLang="en-US" dirty="0"/>
              <a:t>用户需要输入用户名和密码，</a:t>
            </a:r>
            <a:r>
              <a:rPr lang="zh-CN" altLang="zh-CN" dirty="0"/>
              <a:t>身份认证成功后才能获得相应的操作权限。</a:t>
            </a:r>
            <a:endParaRPr lang="en-US" altLang="zh-CN" dirty="0"/>
          </a:p>
          <a:p>
            <a:pPr marL="285750" indent="-285750">
              <a:lnSpc>
                <a:spcPct val="150000"/>
              </a:lnSpc>
              <a:buFont typeface="Arial" panose="020B0604020202020204" pitchFamily="34" charset="0"/>
              <a:buChar char="•"/>
            </a:pPr>
            <a:r>
              <a:rPr lang="zh-CN" altLang="zh-CN" dirty="0"/>
              <a:t>存在的目的是确认用户（管理员）的身份，从而判断用户是否有权限使用部分功能，保证系统安全性。</a:t>
            </a:r>
          </a:p>
          <a:p>
            <a:endParaRPr lang="zh-CN" altLang="en-US" dirty="0"/>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13</a:t>
            </a:fld>
            <a:endParaRPr kumimoji="1" lang="zh-CN" altLang="en-US"/>
          </a:p>
        </p:txBody>
      </p:sp>
    </p:spTree>
    <p:extLst>
      <p:ext uri="{BB962C8B-B14F-4D97-AF65-F5344CB8AC3E}">
        <p14:creationId xmlns:p14="http://schemas.microsoft.com/office/powerpoint/2010/main" val="428346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输入项是用户账号和用户密码，输出项由脚本输出登录结果（登录成功或者登陆失败）</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14</a:t>
            </a:fld>
            <a:endParaRPr kumimoji="1" lang="zh-CN" altLang="en-US"/>
          </a:p>
        </p:txBody>
      </p:sp>
    </p:spTree>
    <p:extLst>
      <p:ext uri="{BB962C8B-B14F-4D97-AF65-F5344CB8AC3E}">
        <p14:creationId xmlns:p14="http://schemas.microsoft.com/office/powerpoint/2010/main" val="290627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这是我们的用户登录的界面设计</a:t>
            </a:r>
            <a:endParaRPr lang="en-US" altLang="zh-CN" dirty="0"/>
          </a:p>
          <a:p>
            <a:r>
              <a:rPr lang="zh-CN" altLang="en-US" dirty="0"/>
              <a:t>选择记住我，可以保存用户名和密码</a:t>
            </a:r>
            <a:endParaRPr lang="en-US" altLang="zh-CN" dirty="0"/>
          </a:p>
          <a:p>
            <a:r>
              <a:rPr lang="zh-CN" altLang="en-US" dirty="0"/>
              <a:t>点击忘记密码可以找回密码</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15</a:t>
            </a:fld>
            <a:endParaRPr kumimoji="1" lang="zh-CN" altLang="en-US"/>
          </a:p>
        </p:txBody>
      </p:sp>
    </p:spTree>
    <p:extLst>
      <p:ext uri="{BB962C8B-B14F-4D97-AF65-F5344CB8AC3E}">
        <p14:creationId xmlns:p14="http://schemas.microsoft.com/office/powerpoint/2010/main" val="7576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16</a:t>
            </a:fld>
            <a:endParaRPr kumimoji="1" lang="zh-CN" altLang="en-US"/>
          </a:p>
        </p:txBody>
      </p:sp>
    </p:spTree>
    <p:extLst>
      <p:ext uri="{BB962C8B-B14F-4D97-AF65-F5344CB8AC3E}">
        <p14:creationId xmlns:p14="http://schemas.microsoft.com/office/powerpoint/2010/main" val="1012790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44" indent="-285744" defTabSz="914377">
              <a:lnSpc>
                <a:spcPct val="150000"/>
              </a:lnSpc>
              <a:buFont typeface="Arial" panose="020B0604020202020204" pitchFamily="34" charset="0"/>
              <a:buChar char="•"/>
            </a:pPr>
            <a:r>
              <a:rPr lang="zh-CN" altLang="zh-CN" dirty="0"/>
              <a:t>本模块的功能是生成全国疫情地图</a:t>
            </a:r>
            <a:r>
              <a:rPr lang="zh-CN" altLang="en-US" dirty="0"/>
              <a:t>和趋势图</a:t>
            </a:r>
            <a:r>
              <a:rPr lang="zh-CN" altLang="zh-CN" dirty="0"/>
              <a:t>。</a:t>
            </a:r>
            <a:endParaRPr lang="en-US" altLang="zh-CN" dirty="0"/>
          </a:p>
          <a:p>
            <a:pPr marL="285744" indent="-285744" defTabSz="914377">
              <a:lnSpc>
                <a:spcPct val="150000"/>
              </a:lnSpc>
              <a:buFont typeface="Arial" panose="020B0604020202020204" pitchFamily="34" charset="0"/>
              <a:buChar char="•"/>
            </a:pPr>
            <a:r>
              <a:rPr lang="zh-CN" altLang="zh-CN" dirty="0"/>
              <a:t>根据各省现存确诊总人数（排除治愈、死亡）和累计确诊人数（包含治愈、死亡）地图上不同省份区域将显示不同颜色。</a:t>
            </a:r>
            <a:endParaRPr lang="en-US" altLang="zh-CN" dirty="0"/>
          </a:p>
          <a:p>
            <a:pPr marL="285744" indent="-285744" defTabSz="914377">
              <a:lnSpc>
                <a:spcPct val="150000"/>
              </a:lnSpc>
              <a:buFont typeface="Arial" panose="020B0604020202020204" pitchFamily="34" charset="0"/>
              <a:buChar char="•"/>
            </a:pPr>
            <a:r>
              <a:rPr lang="zh-CN" altLang="en-US" dirty="0"/>
              <a:t>趋势图</a:t>
            </a:r>
            <a:r>
              <a:rPr lang="zh-CN" altLang="zh-CN" dirty="0"/>
              <a:t>包括全国新增确诊</a:t>
            </a:r>
            <a:r>
              <a:rPr lang="en-US" altLang="zh-CN" dirty="0"/>
              <a:t>/</a:t>
            </a:r>
            <a:r>
              <a:rPr lang="zh-CN" altLang="zh-CN" dirty="0"/>
              <a:t>新增境外输入确诊趋势图、全国现有确诊</a:t>
            </a:r>
            <a:r>
              <a:rPr lang="en-US" altLang="zh-CN" dirty="0"/>
              <a:t>/</a:t>
            </a:r>
            <a:r>
              <a:rPr lang="zh-CN" altLang="zh-CN" dirty="0"/>
              <a:t>累计确诊趋势图、全国累计治愈</a:t>
            </a:r>
            <a:r>
              <a:rPr lang="en-US" altLang="zh-CN" dirty="0"/>
              <a:t>/</a:t>
            </a:r>
            <a:r>
              <a:rPr lang="zh-CN" altLang="zh-CN" dirty="0"/>
              <a:t>死亡趋势图，以及各省</a:t>
            </a:r>
            <a:r>
              <a:rPr lang="zh-CN" altLang="en-US" dirty="0"/>
              <a:t>的相同类型趋势图等</a:t>
            </a:r>
            <a:endParaRPr lang="en-US" altLang="zh-CN" dirty="0"/>
          </a:p>
          <a:p>
            <a:pPr marL="285744" indent="-285744" defTabSz="914377">
              <a:lnSpc>
                <a:spcPct val="150000"/>
              </a:lnSpc>
              <a:buFont typeface="Arial" panose="020B0604020202020204" pitchFamily="34" charset="0"/>
              <a:buChar char="•"/>
            </a:pPr>
            <a:r>
              <a:rPr lang="zh-CN" altLang="en-US" dirty="0"/>
              <a:t>系统接收选择的要查看的地图或者趋势图类型，然后从数据库读取相应的所需的数据，生成并展示图</a:t>
            </a:r>
            <a:endParaRPr lang="zh-CN" altLang="zh-CN" dirty="0"/>
          </a:p>
          <a:p>
            <a:endParaRPr kumimoji="1" lang="zh-CN" altLang="en-US"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17</a:t>
            </a:fld>
            <a:endParaRPr kumimoji="1" lang="zh-CN" altLang="en-US"/>
          </a:p>
        </p:txBody>
      </p:sp>
    </p:spTree>
    <p:extLst>
      <p:ext uri="{BB962C8B-B14F-4D97-AF65-F5344CB8AC3E}">
        <p14:creationId xmlns:p14="http://schemas.microsoft.com/office/powerpoint/2010/main" val="46017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如果选择生成疫情地图，输入项是</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需要生成的</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地图</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类型</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和</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生成图所需数据</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，输出疫情地图生成结果</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如果选择生成疫情趋势图 ，</a:t>
            </a:r>
            <a:r>
              <a:rPr lang="zh-CN" altLang="en-US" dirty="0"/>
              <a:t>输入项是</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需要生成的</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趋势图</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类型</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和</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生成图所需数据</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，输出疫情趋势图生成结果</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18</a:t>
            </a:fld>
            <a:endParaRPr kumimoji="1" lang="zh-CN" altLang="en-US"/>
          </a:p>
        </p:txBody>
      </p:sp>
    </p:spTree>
    <p:extLst>
      <p:ext uri="{BB962C8B-B14F-4D97-AF65-F5344CB8AC3E}">
        <p14:creationId xmlns:p14="http://schemas.microsoft.com/office/powerpoint/2010/main" val="1349202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zh-CN" dirty="0"/>
              <a:t>用于向用户展示疫情地图</a:t>
            </a:r>
            <a:r>
              <a:rPr lang="zh-CN" altLang="en-US" dirty="0"/>
              <a:t>和趋势图</a:t>
            </a:r>
            <a:r>
              <a:rPr lang="zh-CN" altLang="zh-CN" dirty="0"/>
              <a:t>的详细数据。</a:t>
            </a:r>
            <a:endParaRPr lang="en-US" altLang="zh-CN" dirty="0"/>
          </a:p>
          <a:p>
            <a:pPr marL="285750" indent="-285750">
              <a:lnSpc>
                <a:spcPct val="150000"/>
              </a:lnSpc>
              <a:buFont typeface="Arial" panose="020B0604020202020204" pitchFamily="34" charset="0"/>
              <a:buChar char="•"/>
            </a:pPr>
            <a:r>
              <a:rPr lang="zh-CN" altLang="zh-CN" dirty="0"/>
              <a:t>用户将鼠标移动到疫情地图内的某个省份时，该省份</a:t>
            </a:r>
            <a:r>
              <a:rPr lang="zh-CN" altLang="en-US" dirty="0"/>
              <a:t>会</a:t>
            </a:r>
            <a:r>
              <a:rPr lang="zh-CN" altLang="zh-CN" dirty="0"/>
              <a:t>被高亮显示，同时悬浮显示该省</a:t>
            </a:r>
            <a:r>
              <a:rPr lang="zh-CN" altLang="en-US" dirty="0"/>
              <a:t>数据；</a:t>
            </a:r>
            <a:r>
              <a:rPr lang="zh-CN" altLang="zh-CN" dirty="0"/>
              <a:t>当鼠标点击某个省份区域时，将跳转到该省的疫情信息详细页面。</a:t>
            </a:r>
            <a:endParaRPr lang="en-US" altLang="zh-CN" dirty="0"/>
          </a:p>
          <a:p>
            <a:pPr marL="285750" indent="-285750">
              <a:lnSpc>
                <a:spcPct val="150000"/>
              </a:lnSpc>
              <a:buFont typeface="Arial" panose="020B0604020202020204" pitchFamily="34" charset="0"/>
              <a:buChar char="•"/>
            </a:pPr>
            <a:r>
              <a:rPr lang="zh-CN" altLang="zh-CN" dirty="0"/>
              <a:t>当用户将鼠标移动到疫情趋势图上任意位置，将生成一条经过该位置的虚线。位于该虚线的趋势线上的点被高亮显示，同时悬浮显示</a:t>
            </a:r>
            <a:r>
              <a:rPr lang="zh-CN" altLang="en-US" dirty="0"/>
              <a:t>相关数据</a:t>
            </a:r>
            <a:endParaRPr lang="zh-CN" altLang="zh-CN" dirty="0"/>
          </a:p>
          <a:p>
            <a:endParaRPr kumimoji="1" lang="zh-CN" altLang="en-US"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20</a:t>
            </a:fld>
            <a:endParaRPr kumimoji="1" lang="zh-CN" altLang="en-US"/>
          </a:p>
        </p:txBody>
      </p:sp>
    </p:spTree>
    <p:extLst>
      <p:ext uri="{BB962C8B-B14F-4D97-AF65-F5344CB8AC3E}">
        <p14:creationId xmlns:p14="http://schemas.microsoft.com/office/powerpoint/2010/main" val="2470271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输入项是鼠标的位置和鼠标的动作，输出鼠标事件的响应结果</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21</a:t>
            </a:fld>
            <a:endParaRPr kumimoji="1" lang="zh-CN" altLang="en-US"/>
          </a:p>
        </p:txBody>
      </p:sp>
    </p:spTree>
    <p:extLst>
      <p:ext uri="{BB962C8B-B14F-4D97-AF65-F5344CB8AC3E}">
        <p14:creationId xmlns:p14="http://schemas.microsoft.com/office/powerpoint/2010/main" val="270073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如图是我们设计的数据展示页面。地图上方显示每日的疫情动态数据变化情况。中间是全国疫情地图。右上方是疫情趋势图，右下方会显示疫情目前的治愈率和死亡率。</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22</a:t>
            </a:fld>
            <a:endParaRPr kumimoji="1" lang="zh-CN" altLang="en-US"/>
          </a:p>
        </p:txBody>
      </p:sp>
    </p:spTree>
    <p:extLst>
      <p:ext uri="{BB962C8B-B14F-4D97-AF65-F5344CB8AC3E}">
        <p14:creationId xmlns:p14="http://schemas.microsoft.com/office/powerpoint/2010/main" val="96693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03154"/>
                </a:solidFill>
              </a:rPr>
              <a:t>普通用户与游客在我们的子系统中的权限是一模一样的，所以我们接下来的设计中不对这两类用户做区分。</a:t>
            </a:r>
            <a:endParaRPr lang="en-US" altLang="zh-CN" dirty="0">
              <a:solidFill>
                <a:srgbClr val="103154"/>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03154"/>
                </a:solidFill>
              </a:rPr>
              <a:t>我们主要与用户管理子系统相联系，需要通过该系统获取管理员和用户信息。</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3</a:t>
            </a:fld>
            <a:endParaRPr kumimoji="1" lang="zh-CN" altLang="en-US"/>
          </a:p>
        </p:txBody>
      </p:sp>
    </p:spTree>
    <p:extLst>
      <p:ext uri="{BB962C8B-B14F-4D97-AF65-F5344CB8AC3E}">
        <p14:creationId xmlns:p14="http://schemas.microsoft.com/office/powerpoint/2010/main" val="3127392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zh-CN" dirty="0"/>
              <a:t>这个模块中，</a:t>
            </a:r>
            <a:r>
              <a:rPr lang="zh-CN" altLang="en-US" dirty="0"/>
              <a:t>只允许</a:t>
            </a:r>
            <a:r>
              <a:rPr lang="zh-CN" altLang="zh-CN" dirty="0"/>
              <a:t>各省的系统管理员</a:t>
            </a:r>
            <a:r>
              <a:rPr lang="zh-CN" altLang="en-US" dirty="0"/>
              <a:t>进入，并且每个管理员只能发布自己所属省份的数据。</a:t>
            </a:r>
            <a:endParaRPr lang="en-US" altLang="zh-CN" dirty="0"/>
          </a:p>
          <a:p>
            <a:pPr marL="285750" indent="-285750">
              <a:lnSpc>
                <a:spcPct val="150000"/>
              </a:lnSpc>
              <a:buFont typeface="Arial" panose="020B0604020202020204" pitchFamily="34" charset="0"/>
              <a:buChar char="•"/>
            </a:pPr>
            <a:r>
              <a:rPr lang="zh-CN" altLang="en-US" dirty="0"/>
              <a:t>管理员</a:t>
            </a:r>
            <a:r>
              <a:rPr lang="zh-CN" altLang="zh-CN" dirty="0"/>
              <a:t>可以在后台发布各省</a:t>
            </a:r>
            <a:r>
              <a:rPr lang="zh-CN" altLang="en-US" dirty="0"/>
              <a:t>今日的相关数据，每一种病例情况都需要填写。</a:t>
            </a:r>
            <a:endParaRPr lang="en-US" altLang="zh-CN" dirty="0"/>
          </a:p>
          <a:p>
            <a:pPr marL="285750" indent="-285750">
              <a:lnSpc>
                <a:spcPct val="150000"/>
              </a:lnSpc>
              <a:buFont typeface="Arial" panose="020B0604020202020204" pitchFamily="34" charset="0"/>
              <a:buChar char="•"/>
            </a:pPr>
            <a:r>
              <a:rPr lang="zh-CN" altLang="zh-CN" dirty="0"/>
              <a:t>若某一天发布的数据有错误，系统管理员</a:t>
            </a:r>
            <a:r>
              <a:rPr lang="zh-CN" altLang="en-US" dirty="0"/>
              <a:t>也可以</a:t>
            </a:r>
            <a:r>
              <a:rPr lang="zh-CN" altLang="zh-CN" dirty="0"/>
              <a:t>删除</a:t>
            </a:r>
            <a:r>
              <a:rPr lang="zh-CN" altLang="en-US" dirty="0"/>
              <a:t>该条</a:t>
            </a:r>
            <a:r>
              <a:rPr lang="zh-CN" altLang="zh-CN" dirty="0"/>
              <a:t>疫情发布记录</a:t>
            </a:r>
            <a:r>
              <a:rPr lang="zh-CN" altLang="en-US" dirty="0"/>
              <a:t>再重新发布</a:t>
            </a:r>
            <a:r>
              <a:rPr lang="zh-CN" altLang="zh-CN" dirty="0"/>
              <a:t>。删除记录后，疫情监测信息会重新进行数据统计。</a:t>
            </a:r>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24</a:t>
            </a:fld>
            <a:endParaRPr kumimoji="1" lang="zh-CN" altLang="en-US"/>
          </a:p>
        </p:txBody>
      </p:sp>
    </p:spTree>
    <p:extLst>
      <p:ext uri="{BB962C8B-B14F-4D97-AF65-F5344CB8AC3E}">
        <p14:creationId xmlns:p14="http://schemas.microsoft.com/office/powerpoint/2010/main" val="219535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输入项是各类病例信息的数据和今日的日期，脚步会输出发布和删除疫情的信息。</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25</a:t>
            </a:fld>
            <a:endParaRPr kumimoji="1" lang="zh-CN" altLang="en-US"/>
          </a:p>
        </p:txBody>
      </p:sp>
    </p:spTree>
    <p:extLst>
      <p:ext uri="{BB962C8B-B14F-4D97-AF65-F5344CB8AC3E}">
        <p14:creationId xmlns:p14="http://schemas.microsoft.com/office/powerpoint/2010/main" val="945788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在管理员后台，中间主体显示的管理员所属省份的今日疫情情况动态变化。下方的操作记录会记录管理员的所有发布操作。</a:t>
            </a:r>
            <a:endParaRPr lang="en-US" altLang="zh-CN" dirty="0"/>
          </a:p>
          <a:p>
            <a:r>
              <a:rPr lang="zh-CN" altLang="en-US" dirty="0"/>
              <a:t>点击右侧的发布数据按钮，可以发布今日的疫情情况。如果今日已经发布过了，则不能再发布。只能选择修改数据。</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26</a:t>
            </a:fld>
            <a:endParaRPr kumimoji="1" lang="zh-CN" altLang="en-US"/>
          </a:p>
        </p:txBody>
      </p:sp>
    </p:spTree>
    <p:extLst>
      <p:ext uri="{BB962C8B-B14F-4D97-AF65-F5344CB8AC3E}">
        <p14:creationId xmlns:p14="http://schemas.microsoft.com/office/powerpoint/2010/main" val="561609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dirty="0"/>
              <a:t>数据统计模块没有单独的界面。这个模块</a:t>
            </a:r>
            <a:r>
              <a:rPr lang="zh-CN" altLang="zh-CN" dirty="0"/>
              <a:t>用于计算全国及各省现存确诊总人数、现有疑似、境外输入总人数</a:t>
            </a:r>
            <a:r>
              <a:rPr lang="zh-CN" altLang="en-US" dirty="0"/>
              <a:t>等数据</a:t>
            </a: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zh-CN" dirty="0"/>
              <a:t>每当有系统管理员发布新的病例监测信息或者删除已有的病例监测信息时，都会运行这个模块更新</a:t>
            </a:r>
            <a:r>
              <a:rPr lang="zh-CN" altLang="en-US" dirty="0"/>
              <a:t>数据库中的</a:t>
            </a:r>
            <a:r>
              <a:rPr lang="zh-CN" altLang="zh-CN" dirty="0"/>
              <a:t>统计信息。</a:t>
            </a:r>
            <a:endParaRPr lang="en-US" altLang="zh-CN"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28</a:t>
            </a:fld>
            <a:endParaRPr kumimoji="1" lang="zh-CN" altLang="en-US"/>
          </a:p>
        </p:txBody>
      </p:sp>
    </p:spTree>
    <p:extLst>
      <p:ext uri="{BB962C8B-B14F-4D97-AF65-F5344CB8AC3E}">
        <p14:creationId xmlns:p14="http://schemas.microsoft.com/office/powerpoint/2010/main" val="367668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需要输入操作的类型是发布新信息或是删除已发布的记录。根据更改的记录所属省份和记录的病例信息，修改数据库中的统计信息。</a:t>
            </a:r>
            <a:endParaRPr lang="en-US" altLang="zh-CN" dirty="0"/>
          </a:p>
          <a:p>
            <a:r>
              <a:rPr lang="zh-CN" altLang="en-US" dirty="0"/>
              <a:t>输出项是更新结果。</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29</a:t>
            </a:fld>
            <a:endParaRPr kumimoji="1" lang="zh-CN" altLang="en-US"/>
          </a:p>
        </p:txBody>
      </p:sp>
    </p:spTree>
    <p:extLst>
      <p:ext uri="{BB962C8B-B14F-4D97-AF65-F5344CB8AC3E}">
        <p14:creationId xmlns:p14="http://schemas.microsoft.com/office/powerpoint/2010/main" val="3879135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数据库中主要有用户实体、省份信息实体和全国信息实体。</a:t>
            </a:r>
            <a:endParaRPr lang="en-US" altLang="zh-CN" dirty="0"/>
          </a:p>
          <a:p>
            <a:r>
              <a:rPr lang="zh-CN" altLang="en-US" dirty="0"/>
              <a:t>用户信息实体可以对省份每日疫情信息实体进行增加或删除操作。根据每个省的每日疫情变化，可以统计算出每个省的累计疫情信息、全国每日疫情变化和全国疫情累计信息。</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31</a:t>
            </a:fld>
            <a:endParaRPr kumimoji="1" lang="zh-CN" altLang="en-US"/>
          </a:p>
        </p:txBody>
      </p:sp>
    </p:spTree>
    <p:extLst>
      <p:ext uri="{BB962C8B-B14F-4D97-AF65-F5344CB8AC3E}">
        <p14:creationId xmlns:p14="http://schemas.microsoft.com/office/powerpoint/2010/main" val="1406760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每个省份都有一张省份疫情情况</a:t>
            </a:r>
            <a:r>
              <a:rPr lang="en-US" altLang="zh-CN" dirty="0"/>
              <a:t>(</a:t>
            </a:r>
            <a:r>
              <a:rPr lang="zh-CN" altLang="en-US" dirty="0"/>
              <a:t>累计</a:t>
            </a:r>
            <a:r>
              <a:rPr lang="en-US" altLang="zh-CN" dirty="0"/>
              <a:t>)</a:t>
            </a:r>
            <a:r>
              <a:rPr lang="zh-CN" altLang="en-US" dirty="0"/>
              <a:t>和</a:t>
            </a:r>
            <a:r>
              <a:rPr lang="zh-CN" altLang="zh-CN" sz="1200" kern="1200" dirty="0">
                <a:solidFill>
                  <a:schemeClr val="dk1"/>
                </a:solidFill>
                <a:effectLst/>
                <a:latin typeface="+mn-lt"/>
                <a:ea typeface="+mn-ea"/>
                <a:cs typeface="+mn-cs"/>
              </a:rPr>
              <a:t>省份疫情情况</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每日新增</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表，表的属性和主键设计都是一样的。</a:t>
            </a:r>
            <a:endParaRPr lang="en-US" altLang="zh-CN"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全国疫情情况</a:t>
            </a:r>
            <a:r>
              <a:rPr lang="en-US" altLang="zh-CN" dirty="0"/>
              <a:t>(</a:t>
            </a:r>
            <a:r>
              <a:rPr lang="zh-CN" altLang="en-US" dirty="0"/>
              <a:t>累计</a:t>
            </a:r>
            <a:r>
              <a:rPr lang="en-US" altLang="zh-CN" dirty="0"/>
              <a:t>)</a:t>
            </a:r>
            <a:r>
              <a:rPr lang="zh-CN" altLang="en-US" dirty="0"/>
              <a:t>和</a:t>
            </a:r>
            <a:r>
              <a:rPr lang="zh-CN" altLang="en-US" sz="1200" kern="1200" dirty="0">
                <a:solidFill>
                  <a:schemeClr val="dk1"/>
                </a:solidFill>
                <a:effectLst/>
                <a:latin typeface="+mn-lt"/>
                <a:ea typeface="+mn-ea"/>
                <a:cs typeface="+mn-cs"/>
              </a:rPr>
              <a:t>全国</a:t>
            </a:r>
            <a:r>
              <a:rPr lang="zh-CN" altLang="zh-CN" sz="1200" kern="1200" dirty="0">
                <a:solidFill>
                  <a:schemeClr val="dk1"/>
                </a:solidFill>
                <a:effectLst/>
                <a:latin typeface="+mn-lt"/>
                <a:ea typeface="+mn-ea"/>
                <a:cs typeface="+mn-cs"/>
              </a:rPr>
              <a:t>疫情情况</a:t>
            </a:r>
            <a:r>
              <a:rPr lang="en-US" altLang="zh-CN" sz="1200" kern="1200" dirty="0">
                <a:solidFill>
                  <a:schemeClr val="dk1"/>
                </a:solidFill>
                <a:effectLst/>
                <a:latin typeface="+mn-lt"/>
                <a:ea typeface="+mn-ea"/>
                <a:cs typeface="+mn-cs"/>
              </a:rPr>
              <a:t>(</a:t>
            </a:r>
            <a:r>
              <a:rPr lang="zh-CN" altLang="zh-CN" sz="1200" kern="1200" dirty="0">
                <a:solidFill>
                  <a:schemeClr val="dk1"/>
                </a:solidFill>
                <a:effectLst/>
                <a:latin typeface="+mn-lt"/>
                <a:ea typeface="+mn-ea"/>
                <a:cs typeface="+mn-cs"/>
              </a:rPr>
              <a:t>每日新增</a:t>
            </a:r>
            <a:r>
              <a:rPr lang="en-US" altLang="zh-CN" sz="1200" kern="1200" dirty="0">
                <a:solidFill>
                  <a:schemeClr val="dk1"/>
                </a:solidFill>
                <a:effectLst/>
                <a:latin typeface="+mn-lt"/>
                <a:ea typeface="+mn-ea"/>
                <a:cs typeface="+mn-cs"/>
              </a:rPr>
              <a:t>)</a:t>
            </a:r>
            <a:r>
              <a:rPr lang="zh-CN" altLang="en-US" sz="1200" kern="1200" dirty="0">
                <a:solidFill>
                  <a:schemeClr val="dk1"/>
                </a:solidFill>
                <a:effectLst/>
                <a:latin typeface="+mn-lt"/>
                <a:ea typeface="+mn-ea"/>
                <a:cs typeface="+mn-cs"/>
              </a:rPr>
              <a:t>表中的属性也和省份的相同。</a:t>
            </a:r>
            <a:endParaRPr lang="en-US" altLang="zh-CN"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effectLst/>
                <a:latin typeface="+mn-lt"/>
                <a:ea typeface="+mn-ea"/>
                <a:cs typeface="+mn-cs"/>
              </a:rPr>
              <a:t>还有一张表则是记录管理员账户情况。</a:t>
            </a:r>
            <a:endParaRPr lang="en-US" altLang="zh-CN"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effectLst/>
                <a:latin typeface="+mn-lt"/>
                <a:ea typeface="+mn-ea"/>
                <a:cs typeface="+mn-cs"/>
              </a:rPr>
              <a:t>（因为我们的子系统中注册用户和游客的功能是一样的，所以在我们的系统中就不设计对注册用户信息的记录）</a:t>
            </a:r>
            <a:endParaRPr lang="zh-CN" altLang="en-US" sz="1200" dirty="0"/>
          </a:p>
        </p:txBody>
      </p:sp>
      <p:sp>
        <p:nvSpPr>
          <p:cNvPr id="4" name="灯片编号占位符 3"/>
          <p:cNvSpPr>
            <a:spLocks noGrp="1"/>
          </p:cNvSpPr>
          <p:nvPr>
            <p:ph type="sldNum" sz="quarter" idx="10"/>
          </p:nvPr>
        </p:nvSpPr>
        <p:spPr/>
        <p:txBody>
          <a:bodyPr/>
          <a:lstStyle/>
          <a:p>
            <a:fld id="{893E44B3-252F-AC41-A1A3-84A452DCE248}" type="slidenum">
              <a:rPr kumimoji="1" lang="zh-CN" altLang="en-US" smtClean="0"/>
              <a:t>32</a:t>
            </a:fld>
            <a:endParaRPr kumimoji="1" lang="zh-CN" altLang="en-US"/>
          </a:p>
        </p:txBody>
      </p:sp>
    </p:spTree>
    <p:extLst>
      <p:ext uri="{BB962C8B-B14F-4D97-AF65-F5344CB8AC3E}">
        <p14:creationId xmlns:p14="http://schemas.microsoft.com/office/powerpoint/2010/main" val="255008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以省份疫情统计情况表为例，每条记录都有唯一的</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id</a:t>
            </a: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作为主键，</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until</a:t>
            </a: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表示该记录的统计截止日期，每个统计截止日期只能有一条记录。</a:t>
            </a:r>
            <a:endPar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省份疫情每日新增表中的各字段名称与类型与统计情况表相似，除了</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until</a:t>
            </a: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字段变为</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day</a:t>
            </a: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，表示记录所属的日期。</a:t>
            </a:r>
            <a:endPar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33</a:t>
            </a:fld>
            <a:endParaRPr kumimoji="1" lang="zh-CN" altLang="en-US"/>
          </a:p>
        </p:txBody>
      </p:sp>
    </p:spTree>
    <p:extLst>
      <p:ext uri="{BB962C8B-B14F-4D97-AF65-F5344CB8AC3E}">
        <p14:creationId xmlns:p14="http://schemas.microsoft.com/office/powerpoint/2010/main" val="335551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管理员账户表中</a:t>
            </a:r>
            <a:r>
              <a:rPr lang="en-US" altLang="zh-CN" dirty="0"/>
              <a:t>id</a:t>
            </a:r>
            <a:r>
              <a:rPr lang="zh-CN" altLang="en-US" dirty="0"/>
              <a:t>和</a:t>
            </a:r>
            <a:r>
              <a:rPr lang="en-US" altLang="zh-CN" dirty="0"/>
              <a:t>username</a:t>
            </a:r>
            <a:r>
              <a:rPr lang="zh-CN" altLang="en-US" dirty="0"/>
              <a:t>均作为主键。</a:t>
            </a:r>
            <a:endParaRPr lang="en-US" altLang="zh-CN" dirty="0"/>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34</a:t>
            </a:fld>
            <a:endParaRPr kumimoji="1" lang="zh-CN" altLang="en-US"/>
          </a:p>
        </p:txBody>
      </p:sp>
    </p:spTree>
    <p:extLst>
      <p:ext uri="{BB962C8B-B14F-4D97-AF65-F5344CB8AC3E}">
        <p14:creationId xmlns:p14="http://schemas.microsoft.com/office/powerpoint/2010/main" val="808943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36</a:t>
            </a:fld>
            <a:endParaRPr kumimoji="1" lang="zh-CN" altLang="en-US"/>
          </a:p>
        </p:txBody>
      </p:sp>
    </p:spTree>
    <p:extLst>
      <p:ext uri="{BB962C8B-B14F-4D97-AF65-F5344CB8AC3E}">
        <p14:creationId xmlns:p14="http://schemas.microsoft.com/office/powerpoint/2010/main" val="166281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93E44B3-252F-AC41-A1A3-84A452DCE248}" type="slidenum">
              <a:rPr kumimoji="1" lang="zh-CN" altLang="en-US" smtClean="0"/>
              <a:t>4</a:t>
            </a:fld>
            <a:endParaRPr kumimoji="1" lang="zh-CN" altLang="en-US"/>
          </a:p>
        </p:txBody>
      </p:sp>
    </p:spTree>
    <p:extLst>
      <p:ext uri="{BB962C8B-B14F-4D97-AF65-F5344CB8AC3E}">
        <p14:creationId xmlns:p14="http://schemas.microsoft.com/office/powerpoint/2010/main" val="1989955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3E44B3-252F-AC41-A1A3-84A452DCE248}" type="slidenum">
              <a:rPr kumimoji="1" lang="zh-CN" altLang="en-US" smtClean="0"/>
              <a:t>37</a:t>
            </a:fld>
            <a:endParaRPr kumimoji="1" lang="zh-CN" altLang="en-US"/>
          </a:p>
        </p:txBody>
      </p:sp>
    </p:spTree>
    <p:extLst>
      <p:ext uri="{BB962C8B-B14F-4D97-AF65-F5344CB8AC3E}">
        <p14:creationId xmlns:p14="http://schemas.microsoft.com/office/powerpoint/2010/main" val="402687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以下是我们的总体设计部分 我们的子系统主要提供子系统登录，疫情数据动态展示，管理员对疫情数据进行发布，以及内含的数据处理共四个模块。</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那么在我们的设计中，我们要求在性能上系统具有良好的运行速度，在</a:t>
            </a:r>
            <a:r>
              <a:rPr lang="en-US" altLang="zh-CN" dirty="0"/>
              <a:t>UI</a:t>
            </a:r>
            <a:r>
              <a:rPr lang="zh-CN" altLang="en-US" dirty="0"/>
              <a:t>上要对用户友好且操作简单。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同时，我们也要求系统有较好的安全性，保证用户的信息不丢失不泄露</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最后，系统也应该便于维护。</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6</a:t>
            </a:fld>
            <a:endParaRPr kumimoji="1" lang="zh-CN" altLang="en-US"/>
          </a:p>
        </p:txBody>
      </p:sp>
    </p:spTree>
    <p:extLst>
      <p:ext uri="{BB962C8B-B14F-4D97-AF65-F5344CB8AC3E}">
        <p14:creationId xmlns:p14="http://schemas.microsoft.com/office/powerpoint/2010/main" val="293531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具体来看，左侧是我们的用例图，可以看到用户可以通过系统查看当前的数据信息，信息以趋势图和地图的形式呈现，而管理员除了可以查看信息外，</a:t>
            </a:r>
          </a:p>
          <a:p>
            <a:r>
              <a:rPr lang="zh-CN" altLang="en-US" dirty="0"/>
              <a:t>也可以对信息进行发布或删除，使得数据动态更新。</a:t>
            </a:r>
          </a:p>
          <a:p>
            <a:r>
              <a:rPr lang="zh-CN" altLang="en-US" dirty="0"/>
              <a:t>右侧是顶层对应的数据流图示。</a:t>
            </a:r>
            <a:endParaRPr lang="en-US" altLang="zh-CN" dirty="0"/>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7</a:t>
            </a:fld>
            <a:endParaRPr kumimoji="1" lang="zh-CN" altLang="en-US"/>
          </a:p>
        </p:txBody>
      </p:sp>
    </p:spTree>
    <p:extLst>
      <p:ext uri="{BB962C8B-B14F-4D97-AF65-F5344CB8AC3E}">
        <p14:creationId xmlns:p14="http://schemas.microsoft.com/office/powerpoint/2010/main" val="40659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接下来看我们的系统结构层次图，在结构上系统分为多个层次，用户在登陆后便可以根据身份信息获取相应的权限，实现对数据展示，数据发布等模块的</a:t>
            </a:r>
          </a:p>
          <a:p>
            <a:r>
              <a:rPr lang="zh-CN" altLang="en-US" dirty="0"/>
              <a:t>操作权限。</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8</a:t>
            </a:fld>
            <a:endParaRPr kumimoji="1" lang="zh-CN" altLang="en-US"/>
          </a:p>
        </p:txBody>
      </p:sp>
    </p:spTree>
    <p:extLst>
      <p:ext uri="{BB962C8B-B14F-4D97-AF65-F5344CB8AC3E}">
        <p14:creationId xmlns:p14="http://schemas.microsoft.com/office/powerpoint/2010/main" val="335762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整体的状态图则更清晰的显示了页面跳转的逻辑。</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9</a:t>
            </a:fld>
            <a:endParaRPr kumimoji="1" lang="zh-CN" altLang="en-US"/>
          </a:p>
        </p:txBody>
      </p:sp>
    </p:spTree>
    <p:extLst>
      <p:ext uri="{BB962C8B-B14F-4D97-AF65-F5344CB8AC3E}">
        <p14:creationId xmlns:p14="http://schemas.microsoft.com/office/powerpoint/2010/main" val="49918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基于以上的设计，我们初步设计了以下几个类来进行程序实现。</a:t>
            </a:r>
          </a:p>
          <a:p>
            <a:r>
              <a:rPr lang="zh-CN" altLang="en-US" dirty="0"/>
              <a:t>首先来看登陆部分的类图，这一部分主要是</a:t>
            </a:r>
            <a:r>
              <a:rPr lang="en-US" altLang="zh-CN" dirty="0"/>
              <a:t>people</a:t>
            </a:r>
            <a:r>
              <a:rPr lang="zh-CN" altLang="en-US" dirty="0"/>
              <a:t>类通过来调用登录模块的接口，同时用数据库的接口进行验证，实现登录功能。</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10</a:t>
            </a:fld>
            <a:endParaRPr kumimoji="1" lang="zh-CN" altLang="en-US"/>
          </a:p>
        </p:txBody>
      </p:sp>
    </p:spTree>
    <p:extLst>
      <p:ext uri="{BB962C8B-B14F-4D97-AF65-F5344CB8AC3E}">
        <p14:creationId xmlns:p14="http://schemas.microsoft.com/office/powerpoint/2010/main" val="3605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而在数据信息部分，则是系统通过调用数据库的接口获取信息，同时管理员通过数据库的接口将处理过的信息发送给数据库，实现</a:t>
            </a:r>
          </a:p>
          <a:p>
            <a:r>
              <a:rPr lang="zh-CN" altLang="en-US" dirty="0"/>
              <a:t>整个疫情数据的更新。</a:t>
            </a:r>
          </a:p>
        </p:txBody>
      </p:sp>
      <p:sp>
        <p:nvSpPr>
          <p:cNvPr id="4" name="灯片编号占位符 3"/>
          <p:cNvSpPr>
            <a:spLocks noGrp="1"/>
          </p:cNvSpPr>
          <p:nvPr>
            <p:ph type="sldNum" sz="quarter" idx="5"/>
          </p:nvPr>
        </p:nvSpPr>
        <p:spPr/>
        <p:txBody>
          <a:bodyPr/>
          <a:lstStyle/>
          <a:p>
            <a:fld id="{893E44B3-252F-AC41-A1A3-84A452DCE248}" type="slidenum">
              <a:rPr kumimoji="1" lang="zh-CN" altLang="en-US" smtClean="0"/>
              <a:t>11</a:t>
            </a:fld>
            <a:endParaRPr kumimoji="1" lang="zh-CN" altLang="en-US"/>
          </a:p>
        </p:txBody>
      </p:sp>
    </p:spTree>
    <p:extLst>
      <p:ext uri="{BB962C8B-B14F-4D97-AF65-F5344CB8AC3E}">
        <p14:creationId xmlns:p14="http://schemas.microsoft.com/office/powerpoint/2010/main" val="6315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2393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矩形 4"/>
          <p:cNvSpPr/>
          <p:nvPr userDrawn="1"/>
        </p:nvSpPr>
        <p:spPr>
          <a:xfrm>
            <a:off x="1" y="342902"/>
            <a:ext cx="213360" cy="556260"/>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srgbClr val="E7E6E6">
                  <a:lumMod val="50000"/>
                </a:srgbClr>
              </a:solidFill>
              <a:latin typeface="Calibri"/>
              <a:ea typeface="宋体"/>
            </a:endParaRPr>
          </a:p>
        </p:txBody>
      </p:sp>
      <p:sp>
        <p:nvSpPr>
          <p:cNvPr id="9" name="文本占位符 8"/>
          <p:cNvSpPr>
            <a:spLocks noGrp="1"/>
          </p:cNvSpPr>
          <p:nvPr>
            <p:ph type="body" sz="quarter" idx="13" hasCustomPrompt="1"/>
          </p:nvPr>
        </p:nvSpPr>
        <p:spPr>
          <a:xfrm>
            <a:off x="353319" y="265691"/>
            <a:ext cx="4675881" cy="524615"/>
          </a:xfrm>
          <a:prstGeom prst="rect">
            <a:avLst/>
          </a:prstGeom>
        </p:spPr>
        <p:txBody>
          <a:bodyPr>
            <a:normAutofit/>
          </a:bodyPr>
          <a:lstStyle>
            <a:lvl1pPr marL="0" indent="0">
              <a:buNone/>
              <a:defRPr sz="2800" b="1"/>
            </a:lvl1pPr>
          </a:lstStyle>
          <a:p>
            <a:pPr lvl="0"/>
            <a:r>
              <a:rPr lang="en-US" altLang="zh-CN" dirty="0"/>
              <a:t>ADD YOUR TLTLE</a:t>
            </a:r>
          </a:p>
        </p:txBody>
      </p:sp>
      <p:sp>
        <p:nvSpPr>
          <p:cNvPr id="11" name="文本占位符 10"/>
          <p:cNvSpPr>
            <a:spLocks noGrp="1"/>
          </p:cNvSpPr>
          <p:nvPr>
            <p:ph type="body" sz="quarter" idx="14" hasCustomPrompt="1"/>
          </p:nvPr>
        </p:nvSpPr>
        <p:spPr>
          <a:xfrm>
            <a:off x="353320" y="621032"/>
            <a:ext cx="2322646" cy="387497"/>
          </a:xfrm>
          <a:prstGeom prst="rect">
            <a:avLst/>
          </a:prstGeom>
        </p:spPr>
        <p:txBody>
          <a:bodyPr>
            <a:normAutofit/>
          </a:bodyPr>
          <a:lstStyle>
            <a:lvl1pPr marL="0" indent="0">
              <a:buNone/>
              <a:defRPr sz="1800" baseline="0"/>
            </a:lvl1pPr>
          </a:lstStyle>
          <a:p>
            <a:pPr lvl="0"/>
            <a:r>
              <a:rPr lang="en-US" altLang="zh-CN" dirty="0"/>
              <a:t>ADD YOUR TITLE</a:t>
            </a:r>
            <a:endParaRPr lang="zh-CN" altLang="en-US" dirty="0"/>
          </a:p>
        </p:txBody>
      </p:sp>
    </p:spTree>
    <p:extLst>
      <p:ext uri="{BB962C8B-B14F-4D97-AF65-F5344CB8AC3E}">
        <p14:creationId xmlns:p14="http://schemas.microsoft.com/office/powerpoint/2010/main" val="256089435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49772" y="233704"/>
            <a:ext cx="11092456" cy="2022689"/>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Tree>
    <p:extLst>
      <p:ext uri="{BB962C8B-B14F-4D97-AF65-F5344CB8AC3E}">
        <p14:creationId xmlns:p14="http://schemas.microsoft.com/office/powerpoint/2010/main" val="152209883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549772" y="265721"/>
            <a:ext cx="11092456" cy="5120416"/>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Tree>
    <p:extLst>
      <p:ext uri="{BB962C8B-B14F-4D97-AF65-F5344CB8AC3E}">
        <p14:creationId xmlns:p14="http://schemas.microsoft.com/office/powerpoint/2010/main" val="56346228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4948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6" r:id="rId3"/>
    <p:sldLayoutId id="2147483697" r:id="rId4"/>
  </p:sldLayoutIdLst>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xStyles>
    <p:titleStyle>
      <a:lvl1pPr algn="ctr" defTabSz="609555"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609555" rtl="0" eaLnBrk="1" latinLnBrk="0" hangingPunct="1">
        <a:spcBef>
          <a:spcPct val="20000"/>
        </a:spcBef>
        <a:buFont typeface="Arial"/>
        <a:buChar char="•"/>
        <a:defRPr sz="4267" kern="1200">
          <a:solidFill>
            <a:schemeClr val="tx1"/>
          </a:solidFill>
          <a:latin typeface="+mn-lt"/>
          <a:ea typeface="+mn-ea"/>
          <a:cs typeface="+mn-cs"/>
        </a:defRPr>
      </a:lvl1pPr>
      <a:lvl2pPr marL="990526" indent="-380972" algn="l" defTabSz="609555" rtl="0" eaLnBrk="1" latinLnBrk="0" hangingPunct="1">
        <a:spcBef>
          <a:spcPct val="20000"/>
        </a:spcBef>
        <a:buFont typeface="Arial"/>
        <a:buChar char="–"/>
        <a:defRPr sz="3733" kern="1200">
          <a:solidFill>
            <a:schemeClr val="tx1"/>
          </a:solidFill>
          <a:latin typeface="+mn-lt"/>
          <a:ea typeface="+mn-ea"/>
          <a:cs typeface="+mn-cs"/>
        </a:defRPr>
      </a:lvl2pPr>
      <a:lvl3pPr marL="1523887" indent="-304776" algn="l" defTabSz="609555" rtl="0" eaLnBrk="1" latinLnBrk="0" hangingPunct="1">
        <a:spcBef>
          <a:spcPct val="20000"/>
        </a:spcBef>
        <a:buFont typeface="Arial"/>
        <a:buChar char="•"/>
        <a:defRPr sz="3200" kern="1200">
          <a:solidFill>
            <a:schemeClr val="tx1"/>
          </a:solidFill>
          <a:latin typeface="+mn-lt"/>
          <a:ea typeface="+mn-ea"/>
          <a:cs typeface="+mn-cs"/>
        </a:defRPr>
      </a:lvl3pPr>
      <a:lvl4pPr marL="2133440" indent="-304776" algn="l" defTabSz="609555" rtl="0" eaLnBrk="1" latinLnBrk="0" hangingPunct="1">
        <a:spcBef>
          <a:spcPct val="20000"/>
        </a:spcBef>
        <a:buFont typeface="Arial"/>
        <a:buChar char="–"/>
        <a:defRPr sz="2667" kern="1200">
          <a:solidFill>
            <a:schemeClr val="tx1"/>
          </a:solidFill>
          <a:latin typeface="+mn-lt"/>
          <a:ea typeface="+mn-ea"/>
          <a:cs typeface="+mn-cs"/>
        </a:defRPr>
      </a:lvl4pPr>
      <a:lvl5pPr marL="2742994" indent="-304776" algn="l" defTabSz="609555" rtl="0" eaLnBrk="1" latinLnBrk="0" hangingPunct="1">
        <a:spcBef>
          <a:spcPct val="20000"/>
        </a:spcBef>
        <a:buFont typeface="Arial"/>
        <a:buChar char="»"/>
        <a:defRPr sz="2667" kern="1200">
          <a:solidFill>
            <a:schemeClr val="tx1"/>
          </a:solidFill>
          <a:latin typeface="+mn-lt"/>
          <a:ea typeface="+mn-ea"/>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5" rtl="0" eaLnBrk="1" latinLnBrk="0" hangingPunct="1">
        <a:defRPr sz="2400" kern="1200">
          <a:solidFill>
            <a:schemeClr val="tx1"/>
          </a:solidFill>
          <a:latin typeface="+mn-lt"/>
          <a:ea typeface="+mn-ea"/>
          <a:cs typeface="+mn-cs"/>
        </a:defRPr>
      </a:lvl1pPr>
      <a:lvl2pPr marL="609555" algn="l" defTabSz="609555" rtl="0" eaLnBrk="1" latinLnBrk="0" hangingPunct="1">
        <a:defRPr sz="2400" kern="1200">
          <a:solidFill>
            <a:schemeClr val="tx1"/>
          </a:solidFill>
          <a:latin typeface="+mn-lt"/>
          <a:ea typeface="+mn-ea"/>
          <a:cs typeface="+mn-cs"/>
        </a:defRPr>
      </a:lvl2pPr>
      <a:lvl3pPr marL="1219110" algn="l" defTabSz="609555" rtl="0" eaLnBrk="1" latinLnBrk="0" hangingPunct="1">
        <a:defRPr sz="2400" kern="1200">
          <a:solidFill>
            <a:schemeClr val="tx1"/>
          </a:solidFill>
          <a:latin typeface="+mn-lt"/>
          <a:ea typeface="+mn-ea"/>
          <a:cs typeface="+mn-cs"/>
        </a:defRPr>
      </a:lvl3pPr>
      <a:lvl4pPr marL="1828664" algn="l" defTabSz="609555" rtl="0" eaLnBrk="1" latinLnBrk="0" hangingPunct="1">
        <a:defRPr sz="2400" kern="1200">
          <a:solidFill>
            <a:schemeClr val="tx1"/>
          </a:solidFill>
          <a:latin typeface="+mn-lt"/>
          <a:ea typeface="+mn-ea"/>
          <a:cs typeface="+mn-cs"/>
        </a:defRPr>
      </a:lvl4pPr>
      <a:lvl5pPr marL="2438218" algn="l" defTabSz="609555" rtl="0" eaLnBrk="1" latinLnBrk="0" hangingPunct="1">
        <a:defRPr sz="2400" kern="1200">
          <a:solidFill>
            <a:schemeClr val="tx1"/>
          </a:solidFill>
          <a:latin typeface="+mn-lt"/>
          <a:ea typeface="+mn-ea"/>
          <a:cs typeface="+mn-cs"/>
        </a:defRPr>
      </a:lvl5pPr>
      <a:lvl6pPr marL="3047772" algn="l" defTabSz="609555" rtl="0" eaLnBrk="1" latinLnBrk="0" hangingPunct="1">
        <a:defRPr sz="2400" kern="1200">
          <a:solidFill>
            <a:schemeClr val="tx1"/>
          </a:solidFill>
          <a:latin typeface="+mn-lt"/>
          <a:ea typeface="+mn-ea"/>
          <a:cs typeface="+mn-cs"/>
        </a:defRPr>
      </a:lvl6pPr>
      <a:lvl7pPr marL="3657327" algn="l" defTabSz="609555" rtl="0" eaLnBrk="1" latinLnBrk="0" hangingPunct="1">
        <a:defRPr sz="2400" kern="1200">
          <a:solidFill>
            <a:schemeClr val="tx1"/>
          </a:solidFill>
          <a:latin typeface="+mn-lt"/>
          <a:ea typeface="+mn-ea"/>
          <a:cs typeface="+mn-cs"/>
        </a:defRPr>
      </a:lvl7pPr>
      <a:lvl8pPr marL="4266880" algn="l" defTabSz="609555" rtl="0" eaLnBrk="1" latinLnBrk="0" hangingPunct="1">
        <a:defRPr sz="2400" kern="1200">
          <a:solidFill>
            <a:schemeClr val="tx1"/>
          </a:solidFill>
          <a:latin typeface="+mn-lt"/>
          <a:ea typeface="+mn-ea"/>
          <a:cs typeface="+mn-cs"/>
        </a:defRPr>
      </a:lvl8pPr>
      <a:lvl9pPr marL="4876435" algn="l" defTabSz="60955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1118741" y="2950746"/>
            <a:ext cx="9591719" cy="1692765"/>
          </a:xfrm>
          <a:prstGeom prst="rect">
            <a:avLst/>
          </a:prstGeom>
          <a:noFill/>
        </p:spPr>
        <p:txBody>
          <a:bodyPr wrap="none" lIns="121915" tIns="60957" rIns="121915" bIns="60957" rtlCol="0">
            <a:spAutoFit/>
          </a:bodyPr>
          <a:lstStyle/>
          <a:p>
            <a:pPr algn="ctr" defTabSz="609555"/>
            <a:r>
              <a:rPr lang="zh-CN" altLang="en-US" sz="6600" b="1" dirty="0">
                <a:solidFill>
                  <a:srgbClr val="00BFC3"/>
                </a:solidFill>
                <a:latin typeface="Arial" panose="020B0604020202020204" pitchFamily="34" charset="0"/>
                <a:ea typeface="宋体"/>
                <a:cs typeface="Arial" panose="020B0604020202020204" pitchFamily="34" charset="0"/>
              </a:rPr>
              <a:t>病例监测结果发布子系统</a:t>
            </a:r>
            <a:endParaRPr lang="en-US" altLang="zh-CN" sz="6600" b="1" dirty="0">
              <a:solidFill>
                <a:srgbClr val="00BFC3"/>
              </a:solidFill>
              <a:latin typeface="Arial" panose="020B0604020202020204" pitchFamily="34" charset="0"/>
              <a:ea typeface="宋体"/>
              <a:cs typeface="Arial" panose="020B0604020202020204" pitchFamily="34" charset="0"/>
            </a:endParaRPr>
          </a:p>
          <a:p>
            <a:pPr algn="ctr" defTabSz="609555"/>
            <a:r>
              <a:rPr lang="en-US" altLang="zh-CN" sz="3600" b="1" dirty="0">
                <a:solidFill>
                  <a:srgbClr val="00BFC3"/>
                </a:solidFill>
                <a:latin typeface="Arial" panose="020B0604020202020204" pitchFamily="34" charset="0"/>
                <a:ea typeface="宋体"/>
                <a:cs typeface="Arial" panose="020B0604020202020204" pitchFamily="34" charset="0"/>
              </a:rPr>
              <a:t>					——</a:t>
            </a:r>
            <a:r>
              <a:rPr lang="zh-CN" altLang="en-US" sz="3600" b="1" dirty="0">
                <a:solidFill>
                  <a:srgbClr val="00BFC3"/>
                </a:solidFill>
                <a:latin typeface="Arial" panose="020B0604020202020204" pitchFamily="34" charset="0"/>
                <a:ea typeface="宋体"/>
                <a:cs typeface="Arial" panose="020B0604020202020204" pitchFamily="34" charset="0"/>
              </a:rPr>
              <a:t>设计报告</a:t>
            </a:r>
          </a:p>
        </p:txBody>
      </p:sp>
      <p:sp>
        <p:nvSpPr>
          <p:cNvPr id="4" name="矩形 3"/>
          <p:cNvSpPr/>
          <p:nvPr/>
        </p:nvSpPr>
        <p:spPr>
          <a:xfrm>
            <a:off x="4293888" y="5111736"/>
            <a:ext cx="3554809" cy="615547"/>
          </a:xfrm>
          <a:prstGeom prst="rect">
            <a:avLst/>
          </a:prstGeom>
        </p:spPr>
        <p:txBody>
          <a:bodyPr wrap="none" lIns="121915" tIns="60957" rIns="121915" bIns="60957">
            <a:spAutoFit/>
          </a:bodyPr>
          <a:lstStyle/>
          <a:p>
            <a:pPr algn="ctr" defTabSz="609555"/>
            <a:r>
              <a:rPr lang="en-US" altLang="zh-CN" sz="1600" dirty="0">
                <a:solidFill>
                  <a:srgbClr val="00BFC3"/>
                </a:solidFill>
                <a:latin typeface="Arial" panose="020B0604020202020204" pitchFamily="34" charset="0"/>
                <a:ea typeface="宋体"/>
                <a:cs typeface="Arial" panose="020B0604020202020204" pitchFamily="34" charset="0"/>
              </a:rPr>
              <a:t>PRESENTED</a:t>
            </a:r>
            <a:r>
              <a:rPr lang="zh-CN" altLang="en-US" sz="1600" dirty="0">
                <a:solidFill>
                  <a:srgbClr val="00BFC3"/>
                </a:solidFill>
                <a:latin typeface="Arial" panose="020B0604020202020204" pitchFamily="34" charset="0"/>
                <a:ea typeface="宋体"/>
                <a:cs typeface="Arial" panose="020B0604020202020204" pitchFamily="34" charset="0"/>
              </a:rPr>
              <a:t> </a:t>
            </a:r>
            <a:r>
              <a:rPr lang="en-US" altLang="zh-CN" sz="1600" dirty="0">
                <a:solidFill>
                  <a:srgbClr val="00BFC3"/>
                </a:solidFill>
                <a:latin typeface="Arial" panose="020B0604020202020204" pitchFamily="34" charset="0"/>
                <a:ea typeface="宋体"/>
                <a:cs typeface="Arial" panose="020B0604020202020204" pitchFamily="34" charset="0"/>
              </a:rPr>
              <a:t>BY</a:t>
            </a:r>
            <a:r>
              <a:rPr lang="zh-CN" altLang="en-US" sz="1600" dirty="0">
                <a:solidFill>
                  <a:srgbClr val="00BFC3"/>
                </a:solidFill>
                <a:latin typeface="Arial" panose="020B0604020202020204" pitchFamily="34" charset="0"/>
                <a:ea typeface="宋体"/>
                <a:cs typeface="Arial" panose="020B0604020202020204" pitchFamily="34" charset="0"/>
              </a:rPr>
              <a:t> </a:t>
            </a:r>
            <a:r>
              <a:rPr lang="en-US" altLang="zh-CN" sz="1600" dirty="0">
                <a:solidFill>
                  <a:srgbClr val="00BFC3"/>
                </a:solidFill>
                <a:latin typeface="Arial" panose="020B0604020202020204" pitchFamily="34" charset="0"/>
                <a:ea typeface="宋体"/>
                <a:cs typeface="Arial" panose="020B0604020202020204" pitchFamily="34" charset="0"/>
              </a:rPr>
              <a:t>GROUP7</a:t>
            </a:r>
          </a:p>
          <a:p>
            <a:pPr algn="ctr" defTabSz="609555"/>
            <a:r>
              <a:rPr lang="zh-CN" altLang="en-US" sz="1600" dirty="0">
                <a:solidFill>
                  <a:srgbClr val="00BFC3"/>
                </a:solidFill>
                <a:latin typeface="Arial" panose="020B0604020202020204" pitchFamily="34" charset="0"/>
                <a:ea typeface="宋体"/>
                <a:cs typeface="Arial" panose="020B0604020202020204" pitchFamily="34" charset="0"/>
              </a:rPr>
              <a:t>王晨露 刘轩铭 康锦辉 徐晓丹 朱一丁</a:t>
            </a: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527524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2.3 </a:t>
            </a:r>
            <a:r>
              <a:rPr lang="zh-CN" altLang="en-US" dirty="0">
                <a:solidFill>
                  <a:srgbClr val="E7E6E6">
                    <a:lumMod val="25000"/>
                  </a:srgbClr>
                </a:solidFill>
                <a:latin typeface="Arial" panose="020B0604020202020204" pitchFamily="34" charset="0"/>
                <a:ea typeface="宋体"/>
                <a:cs typeface="Arial" panose="020B0604020202020204" pitchFamily="34" charset="0"/>
              </a:rPr>
              <a:t>类图</a:t>
            </a:r>
          </a:p>
        </p:txBody>
      </p:sp>
      <p:sp>
        <p:nvSpPr>
          <p:cNvPr id="22" name="矩形 39"/>
          <p:cNvSpPr/>
          <p:nvPr/>
        </p:nvSpPr>
        <p:spPr>
          <a:xfrm>
            <a:off x="4997202" y="527998"/>
            <a:ext cx="2227490"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登陆部分</a:t>
            </a: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类图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descr="C:\Users\Dell\Desktop\登录 类图.jpg"/>
          <p:cNvPicPr/>
          <p:nvPr/>
        </p:nvPicPr>
        <p:blipFill>
          <a:blip r:embed="rId3">
            <a:extLst>
              <a:ext uri="{28A0092B-C50C-407E-A947-70E740481C1C}">
                <a14:useLocalDpi xmlns:a14="http://schemas.microsoft.com/office/drawing/2010/main" val="0"/>
              </a:ext>
            </a:extLst>
          </a:blip>
          <a:srcRect/>
          <a:stretch>
            <a:fillRect/>
          </a:stretch>
        </p:blipFill>
        <p:spPr bwMode="auto">
          <a:xfrm>
            <a:off x="1714688" y="1307084"/>
            <a:ext cx="8792518" cy="4490815"/>
          </a:xfrm>
          <a:prstGeom prst="rect">
            <a:avLst/>
          </a:prstGeom>
          <a:noFill/>
          <a:ln>
            <a:noFill/>
          </a:ln>
        </p:spPr>
      </p:pic>
    </p:spTree>
    <p:extLst>
      <p:ext uri="{BB962C8B-B14F-4D97-AF65-F5344CB8AC3E}">
        <p14:creationId xmlns:p14="http://schemas.microsoft.com/office/powerpoint/2010/main" val="88040289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2.3 </a:t>
            </a:r>
            <a:r>
              <a:rPr lang="zh-CN" altLang="en-US" dirty="0">
                <a:solidFill>
                  <a:srgbClr val="E7E6E6">
                    <a:lumMod val="25000"/>
                  </a:srgbClr>
                </a:solidFill>
                <a:latin typeface="Arial" panose="020B0604020202020204" pitchFamily="34" charset="0"/>
                <a:ea typeface="宋体"/>
                <a:cs typeface="Arial" panose="020B0604020202020204" pitchFamily="34" charset="0"/>
              </a:rPr>
              <a:t>类图</a:t>
            </a:r>
          </a:p>
        </p:txBody>
      </p:sp>
      <p:sp>
        <p:nvSpPr>
          <p:cNvPr id="22" name="矩形 39"/>
          <p:cNvSpPr/>
          <p:nvPr/>
        </p:nvSpPr>
        <p:spPr>
          <a:xfrm>
            <a:off x="4997202" y="527998"/>
            <a:ext cx="2227490"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数据部分</a:t>
            </a: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类图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descr="C:\Users\Dell\Desktop\类图 数据.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9429" y="1413354"/>
            <a:ext cx="8209504" cy="4605609"/>
          </a:xfrm>
          <a:prstGeom prst="rect">
            <a:avLst/>
          </a:prstGeom>
          <a:noFill/>
          <a:ln>
            <a:noFill/>
          </a:ln>
        </p:spPr>
      </p:pic>
    </p:spTree>
    <p:extLst>
      <p:ext uri="{BB962C8B-B14F-4D97-AF65-F5344CB8AC3E}">
        <p14:creationId xmlns:p14="http://schemas.microsoft.com/office/powerpoint/2010/main" val="54006115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3244327" y="3717371"/>
            <a:ext cx="5340554"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详细设计</a:t>
            </a:r>
            <a:r>
              <a:rPr lang="en-US" altLang="zh-CN" sz="3600" b="1" dirty="0">
                <a:solidFill>
                  <a:srgbClr val="00BFC3"/>
                </a:solidFill>
                <a:latin typeface="Arial" panose="020B0604020202020204" pitchFamily="34" charset="0"/>
                <a:ea typeface="宋体"/>
                <a:cs typeface="Arial" panose="020B0604020202020204" pitchFamily="34" charset="0"/>
              </a:rPr>
              <a:t>—</a:t>
            </a:r>
            <a:r>
              <a:rPr lang="zh-CN" altLang="en-US" sz="3600" b="1" dirty="0">
                <a:solidFill>
                  <a:srgbClr val="00BFC3"/>
                </a:solidFill>
                <a:latin typeface="Arial" panose="020B0604020202020204" pitchFamily="34" charset="0"/>
                <a:ea typeface="宋体"/>
                <a:cs typeface="Arial" panose="020B0604020202020204" pitchFamily="34" charset="0"/>
              </a:rPr>
              <a:t>用户登录模块</a:t>
            </a: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0801365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84579" y="335903"/>
            <a:ext cx="2646878"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用户登录模块</a:t>
            </a:r>
          </a:p>
        </p:txBody>
      </p:sp>
      <p:sp>
        <p:nvSpPr>
          <p:cNvPr id="8" name="矩形 39"/>
          <p:cNvSpPr/>
          <p:nvPr/>
        </p:nvSpPr>
        <p:spPr>
          <a:xfrm>
            <a:off x="294660" y="1345371"/>
            <a:ext cx="1175792"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文本占位符 1">
            <a:extLst>
              <a:ext uri="{FF2B5EF4-FFF2-40B4-BE49-F238E27FC236}">
                <a16:creationId xmlns:a16="http://schemas.microsoft.com/office/drawing/2014/main" id="{14073739-53AD-4FEB-8F85-30457FE55A8B}"/>
              </a:ext>
            </a:extLst>
          </p:cNvPr>
          <p:cNvSpPr>
            <a:spLocks noGrp="1"/>
          </p:cNvSpPr>
          <p:nvPr>
            <p:ph type="body" sz="quarter" idx="13"/>
          </p:nvPr>
        </p:nvSpPr>
        <p:spPr>
          <a:xfrm>
            <a:off x="353319" y="265691"/>
            <a:ext cx="4675881" cy="524615"/>
          </a:xfrm>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3.1 </a:t>
            </a:r>
            <a:r>
              <a:rPr lang="zh-CN" altLang="en-US" dirty="0">
                <a:solidFill>
                  <a:srgbClr val="E7E6E6">
                    <a:lumMod val="25000"/>
                  </a:srgbClr>
                </a:solidFill>
                <a:latin typeface="Arial" panose="020B0604020202020204" pitchFamily="34" charset="0"/>
                <a:ea typeface="宋体"/>
                <a:cs typeface="Arial" panose="020B0604020202020204" pitchFamily="34" charset="0"/>
              </a:rPr>
              <a:t>用户登录模块</a:t>
            </a:r>
          </a:p>
        </p:txBody>
      </p:sp>
      <p:pic>
        <p:nvPicPr>
          <p:cNvPr id="11" name="图片 10">
            <a:extLst>
              <a:ext uri="{FF2B5EF4-FFF2-40B4-BE49-F238E27FC236}">
                <a16:creationId xmlns:a16="http://schemas.microsoft.com/office/drawing/2014/main" id="{5B9727A0-D487-4FFB-9CB7-DCFE472BC75F}"/>
              </a:ext>
            </a:extLst>
          </p:cNvPr>
          <p:cNvPicPr/>
          <p:nvPr/>
        </p:nvPicPr>
        <p:blipFill rotWithShape="1">
          <a:blip r:embed="rId3">
            <a:extLst>
              <a:ext uri="{28A0092B-C50C-407E-A947-70E740481C1C}">
                <a14:useLocalDpi xmlns:a14="http://schemas.microsoft.com/office/drawing/2010/main" val="0"/>
              </a:ext>
            </a:extLst>
          </a:blip>
          <a:srcRect l="10910"/>
          <a:stretch/>
        </p:blipFill>
        <p:spPr bwMode="auto">
          <a:xfrm>
            <a:off x="1727200" y="1222053"/>
            <a:ext cx="2341504" cy="4010660"/>
          </a:xfrm>
          <a:prstGeom prst="rect">
            <a:avLst/>
          </a:prstGeom>
          <a:noFill/>
          <a:ln>
            <a:noFill/>
          </a:ln>
        </p:spPr>
      </p:pic>
      <p:sp>
        <p:nvSpPr>
          <p:cNvPr id="12" name="矩形 39">
            <a:extLst>
              <a:ext uri="{FF2B5EF4-FFF2-40B4-BE49-F238E27FC236}">
                <a16:creationId xmlns:a16="http://schemas.microsoft.com/office/drawing/2014/main" id="{789A9EFF-7DBB-4893-A051-13D6DA970457}"/>
              </a:ext>
            </a:extLst>
          </p:cNvPr>
          <p:cNvSpPr/>
          <p:nvPr/>
        </p:nvSpPr>
        <p:spPr>
          <a:xfrm>
            <a:off x="5151100" y="1345371"/>
            <a:ext cx="1110198" cy="492420"/>
          </a:xfrm>
          <a:prstGeom prst="rect">
            <a:avLst/>
          </a:prstGeom>
          <a:solidFill>
            <a:srgbClr val="00BFC3"/>
          </a:solidFill>
        </p:spPr>
        <p:txBody>
          <a:bodyPr wrap="none" lIns="121899" tIns="60949" rIns="121899" bIns="60949">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IPO</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4802F688-2815-4976-AC92-F1239CB495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47900" y="1837791"/>
            <a:ext cx="6949440" cy="1633324"/>
          </a:xfrm>
          <a:prstGeom prst="rect">
            <a:avLst/>
          </a:prstGeom>
          <a:noFill/>
          <a:ln>
            <a:noFill/>
          </a:ln>
        </p:spPr>
      </p:pic>
    </p:spTree>
    <p:extLst>
      <p:ext uri="{BB962C8B-B14F-4D97-AF65-F5344CB8AC3E}">
        <p14:creationId xmlns:p14="http://schemas.microsoft.com/office/powerpoint/2010/main" val="162979414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84579" y="335903"/>
            <a:ext cx="2646878"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用户登录模块</a:t>
            </a:r>
          </a:p>
        </p:txBody>
      </p:sp>
      <p:sp>
        <p:nvSpPr>
          <p:cNvPr id="9" name="文本占位符 1">
            <a:extLst>
              <a:ext uri="{FF2B5EF4-FFF2-40B4-BE49-F238E27FC236}">
                <a16:creationId xmlns:a16="http://schemas.microsoft.com/office/drawing/2014/main" id="{14073739-53AD-4FEB-8F85-30457FE55A8B}"/>
              </a:ext>
            </a:extLst>
          </p:cNvPr>
          <p:cNvSpPr>
            <a:spLocks noGrp="1"/>
          </p:cNvSpPr>
          <p:nvPr>
            <p:ph type="body" sz="quarter" idx="13"/>
          </p:nvPr>
        </p:nvSpPr>
        <p:spPr>
          <a:xfrm>
            <a:off x="353319" y="265691"/>
            <a:ext cx="4675881" cy="524615"/>
          </a:xfrm>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3.1 </a:t>
            </a:r>
            <a:r>
              <a:rPr lang="zh-CN" altLang="en-US" dirty="0">
                <a:solidFill>
                  <a:srgbClr val="E7E6E6">
                    <a:lumMod val="25000"/>
                  </a:srgbClr>
                </a:solidFill>
                <a:latin typeface="Arial" panose="020B0604020202020204" pitchFamily="34" charset="0"/>
                <a:ea typeface="宋体"/>
                <a:cs typeface="Arial" panose="020B0604020202020204" pitchFamily="34" charset="0"/>
              </a:rPr>
              <a:t>用户登录模块</a:t>
            </a:r>
          </a:p>
        </p:txBody>
      </p:sp>
      <p:sp>
        <p:nvSpPr>
          <p:cNvPr id="14" name="矩形 39">
            <a:extLst>
              <a:ext uri="{FF2B5EF4-FFF2-40B4-BE49-F238E27FC236}">
                <a16:creationId xmlns:a16="http://schemas.microsoft.com/office/drawing/2014/main" id="{455CACB7-34E3-47FA-92D6-BBB4242C317E}"/>
              </a:ext>
            </a:extLst>
          </p:cNvPr>
          <p:cNvSpPr/>
          <p:nvPr/>
        </p:nvSpPr>
        <p:spPr>
          <a:xfrm>
            <a:off x="746758" y="402668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输出项</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39">
            <a:extLst>
              <a:ext uri="{FF2B5EF4-FFF2-40B4-BE49-F238E27FC236}">
                <a16:creationId xmlns:a16="http://schemas.microsoft.com/office/drawing/2014/main" id="{8149ACF2-00B8-4C54-A3CF-0AC32BCFF45C}"/>
              </a:ext>
            </a:extLst>
          </p:cNvPr>
          <p:cNvSpPr/>
          <p:nvPr/>
        </p:nvSpPr>
        <p:spPr>
          <a:xfrm>
            <a:off x="746758" y="144580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输入项</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2" name="表格 1">
            <a:extLst>
              <a:ext uri="{FF2B5EF4-FFF2-40B4-BE49-F238E27FC236}">
                <a16:creationId xmlns:a16="http://schemas.microsoft.com/office/drawing/2014/main" id="{15C99748-5CCA-4CA5-9F73-72FBE5306000}"/>
              </a:ext>
            </a:extLst>
          </p:cNvPr>
          <p:cNvGraphicFramePr>
            <a:graphicFrameLocks noGrp="1"/>
          </p:cNvGraphicFramePr>
          <p:nvPr>
            <p:extLst>
              <p:ext uri="{D42A27DB-BD31-4B8C-83A1-F6EECF244321}">
                <p14:modId xmlns:p14="http://schemas.microsoft.com/office/powerpoint/2010/main" val="2951880315"/>
              </p:ext>
            </p:extLst>
          </p:nvPr>
        </p:nvGraphicFramePr>
        <p:xfrm>
          <a:off x="746758" y="2262381"/>
          <a:ext cx="8734436" cy="1137873"/>
        </p:xfrm>
        <a:graphic>
          <a:graphicData uri="http://schemas.openxmlformats.org/drawingml/2006/table">
            <a:tbl>
              <a:tblPr firstRow="1" bandRow="1">
                <a:tableStyleId>{5C22544A-7EE6-4342-B048-85BDC9FD1C3A}</a:tableStyleId>
              </a:tblPr>
              <a:tblGrid>
                <a:gridCol w="2183609">
                  <a:extLst>
                    <a:ext uri="{9D8B030D-6E8A-4147-A177-3AD203B41FA5}">
                      <a16:colId xmlns:a16="http://schemas.microsoft.com/office/drawing/2014/main" val="4239857896"/>
                    </a:ext>
                  </a:extLst>
                </a:gridCol>
                <a:gridCol w="2183609">
                  <a:extLst>
                    <a:ext uri="{9D8B030D-6E8A-4147-A177-3AD203B41FA5}">
                      <a16:colId xmlns:a16="http://schemas.microsoft.com/office/drawing/2014/main" val="277606984"/>
                    </a:ext>
                  </a:extLst>
                </a:gridCol>
                <a:gridCol w="2183609">
                  <a:extLst>
                    <a:ext uri="{9D8B030D-6E8A-4147-A177-3AD203B41FA5}">
                      <a16:colId xmlns:a16="http://schemas.microsoft.com/office/drawing/2014/main" val="3143017900"/>
                    </a:ext>
                  </a:extLst>
                </a:gridCol>
                <a:gridCol w="2183609">
                  <a:extLst>
                    <a:ext uri="{9D8B030D-6E8A-4147-A177-3AD203B41FA5}">
                      <a16:colId xmlns:a16="http://schemas.microsoft.com/office/drawing/2014/main" val="2090638174"/>
                    </a:ext>
                  </a:extLst>
                </a:gridCol>
              </a:tblGrid>
              <a:tr h="379291">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名称</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标识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类型和格式</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输入方式</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6663193"/>
                  </a:ext>
                </a:extLst>
              </a:tr>
              <a:tr h="379291">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用户账号</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dirty="0" err="1">
                          <a:effectLst/>
                          <a:latin typeface="宋体" panose="02010600030101010101" pitchFamily="2" charset="-122"/>
                          <a:ea typeface="宋体" panose="02010600030101010101" pitchFamily="2" charset="-122"/>
                        </a:rPr>
                        <a:t>UserID</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dirty="0">
                          <a:effectLst/>
                          <a:latin typeface="宋体" panose="02010600030101010101" pitchFamily="2" charset="-122"/>
                          <a:ea typeface="宋体" panose="02010600030101010101" pitchFamily="2" charset="-122"/>
                        </a:rPr>
                        <a:t>Varchar(10)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外部输入</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6003752"/>
                  </a:ext>
                </a:extLst>
              </a:tr>
              <a:tr h="379291">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用户密码</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dirty="0" err="1">
                          <a:effectLst/>
                          <a:latin typeface="宋体" panose="02010600030101010101" pitchFamily="2" charset="-122"/>
                          <a:ea typeface="宋体" panose="02010600030101010101" pitchFamily="2" charset="-122"/>
                        </a:rPr>
                        <a:t>UserPassword</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dirty="0">
                          <a:effectLst/>
                          <a:latin typeface="宋体" panose="02010600030101010101" pitchFamily="2" charset="-122"/>
                          <a:ea typeface="宋体" panose="02010600030101010101" pitchFamily="2" charset="-122"/>
                        </a:rPr>
                        <a:t>Varchar(20)</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外部输入</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00938447"/>
                  </a:ext>
                </a:extLst>
              </a:tr>
            </a:tbl>
          </a:graphicData>
        </a:graphic>
      </p:graphicFrame>
      <p:graphicFrame>
        <p:nvGraphicFramePr>
          <p:cNvPr id="3" name="表格 2">
            <a:extLst>
              <a:ext uri="{FF2B5EF4-FFF2-40B4-BE49-F238E27FC236}">
                <a16:creationId xmlns:a16="http://schemas.microsoft.com/office/drawing/2014/main" id="{922EA4D2-3C83-4CDA-9A71-385E430482E4}"/>
              </a:ext>
            </a:extLst>
          </p:cNvPr>
          <p:cNvGraphicFramePr>
            <a:graphicFrameLocks noGrp="1"/>
          </p:cNvGraphicFramePr>
          <p:nvPr>
            <p:extLst>
              <p:ext uri="{D42A27DB-BD31-4B8C-83A1-F6EECF244321}">
                <p14:modId xmlns:p14="http://schemas.microsoft.com/office/powerpoint/2010/main" val="3377261523"/>
              </p:ext>
            </p:extLst>
          </p:nvPr>
        </p:nvGraphicFramePr>
        <p:xfrm>
          <a:off x="792478" y="4872328"/>
          <a:ext cx="8734436" cy="746152"/>
        </p:xfrm>
        <a:graphic>
          <a:graphicData uri="http://schemas.openxmlformats.org/drawingml/2006/table">
            <a:tbl>
              <a:tblPr firstRow="1" bandRow="1">
                <a:tableStyleId>{5C22544A-7EE6-4342-B048-85BDC9FD1C3A}</a:tableStyleId>
              </a:tblPr>
              <a:tblGrid>
                <a:gridCol w="2183609">
                  <a:extLst>
                    <a:ext uri="{9D8B030D-6E8A-4147-A177-3AD203B41FA5}">
                      <a16:colId xmlns:a16="http://schemas.microsoft.com/office/drawing/2014/main" val="3992594204"/>
                    </a:ext>
                  </a:extLst>
                </a:gridCol>
                <a:gridCol w="2183609">
                  <a:extLst>
                    <a:ext uri="{9D8B030D-6E8A-4147-A177-3AD203B41FA5}">
                      <a16:colId xmlns:a16="http://schemas.microsoft.com/office/drawing/2014/main" val="2719148204"/>
                    </a:ext>
                  </a:extLst>
                </a:gridCol>
                <a:gridCol w="2183609">
                  <a:extLst>
                    <a:ext uri="{9D8B030D-6E8A-4147-A177-3AD203B41FA5}">
                      <a16:colId xmlns:a16="http://schemas.microsoft.com/office/drawing/2014/main" val="4189790041"/>
                    </a:ext>
                  </a:extLst>
                </a:gridCol>
                <a:gridCol w="2183609">
                  <a:extLst>
                    <a:ext uri="{9D8B030D-6E8A-4147-A177-3AD203B41FA5}">
                      <a16:colId xmlns:a16="http://schemas.microsoft.com/office/drawing/2014/main" val="132473806"/>
                    </a:ext>
                  </a:extLst>
                </a:gridCol>
              </a:tblGrid>
              <a:tr h="373076">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名称</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标识</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类型和格式</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输出方式</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7991686"/>
                  </a:ext>
                </a:extLst>
              </a:tr>
              <a:tr h="373076">
                <a:tc>
                  <a:txBody>
                    <a:bodyPr/>
                    <a:lstStyle/>
                    <a:p>
                      <a:pPr marL="228600" indent="-228600" algn="ctr">
                        <a:lnSpc>
                          <a:spcPct val="115000"/>
                        </a:lnSpc>
                        <a:spcAft>
                          <a:spcPts val="0"/>
                        </a:spcAft>
                      </a:pPr>
                      <a:r>
                        <a:rPr lang="zh-CN" sz="1400" kern="100">
                          <a:effectLst/>
                          <a:latin typeface="宋体" panose="02010600030101010101" pitchFamily="2" charset="-122"/>
                          <a:ea typeface="宋体" panose="02010600030101010101" pitchFamily="2" charset="-122"/>
                        </a:rPr>
                        <a:t>登录结果</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a:effectLst/>
                          <a:latin typeface="宋体" panose="02010600030101010101" pitchFamily="2" charset="-122"/>
                          <a:ea typeface="宋体" panose="02010600030101010101" pitchFamily="2" charset="-122"/>
                        </a:rPr>
                        <a:t>LoginResult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en-US" sz="1400" kern="100">
                          <a:effectLst/>
                          <a:latin typeface="宋体" panose="02010600030101010101" pitchFamily="2" charset="-122"/>
                          <a:ea typeface="宋体" panose="02010600030101010101" pitchFamily="2" charset="-122"/>
                        </a:rPr>
                        <a:t>Bool</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228600" indent="-228600" algn="ctr">
                        <a:lnSpc>
                          <a:spcPct val="115000"/>
                        </a:lnSpc>
                        <a:spcAft>
                          <a:spcPts val="0"/>
                        </a:spcAft>
                      </a:pPr>
                      <a:r>
                        <a:rPr lang="zh-CN" sz="1400" kern="100" dirty="0">
                          <a:effectLst/>
                          <a:latin typeface="宋体" panose="02010600030101010101" pitchFamily="2" charset="-122"/>
                          <a:ea typeface="宋体" panose="02010600030101010101" pitchFamily="2" charset="-122"/>
                        </a:rPr>
                        <a:t>由脚本输出</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3768049"/>
                  </a:ext>
                </a:extLst>
              </a:tr>
            </a:tbl>
          </a:graphicData>
        </a:graphic>
      </p:graphicFrame>
    </p:spTree>
    <p:extLst>
      <p:ext uri="{BB962C8B-B14F-4D97-AF65-F5344CB8AC3E}">
        <p14:creationId xmlns:p14="http://schemas.microsoft.com/office/powerpoint/2010/main" val="10397687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123" y="1065125"/>
            <a:ext cx="10168934" cy="5245240"/>
          </a:xfrm>
          <a:prstGeom prst="rect">
            <a:avLst/>
          </a:prstGeom>
          <a:noFill/>
          <a:ln>
            <a:noFill/>
          </a:ln>
        </p:spPr>
      </p:pic>
      <p:sp>
        <p:nvSpPr>
          <p:cNvPr id="6" name="文本占位符 1">
            <a:extLst>
              <a:ext uri="{FF2B5EF4-FFF2-40B4-BE49-F238E27FC236}">
                <a16:creationId xmlns:a16="http://schemas.microsoft.com/office/drawing/2014/main" id="{C69BB87A-3B96-4DEC-BC21-CDD95775D267}"/>
              </a:ext>
            </a:extLst>
          </p:cNvPr>
          <p:cNvSpPr>
            <a:spLocks noGrp="1"/>
          </p:cNvSpPr>
          <p:nvPr>
            <p:ph type="body" sz="quarter" idx="13"/>
          </p:nvPr>
        </p:nvSpPr>
        <p:spPr>
          <a:xfrm>
            <a:off x="353319" y="265691"/>
            <a:ext cx="4675881" cy="524615"/>
          </a:xfrm>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3.1 </a:t>
            </a:r>
            <a:r>
              <a:rPr lang="zh-CN" altLang="en-US" dirty="0">
                <a:solidFill>
                  <a:srgbClr val="E7E6E6">
                    <a:lumMod val="25000"/>
                  </a:srgbClr>
                </a:solidFill>
                <a:latin typeface="Arial" panose="020B0604020202020204" pitchFamily="34" charset="0"/>
                <a:ea typeface="宋体"/>
                <a:cs typeface="Arial" panose="020B0604020202020204" pitchFamily="34" charset="0"/>
              </a:rPr>
              <a:t>用户登录页面</a:t>
            </a:r>
          </a:p>
        </p:txBody>
      </p:sp>
    </p:spTree>
    <p:extLst>
      <p:ext uri="{BB962C8B-B14F-4D97-AF65-F5344CB8AC3E}">
        <p14:creationId xmlns:p14="http://schemas.microsoft.com/office/powerpoint/2010/main" val="42470249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3244327" y="3593749"/>
            <a:ext cx="5340554"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详细设计</a:t>
            </a:r>
            <a:r>
              <a:rPr lang="en-US" altLang="zh-CN" sz="3600" b="1" dirty="0">
                <a:solidFill>
                  <a:srgbClr val="00BFC3"/>
                </a:solidFill>
                <a:latin typeface="Arial" panose="020B0604020202020204" pitchFamily="34" charset="0"/>
                <a:ea typeface="宋体"/>
                <a:cs typeface="Arial" panose="020B0604020202020204" pitchFamily="34" charset="0"/>
              </a:rPr>
              <a:t>—</a:t>
            </a:r>
            <a:r>
              <a:rPr lang="zh-CN" altLang="en-US" sz="3600" b="1" dirty="0">
                <a:solidFill>
                  <a:srgbClr val="00BFC3"/>
                </a:solidFill>
                <a:latin typeface="Arial" panose="020B0604020202020204" pitchFamily="34" charset="0"/>
                <a:ea typeface="宋体"/>
                <a:cs typeface="Arial" panose="020B0604020202020204" pitchFamily="34" charset="0"/>
              </a:rPr>
              <a:t>数据展示模块</a:t>
            </a:r>
            <a:endParaRPr lang="en-US" altLang="zh-CN" sz="3600" b="1" dirty="0">
              <a:solidFill>
                <a:srgbClr val="00BFC3"/>
              </a:solidFill>
              <a:latin typeface="Arial" panose="020B0604020202020204" pitchFamily="34" charset="0"/>
              <a:ea typeface="宋体"/>
              <a:cs typeface="Arial" panose="020B0604020202020204" pitchFamily="34" charset="0"/>
            </a:endParaRP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 name="矩形 3"/>
          <p:cNvSpPr/>
          <p:nvPr/>
        </p:nvSpPr>
        <p:spPr>
          <a:xfrm>
            <a:off x="4018889" y="4540571"/>
            <a:ext cx="3791423" cy="523220"/>
          </a:xfrm>
          <a:prstGeom prst="rect">
            <a:avLst/>
          </a:prstGeom>
        </p:spPr>
        <p:txBody>
          <a:bodyPr wrap="none">
            <a:spAutoFit/>
          </a:bodyPr>
          <a:lstStyle/>
          <a:p>
            <a:pPr algn="ctr" defTabSz="609555"/>
            <a:r>
              <a:rPr lang="zh-CN" altLang="en-US" sz="2800" b="1" dirty="0">
                <a:solidFill>
                  <a:srgbClr val="00BFC3"/>
                </a:solidFill>
                <a:latin typeface="Arial" panose="020B0604020202020204" pitchFamily="34" charset="0"/>
                <a:ea typeface="宋体"/>
                <a:cs typeface="Arial" panose="020B0604020202020204" pitchFamily="34" charset="0"/>
              </a:rPr>
              <a:t>生成疫情地图和趋势图</a:t>
            </a:r>
          </a:p>
        </p:txBody>
      </p:sp>
    </p:spTree>
    <p:extLst>
      <p:ext uri="{BB962C8B-B14F-4D97-AF65-F5344CB8AC3E}">
        <p14:creationId xmlns:p14="http://schemas.microsoft.com/office/powerpoint/2010/main" val="5512984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3396422-6BFF-4FDF-B023-861C5DFA0F57}"/>
              </a:ext>
            </a:extLst>
          </p:cNvPr>
          <p:cNvPicPr/>
          <p:nvPr/>
        </p:nvPicPr>
        <p:blipFill>
          <a:blip r:embed="rId3">
            <a:extLst>
              <a:ext uri="{28A0092B-C50C-407E-A947-70E740481C1C}">
                <a14:useLocalDpi xmlns:a14="http://schemas.microsoft.com/office/drawing/2010/main" val="0"/>
              </a:ext>
            </a:extLst>
          </a:blip>
          <a:stretch>
            <a:fillRect/>
          </a:stretch>
        </p:blipFill>
        <p:spPr>
          <a:xfrm>
            <a:off x="353319" y="1139906"/>
            <a:ext cx="3116233" cy="5452403"/>
          </a:xfrm>
          <a:prstGeom prst="rect">
            <a:avLst/>
          </a:prstGeom>
        </p:spPr>
      </p:pic>
      <p:pic>
        <p:nvPicPr>
          <p:cNvPr id="11" name="图片 10"/>
          <p:cNvPicPr/>
          <p:nvPr/>
        </p:nvPicPr>
        <p:blipFill rotWithShape="1">
          <a:blip r:embed="rId4">
            <a:extLst>
              <a:ext uri="{28A0092B-C50C-407E-A947-70E740481C1C}">
                <a14:useLocalDpi xmlns:a14="http://schemas.microsoft.com/office/drawing/2010/main" val="0"/>
              </a:ext>
            </a:extLst>
          </a:blip>
          <a:srcRect l="11311"/>
          <a:stretch/>
        </p:blipFill>
        <p:spPr bwMode="auto">
          <a:xfrm>
            <a:off x="3469552" y="1109700"/>
            <a:ext cx="2626448" cy="5452403"/>
          </a:xfrm>
          <a:prstGeom prst="rect">
            <a:avLst/>
          </a:prstGeom>
          <a:noFill/>
          <a:ln>
            <a:noFill/>
          </a:ln>
        </p:spPr>
      </p:pic>
      <p:sp>
        <p:nvSpPr>
          <p:cNvPr id="8" name="矩形 39"/>
          <p:cNvSpPr/>
          <p:nvPr/>
        </p:nvSpPr>
        <p:spPr>
          <a:xfrm>
            <a:off x="77046" y="1141911"/>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文本占位符 1">
            <a:extLst>
              <a:ext uri="{FF2B5EF4-FFF2-40B4-BE49-F238E27FC236}">
                <a16:creationId xmlns:a16="http://schemas.microsoft.com/office/drawing/2014/main" id="{65F847C7-FDA6-4B88-BE73-0A6C55F8C5B6}"/>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3.2 </a:t>
            </a:r>
            <a:r>
              <a:rPr lang="zh-CN" altLang="en-US" dirty="0">
                <a:solidFill>
                  <a:srgbClr val="E7E6E6">
                    <a:lumMod val="25000"/>
                  </a:srgbClr>
                </a:solidFill>
                <a:latin typeface="Arial" panose="020B0604020202020204" pitchFamily="34" charset="0"/>
                <a:ea typeface="宋体"/>
                <a:cs typeface="Arial" panose="020B0604020202020204" pitchFamily="34" charset="0"/>
              </a:rPr>
              <a:t>生成疫情地图</a:t>
            </a:r>
            <a:r>
              <a:rPr lang="en-US" altLang="zh-CN" dirty="0">
                <a:solidFill>
                  <a:srgbClr val="E7E6E6">
                    <a:lumMod val="25000"/>
                  </a:srgbClr>
                </a:solidFill>
                <a:latin typeface="Arial" panose="020B0604020202020204" pitchFamily="34" charset="0"/>
                <a:ea typeface="宋体"/>
                <a:cs typeface="Arial" panose="020B0604020202020204" pitchFamily="34" charset="0"/>
              </a:rPr>
              <a:t>/</a:t>
            </a:r>
            <a:r>
              <a:rPr lang="zh-CN" altLang="en-US" dirty="0">
                <a:solidFill>
                  <a:srgbClr val="E7E6E6">
                    <a:lumMod val="25000"/>
                  </a:srgbClr>
                </a:solidFill>
                <a:latin typeface="Arial" panose="020B0604020202020204" pitchFamily="34" charset="0"/>
                <a:ea typeface="宋体"/>
                <a:cs typeface="Arial" panose="020B0604020202020204" pitchFamily="34" charset="0"/>
              </a:rPr>
              <a:t>趋势图</a:t>
            </a:r>
          </a:p>
        </p:txBody>
      </p:sp>
      <p:sp>
        <p:nvSpPr>
          <p:cNvPr id="13" name="矩形 39">
            <a:extLst>
              <a:ext uri="{FF2B5EF4-FFF2-40B4-BE49-F238E27FC236}">
                <a16:creationId xmlns:a16="http://schemas.microsoft.com/office/drawing/2014/main" id="{A46C1B25-8B44-4BAA-B77B-4A53A1670226}"/>
              </a:ext>
            </a:extLst>
          </p:cNvPr>
          <p:cNvSpPr/>
          <p:nvPr/>
        </p:nvSpPr>
        <p:spPr>
          <a:xfrm>
            <a:off x="5949473" y="1054451"/>
            <a:ext cx="1129434" cy="492420"/>
          </a:xfrm>
          <a:prstGeom prst="rect">
            <a:avLst/>
          </a:prstGeom>
          <a:solidFill>
            <a:srgbClr val="00BFC3"/>
          </a:solidFill>
        </p:spPr>
        <p:txBody>
          <a:bodyPr wrap="none" lIns="121899" tIns="60949" rIns="121899" bIns="60949">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IPO</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4" name="图片 13">
            <a:extLst>
              <a:ext uri="{FF2B5EF4-FFF2-40B4-BE49-F238E27FC236}">
                <a16:creationId xmlns:a16="http://schemas.microsoft.com/office/drawing/2014/main" id="{A4D4EEF1-8E1F-4724-8209-7368B75E17E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38272" y="1634331"/>
            <a:ext cx="6451019" cy="1481482"/>
          </a:xfrm>
          <a:prstGeom prst="rect">
            <a:avLst/>
          </a:prstGeom>
          <a:noFill/>
          <a:ln>
            <a:noFill/>
          </a:ln>
        </p:spPr>
      </p:pic>
      <p:pic>
        <p:nvPicPr>
          <p:cNvPr id="15" name="图片 14">
            <a:extLst>
              <a:ext uri="{FF2B5EF4-FFF2-40B4-BE49-F238E27FC236}">
                <a16:creationId xmlns:a16="http://schemas.microsoft.com/office/drawing/2014/main" id="{B5B09A91-A289-461F-9D56-5B84F67760D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932306" y="3337832"/>
            <a:ext cx="6356985" cy="1295400"/>
          </a:xfrm>
          <a:prstGeom prst="rect">
            <a:avLst/>
          </a:prstGeom>
          <a:noFill/>
          <a:ln>
            <a:noFill/>
          </a:ln>
        </p:spPr>
      </p:pic>
    </p:spTree>
    <p:extLst>
      <p:ext uri="{BB962C8B-B14F-4D97-AF65-F5344CB8AC3E}">
        <p14:creationId xmlns:p14="http://schemas.microsoft.com/office/powerpoint/2010/main" val="100176902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9"/>
          <p:cNvSpPr/>
          <p:nvPr/>
        </p:nvSpPr>
        <p:spPr>
          <a:xfrm>
            <a:off x="634998" y="422988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输出项</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39"/>
          <p:cNvSpPr/>
          <p:nvPr/>
        </p:nvSpPr>
        <p:spPr>
          <a:xfrm>
            <a:off x="634998" y="164900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输入项</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7297420"/>
              </p:ext>
            </p:extLst>
          </p:nvPr>
        </p:nvGraphicFramePr>
        <p:xfrm>
          <a:off x="634998" y="2375694"/>
          <a:ext cx="8238173" cy="1483360"/>
        </p:xfrm>
        <a:graphic>
          <a:graphicData uri="http://schemas.openxmlformats.org/drawingml/2006/table">
            <a:tbl>
              <a:tblPr firstRow="1" bandRow="1">
                <a:tableStyleId>{5C22544A-7EE6-4342-B048-85BDC9FD1C3A}</a:tableStyleId>
              </a:tblPr>
              <a:tblGrid>
                <a:gridCol w="2142173">
                  <a:extLst>
                    <a:ext uri="{9D8B030D-6E8A-4147-A177-3AD203B41FA5}">
                      <a16:colId xmlns:a16="http://schemas.microsoft.com/office/drawing/2014/main" val="2332671105"/>
                    </a:ext>
                  </a:extLst>
                </a:gridCol>
                <a:gridCol w="2032000">
                  <a:extLst>
                    <a:ext uri="{9D8B030D-6E8A-4147-A177-3AD203B41FA5}">
                      <a16:colId xmlns:a16="http://schemas.microsoft.com/office/drawing/2014/main" val="719641104"/>
                    </a:ext>
                  </a:extLst>
                </a:gridCol>
                <a:gridCol w="2032000">
                  <a:extLst>
                    <a:ext uri="{9D8B030D-6E8A-4147-A177-3AD203B41FA5}">
                      <a16:colId xmlns:a16="http://schemas.microsoft.com/office/drawing/2014/main" val="2607207415"/>
                    </a:ext>
                  </a:extLst>
                </a:gridCol>
                <a:gridCol w="2032000">
                  <a:extLst>
                    <a:ext uri="{9D8B030D-6E8A-4147-A177-3AD203B41FA5}">
                      <a16:colId xmlns:a16="http://schemas.microsoft.com/office/drawing/2014/main" val="1142340180"/>
                    </a:ext>
                  </a:extLst>
                </a:gridCol>
              </a:tblGrid>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输入方式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5270592"/>
                  </a:ext>
                </a:extLst>
              </a:tr>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需要生成的趋势图类型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TrendChartType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外部选择</a:t>
                      </a:r>
                      <a:r>
                        <a:rPr lang="en-US" sz="1400" kern="10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3735662"/>
                  </a:ext>
                </a:extLst>
              </a:tr>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生成图所需数据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CaseData</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由脚本输入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9550559"/>
                  </a:ext>
                </a:extLst>
              </a:tr>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需要生成的疫情地图类型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MapType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外部选择</a:t>
                      </a:r>
                      <a:r>
                        <a:rPr lang="en-US" sz="1400" kern="100" dirty="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303600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010783076"/>
              </p:ext>
            </p:extLst>
          </p:nvPr>
        </p:nvGraphicFramePr>
        <p:xfrm>
          <a:off x="608300" y="5060510"/>
          <a:ext cx="8734436" cy="1137873"/>
        </p:xfrm>
        <a:graphic>
          <a:graphicData uri="http://schemas.openxmlformats.org/drawingml/2006/table">
            <a:tbl>
              <a:tblPr firstRow="1" bandRow="1">
                <a:tableStyleId>{5C22544A-7EE6-4342-B048-85BDC9FD1C3A}</a:tableStyleId>
              </a:tblPr>
              <a:tblGrid>
                <a:gridCol w="2183609">
                  <a:extLst>
                    <a:ext uri="{9D8B030D-6E8A-4147-A177-3AD203B41FA5}">
                      <a16:colId xmlns:a16="http://schemas.microsoft.com/office/drawing/2014/main" val="1396234775"/>
                    </a:ext>
                  </a:extLst>
                </a:gridCol>
                <a:gridCol w="2183609">
                  <a:extLst>
                    <a:ext uri="{9D8B030D-6E8A-4147-A177-3AD203B41FA5}">
                      <a16:colId xmlns:a16="http://schemas.microsoft.com/office/drawing/2014/main" val="4219254784"/>
                    </a:ext>
                  </a:extLst>
                </a:gridCol>
                <a:gridCol w="2183609">
                  <a:extLst>
                    <a:ext uri="{9D8B030D-6E8A-4147-A177-3AD203B41FA5}">
                      <a16:colId xmlns:a16="http://schemas.microsoft.com/office/drawing/2014/main" val="3755784196"/>
                    </a:ext>
                  </a:extLst>
                </a:gridCol>
                <a:gridCol w="2183609">
                  <a:extLst>
                    <a:ext uri="{9D8B030D-6E8A-4147-A177-3AD203B41FA5}">
                      <a16:colId xmlns:a16="http://schemas.microsoft.com/office/drawing/2014/main" val="3140898053"/>
                    </a:ext>
                  </a:extLst>
                </a:gridCol>
              </a:tblGrid>
              <a:tr h="379291">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输出方式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441853"/>
                  </a:ext>
                </a:extLst>
              </a:tr>
              <a:tr h="379291">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疫情地图生成结果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MapGenerationResult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由脚本输出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8364713"/>
                  </a:ext>
                </a:extLst>
              </a:tr>
              <a:tr h="379291">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趋势图生成结果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ChartGenerationResult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由脚本输出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2537362"/>
                  </a:ext>
                </a:extLst>
              </a:tr>
            </a:tbl>
          </a:graphicData>
        </a:graphic>
      </p:graphicFrame>
      <p:sp>
        <p:nvSpPr>
          <p:cNvPr id="9" name="文本占位符 1">
            <a:extLst>
              <a:ext uri="{FF2B5EF4-FFF2-40B4-BE49-F238E27FC236}">
                <a16:creationId xmlns:a16="http://schemas.microsoft.com/office/drawing/2014/main" id="{DD65A882-BCF3-4A09-8FF9-63E7C7E6D6AE}"/>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3.2 </a:t>
            </a:r>
            <a:r>
              <a:rPr lang="zh-CN" altLang="en-US" dirty="0">
                <a:solidFill>
                  <a:srgbClr val="E7E6E6">
                    <a:lumMod val="25000"/>
                  </a:srgbClr>
                </a:solidFill>
                <a:latin typeface="Arial" panose="020B0604020202020204" pitchFamily="34" charset="0"/>
                <a:ea typeface="宋体"/>
                <a:cs typeface="Arial" panose="020B0604020202020204" pitchFamily="34" charset="0"/>
              </a:rPr>
              <a:t>生成疫情地图</a:t>
            </a:r>
            <a:r>
              <a:rPr lang="en-US" altLang="zh-CN" dirty="0">
                <a:solidFill>
                  <a:srgbClr val="E7E6E6">
                    <a:lumMod val="25000"/>
                  </a:srgbClr>
                </a:solidFill>
                <a:latin typeface="Arial" panose="020B0604020202020204" pitchFamily="34" charset="0"/>
                <a:ea typeface="宋体"/>
                <a:cs typeface="Arial" panose="020B0604020202020204" pitchFamily="34" charset="0"/>
              </a:rPr>
              <a:t>/</a:t>
            </a:r>
            <a:r>
              <a:rPr lang="zh-CN" altLang="en-US" dirty="0">
                <a:solidFill>
                  <a:srgbClr val="E7E6E6">
                    <a:lumMod val="25000"/>
                  </a:srgbClr>
                </a:solidFill>
                <a:latin typeface="Arial" panose="020B0604020202020204" pitchFamily="34" charset="0"/>
                <a:ea typeface="宋体"/>
                <a:cs typeface="Arial" panose="020B0604020202020204" pitchFamily="34" charset="0"/>
              </a:rPr>
              <a:t>趋势图</a:t>
            </a:r>
          </a:p>
        </p:txBody>
      </p:sp>
    </p:spTree>
    <p:extLst>
      <p:ext uri="{BB962C8B-B14F-4D97-AF65-F5344CB8AC3E}">
        <p14:creationId xmlns:p14="http://schemas.microsoft.com/office/powerpoint/2010/main" val="180466310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3244326" y="3593749"/>
            <a:ext cx="5340554"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详细设计</a:t>
            </a:r>
            <a:r>
              <a:rPr lang="en-US" altLang="zh-CN" sz="3600" b="1" dirty="0">
                <a:solidFill>
                  <a:srgbClr val="00BFC3"/>
                </a:solidFill>
                <a:latin typeface="Arial" panose="020B0604020202020204" pitchFamily="34" charset="0"/>
                <a:ea typeface="宋体"/>
                <a:cs typeface="Arial" panose="020B0604020202020204" pitchFamily="34" charset="0"/>
              </a:rPr>
              <a:t>—</a:t>
            </a:r>
            <a:r>
              <a:rPr lang="zh-CN" altLang="en-US" sz="3600" b="1" dirty="0">
                <a:solidFill>
                  <a:srgbClr val="00BFC3"/>
                </a:solidFill>
                <a:latin typeface="Arial" panose="020B0604020202020204" pitchFamily="34" charset="0"/>
                <a:ea typeface="宋体"/>
                <a:cs typeface="Arial" panose="020B0604020202020204" pitchFamily="34" charset="0"/>
              </a:rPr>
              <a:t>数据展示模块</a:t>
            </a:r>
            <a:endParaRPr lang="en-US" altLang="zh-CN" sz="3600" b="1" dirty="0">
              <a:solidFill>
                <a:srgbClr val="00BFC3"/>
              </a:solidFill>
              <a:latin typeface="Arial" panose="020B0604020202020204" pitchFamily="34" charset="0"/>
              <a:ea typeface="宋体"/>
              <a:cs typeface="Arial" panose="020B0604020202020204" pitchFamily="34" charset="0"/>
            </a:endParaRP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 name="矩形 3"/>
          <p:cNvSpPr/>
          <p:nvPr/>
        </p:nvSpPr>
        <p:spPr>
          <a:xfrm>
            <a:off x="4018892" y="4540571"/>
            <a:ext cx="3791423" cy="523220"/>
          </a:xfrm>
          <a:prstGeom prst="rect">
            <a:avLst/>
          </a:prstGeom>
        </p:spPr>
        <p:txBody>
          <a:bodyPr wrap="none">
            <a:spAutoFit/>
          </a:bodyPr>
          <a:lstStyle/>
          <a:p>
            <a:pPr algn="ctr" defTabSz="609555"/>
            <a:r>
              <a:rPr lang="zh-CN" altLang="en-US" sz="2800" b="1" dirty="0">
                <a:solidFill>
                  <a:srgbClr val="00BFC3"/>
                </a:solidFill>
                <a:latin typeface="Arial" panose="020B0604020202020204" pitchFamily="34" charset="0"/>
                <a:ea typeface="宋体"/>
                <a:cs typeface="Arial" panose="020B0604020202020204" pitchFamily="34" charset="0"/>
              </a:rPr>
              <a:t>展示疫情地图和趋势图</a:t>
            </a:r>
          </a:p>
        </p:txBody>
      </p:sp>
    </p:spTree>
    <p:extLst>
      <p:ext uri="{BB962C8B-B14F-4D97-AF65-F5344CB8AC3E}">
        <p14:creationId xmlns:p14="http://schemas.microsoft.com/office/powerpoint/2010/main" val="64053493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七边形 3"/>
          <p:cNvSpPr/>
          <p:nvPr/>
        </p:nvSpPr>
        <p:spPr>
          <a:xfrm>
            <a:off x="6904492" y="-2597241"/>
            <a:ext cx="5817164" cy="5224899"/>
          </a:xfrm>
          <a:prstGeom prst="heptagon">
            <a:avLst/>
          </a:prstGeom>
          <a:solidFill>
            <a:srgbClr val="1031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79505" y="951456"/>
            <a:ext cx="1378904" cy="379656"/>
          </a:xfrm>
          <a:prstGeom prst="rect">
            <a:avLst/>
          </a:prstGeom>
          <a:noFill/>
        </p:spPr>
        <p:txBody>
          <a:bodyPr wrap="none" rtlCol="0">
            <a:spAutoFit/>
          </a:bodyPr>
          <a:lstStyle/>
          <a:p>
            <a:pPr defTabSz="609585"/>
            <a:r>
              <a:rPr kumimoji="1" lang="zh-CN" altLang="en-US" sz="1867" b="1" dirty="0">
                <a:solidFill>
                  <a:srgbClr val="00BFC3"/>
                </a:solidFill>
              </a:rPr>
              <a:t>背景与概述</a:t>
            </a:r>
            <a:endParaRPr lang="zh-CN" altLang="en-US" sz="3200" b="1" dirty="0">
              <a:solidFill>
                <a:srgbClr val="00BFC3"/>
              </a:solidFill>
              <a:latin typeface="Arial" panose="020B0604020202020204" pitchFamily="34" charset="0"/>
              <a:ea typeface="宋体"/>
              <a:cs typeface="Arial" panose="020B0604020202020204" pitchFamily="34" charset="0"/>
            </a:endParaRPr>
          </a:p>
        </p:txBody>
      </p:sp>
      <p:sp>
        <p:nvSpPr>
          <p:cNvPr id="6" name="文本框 5"/>
          <p:cNvSpPr txBox="1"/>
          <p:nvPr/>
        </p:nvSpPr>
        <p:spPr>
          <a:xfrm>
            <a:off x="1579505" y="1341752"/>
            <a:ext cx="2497709" cy="599395"/>
          </a:xfrm>
          <a:prstGeom prst="rect">
            <a:avLst/>
          </a:prstGeom>
          <a:noFill/>
        </p:spPr>
        <p:txBody>
          <a:bodyPr wrap="square" rtlCol="0">
            <a:spAutoFit/>
          </a:bodyPr>
          <a:lstStyle/>
          <a:p>
            <a:pPr defTabSz="609585">
              <a:lnSpc>
                <a:spcPct val="130000"/>
              </a:lnSpc>
            </a:pPr>
            <a:r>
              <a:rPr lang="zh-CN" altLang="en-US" sz="1333" dirty="0">
                <a:solidFill>
                  <a:srgbClr val="103154"/>
                </a:solidFill>
              </a:rPr>
              <a:t>项目背景、与其他系统的关系、设计目标</a:t>
            </a:r>
            <a:endParaRPr lang="en-US" altLang="zh-CN" sz="1333" dirty="0">
              <a:solidFill>
                <a:srgbClr val="103154"/>
              </a:solidFill>
            </a:endParaRPr>
          </a:p>
        </p:txBody>
      </p:sp>
      <p:grpSp>
        <p:nvGrpSpPr>
          <p:cNvPr id="7" name="组 8"/>
          <p:cNvGrpSpPr/>
          <p:nvPr/>
        </p:nvGrpSpPr>
        <p:grpSpPr>
          <a:xfrm>
            <a:off x="1160182" y="951456"/>
            <a:ext cx="390296" cy="390296"/>
            <a:chOff x="2199942" y="2750198"/>
            <a:chExt cx="1183598" cy="1183598"/>
          </a:xfrm>
        </p:grpSpPr>
        <p:sp>
          <p:nvSpPr>
            <p:cNvPr id="8" name="椭圆 7"/>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9" name="椭圆 8"/>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10" name="文本框 9"/>
          <p:cNvSpPr txBox="1"/>
          <p:nvPr/>
        </p:nvSpPr>
        <p:spPr>
          <a:xfrm>
            <a:off x="1746432" y="2572535"/>
            <a:ext cx="1140056" cy="379656"/>
          </a:xfrm>
          <a:prstGeom prst="rect">
            <a:avLst/>
          </a:prstGeom>
          <a:noFill/>
        </p:spPr>
        <p:txBody>
          <a:bodyPr wrap="none" rtlCol="0">
            <a:spAutoFit/>
          </a:bodyPr>
          <a:lstStyle/>
          <a:p>
            <a:pPr defTabSz="609585"/>
            <a:r>
              <a:rPr kumimoji="1" lang="zh-CN" altLang="en-US" sz="1867" b="1" dirty="0">
                <a:solidFill>
                  <a:srgbClr val="00BFC3"/>
                </a:solidFill>
              </a:rPr>
              <a:t>整体设计</a:t>
            </a:r>
            <a:endParaRPr lang="zh-CN" altLang="en-US" b="1" dirty="0">
              <a:solidFill>
                <a:srgbClr val="00BFC3"/>
              </a:solidFill>
              <a:latin typeface="Arial" panose="020B0604020202020204" pitchFamily="34" charset="0"/>
              <a:ea typeface="宋体"/>
              <a:cs typeface="Arial" panose="020B0604020202020204" pitchFamily="34" charset="0"/>
            </a:endParaRPr>
          </a:p>
        </p:txBody>
      </p:sp>
      <p:sp>
        <p:nvSpPr>
          <p:cNvPr id="11" name="文本框 10"/>
          <p:cNvSpPr txBox="1"/>
          <p:nvPr/>
        </p:nvSpPr>
        <p:spPr>
          <a:xfrm>
            <a:off x="1769492" y="2962831"/>
            <a:ext cx="2497708" cy="332720"/>
          </a:xfrm>
          <a:prstGeom prst="rect">
            <a:avLst/>
          </a:prstGeom>
          <a:noFill/>
        </p:spPr>
        <p:txBody>
          <a:bodyPr wrap="square" rtlCol="0">
            <a:spAutoFit/>
          </a:bodyPr>
          <a:lstStyle/>
          <a:p>
            <a:pPr defTabSz="609585">
              <a:lnSpc>
                <a:spcPct val="130000"/>
              </a:lnSpc>
            </a:pPr>
            <a:r>
              <a:rPr lang="zh-CN" altLang="en-US" sz="1333" dirty="0">
                <a:solidFill>
                  <a:srgbClr val="103154"/>
                </a:solidFill>
              </a:rPr>
              <a:t>总体设计、系统结构、类设计</a:t>
            </a:r>
          </a:p>
        </p:txBody>
      </p:sp>
      <p:grpSp>
        <p:nvGrpSpPr>
          <p:cNvPr id="12" name="组 12"/>
          <p:cNvGrpSpPr/>
          <p:nvPr/>
        </p:nvGrpSpPr>
        <p:grpSpPr>
          <a:xfrm>
            <a:off x="1350169" y="2572535"/>
            <a:ext cx="390296" cy="390296"/>
            <a:chOff x="2199942" y="2750198"/>
            <a:chExt cx="1183598" cy="1183598"/>
          </a:xfrm>
        </p:grpSpPr>
        <p:sp>
          <p:nvSpPr>
            <p:cNvPr id="13" name="椭圆 12"/>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14" name="椭圆 13"/>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15" name="文本框 14"/>
          <p:cNvSpPr txBox="1"/>
          <p:nvPr/>
        </p:nvSpPr>
        <p:spPr>
          <a:xfrm>
            <a:off x="6722291" y="4921083"/>
            <a:ext cx="1378904" cy="379656"/>
          </a:xfrm>
          <a:prstGeom prst="rect">
            <a:avLst/>
          </a:prstGeom>
          <a:noFill/>
        </p:spPr>
        <p:txBody>
          <a:bodyPr wrap="none" rtlCol="0">
            <a:spAutoFit/>
          </a:bodyPr>
          <a:lstStyle/>
          <a:p>
            <a:pPr defTabSz="609585"/>
            <a:r>
              <a:rPr kumimoji="1" lang="zh-CN" altLang="en-US" sz="1867" b="1" dirty="0">
                <a:solidFill>
                  <a:srgbClr val="00BFC3"/>
                </a:solidFill>
              </a:rPr>
              <a:t>数据库设计</a:t>
            </a:r>
            <a:endParaRPr lang="zh-CN" altLang="en-US" b="1" dirty="0">
              <a:solidFill>
                <a:srgbClr val="00BFC3"/>
              </a:solidFill>
              <a:latin typeface="Arial" panose="020B0604020202020204" pitchFamily="34" charset="0"/>
              <a:ea typeface="宋体"/>
              <a:cs typeface="Arial" panose="020B0604020202020204" pitchFamily="34" charset="0"/>
            </a:endParaRPr>
          </a:p>
        </p:txBody>
      </p:sp>
      <p:sp>
        <p:nvSpPr>
          <p:cNvPr id="16" name="文本框 15"/>
          <p:cNvSpPr txBox="1"/>
          <p:nvPr/>
        </p:nvSpPr>
        <p:spPr>
          <a:xfrm>
            <a:off x="6745351" y="5311379"/>
            <a:ext cx="2497708" cy="331309"/>
          </a:xfrm>
          <a:prstGeom prst="rect">
            <a:avLst/>
          </a:prstGeom>
          <a:noFill/>
        </p:spPr>
        <p:txBody>
          <a:bodyPr wrap="square" rtlCol="0">
            <a:spAutoFit/>
          </a:bodyPr>
          <a:lstStyle/>
          <a:p>
            <a:pPr defTabSz="609585">
              <a:lnSpc>
                <a:spcPct val="130000"/>
              </a:lnSpc>
            </a:pPr>
            <a:r>
              <a:rPr lang="zh-CN" altLang="en-US" sz="1333" dirty="0">
                <a:solidFill>
                  <a:srgbClr val="103154"/>
                </a:solidFill>
              </a:rPr>
              <a:t>数据库设计</a:t>
            </a:r>
          </a:p>
        </p:txBody>
      </p:sp>
      <p:grpSp>
        <p:nvGrpSpPr>
          <p:cNvPr id="17" name="组 19"/>
          <p:cNvGrpSpPr/>
          <p:nvPr/>
        </p:nvGrpSpPr>
        <p:grpSpPr>
          <a:xfrm>
            <a:off x="6326028" y="4921083"/>
            <a:ext cx="390296" cy="390296"/>
            <a:chOff x="2199942" y="2750198"/>
            <a:chExt cx="1183598" cy="1183598"/>
          </a:xfrm>
        </p:grpSpPr>
        <p:sp>
          <p:nvSpPr>
            <p:cNvPr id="18" name="椭圆 17"/>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19" name="椭圆 18"/>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20" name="文本框 19"/>
          <p:cNvSpPr txBox="1"/>
          <p:nvPr/>
        </p:nvSpPr>
        <p:spPr>
          <a:xfrm>
            <a:off x="9718305" y="4667397"/>
            <a:ext cx="1140056" cy="379656"/>
          </a:xfrm>
          <a:prstGeom prst="rect">
            <a:avLst/>
          </a:prstGeom>
          <a:noFill/>
        </p:spPr>
        <p:txBody>
          <a:bodyPr wrap="none" rtlCol="0">
            <a:spAutoFit/>
          </a:bodyPr>
          <a:lstStyle/>
          <a:p>
            <a:pPr defTabSz="609585"/>
            <a:r>
              <a:rPr kumimoji="1" lang="zh-CN" altLang="en-US" sz="1867" b="1" dirty="0">
                <a:solidFill>
                  <a:srgbClr val="00BFC3"/>
                </a:solidFill>
              </a:rPr>
              <a:t>接口设计</a:t>
            </a:r>
            <a:endParaRPr lang="zh-CN" altLang="en-US" b="1" dirty="0">
              <a:solidFill>
                <a:srgbClr val="00BFC3"/>
              </a:solidFill>
              <a:latin typeface="Arial" panose="020B0604020202020204" pitchFamily="34" charset="0"/>
              <a:ea typeface="宋体"/>
              <a:cs typeface="Arial" panose="020B0604020202020204" pitchFamily="34" charset="0"/>
            </a:endParaRPr>
          </a:p>
        </p:txBody>
      </p:sp>
      <p:sp>
        <p:nvSpPr>
          <p:cNvPr id="21" name="文本框 20"/>
          <p:cNvSpPr txBox="1"/>
          <p:nvPr/>
        </p:nvSpPr>
        <p:spPr>
          <a:xfrm>
            <a:off x="9768715" y="5079774"/>
            <a:ext cx="2497707" cy="331309"/>
          </a:xfrm>
          <a:prstGeom prst="rect">
            <a:avLst/>
          </a:prstGeom>
          <a:noFill/>
        </p:spPr>
        <p:txBody>
          <a:bodyPr wrap="square" rtlCol="0">
            <a:spAutoFit/>
          </a:bodyPr>
          <a:lstStyle/>
          <a:p>
            <a:pPr defTabSz="609585">
              <a:lnSpc>
                <a:spcPct val="130000"/>
              </a:lnSpc>
            </a:pPr>
            <a:r>
              <a:rPr lang="zh-CN" altLang="en-US" sz="1333" dirty="0">
                <a:solidFill>
                  <a:srgbClr val="103154"/>
                </a:solidFill>
              </a:rPr>
              <a:t>接口设计</a:t>
            </a:r>
          </a:p>
        </p:txBody>
      </p:sp>
      <p:grpSp>
        <p:nvGrpSpPr>
          <p:cNvPr id="22" name="组 26"/>
          <p:cNvGrpSpPr/>
          <p:nvPr/>
        </p:nvGrpSpPr>
        <p:grpSpPr>
          <a:xfrm>
            <a:off x="9322042" y="4667397"/>
            <a:ext cx="390296" cy="390296"/>
            <a:chOff x="2199942" y="2750198"/>
            <a:chExt cx="1183598" cy="1183598"/>
          </a:xfrm>
        </p:grpSpPr>
        <p:sp>
          <p:nvSpPr>
            <p:cNvPr id="23" name="椭圆 22"/>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24" name="椭圆 23"/>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cxnSp>
        <p:nvCxnSpPr>
          <p:cNvPr id="26" name="直接连接符 25"/>
          <p:cNvCxnSpPr>
            <a:endCxn id="4" idx="4"/>
          </p:cNvCxnSpPr>
          <p:nvPr/>
        </p:nvCxnSpPr>
        <p:spPr>
          <a:xfrm flipV="1">
            <a:off x="4267200" y="762926"/>
            <a:ext cx="2637277" cy="568186"/>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7" name="直接连接符 26"/>
          <p:cNvCxnSpPr>
            <a:cxnSpLocks/>
          </p:cNvCxnSpPr>
          <p:nvPr/>
        </p:nvCxnSpPr>
        <p:spPr>
          <a:xfrm flipV="1">
            <a:off x="4038168" y="1575765"/>
            <a:ext cx="3546411" cy="1191918"/>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8" name="直接连接符 27"/>
          <p:cNvCxnSpPr>
            <a:cxnSpLocks/>
          </p:cNvCxnSpPr>
          <p:nvPr/>
        </p:nvCxnSpPr>
        <p:spPr>
          <a:xfrm flipV="1">
            <a:off x="7407091" y="2642172"/>
            <a:ext cx="1234587" cy="2015602"/>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9" name="直接连接符 28"/>
          <p:cNvCxnSpPr/>
          <p:nvPr/>
        </p:nvCxnSpPr>
        <p:spPr>
          <a:xfrm flipH="1" flipV="1">
            <a:off x="9813074" y="2638298"/>
            <a:ext cx="314913" cy="1735983"/>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8101195" y="951456"/>
            <a:ext cx="2441694" cy="584775"/>
          </a:xfrm>
          <a:prstGeom prst="rect">
            <a:avLst/>
          </a:prstGeom>
          <a:noFill/>
        </p:spPr>
        <p:txBody>
          <a:bodyPr wrap="none" rtlCol="0">
            <a:spAutoFit/>
          </a:bodyPr>
          <a:lstStyle/>
          <a:p>
            <a:pPr defTabSz="609585"/>
            <a:r>
              <a:rPr lang="en-US" altLang="zh-CN" sz="3200" b="1" dirty="0">
                <a:solidFill>
                  <a:schemeClr val="bg1"/>
                </a:solidFill>
                <a:latin typeface="Arial" panose="020B0604020202020204" pitchFamily="34" charset="0"/>
                <a:ea typeface="宋体"/>
                <a:cs typeface="Arial" panose="020B0604020202020204" pitchFamily="34" charset="0"/>
              </a:rPr>
              <a:t>CONTENTS</a:t>
            </a:r>
            <a:endParaRPr lang="zh-CN" altLang="en-US" sz="3200" b="1" dirty="0">
              <a:solidFill>
                <a:schemeClr val="bg1"/>
              </a:solidFill>
              <a:latin typeface="Arial" panose="020B0604020202020204" pitchFamily="34" charset="0"/>
              <a:ea typeface="宋体"/>
              <a:cs typeface="Arial" panose="020B0604020202020204" pitchFamily="34" charset="0"/>
            </a:endParaRPr>
          </a:p>
        </p:txBody>
      </p:sp>
      <p:sp>
        <p:nvSpPr>
          <p:cNvPr id="31" name="文本框 30">
            <a:extLst>
              <a:ext uri="{FF2B5EF4-FFF2-40B4-BE49-F238E27FC236}">
                <a16:creationId xmlns:a16="http://schemas.microsoft.com/office/drawing/2014/main" id="{4C4C3EB5-4BEA-4591-BC63-1B886E7065B0}"/>
              </a:ext>
            </a:extLst>
          </p:cNvPr>
          <p:cNvSpPr txBox="1"/>
          <p:nvPr/>
        </p:nvSpPr>
        <p:spPr>
          <a:xfrm>
            <a:off x="3038334" y="4101118"/>
            <a:ext cx="2400016" cy="379656"/>
          </a:xfrm>
          <a:prstGeom prst="rect">
            <a:avLst/>
          </a:prstGeom>
          <a:noFill/>
        </p:spPr>
        <p:txBody>
          <a:bodyPr wrap="none" rtlCol="0">
            <a:spAutoFit/>
          </a:bodyPr>
          <a:lstStyle/>
          <a:p>
            <a:pPr defTabSz="609585"/>
            <a:r>
              <a:rPr kumimoji="1" lang="zh-CN" altLang="en-US" sz="1867" b="1" dirty="0">
                <a:solidFill>
                  <a:srgbClr val="00BFC3"/>
                </a:solidFill>
              </a:rPr>
              <a:t>功能介绍与设计实现</a:t>
            </a:r>
            <a:endParaRPr lang="zh-CN" altLang="en-US" b="1" dirty="0">
              <a:solidFill>
                <a:srgbClr val="00BFC3"/>
              </a:solidFill>
              <a:latin typeface="Arial" panose="020B0604020202020204" pitchFamily="34" charset="0"/>
              <a:ea typeface="宋体"/>
              <a:cs typeface="Arial" panose="020B0604020202020204" pitchFamily="34" charset="0"/>
            </a:endParaRPr>
          </a:p>
        </p:txBody>
      </p:sp>
      <p:sp>
        <p:nvSpPr>
          <p:cNvPr id="32" name="文本框 31">
            <a:extLst>
              <a:ext uri="{FF2B5EF4-FFF2-40B4-BE49-F238E27FC236}">
                <a16:creationId xmlns:a16="http://schemas.microsoft.com/office/drawing/2014/main" id="{F287C969-F6F7-4FDA-AB8C-D50C13A68E64}"/>
              </a:ext>
            </a:extLst>
          </p:cNvPr>
          <p:cNvSpPr txBox="1"/>
          <p:nvPr/>
        </p:nvSpPr>
        <p:spPr>
          <a:xfrm>
            <a:off x="3061394" y="4491414"/>
            <a:ext cx="2497708" cy="332720"/>
          </a:xfrm>
          <a:prstGeom prst="rect">
            <a:avLst/>
          </a:prstGeom>
          <a:noFill/>
        </p:spPr>
        <p:txBody>
          <a:bodyPr wrap="square" rtlCol="0">
            <a:spAutoFit/>
          </a:bodyPr>
          <a:lstStyle/>
          <a:p>
            <a:pPr defTabSz="609585">
              <a:lnSpc>
                <a:spcPct val="130000"/>
              </a:lnSpc>
            </a:pPr>
            <a:r>
              <a:rPr lang="zh-CN" altLang="en-US" sz="1333" dirty="0">
                <a:solidFill>
                  <a:srgbClr val="103154"/>
                </a:solidFill>
              </a:rPr>
              <a:t>详细设计、用户界面设计</a:t>
            </a:r>
          </a:p>
        </p:txBody>
      </p:sp>
      <p:grpSp>
        <p:nvGrpSpPr>
          <p:cNvPr id="33" name="组 12">
            <a:extLst>
              <a:ext uri="{FF2B5EF4-FFF2-40B4-BE49-F238E27FC236}">
                <a16:creationId xmlns:a16="http://schemas.microsoft.com/office/drawing/2014/main" id="{7E899C1F-5E14-4DB8-AA68-3E0F927B1131}"/>
              </a:ext>
            </a:extLst>
          </p:cNvPr>
          <p:cNvGrpSpPr/>
          <p:nvPr/>
        </p:nvGrpSpPr>
        <p:grpSpPr>
          <a:xfrm>
            <a:off x="2642071" y="4101118"/>
            <a:ext cx="390296" cy="390296"/>
            <a:chOff x="2199942" y="2750198"/>
            <a:chExt cx="1183598" cy="1183598"/>
          </a:xfrm>
        </p:grpSpPr>
        <p:sp>
          <p:nvSpPr>
            <p:cNvPr id="34" name="椭圆 33">
              <a:extLst>
                <a:ext uri="{FF2B5EF4-FFF2-40B4-BE49-F238E27FC236}">
                  <a16:creationId xmlns:a16="http://schemas.microsoft.com/office/drawing/2014/main" id="{9CEE66A3-CEB9-403F-AD5F-B2932B290C7E}"/>
                </a:ext>
              </a:extLst>
            </p:cNvPr>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35" name="椭圆 34">
              <a:extLst>
                <a:ext uri="{FF2B5EF4-FFF2-40B4-BE49-F238E27FC236}">
                  <a16:creationId xmlns:a16="http://schemas.microsoft.com/office/drawing/2014/main" id="{2AD6C26C-86B0-49DD-AC3F-F439224B2D06}"/>
                </a:ext>
              </a:extLst>
            </p:cNvPr>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cxnSp>
        <p:nvCxnSpPr>
          <p:cNvPr id="36" name="直接连接符 35">
            <a:extLst>
              <a:ext uri="{FF2B5EF4-FFF2-40B4-BE49-F238E27FC236}">
                <a16:creationId xmlns:a16="http://schemas.microsoft.com/office/drawing/2014/main" id="{541FC9B7-18A5-4BB9-BA05-E20A8A925BAA}"/>
              </a:ext>
            </a:extLst>
          </p:cNvPr>
          <p:cNvCxnSpPr>
            <a:cxnSpLocks/>
          </p:cNvCxnSpPr>
          <p:nvPr/>
        </p:nvCxnSpPr>
        <p:spPr>
          <a:xfrm flipV="1">
            <a:off x="5418880" y="2079053"/>
            <a:ext cx="2632729" cy="1859640"/>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4207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nvPicPr>
        <p:blipFill rotWithShape="1">
          <a:blip r:embed="rId3">
            <a:extLst>
              <a:ext uri="{28A0092B-C50C-407E-A947-70E740481C1C}">
                <a14:useLocalDpi xmlns:a14="http://schemas.microsoft.com/office/drawing/2010/main" val="0"/>
              </a:ext>
            </a:extLst>
          </a:blip>
          <a:srcRect r="9355"/>
          <a:stretch/>
        </p:blipFill>
        <p:spPr bwMode="auto">
          <a:xfrm>
            <a:off x="446283" y="1338164"/>
            <a:ext cx="3069077" cy="4869180"/>
          </a:xfrm>
          <a:prstGeom prst="rect">
            <a:avLst/>
          </a:prstGeom>
          <a:noFill/>
          <a:ln>
            <a:noFill/>
          </a:ln>
        </p:spPr>
      </p:pic>
      <p:sp>
        <p:nvSpPr>
          <p:cNvPr id="8" name="矩形 39"/>
          <p:cNvSpPr/>
          <p:nvPr/>
        </p:nvSpPr>
        <p:spPr>
          <a:xfrm>
            <a:off x="353319" y="1090514"/>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3" name="图片 12"/>
          <p:cNvPicPr/>
          <p:nvPr/>
        </p:nvPicPr>
        <p:blipFill rotWithShape="1">
          <a:blip r:embed="rId4">
            <a:extLst>
              <a:ext uri="{28A0092B-C50C-407E-A947-70E740481C1C}">
                <a14:useLocalDpi xmlns:a14="http://schemas.microsoft.com/office/drawing/2010/main" val="0"/>
              </a:ext>
            </a:extLst>
          </a:blip>
          <a:srcRect l="15227"/>
          <a:stretch/>
        </p:blipFill>
        <p:spPr bwMode="auto">
          <a:xfrm>
            <a:off x="3608324" y="1090514"/>
            <a:ext cx="1621922" cy="5364480"/>
          </a:xfrm>
          <a:prstGeom prst="rect">
            <a:avLst/>
          </a:prstGeom>
          <a:noFill/>
          <a:ln>
            <a:noFill/>
          </a:ln>
        </p:spPr>
      </p:pic>
      <p:sp>
        <p:nvSpPr>
          <p:cNvPr id="9" name="文本占位符 1">
            <a:extLst>
              <a:ext uri="{FF2B5EF4-FFF2-40B4-BE49-F238E27FC236}">
                <a16:creationId xmlns:a16="http://schemas.microsoft.com/office/drawing/2014/main" id="{3B2FB476-3003-4C43-AA2C-51DE090AA401}"/>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3.3 </a:t>
            </a:r>
            <a:r>
              <a:rPr lang="zh-CN" altLang="en-US" dirty="0">
                <a:solidFill>
                  <a:srgbClr val="E7E6E6">
                    <a:lumMod val="25000"/>
                  </a:srgbClr>
                </a:solidFill>
                <a:latin typeface="Arial" panose="020B0604020202020204" pitchFamily="34" charset="0"/>
                <a:ea typeface="宋体"/>
                <a:cs typeface="Arial" panose="020B0604020202020204" pitchFamily="34" charset="0"/>
              </a:rPr>
              <a:t>展示疫情地图</a:t>
            </a:r>
            <a:r>
              <a:rPr lang="en-US" altLang="zh-CN" dirty="0">
                <a:solidFill>
                  <a:srgbClr val="E7E6E6">
                    <a:lumMod val="25000"/>
                  </a:srgbClr>
                </a:solidFill>
                <a:latin typeface="Arial" panose="020B0604020202020204" pitchFamily="34" charset="0"/>
                <a:ea typeface="宋体"/>
                <a:cs typeface="Arial" panose="020B0604020202020204" pitchFamily="34" charset="0"/>
              </a:rPr>
              <a:t>/</a:t>
            </a:r>
            <a:r>
              <a:rPr lang="zh-CN" altLang="en-US" dirty="0">
                <a:solidFill>
                  <a:srgbClr val="E7E6E6">
                    <a:lumMod val="25000"/>
                  </a:srgbClr>
                </a:solidFill>
                <a:latin typeface="Arial" panose="020B0604020202020204" pitchFamily="34" charset="0"/>
                <a:ea typeface="宋体"/>
                <a:cs typeface="Arial" panose="020B0604020202020204" pitchFamily="34" charset="0"/>
              </a:rPr>
              <a:t>趋势图</a:t>
            </a:r>
          </a:p>
        </p:txBody>
      </p:sp>
      <p:sp>
        <p:nvSpPr>
          <p:cNvPr id="11" name="矩形 39">
            <a:extLst>
              <a:ext uri="{FF2B5EF4-FFF2-40B4-BE49-F238E27FC236}">
                <a16:creationId xmlns:a16="http://schemas.microsoft.com/office/drawing/2014/main" id="{921E9467-2CC4-4708-A034-3DCEA6CD7EB5}"/>
              </a:ext>
            </a:extLst>
          </p:cNvPr>
          <p:cNvSpPr/>
          <p:nvPr/>
        </p:nvSpPr>
        <p:spPr>
          <a:xfrm>
            <a:off x="5697804" y="1091954"/>
            <a:ext cx="1129434" cy="492420"/>
          </a:xfrm>
          <a:prstGeom prst="rect">
            <a:avLst/>
          </a:prstGeom>
          <a:solidFill>
            <a:srgbClr val="00BFC3"/>
          </a:solidFill>
        </p:spPr>
        <p:txBody>
          <a:bodyPr wrap="none" lIns="121899" tIns="60949" rIns="121899" bIns="60949">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IPO</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4" name="图片 13">
            <a:extLst>
              <a:ext uri="{FF2B5EF4-FFF2-40B4-BE49-F238E27FC236}">
                <a16:creationId xmlns:a16="http://schemas.microsoft.com/office/drawing/2014/main" id="{831DDDC6-7062-45DC-9588-78721745BB8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97804" y="3293826"/>
            <a:ext cx="6532639" cy="1466898"/>
          </a:xfrm>
          <a:prstGeom prst="rect">
            <a:avLst/>
          </a:prstGeom>
          <a:noFill/>
          <a:ln>
            <a:noFill/>
          </a:ln>
        </p:spPr>
      </p:pic>
      <p:pic>
        <p:nvPicPr>
          <p:cNvPr id="15" name="图片 14">
            <a:extLst>
              <a:ext uri="{FF2B5EF4-FFF2-40B4-BE49-F238E27FC236}">
                <a16:creationId xmlns:a16="http://schemas.microsoft.com/office/drawing/2014/main" id="{3F6282EF-FFF8-40F6-B1C1-E3DEE7B79AF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600856" y="1814620"/>
            <a:ext cx="6518911" cy="1475147"/>
          </a:xfrm>
          <a:prstGeom prst="rect">
            <a:avLst/>
          </a:prstGeom>
          <a:noFill/>
          <a:ln>
            <a:noFill/>
          </a:ln>
        </p:spPr>
      </p:pic>
    </p:spTree>
    <p:extLst>
      <p:ext uri="{BB962C8B-B14F-4D97-AF65-F5344CB8AC3E}">
        <p14:creationId xmlns:p14="http://schemas.microsoft.com/office/powerpoint/2010/main" val="374945732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9"/>
          <p:cNvSpPr/>
          <p:nvPr/>
        </p:nvSpPr>
        <p:spPr>
          <a:xfrm>
            <a:off x="634998" y="421972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输出项</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39"/>
          <p:cNvSpPr/>
          <p:nvPr/>
        </p:nvSpPr>
        <p:spPr>
          <a:xfrm>
            <a:off x="634998" y="163884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输入项</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719769540"/>
              </p:ext>
            </p:extLst>
          </p:nvPr>
        </p:nvGraphicFramePr>
        <p:xfrm>
          <a:off x="634998" y="2469470"/>
          <a:ext cx="8238173" cy="1483360"/>
        </p:xfrm>
        <a:graphic>
          <a:graphicData uri="http://schemas.openxmlformats.org/drawingml/2006/table">
            <a:tbl>
              <a:tblPr firstRow="1" bandRow="1">
                <a:tableStyleId>{5C22544A-7EE6-4342-B048-85BDC9FD1C3A}</a:tableStyleId>
              </a:tblPr>
              <a:tblGrid>
                <a:gridCol w="2142173">
                  <a:extLst>
                    <a:ext uri="{9D8B030D-6E8A-4147-A177-3AD203B41FA5}">
                      <a16:colId xmlns:a16="http://schemas.microsoft.com/office/drawing/2014/main" val="2332671105"/>
                    </a:ext>
                  </a:extLst>
                </a:gridCol>
                <a:gridCol w="2032000">
                  <a:extLst>
                    <a:ext uri="{9D8B030D-6E8A-4147-A177-3AD203B41FA5}">
                      <a16:colId xmlns:a16="http://schemas.microsoft.com/office/drawing/2014/main" val="719641104"/>
                    </a:ext>
                  </a:extLst>
                </a:gridCol>
                <a:gridCol w="2032000">
                  <a:extLst>
                    <a:ext uri="{9D8B030D-6E8A-4147-A177-3AD203B41FA5}">
                      <a16:colId xmlns:a16="http://schemas.microsoft.com/office/drawing/2014/main" val="2607207415"/>
                    </a:ext>
                  </a:extLst>
                </a:gridCol>
                <a:gridCol w="2032000">
                  <a:extLst>
                    <a:ext uri="{9D8B030D-6E8A-4147-A177-3AD203B41FA5}">
                      <a16:colId xmlns:a16="http://schemas.microsoft.com/office/drawing/2014/main" val="1142340180"/>
                    </a:ext>
                  </a:extLst>
                </a:gridCol>
              </a:tblGrid>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输入方式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5270592"/>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被选中的省份</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SelectedProvince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外部选择</a:t>
                      </a:r>
                      <a:r>
                        <a:rPr lang="en-US" sz="1400" kern="10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3735662"/>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鼠标动作事件</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MouseEvent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外部输入</a:t>
                      </a:r>
                      <a:r>
                        <a:rPr lang="en-US" sz="1400" kern="100" dirty="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9550559"/>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鼠标水平位置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MousePosition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Double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外部输入</a:t>
                      </a:r>
                      <a:r>
                        <a:rPr lang="en-US" sz="1400" kern="100" dirty="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303600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54780461"/>
              </p:ext>
            </p:extLst>
          </p:nvPr>
        </p:nvGraphicFramePr>
        <p:xfrm>
          <a:off x="634998" y="4979034"/>
          <a:ext cx="8734436" cy="1137873"/>
        </p:xfrm>
        <a:graphic>
          <a:graphicData uri="http://schemas.openxmlformats.org/drawingml/2006/table">
            <a:tbl>
              <a:tblPr firstRow="1" bandRow="1">
                <a:tableStyleId>{5C22544A-7EE6-4342-B048-85BDC9FD1C3A}</a:tableStyleId>
              </a:tblPr>
              <a:tblGrid>
                <a:gridCol w="2183609">
                  <a:extLst>
                    <a:ext uri="{9D8B030D-6E8A-4147-A177-3AD203B41FA5}">
                      <a16:colId xmlns:a16="http://schemas.microsoft.com/office/drawing/2014/main" val="1396234775"/>
                    </a:ext>
                  </a:extLst>
                </a:gridCol>
                <a:gridCol w="2183609">
                  <a:extLst>
                    <a:ext uri="{9D8B030D-6E8A-4147-A177-3AD203B41FA5}">
                      <a16:colId xmlns:a16="http://schemas.microsoft.com/office/drawing/2014/main" val="4219254784"/>
                    </a:ext>
                  </a:extLst>
                </a:gridCol>
                <a:gridCol w="2183609">
                  <a:extLst>
                    <a:ext uri="{9D8B030D-6E8A-4147-A177-3AD203B41FA5}">
                      <a16:colId xmlns:a16="http://schemas.microsoft.com/office/drawing/2014/main" val="3755784196"/>
                    </a:ext>
                  </a:extLst>
                </a:gridCol>
                <a:gridCol w="2183609">
                  <a:extLst>
                    <a:ext uri="{9D8B030D-6E8A-4147-A177-3AD203B41FA5}">
                      <a16:colId xmlns:a16="http://schemas.microsoft.com/office/drawing/2014/main" val="3140898053"/>
                    </a:ext>
                  </a:extLst>
                </a:gridCol>
              </a:tblGrid>
              <a:tr h="379291">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输出方式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441853"/>
                  </a:ext>
                </a:extLst>
              </a:tr>
              <a:tr h="379291">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操作状态</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MouseEventResult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8364713"/>
                  </a:ext>
                </a:extLst>
              </a:tr>
              <a:tr h="379291">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操作状态</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ShowChartResult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2537362"/>
                  </a:ext>
                </a:extLst>
              </a:tr>
            </a:tbl>
          </a:graphicData>
        </a:graphic>
      </p:graphicFrame>
      <p:sp>
        <p:nvSpPr>
          <p:cNvPr id="16" name="文本占位符 1">
            <a:extLst>
              <a:ext uri="{FF2B5EF4-FFF2-40B4-BE49-F238E27FC236}">
                <a16:creationId xmlns:a16="http://schemas.microsoft.com/office/drawing/2014/main" id="{D6B33982-EC53-44C2-9E17-85EDA06F537D}"/>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3.3 </a:t>
            </a:r>
            <a:r>
              <a:rPr lang="zh-CN" altLang="en-US" dirty="0">
                <a:solidFill>
                  <a:srgbClr val="E7E6E6">
                    <a:lumMod val="25000"/>
                  </a:srgbClr>
                </a:solidFill>
                <a:latin typeface="Arial" panose="020B0604020202020204" pitchFamily="34" charset="0"/>
                <a:ea typeface="宋体"/>
                <a:cs typeface="Arial" panose="020B0604020202020204" pitchFamily="34" charset="0"/>
              </a:rPr>
              <a:t>展示疫情地图</a:t>
            </a:r>
            <a:r>
              <a:rPr lang="en-US" altLang="zh-CN" dirty="0">
                <a:solidFill>
                  <a:srgbClr val="E7E6E6">
                    <a:lumMod val="25000"/>
                  </a:srgbClr>
                </a:solidFill>
                <a:latin typeface="Arial" panose="020B0604020202020204" pitchFamily="34" charset="0"/>
                <a:ea typeface="宋体"/>
                <a:cs typeface="Arial" panose="020B0604020202020204" pitchFamily="34" charset="0"/>
              </a:rPr>
              <a:t>/</a:t>
            </a:r>
            <a:r>
              <a:rPr lang="zh-CN" altLang="en-US" dirty="0">
                <a:solidFill>
                  <a:srgbClr val="E7E6E6">
                    <a:lumMod val="25000"/>
                  </a:srgbClr>
                </a:solidFill>
                <a:latin typeface="Arial" panose="020B0604020202020204" pitchFamily="34" charset="0"/>
                <a:ea typeface="宋体"/>
                <a:cs typeface="Arial" panose="020B0604020202020204" pitchFamily="34" charset="0"/>
              </a:rPr>
              <a:t>趋势图</a:t>
            </a:r>
          </a:p>
        </p:txBody>
      </p:sp>
    </p:spTree>
    <p:extLst>
      <p:ext uri="{BB962C8B-B14F-4D97-AF65-F5344CB8AC3E}">
        <p14:creationId xmlns:p14="http://schemas.microsoft.com/office/powerpoint/2010/main" val="227530066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03560" y="325981"/>
            <a:ext cx="4675881" cy="524615"/>
          </a:xfrm>
        </p:spPr>
        <p:txBody>
          <a:bodyPr/>
          <a:lstStyle/>
          <a:p>
            <a:r>
              <a:rPr kumimoji="1" lang="en-US" altLang="zh-CN" dirty="0"/>
              <a:t>3.3 </a:t>
            </a:r>
            <a:r>
              <a:rPr kumimoji="1" lang="zh-CN" altLang="en-US" dirty="0">
                <a:latin typeface="宋体" panose="02010600030101010101" pitchFamily="2" charset="-122"/>
                <a:ea typeface="宋体" panose="02010600030101010101" pitchFamily="2" charset="-122"/>
              </a:rPr>
              <a:t>数据展示界面</a:t>
            </a:r>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042" y="1153544"/>
            <a:ext cx="10166253" cy="5133703"/>
          </a:xfrm>
          <a:prstGeom prst="rect">
            <a:avLst/>
          </a:prstGeom>
          <a:noFill/>
          <a:ln>
            <a:noFill/>
          </a:ln>
        </p:spPr>
      </p:pic>
    </p:spTree>
    <p:extLst>
      <p:ext uri="{BB962C8B-B14F-4D97-AF65-F5344CB8AC3E}">
        <p14:creationId xmlns:p14="http://schemas.microsoft.com/office/powerpoint/2010/main" val="232064793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3244327" y="3593749"/>
            <a:ext cx="5340554"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详细设计</a:t>
            </a:r>
            <a:r>
              <a:rPr lang="en-US" altLang="zh-CN" sz="3600" b="1" dirty="0">
                <a:solidFill>
                  <a:srgbClr val="00BFC3"/>
                </a:solidFill>
                <a:latin typeface="Arial" panose="020B0604020202020204" pitchFamily="34" charset="0"/>
                <a:ea typeface="宋体"/>
                <a:cs typeface="Arial" panose="020B0604020202020204" pitchFamily="34" charset="0"/>
              </a:rPr>
              <a:t>—</a:t>
            </a:r>
            <a:r>
              <a:rPr lang="zh-CN" altLang="en-US" sz="3600" b="1" dirty="0">
                <a:solidFill>
                  <a:srgbClr val="00BFC3"/>
                </a:solidFill>
                <a:latin typeface="Arial" panose="020B0604020202020204" pitchFamily="34" charset="0"/>
                <a:ea typeface="宋体"/>
                <a:cs typeface="Arial" panose="020B0604020202020204" pitchFamily="34" charset="0"/>
              </a:rPr>
              <a:t>数据发布模块</a:t>
            </a:r>
            <a:endParaRPr lang="en-US" altLang="zh-CN" sz="3600" b="1" dirty="0">
              <a:solidFill>
                <a:srgbClr val="00BFC3"/>
              </a:solidFill>
              <a:latin typeface="Arial" panose="020B0604020202020204" pitchFamily="34" charset="0"/>
              <a:ea typeface="宋体"/>
              <a:cs typeface="Arial" panose="020B0604020202020204" pitchFamily="34" charset="0"/>
            </a:endParaRP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1962723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174879" y="1095919"/>
            <a:ext cx="3215640" cy="5250180"/>
          </a:xfrm>
          <a:prstGeom prst="rect">
            <a:avLst/>
          </a:prstGeom>
        </p:spPr>
      </p:pic>
      <p:sp>
        <p:nvSpPr>
          <p:cNvPr id="8" name="矩形 39"/>
          <p:cNvSpPr/>
          <p:nvPr/>
        </p:nvSpPr>
        <p:spPr>
          <a:xfrm>
            <a:off x="214206" y="1095919"/>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占位符 1">
            <a:extLst>
              <a:ext uri="{FF2B5EF4-FFF2-40B4-BE49-F238E27FC236}">
                <a16:creationId xmlns:a16="http://schemas.microsoft.com/office/drawing/2014/main" id="{8E210C1F-B413-43AF-B455-114653E8E88A}"/>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3.4 </a:t>
            </a:r>
            <a:r>
              <a:rPr lang="zh-CN" altLang="en-US" dirty="0">
                <a:solidFill>
                  <a:srgbClr val="E7E6E6">
                    <a:lumMod val="25000"/>
                  </a:srgbClr>
                </a:solidFill>
                <a:latin typeface="Arial" panose="020B0604020202020204" pitchFamily="34" charset="0"/>
                <a:ea typeface="宋体"/>
                <a:cs typeface="Arial" panose="020B0604020202020204" pitchFamily="34" charset="0"/>
              </a:rPr>
              <a:t>数据发布模块</a:t>
            </a:r>
          </a:p>
        </p:txBody>
      </p:sp>
      <p:sp>
        <p:nvSpPr>
          <p:cNvPr id="11" name="矩形 39">
            <a:extLst>
              <a:ext uri="{FF2B5EF4-FFF2-40B4-BE49-F238E27FC236}">
                <a16:creationId xmlns:a16="http://schemas.microsoft.com/office/drawing/2014/main" id="{5FB54E93-1EC9-46D7-8F7D-A19F318DFE85}"/>
              </a:ext>
            </a:extLst>
          </p:cNvPr>
          <p:cNvSpPr/>
          <p:nvPr/>
        </p:nvSpPr>
        <p:spPr>
          <a:xfrm>
            <a:off x="5872480" y="1095919"/>
            <a:ext cx="1110198" cy="492420"/>
          </a:xfrm>
          <a:prstGeom prst="rect">
            <a:avLst/>
          </a:prstGeom>
          <a:solidFill>
            <a:srgbClr val="00BFC3"/>
          </a:solidFill>
        </p:spPr>
        <p:txBody>
          <a:bodyPr wrap="none" lIns="121899" tIns="60949" rIns="121899" bIns="60949">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IPO</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8C2528F8-8770-4434-AC5D-E6A701C2EE2C}"/>
              </a:ext>
            </a:extLst>
          </p:cNvPr>
          <p:cNvPicPr/>
          <p:nvPr/>
        </p:nvPicPr>
        <p:blipFill>
          <a:blip r:embed="rId4">
            <a:extLst>
              <a:ext uri="{28A0092B-C50C-407E-A947-70E740481C1C}">
                <a14:useLocalDpi xmlns:a14="http://schemas.microsoft.com/office/drawing/2010/main" val="0"/>
              </a:ext>
            </a:extLst>
          </a:blip>
          <a:stretch>
            <a:fillRect/>
          </a:stretch>
        </p:blipFill>
        <p:spPr>
          <a:xfrm>
            <a:off x="5718175" y="1717040"/>
            <a:ext cx="6372225" cy="1711960"/>
          </a:xfrm>
          <a:prstGeom prst="rect">
            <a:avLst/>
          </a:prstGeom>
        </p:spPr>
      </p:pic>
    </p:spTree>
    <p:extLst>
      <p:ext uri="{BB962C8B-B14F-4D97-AF65-F5344CB8AC3E}">
        <p14:creationId xmlns:p14="http://schemas.microsoft.com/office/powerpoint/2010/main" val="257840004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9"/>
          <p:cNvSpPr/>
          <p:nvPr/>
        </p:nvSpPr>
        <p:spPr>
          <a:xfrm>
            <a:off x="559273" y="5148292"/>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输出项</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39"/>
          <p:cNvSpPr/>
          <p:nvPr/>
        </p:nvSpPr>
        <p:spPr>
          <a:xfrm>
            <a:off x="559273" y="1538780"/>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输入项</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12193563"/>
              </p:ext>
            </p:extLst>
          </p:nvPr>
        </p:nvGraphicFramePr>
        <p:xfrm>
          <a:off x="2032000" y="5148292"/>
          <a:ext cx="8128000" cy="1123949"/>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96234775"/>
                    </a:ext>
                  </a:extLst>
                </a:gridCol>
                <a:gridCol w="2641600">
                  <a:extLst>
                    <a:ext uri="{9D8B030D-6E8A-4147-A177-3AD203B41FA5}">
                      <a16:colId xmlns:a16="http://schemas.microsoft.com/office/drawing/2014/main" val="4219254784"/>
                    </a:ext>
                  </a:extLst>
                </a:gridCol>
                <a:gridCol w="1422400">
                  <a:extLst>
                    <a:ext uri="{9D8B030D-6E8A-4147-A177-3AD203B41FA5}">
                      <a16:colId xmlns:a16="http://schemas.microsoft.com/office/drawing/2014/main" val="3755784196"/>
                    </a:ext>
                  </a:extLst>
                </a:gridCol>
                <a:gridCol w="2032000">
                  <a:extLst>
                    <a:ext uri="{9D8B030D-6E8A-4147-A177-3AD203B41FA5}">
                      <a16:colId xmlns:a16="http://schemas.microsoft.com/office/drawing/2014/main" val="3140898053"/>
                    </a:ext>
                  </a:extLst>
                </a:gridCol>
              </a:tblGrid>
              <a:tr h="365367">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838155" lvl="1"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输出方式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441853"/>
                  </a:ext>
                </a:extLst>
              </a:tr>
              <a:tr h="379291">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更新结果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838155" lvl="1" indent="-228600" algn="ctr">
                        <a:lnSpc>
                          <a:spcPct val="150000"/>
                        </a:lnSpc>
                        <a:spcAft>
                          <a:spcPts val="0"/>
                        </a:spcAft>
                      </a:pPr>
                      <a:r>
                        <a:rPr lang="en-US" sz="1400" kern="100" dirty="0" err="1">
                          <a:solidFill>
                            <a:schemeClr val="dk1"/>
                          </a:solidFill>
                          <a:effectLst/>
                          <a:latin typeface="宋体" panose="02010600030101010101" pitchFamily="2" charset="-122"/>
                          <a:ea typeface="等线" panose="02010600030101010101" pitchFamily="2" charset="-122"/>
                          <a:cs typeface="Times New Roman" panose="02020603050405020304" pitchFamily="18" charset="0"/>
                        </a:rPr>
                        <a:t>EpidemicUpdateResult</a:t>
                      </a:r>
                      <a:endParaRPr lang="zh-CN" altLang="en-US" sz="1400" kern="100" dirty="0">
                        <a:solidFill>
                          <a:schemeClr val="dk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由脚本输出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8364713"/>
                  </a:ext>
                </a:extLst>
              </a:tr>
              <a:tr h="379291">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操作结果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838155" lvl="1" indent="-228600" algn="ctr">
                        <a:lnSpc>
                          <a:spcPct val="150000"/>
                        </a:lnSpc>
                        <a:spcAft>
                          <a:spcPts val="0"/>
                        </a:spcAft>
                      </a:pPr>
                      <a:r>
                        <a:rPr lang="en-US" sz="1400" kern="100" dirty="0" err="1">
                          <a:solidFill>
                            <a:schemeClr val="dk1"/>
                          </a:solidFill>
                          <a:effectLst/>
                          <a:latin typeface="宋体" panose="02010600030101010101" pitchFamily="2" charset="-122"/>
                          <a:ea typeface="等线" panose="02010600030101010101" pitchFamily="2" charset="-122"/>
                          <a:cs typeface="Times New Roman" panose="02020603050405020304" pitchFamily="18" charset="0"/>
                        </a:rPr>
                        <a:t>DeleteResult</a:t>
                      </a:r>
                      <a:endParaRPr lang="zh-CN" altLang="en-US" sz="1400" kern="100" dirty="0">
                        <a:solidFill>
                          <a:schemeClr val="dk1"/>
                        </a:solidFill>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2537362"/>
                  </a:ext>
                </a:extLst>
              </a:tr>
            </a:tbl>
          </a:graphicData>
        </a:graphic>
      </p:graphicFrame>
      <p:sp>
        <p:nvSpPr>
          <p:cNvPr id="14" name="文本框 13"/>
          <p:cNvSpPr txBox="1"/>
          <p:nvPr/>
        </p:nvSpPr>
        <p:spPr>
          <a:xfrm>
            <a:off x="7809960" y="954005"/>
            <a:ext cx="4006225"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管理员数据发布</a:t>
            </a:r>
            <a:r>
              <a:rPr lang="en-US" altLang="zh-CN" sz="3200" b="1" dirty="0">
                <a:solidFill>
                  <a:schemeClr val="bg1"/>
                </a:solidFill>
                <a:latin typeface="Arial" panose="020B0604020202020204" pitchFamily="34" charset="0"/>
                <a:ea typeface="宋体"/>
                <a:cs typeface="Arial" panose="020B0604020202020204" pitchFamily="34" charset="0"/>
              </a:rPr>
              <a:t>/</a:t>
            </a:r>
            <a:r>
              <a:rPr lang="zh-CN" altLang="en-US" sz="3200" b="1" dirty="0">
                <a:solidFill>
                  <a:schemeClr val="bg1"/>
                </a:solidFill>
                <a:latin typeface="Arial" panose="020B0604020202020204" pitchFamily="34" charset="0"/>
                <a:ea typeface="宋体"/>
                <a:cs typeface="Arial" panose="020B0604020202020204" pitchFamily="34" charset="0"/>
              </a:rPr>
              <a:t>删除</a:t>
            </a:r>
          </a:p>
        </p:txBody>
      </p:sp>
      <p:graphicFrame>
        <p:nvGraphicFramePr>
          <p:cNvPr id="2" name="表格 1"/>
          <p:cNvGraphicFramePr>
            <a:graphicFrameLocks noGrp="1"/>
          </p:cNvGraphicFramePr>
          <p:nvPr>
            <p:extLst>
              <p:ext uri="{D42A27DB-BD31-4B8C-83A1-F6EECF244321}">
                <p14:modId xmlns:p14="http://schemas.microsoft.com/office/powerpoint/2010/main" val="2542019350"/>
              </p:ext>
            </p:extLst>
          </p:nvPr>
        </p:nvGraphicFramePr>
        <p:xfrm>
          <a:off x="2032000" y="1538780"/>
          <a:ext cx="8128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99602120"/>
                    </a:ext>
                  </a:extLst>
                </a:gridCol>
                <a:gridCol w="2032000">
                  <a:extLst>
                    <a:ext uri="{9D8B030D-6E8A-4147-A177-3AD203B41FA5}">
                      <a16:colId xmlns:a16="http://schemas.microsoft.com/office/drawing/2014/main" val="1167586423"/>
                    </a:ext>
                  </a:extLst>
                </a:gridCol>
                <a:gridCol w="2032000">
                  <a:extLst>
                    <a:ext uri="{9D8B030D-6E8A-4147-A177-3AD203B41FA5}">
                      <a16:colId xmlns:a16="http://schemas.microsoft.com/office/drawing/2014/main" val="220561885"/>
                    </a:ext>
                  </a:extLst>
                </a:gridCol>
                <a:gridCol w="2032000">
                  <a:extLst>
                    <a:ext uri="{9D8B030D-6E8A-4147-A177-3AD203B41FA5}">
                      <a16:colId xmlns:a16="http://schemas.microsoft.com/office/drawing/2014/main" val="145152464"/>
                    </a:ext>
                  </a:extLst>
                </a:gridCol>
              </a:tblGrid>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输入方式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9706337"/>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日期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Date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Varchar(10)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r>
                        <a:rPr lang="en-US" sz="1400" kern="10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7728649"/>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今日确诊人数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ConfirmedNumber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0522750"/>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今日境外输入人数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ImportedNumber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7336904"/>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今日无证感染人数变化</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AsymptomaticNumber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8567041"/>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今日疑似人数变化</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SuspectedNumber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6072116"/>
                  </a:ext>
                </a:extLst>
              </a:tr>
              <a:tr h="370840">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今日治愈人数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CuredNumber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1201783"/>
                  </a:ext>
                </a:extLst>
              </a:tr>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今日死亡人数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DeathNumber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8728172"/>
                  </a:ext>
                </a:extLst>
              </a:tr>
              <a:tr h="370840">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发布记录编号</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RecordID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外部选择</a:t>
                      </a:r>
                      <a:r>
                        <a:rPr lang="en-US" sz="1400" kern="100" dirty="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5103507"/>
                  </a:ext>
                </a:extLst>
              </a:tr>
            </a:tbl>
          </a:graphicData>
        </a:graphic>
      </p:graphicFrame>
      <p:sp>
        <p:nvSpPr>
          <p:cNvPr id="7" name="文本占位符 1">
            <a:extLst>
              <a:ext uri="{FF2B5EF4-FFF2-40B4-BE49-F238E27FC236}">
                <a16:creationId xmlns:a16="http://schemas.microsoft.com/office/drawing/2014/main" id="{C55BBB3C-C6C6-4837-A54E-4AEBD710A625}"/>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3.4 </a:t>
            </a:r>
            <a:r>
              <a:rPr lang="zh-CN" altLang="en-US" dirty="0">
                <a:solidFill>
                  <a:srgbClr val="E7E6E6">
                    <a:lumMod val="25000"/>
                  </a:srgbClr>
                </a:solidFill>
                <a:latin typeface="Arial" panose="020B0604020202020204" pitchFamily="34" charset="0"/>
                <a:ea typeface="宋体"/>
                <a:cs typeface="Arial" panose="020B0604020202020204" pitchFamily="34" charset="0"/>
              </a:rPr>
              <a:t>数据发布模块</a:t>
            </a:r>
          </a:p>
        </p:txBody>
      </p:sp>
    </p:spTree>
    <p:extLst>
      <p:ext uri="{BB962C8B-B14F-4D97-AF65-F5344CB8AC3E}">
        <p14:creationId xmlns:p14="http://schemas.microsoft.com/office/powerpoint/2010/main" val="409884129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03560" y="325981"/>
            <a:ext cx="4675881" cy="524615"/>
          </a:xfrm>
        </p:spPr>
        <p:txBody>
          <a:bodyPr/>
          <a:lstStyle/>
          <a:p>
            <a:r>
              <a:rPr kumimoji="1" lang="en-US" altLang="zh-CN" dirty="0"/>
              <a:t>3.4 </a:t>
            </a:r>
            <a:r>
              <a:rPr kumimoji="1" lang="zh-CN" altLang="en-US" dirty="0">
                <a:latin typeface="宋体" panose="02010600030101010101" pitchFamily="2" charset="-122"/>
                <a:ea typeface="宋体" panose="02010600030101010101" pitchFamily="2" charset="-122"/>
              </a:rPr>
              <a:t>管理员数据发布界面</a:t>
            </a: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484" y="1036550"/>
            <a:ext cx="9195031" cy="5196152"/>
          </a:xfrm>
          <a:prstGeom prst="rect">
            <a:avLst/>
          </a:prstGeom>
          <a:noFill/>
          <a:ln>
            <a:noFill/>
          </a:ln>
        </p:spPr>
      </p:pic>
    </p:spTree>
    <p:extLst>
      <p:ext uri="{BB962C8B-B14F-4D97-AF65-F5344CB8AC3E}">
        <p14:creationId xmlns:p14="http://schemas.microsoft.com/office/powerpoint/2010/main" val="84851071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3244327" y="3593749"/>
            <a:ext cx="5340554"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详细设计</a:t>
            </a:r>
            <a:r>
              <a:rPr lang="en-US" altLang="zh-CN" sz="3600" b="1" dirty="0">
                <a:solidFill>
                  <a:srgbClr val="00BFC3"/>
                </a:solidFill>
                <a:latin typeface="Arial" panose="020B0604020202020204" pitchFamily="34" charset="0"/>
                <a:ea typeface="宋体"/>
                <a:cs typeface="Arial" panose="020B0604020202020204" pitchFamily="34" charset="0"/>
              </a:rPr>
              <a:t>—</a:t>
            </a:r>
            <a:r>
              <a:rPr lang="zh-CN" altLang="en-US" sz="3600" b="1" dirty="0">
                <a:solidFill>
                  <a:srgbClr val="00BFC3"/>
                </a:solidFill>
                <a:latin typeface="Arial" panose="020B0604020202020204" pitchFamily="34" charset="0"/>
                <a:ea typeface="宋体"/>
                <a:cs typeface="Arial" panose="020B0604020202020204" pitchFamily="34" charset="0"/>
              </a:rPr>
              <a:t>数据处理模块</a:t>
            </a:r>
            <a:endParaRPr lang="en-US" altLang="zh-CN" sz="3600" b="1" dirty="0">
              <a:solidFill>
                <a:srgbClr val="00BFC3"/>
              </a:solidFill>
              <a:latin typeface="Arial" panose="020B0604020202020204" pitchFamily="34" charset="0"/>
              <a:ea typeface="宋体"/>
              <a:cs typeface="Arial" panose="020B0604020202020204" pitchFamily="34" charset="0"/>
            </a:endParaRP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5640699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816961" y="1390979"/>
            <a:ext cx="2656496"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数据处理模块</a:t>
            </a:r>
          </a:p>
        </p:txBody>
      </p:sp>
      <p:sp>
        <p:nvSpPr>
          <p:cNvPr id="7" name="文本占位符 1">
            <a:extLst>
              <a:ext uri="{FF2B5EF4-FFF2-40B4-BE49-F238E27FC236}">
                <a16:creationId xmlns:a16="http://schemas.microsoft.com/office/drawing/2014/main" id="{42E9A84F-326C-4E8E-9DAF-3A0986116123}"/>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3.5 </a:t>
            </a:r>
            <a:r>
              <a:rPr lang="zh-CN" altLang="en-US" dirty="0">
                <a:solidFill>
                  <a:srgbClr val="E7E6E6">
                    <a:lumMod val="25000"/>
                  </a:srgbClr>
                </a:solidFill>
                <a:latin typeface="Arial" panose="020B0604020202020204" pitchFamily="34" charset="0"/>
                <a:ea typeface="宋体"/>
                <a:cs typeface="Arial" panose="020B0604020202020204" pitchFamily="34" charset="0"/>
              </a:rPr>
              <a:t>数据处理模块</a:t>
            </a:r>
          </a:p>
        </p:txBody>
      </p:sp>
      <p:sp>
        <p:nvSpPr>
          <p:cNvPr id="11" name="矩形 39">
            <a:extLst>
              <a:ext uri="{FF2B5EF4-FFF2-40B4-BE49-F238E27FC236}">
                <a16:creationId xmlns:a16="http://schemas.microsoft.com/office/drawing/2014/main" id="{80609076-EB91-4DD6-BFE7-248D4518262D}"/>
              </a:ext>
            </a:extLst>
          </p:cNvPr>
          <p:cNvSpPr/>
          <p:nvPr/>
        </p:nvSpPr>
        <p:spPr>
          <a:xfrm>
            <a:off x="6096000" y="1093246"/>
            <a:ext cx="1110198" cy="492420"/>
          </a:xfrm>
          <a:prstGeom prst="rect">
            <a:avLst/>
          </a:prstGeom>
          <a:solidFill>
            <a:srgbClr val="00BFC3"/>
          </a:solidFill>
        </p:spPr>
        <p:txBody>
          <a:bodyPr wrap="none" lIns="121899" tIns="60949" rIns="121899" bIns="60949">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IPO</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E23A9F9A-2D55-4367-8CBF-3635FE1D7727}"/>
              </a:ext>
            </a:extLst>
          </p:cNvPr>
          <p:cNvPicPr/>
          <p:nvPr/>
        </p:nvPicPr>
        <p:blipFill>
          <a:blip r:embed="rId3">
            <a:extLst>
              <a:ext uri="{28A0092B-C50C-407E-A947-70E740481C1C}">
                <a14:useLocalDpi xmlns:a14="http://schemas.microsoft.com/office/drawing/2010/main" val="0"/>
              </a:ext>
            </a:extLst>
          </a:blip>
          <a:stretch>
            <a:fillRect/>
          </a:stretch>
        </p:blipFill>
        <p:spPr>
          <a:xfrm>
            <a:off x="5995926" y="1975754"/>
            <a:ext cx="6298565" cy="960120"/>
          </a:xfrm>
          <a:prstGeom prst="rect">
            <a:avLst/>
          </a:prstGeom>
        </p:spPr>
      </p:pic>
      <p:pic>
        <p:nvPicPr>
          <p:cNvPr id="13" name="图片 12">
            <a:extLst>
              <a:ext uri="{FF2B5EF4-FFF2-40B4-BE49-F238E27FC236}">
                <a16:creationId xmlns:a16="http://schemas.microsoft.com/office/drawing/2014/main" id="{5CE345E5-112A-439D-9AE5-B6B133E28904}"/>
              </a:ext>
            </a:extLst>
          </p:cNvPr>
          <p:cNvPicPr/>
          <p:nvPr/>
        </p:nvPicPr>
        <p:blipFill>
          <a:blip r:embed="rId4">
            <a:extLst>
              <a:ext uri="{28A0092B-C50C-407E-A947-70E740481C1C}">
                <a14:useLocalDpi xmlns:a14="http://schemas.microsoft.com/office/drawing/2010/main" val="0"/>
              </a:ext>
            </a:extLst>
          </a:blip>
          <a:stretch>
            <a:fillRect/>
          </a:stretch>
        </p:blipFill>
        <p:spPr>
          <a:xfrm>
            <a:off x="353319" y="1390979"/>
            <a:ext cx="4845874" cy="4420541"/>
          </a:xfrm>
          <a:prstGeom prst="rect">
            <a:avLst/>
          </a:prstGeom>
        </p:spPr>
      </p:pic>
      <p:sp>
        <p:nvSpPr>
          <p:cNvPr id="8" name="矩形 39"/>
          <p:cNvSpPr/>
          <p:nvPr/>
        </p:nvSpPr>
        <p:spPr>
          <a:xfrm>
            <a:off x="353319" y="1339456"/>
            <a:ext cx="1175792"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8135384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9"/>
          <p:cNvSpPr/>
          <p:nvPr/>
        </p:nvSpPr>
        <p:spPr>
          <a:xfrm>
            <a:off x="878946" y="4608881"/>
            <a:ext cx="1169509" cy="492420"/>
          </a:xfrm>
          <a:prstGeom prst="rect">
            <a:avLst/>
          </a:prstGeom>
          <a:solidFill>
            <a:srgbClr val="00BFC3"/>
          </a:solidFill>
        </p:spPr>
        <p:txBody>
          <a:bodyPr wrap="none" lIns="121899" tIns="60949" rIns="121899" bIns="60949">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输出项</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39"/>
          <p:cNvSpPr/>
          <p:nvPr/>
        </p:nvSpPr>
        <p:spPr>
          <a:xfrm>
            <a:off x="878947" y="1538780"/>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输入项</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文本框 13"/>
          <p:cNvSpPr txBox="1"/>
          <p:nvPr/>
        </p:nvSpPr>
        <p:spPr>
          <a:xfrm>
            <a:off x="7809960" y="954005"/>
            <a:ext cx="4006225"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管理员数据发布</a:t>
            </a:r>
            <a:r>
              <a:rPr lang="en-US" altLang="zh-CN" sz="3200" b="1" dirty="0">
                <a:solidFill>
                  <a:schemeClr val="bg1"/>
                </a:solidFill>
                <a:latin typeface="Arial" panose="020B0604020202020204" pitchFamily="34" charset="0"/>
                <a:ea typeface="宋体"/>
                <a:cs typeface="Arial" panose="020B0604020202020204" pitchFamily="34" charset="0"/>
              </a:rPr>
              <a:t>/</a:t>
            </a:r>
            <a:r>
              <a:rPr lang="zh-CN" altLang="en-US" sz="3200" b="1" dirty="0">
                <a:solidFill>
                  <a:schemeClr val="bg1"/>
                </a:solidFill>
                <a:latin typeface="Arial" panose="020B0604020202020204" pitchFamily="34" charset="0"/>
                <a:ea typeface="宋体"/>
                <a:cs typeface="Arial" panose="020B0604020202020204" pitchFamily="34" charset="0"/>
              </a:rPr>
              <a:t>删除</a:t>
            </a:r>
          </a:p>
        </p:txBody>
      </p:sp>
      <p:sp>
        <p:nvSpPr>
          <p:cNvPr id="8" name="文本框 7"/>
          <p:cNvSpPr txBox="1"/>
          <p:nvPr/>
        </p:nvSpPr>
        <p:spPr>
          <a:xfrm>
            <a:off x="7948146" y="2242635"/>
            <a:ext cx="2656496" cy="584775"/>
          </a:xfrm>
          <a:prstGeom prst="rect">
            <a:avLst/>
          </a:prstGeom>
          <a:noFill/>
        </p:spPr>
        <p:txBody>
          <a:bodyPr wrap="none" rtlCol="0">
            <a:spAutoFit/>
          </a:bodyPr>
          <a:lstStyle/>
          <a:p>
            <a:pPr defTabSz="609585"/>
            <a:r>
              <a:rPr lang="zh-CN" altLang="en-US" sz="3200" b="1" dirty="0">
                <a:solidFill>
                  <a:schemeClr val="bg1"/>
                </a:solidFill>
                <a:latin typeface="Arial" panose="020B0604020202020204" pitchFamily="34" charset="0"/>
                <a:ea typeface="宋体"/>
                <a:cs typeface="Arial" panose="020B0604020202020204" pitchFamily="34" charset="0"/>
              </a:rPr>
              <a:t>数据处理模块</a:t>
            </a:r>
          </a:p>
        </p:txBody>
      </p:sp>
      <p:graphicFrame>
        <p:nvGraphicFramePr>
          <p:cNvPr id="4" name="表格 3"/>
          <p:cNvGraphicFramePr>
            <a:graphicFrameLocks noGrp="1"/>
          </p:cNvGraphicFramePr>
          <p:nvPr>
            <p:extLst>
              <p:ext uri="{D42A27DB-BD31-4B8C-83A1-F6EECF244321}">
                <p14:modId xmlns:p14="http://schemas.microsoft.com/office/powerpoint/2010/main" val="2599629113"/>
              </p:ext>
            </p:extLst>
          </p:nvPr>
        </p:nvGraphicFramePr>
        <p:xfrm>
          <a:off x="1700962" y="2334865"/>
          <a:ext cx="8790076" cy="1412391"/>
        </p:xfrm>
        <a:graphic>
          <a:graphicData uri="http://schemas.openxmlformats.org/drawingml/2006/table">
            <a:tbl>
              <a:tblPr firstRow="1" bandRow="1">
                <a:tableStyleId>{5C22544A-7EE6-4342-B048-85BDC9FD1C3A}</a:tableStyleId>
              </a:tblPr>
              <a:tblGrid>
                <a:gridCol w="2931885">
                  <a:extLst>
                    <a:ext uri="{9D8B030D-6E8A-4147-A177-3AD203B41FA5}">
                      <a16:colId xmlns:a16="http://schemas.microsoft.com/office/drawing/2014/main" val="674040627"/>
                    </a:ext>
                  </a:extLst>
                </a:gridCol>
                <a:gridCol w="1463153">
                  <a:extLst>
                    <a:ext uri="{9D8B030D-6E8A-4147-A177-3AD203B41FA5}">
                      <a16:colId xmlns:a16="http://schemas.microsoft.com/office/drawing/2014/main" val="1630945975"/>
                    </a:ext>
                  </a:extLst>
                </a:gridCol>
                <a:gridCol w="2197519">
                  <a:extLst>
                    <a:ext uri="{9D8B030D-6E8A-4147-A177-3AD203B41FA5}">
                      <a16:colId xmlns:a16="http://schemas.microsoft.com/office/drawing/2014/main" val="2492867469"/>
                    </a:ext>
                  </a:extLst>
                </a:gridCol>
                <a:gridCol w="2197519">
                  <a:extLst>
                    <a:ext uri="{9D8B030D-6E8A-4147-A177-3AD203B41FA5}">
                      <a16:colId xmlns:a16="http://schemas.microsoft.com/office/drawing/2014/main" val="2094135516"/>
                    </a:ext>
                  </a:extLst>
                </a:gridCol>
              </a:tblGrid>
              <a:tr h="316789">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输入方式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8801474"/>
                  </a:ext>
                </a:extLst>
              </a:tr>
              <a:tr h="316789">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操作类型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OperateType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2996128"/>
                  </a:ext>
                </a:extLst>
              </a:tr>
              <a:tr h="352507">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最近一次更新病例监测信息的省份</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Province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外部输入</a:t>
                      </a:r>
                      <a:r>
                        <a:rPr lang="en-US" sz="1400" kern="100" dirty="0">
                          <a:effectLst/>
                          <a:latin typeface="等线" panose="02010600030101010101" pitchFamily="2" charset="-122"/>
                          <a:ea typeface="宋体" panose="02010600030101010101" pitchFamily="2" charset="-122"/>
                          <a:cs typeface="Times New Roman" panose="02020603050405020304" pitchFamily="18" charset="0"/>
                        </a:rPr>
                        <a:t>-&gt;</a:t>
                      </a: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脚本转换</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551096"/>
                  </a:ext>
                </a:extLst>
              </a:tr>
              <a:tr h="426306">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最近一次更新的病例监测信息</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NewCase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Int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外部输入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594283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248828290"/>
              </p:ext>
            </p:extLst>
          </p:nvPr>
        </p:nvGraphicFramePr>
        <p:xfrm>
          <a:off x="2048455" y="5531675"/>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12014055"/>
                    </a:ext>
                  </a:extLst>
                </a:gridCol>
                <a:gridCol w="2032000">
                  <a:extLst>
                    <a:ext uri="{9D8B030D-6E8A-4147-A177-3AD203B41FA5}">
                      <a16:colId xmlns:a16="http://schemas.microsoft.com/office/drawing/2014/main" val="3840724447"/>
                    </a:ext>
                  </a:extLst>
                </a:gridCol>
                <a:gridCol w="2032000">
                  <a:extLst>
                    <a:ext uri="{9D8B030D-6E8A-4147-A177-3AD203B41FA5}">
                      <a16:colId xmlns:a16="http://schemas.microsoft.com/office/drawing/2014/main" val="2195942685"/>
                    </a:ext>
                  </a:extLst>
                </a:gridCol>
                <a:gridCol w="2032000">
                  <a:extLst>
                    <a:ext uri="{9D8B030D-6E8A-4147-A177-3AD203B41FA5}">
                      <a16:colId xmlns:a16="http://schemas.microsoft.com/office/drawing/2014/main" val="273800925"/>
                    </a:ext>
                  </a:extLst>
                </a:gridCol>
              </a:tblGrid>
              <a:tr h="370840">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名称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标识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类型和格式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输出方式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077497"/>
                  </a:ext>
                </a:extLst>
              </a:tr>
              <a:tr h="370840">
                <a:tc>
                  <a:txBody>
                    <a:bodyPr/>
                    <a:lstStyle/>
                    <a:p>
                      <a:pPr marL="228600" lvl="0" indent="-228600" algn="ctr">
                        <a:lnSpc>
                          <a:spcPct val="150000"/>
                        </a:lnSpc>
                        <a:spcAft>
                          <a:spcPts val="0"/>
                        </a:spcAft>
                      </a:pPr>
                      <a:r>
                        <a:rPr lang="zh-CN" sz="1400" kern="100">
                          <a:effectLst/>
                          <a:latin typeface="等线" panose="02010600030101010101" pitchFamily="2" charset="-122"/>
                          <a:ea typeface="宋体" panose="02010600030101010101" pitchFamily="2" charset="-122"/>
                          <a:cs typeface="Times New Roman" panose="02020603050405020304" pitchFamily="18" charset="0"/>
                        </a:rPr>
                        <a:t>统计结果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dirty="0" err="1">
                          <a:effectLst/>
                          <a:latin typeface="宋体" panose="02010600030101010101" pitchFamily="2" charset="-122"/>
                          <a:ea typeface="等线" panose="02010600030101010101" pitchFamily="2" charset="-122"/>
                          <a:cs typeface="Times New Roman" panose="02020603050405020304" pitchFamily="18" charset="0"/>
                        </a:rPr>
                        <a:t>CaseUpdateResult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en-US" sz="1400" kern="100" dirty="0">
                          <a:effectLst/>
                          <a:latin typeface="宋体" panose="02010600030101010101" pitchFamily="2" charset="-122"/>
                          <a:ea typeface="等线" panose="02010600030101010101" pitchFamily="2" charset="-122"/>
                          <a:cs typeface="Times New Roman" panose="02020603050405020304" pitchFamily="18" charset="0"/>
                        </a:rPr>
                        <a:t>Bool</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228600" lvl="0" indent="-228600" algn="ctr">
                        <a:lnSpc>
                          <a:spcPct val="150000"/>
                        </a:lnSpc>
                        <a:spcAft>
                          <a:spcPts val="0"/>
                        </a:spcAft>
                      </a:pPr>
                      <a:r>
                        <a:rPr lang="zh-CN" sz="1400" kern="100" dirty="0">
                          <a:effectLst/>
                          <a:latin typeface="等线" panose="02010600030101010101" pitchFamily="2" charset="-122"/>
                          <a:ea typeface="宋体" panose="02010600030101010101" pitchFamily="2" charset="-122"/>
                          <a:cs typeface="Times New Roman" panose="02020603050405020304" pitchFamily="18" charset="0"/>
                        </a:rPr>
                        <a:t>由脚本输出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8929594"/>
                  </a:ext>
                </a:extLst>
              </a:tr>
            </a:tbl>
          </a:graphicData>
        </a:graphic>
      </p:graphicFrame>
      <p:sp>
        <p:nvSpPr>
          <p:cNvPr id="9" name="文本占位符 1">
            <a:extLst>
              <a:ext uri="{FF2B5EF4-FFF2-40B4-BE49-F238E27FC236}">
                <a16:creationId xmlns:a16="http://schemas.microsoft.com/office/drawing/2014/main" id="{58950C9D-1161-4FE1-96A4-AB5F52E7C259}"/>
              </a:ext>
            </a:extLst>
          </p:cNvPr>
          <p:cNvSpPr>
            <a:spLocks noGrp="1"/>
          </p:cNvSpPr>
          <p:nvPr>
            <p:ph type="body" sz="quarter" idx="13"/>
          </p:nvPr>
        </p:nvSpPr>
        <p:spPr>
          <a:xfrm>
            <a:off x="353319" y="265691"/>
            <a:ext cx="4675881" cy="524615"/>
          </a:xfrm>
        </p:spPr>
        <p:txBody>
          <a:bodyPr>
            <a:normAutofit/>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3.5 </a:t>
            </a:r>
            <a:r>
              <a:rPr lang="zh-CN" altLang="en-US" dirty="0">
                <a:solidFill>
                  <a:srgbClr val="E7E6E6">
                    <a:lumMod val="25000"/>
                  </a:srgbClr>
                </a:solidFill>
                <a:latin typeface="Arial" panose="020B0604020202020204" pitchFamily="34" charset="0"/>
                <a:ea typeface="宋体"/>
                <a:cs typeface="Arial" panose="020B0604020202020204" pitchFamily="34" charset="0"/>
              </a:rPr>
              <a:t>数据处理模块</a:t>
            </a:r>
          </a:p>
        </p:txBody>
      </p:sp>
    </p:spTree>
    <p:extLst>
      <p:ext uri="{BB962C8B-B14F-4D97-AF65-F5344CB8AC3E}">
        <p14:creationId xmlns:p14="http://schemas.microsoft.com/office/powerpoint/2010/main" val="239245081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53318" y="253206"/>
            <a:ext cx="4675881" cy="524615"/>
          </a:xfrm>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1.1 </a:t>
            </a:r>
            <a:r>
              <a:rPr lang="zh-CN" altLang="en-US" dirty="0">
                <a:solidFill>
                  <a:srgbClr val="E7E6E6">
                    <a:lumMod val="25000"/>
                  </a:srgbClr>
                </a:solidFill>
                <a:latin typeface="Arial" panose="020B0604020202020204" pitchFamily="34" charset="0"/>
                <a:ea typeface="宋体"/>
                <a:cs typeface="Arial" panose="020B0604020202020204" pitchFamily="34" charset="0"/>
              </a:rPr>
              <a:t>项目背景</a:t>
            </a:r>
          </a:p>
        </p:txBody>
      </p:sp>
      <p:sp>
        <p:nvSpPr>
          <p:cNvPr id="14" name="文本框 13"/>
          <p:cNvSpPr txBox="1"/>
          <p:nvPr/>
        </p:nvSpPr>
        <p:spPr>
          <a:xfrm>
            <a:off x="1128444" y="1583769"/>
            <a:ext cx="3900756" cy="872034"/>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病例发布管理员</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普通用户与游客</a:t>
            </a:r>
          </a:p>
        </p:txBody>
      </p:sp>
      <p:sp>
        <p:nvSpPr>
          <p:cNvPr id="15" name="文本框 14"/>
          <p:cNvSpPr txBox="1"/>
          <p:nvPr/>
        </p:nvSpPr>
        <p:spPr>
          <a:xfrm>
            <a:off x="1128445" y="1147153"/>
            <a:ext cx="2668555" cy="369332"/>
          </a:xfrm>
          <a:prstGeom prst="rect">
            <a:avLst/>
          </a:prstGeom>
          <a:noFill/>
        </p:spPr>
        <p:txBody>
          <a:bodyPr wrap="square" rtlCol="0">
            <a:spAutoFit/>
          </a:bodyPr>
          <a:lstStyle/>
          <a:p>
            <a:pPr defTabSz="914377"/>
            <a:r>
              <a:rPr lang="en-US" altLang="zh-CN" b="1" dirty="0">
                <a:solidFill>
                  <a:srgbClr val="00AEB3"/>
                </a:solidFill>
              </a:rPr>
              <a:t>A. </a:t>
            </a:r>
            <a:r>
              <a:rPr lang="zh-CN" altLang="en-US" b="1" dirty="0">
                <a:solidFill>
                  <a:srgbClr val="00AEB3"/>
                </a:solidFill>
              </a:rPr>
              <a:t>用户</a:t>
            </a:r>
          </a:p>
        </p:txBody>
      </p:sp>
      <p:sp>
        <p:nvSpPr>
          <p:cNvPr id="16" name="文本框 15"/>
          <p:cNvSpPr txBox="1"/>
          <p:nvPr/>
        </p:nvSpPr>
        <p:spPr>
          <a:xfrm>
            <a:off x="1128443" y="3006300"/>
            <a:ext cx="4207231" cy="2169825"/>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从中央数据库获取管理员和用户信息</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向其他系统提供导航接口，也开放从其他系统到本系统的导航接口</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向其他系统提供数据接口，通过直接获取和数据库获取两种方式提供数据</a:t>
            </a:r>
            <a:endParaRPr lang="en-US" altLang="zh-CN" sz="1400" dirty="0">
              <a:solidFill>
                <a:srgbClr val="103154"/>
              </a:solidFill>
            </a:endParaRPr>
          </a:p>
        </p:txBody>
      </p:sp>
      <p:sp>
        <p:nvSpPr>
          <p:cNvPr id="17" name="文本框 16"/>
          <p:cNvSpPr txBox="1"/>
          <p:nvPr/>
        </p:nvSpPr>
        <p:spPr>
          <a:xfrm>
            <a:off x="1128445" y="2636968"/>
            <a:ext cx="2668555" cy="369332"/>
          </a:xfrm>
          <a:prstGeom prst="rect">
            <a:avLst/>
          </a:prstGeom>
          <a:noFill/>
        </p:spPr>
        <p:txBody>
          <a:bodyPr wrap="square" rtlCol="0">
            <a:spAutoFit/>
          </a:bodyPr>
          <a:lstStyle/>
          <a:p>
            <a:pPr defTabSz="914377"/>
            <a:r>
              <a:rPr lang="en-US" altLang="zh-CN" b="1" dirty="0">
                <a:solidFill>
                  <a:srgbClr val="00AEB3"/>
                </a:solidFill>
              </a:rPr>
              <a:t>B. </a:t>
            </a:r>
            <a:r>
              <a:rPr lang="zh-CN" altLang="en-US" b="1" dirty="0">
                <a:solidFill>
                  <a:srgbClr val="00AEB3"/>
                </a:solidFill>
              </a:rPr>
              <a:t>与其他系统的关系</a:t>
            </a:r>
          </a:p>
        </p:txBody>
      </p:sp>
      <p:sp>
        <p:nvSpPr>
          <p:cNvPr id="30" name="文本框 29"/>
          <p:cNvSpPr txBox="1"/>
          <p:nvPr/>
        </p:nvSpPr>
        <p:spPr>
          <a:xfrm>
            <a:off x="6632752" y="1331819"/>
            <a:ext cx="5093674" cy="4708981"/>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登陆管理界面</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查看疫情数据</a:t>
            </a:r>
            <a:endParaRPr lang="en-US" altLang="zh-CN"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用户可以查看全国疫情地图，全国治愈率</a:t>
            </a:r>
            <a:r>
              <a:rPr lang="en-US" altLang="zh-CN" sz="1600" dirty="0">
                <a:solidFill>
                  <a:srgbClr val="103154"/>
                </a:solidFill>
              </a:rPr>
              <a:t>/</a:t>
            </a:r>
            <a:r>
              <a:rPr lang="zh-CN" altLang="en-US" sz="1600" dirty="0">
                <a:solidFill>
                  <a:srgbClr val="103154"/>
                </a:solidFill>
              </a:rPr>
              <a:t>死亡率趋势图</a:t>
            </a:r>
            <a:endParaRPr lang="en-US" altLang="zh-CN" sz="1600"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用户可以查看全国各类人数</a:t>
            </a:r>
            <a:r>
              <a:rPr lang="en-US" altLang="zh-CN" sz="1600" dirty="0">
                <a:solidFill>
                  <a:srgbClr val="103154"/>
                </a:solidFill>
              </a:rPr>
              <a:t>(</a:t>
            </a:r>
            <a:r>
              <a:rPr lang="zh-CN" altLang="en-US" sz="1600" dirty="0">
                <a:solidFill>
                  <a:srgbClr val="103154"/>
                </a:solidFill>
              </a:rPr>
              <a:t>死亡、确诊、治愈</a:t>
            </a:r>
            <a:r>
              <a:rPr lang="en-US" altLang="zh-CN" sz="1600" dirty="0">
                <a:solidFill>
                  <a:srgbClr val="103154"/>
                </a:solidFill>
              </a:rPr>
              <a:t>)</a:t>
            </a:r>
            <a:r>
              <a:rPr lang="zh-CN" altLang="en-US" sz="1600" dirty="0">
                <a:solidFill>
                  <a:srgbClr val="103154"/>
                </a:solidFill>
              </a:rPr>
              <a:t>趋势图，各省份新增确诊趋势图以及各省份境外输入对比图</a:t>
            </a:r>
            <a:endParaRPr lang="en-US" altLang="zh-CN" sz="1600"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用户可以查看全国现存确诊总人数等各类人数</a:t>
            </a:r>
            <a:endParaRPr lang="en-US" altLang="zh-CN" sz="1600"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发布疫情数据</a:t>
            </a:r>
            <a:endParaRPr lang="en-US" altLang="zh-CN"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各省管理员在后台发布各省每日确诊、境外输入、无症感染、治愈、死亡人数等数据</a:t>
            </a:r>
            <a:endParaRPr lang="en-US" altLang="zh-CN" sz="1600"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累计计算模块</a:t>
            </a:r>
          </a:p>
        </p:txBody>
      </p:sp>
      <p:sp>
        <p:nvSpPr>
          <p:cNvPr id="31" name="文本框 30"/>
          <p:cNvSpPr txBox="1"/>
          <p:nvPr/>
        </p:nvSpPr>
        <p:spPr>
          <a:xfrm>
            <a:off x="6632752" y="777821"/>
            <a:ext cx="2668555" cy="369332"/>
          </a:xfrm>
          <a:prstGeom prst="rect">
            <a:avLst/>
          </a:prstGeom>
          <a:noFill/>
        </p:spPr>
        <p:txBody>
          <a:bodyPr wrap="square" rtlCol="0">
            <a:spAutoFit/>
          </a:bodyPr>
          <a:lstStyle/>
          <a:p>
            <a:pPr defTabSz="914377"/>
            <a:r>
              <a:rPr lang="en-US" altLang="zh-CN" b="1" dirty="0">
                <a:solidFill>
                  <a:srgbClr val="00AEB3"/>
                </a:solidFill>
              </a:rPr>
              <a:t>D. </a:t>
            </a:r>
            <a:r>
              <a:rPr lang="zh-CN" altLang="en-US" b="1" dirty="0">
                <a:solidFill>
                  <a:srgbClr val="00AEB3"/>
                </a:solidFill>
              </a:rPr>
              <a:t>具体模块与目标</a:t>
            </a:r>
          </a:p>
        </p:txBody>
      </p:sp>
      <p:sp>
        <p:nvSpPr>
          <p:cNvPr id="38" name="Freeform 5"/>
          <p:cNvSpPr>
            <a:spLocks/>
          </p:cNvSpPr>
          <p:nvPr/>
        </p:nvSpPr>
        <p:spPr bwMode="auto">
          <a:xfrm>
            <a:off x="3759801" y="1402604"/>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00BF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p:cNvSpPr txBox="1"/>
          <p:nvPr/>
        </p:nvSpPr>
        <p:spPr>
          <a:xfrm>
            <a:off x="1128445" y="5222294"/>
            <a:ext cx="2668555" cy="369332"/>
          </a:xfrm>
          <a:prstGeom prst="rect">
            <a:avLst/>
          </a:prstGeom>
          <a:noFill/>
        </p:spPr>
        <p:txBody>
          <a:bodyPr wrap="square" rtlCol="0">
            <a:spAutoFit/>
          </a:bodyPr>
          <a:lstStyle/>
          <a:p>
            <a:pPr defTabSz="914377"/>
            <a:r>
              <a:rPr lang="en-US" altLang="zh-CN" b="1" dirty="0">
                <a:solidFill>
                  <a:srgbClr val="00AEB3"/>
                </a:solidFill>
              </a:rPr>
              <a:t>C. </a:t>
            </a:r>
            <a:r>
              <a:rPr lang="zh-CN" altLang="en-US" b="1" dirty="0">
                <a:solidFill>
                  <a:srgbClr val="00AEB3"/>
                </a:solidFill>
              </a:rPr>
              <a:t>主要技术</a:t>
            </a:r>
          </a:p>
        </p:txBody>
      </p:sp>
      <p:sp>
        <p:nvSpPr>
          <p:cNvPr id="18" name="文本框 17"/>
          <p:cNvSpPr txBox="1"/>
          <p:nvPr/>
        </p:nvSpPr>
        <p:spPr>
          <a:xfrm>
            <a:off x="1128443" y="5591626"/>
            <a:ext cx="3900756" cy="923330"/>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前端：</a:t>
            </a:r>
            <a:r>
              <a:rPr lang="en-US" altLang="zh-CN" dirty="0">
                <a:solidFill>
                  <a:srgbClr val="103154"/>
                </a:solidFill>
              </a:rPr>
              <a:t>HTML</a:t>
            </a:r>
            <a:r>
              <a:rPr lang="zh-CN" altLang="en-US" dirty="0">
                <a:solidFill>
                  <a:srgbClr val="103154"/>
                </a:solidFill>
              </a:rPr>
              <a:t>／</a:t>
            </a:r>
            <a:r>
              <a:rPr lang="en-US" altLang="zh-CN" dirty="0">
                <a:solidFill>
                  <a:srgbClr val="103154"/>
                </a:solidFill>
              </a:rPr>
              <a:t>React</a:t>
            </a:r>
          </a:p>
          <a:p>
            <a:pPr marL="285744" indent="-285744" defTabSz="914377">
              <a:lnSpc>
                <a:spcPct val="150000"/>
              </a:lnSpc>
              <a:buFont typeface="Arial" panose="020B0604020202020204" pitchFamily="34" charset="0"/>
              <a:buChar char="•"/>
            </a:pPr>
            <a:r>
              <a:rPr lang="zh-CN" altLang="en-US" dirty="0">
                <a:solidFill>
                  <a:srgbClr val="103154"/>
                </a:solidFill>
              </a:rPr>
              <a:t>后端：</a:t>
            </a:r>
            <a:r>
              <a:rPr lang="en-US" altLang="zh-CN" dirty="0">
                <a:solidFill>
                  <a:srgbClr val="103154"/>
                </a:solidFill>
              </a:rPr>
              <a:t>Python Django </a:t>
            </a:r>
            <a:r>
              <a:rPr lang="zh-CN" altLang="en-US" dirty="0">
                <a:solidFill>
                  <a:srgbClr val="103154"/>
                </a:solidFill>
              </a:rPr>
              <a:t>／ </a:t>
            </a:r>
            <a:r>
              <a:rPr lang="en-US" altLang="zh-CN" dirty="0">
                <a:solidFill>
                  <a:srgbClr val="103154"/>
                </a:solidFill>
              </a:rPr>
              <a:t>MySQL </a:t>
            </a:r>
            <a:endParaRPr lang="zh-CN" altLang="en-US" dirty="0">
              <a:solidFill>
                <a:srgbClr val="103154"/>
              </a:solidFill>
            </a:endParaRPr>
          </a:p>
        </p:txBody>
      </p:sp>
    </p:spTree>
    <p:extLst>
      <p:ext uri="{BB962C8B-B14F-4D97-AF65-F5344CB8AC3E}">
        <p14:creationId xmlns:p14="http://schemas.microsoft.com/office/powerpoint/2010/main" val="195010938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4637336" y="3717371"/>
            <a:ext cx="2554535"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数据库设计</a:t>
            </a: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593004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4.1 </a:t>
            </a:r>
            <a:r>
              <a:rPr kumimoji="1" lang="en-US" altLang="zh-CN" dirty="0">
                <a:latin typeface="宋体" panose="02010600030101010101" pitchFamily="2" charset="-122"/>
                <a:ea typeface="宋体" panose="02010600030101010101" pitchFamily="2" charset="-122"/>
              </a:rPr>
              <a:t>E-R</a:t>
            </a:r>
            <a:r>
              <a:rPr kumimoji="1" lang="zh-CN" altLang="en-US" dirty="0">
                <a:latin typeface="宋体" panose="02010600030101010101" pitchFamily="2" charset="-122"/>
                <a:ea typeface="宋体" panose="02010600030101010101" pitchFamily="2" charset="-122"/>
              </a:rPr>
              <a:t>图</a:t>
            </a:r>
          </a:p>
        </p:txBody>
      </p:sp>
      <p:sp>
        <p:nvSpPr>
          <p:cNvPr id="6" name="文本框 5"/>
          <p:cNvSpPr txBox="1"/>
          <p:nvPr/>
        </p:nvSpPr>
        <p:spPr>
          <a:xfrm>
            <a:off x="9020726" y="1991622"/>
            <a:ext cx="2668555" cy="3108543"/>
          </a:xfrm>
          <a:prstGeom prst="rect">
            <a:avLst/>
          </a:prstGeom>
          <a:noFill/>
        </p:spPr>
        <p:txBody>
          <a:bodyPr wrap="square" rtlCol="0">
            <a:spAutoFit/>
          </a:bodyPr>
          <a:lstStyle/>
          <a:p>
            <a:pPr defTabSz="914377"/>
            <a:r>
              <a:rPr lang="zh-CN" altLang="en-US" sz="2800" b="1" dirty="0">
                <a:solidFill>
                  <a:srgbClr val="00AEB3"/>
                </a:solidFill>
              </a:rPr>
              <a:t>用户实体</a:t>
            </a:r>
            <a:endParaRPr lang="en-US" altLang="zh-CN" sz="2800" b="1" dirty="0">
              <a:solidFill>
                <a:srgbClr val="00AEB3"/>
              </a:solidFill>
            </a:endParaRPr>
          </a:p>
          <a:p>
            <a:pPr defTabSz="914377"/>
            <a:endParaRPr lang="en-US" altLang="zh-CN" sz="2800" b="1" dirty="0">
              <a:solidFill>
                <a:srgbClr val="00AEB3"/>
              </a:solidFill>
            </a:endParaRPr>
          </a:p>
          <a:p>
            <a:pPr defTabSz="914377"/>
            <a:endParaRPr lang="en-US" altLang="zh-CN" sz="2800" b="1" dirty="0">
              <a:solidFill>
                <a:srgbClr val="00AEB3"/>
              </a:solidFill>
            </a:endParaRPr>
          </a:p>
          <a:p>
            <a:pPr defTabSz="914377"/>
            <a:r>
              <a:rPr lang="zh-CN" altLang="en-US" sz="2800" b="1" dirty="0">
                <a:solidFill>
                  <a:srgbClr val="00AEB3"/>
                </a:solidFill>
              </a:rPr>
              <a:t>省份信息实体</a:t>
            </a:r>
            <a:endParaRPr lang="en-US" altLang="zh-CN" sz="2800" b="1" dirty="0">
              <a:solidFill>
                <a:srgbClr val="00AEB3"/>
              </a:solidFill>
            </a:endParaRPr>
          </a:p>
          <a:p>
            <a:pPr defTabSz="914377"/>
            <a:endParaRPr lang="en-US" altLang="zh-CN" sz="2800" b="1" dirty="0">
              <a:solidFill>
                <a:srgbClr val="00AEB3"/>
              </a:solidFill>
            </a:endParaRPr>
          </a:p>
          <a:p>
            <a:pPr defTabSz="914377"/>
            <a:endParaRPr lang="en-US" altLang="zh-CN" sz="2800" b="1" dirty="0">
              <a:solidFill>
                <a:srgbClr val="00AEB3"/>
              </a:solidFill>
            </a:endParaRPr>
          </a:p>
          <a:p>
            <a:pPr defTabSz="914377"/>
            <a:r>
              <a:rPr lang="zh-CN" altLang="en-US" sz="2800" b="1" dirty="0">
                <a:solidFill>
                  <a:srgbClr val="00AEB3"/>
                </a:solidFill>
              </a:rPr>
              <a:t>全国信息实体</a:t>
            </a:r>
          </a:p>
        </p:txBody>
      </p:sp>
      <p:pic>
        <p:nvPicPr>
          <p:cNvPr id="5" name="图片 4"/>
          <p:cNvPicPr/>
          <p:nvPr/>
        </p:nvPicPr>
        <p:blipFill rotWithShape="1">
          <a:blip r:embed="rId3"/>
          <a:srcRect l="5923" r="3739"/>
          <a:stretch/>
        </p:blipFill>
        <p:spPr bwMode="auto">
          <a:xfrm>
            <a:off x="353319" y="1070264"/>
            <a:ext cx="8416608" cy="53204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116331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63479" y="353801"/>
            <a:ext cx="4675881" cy="524615"/>
          </a:xfrm>
        </p:spPr>
        <p:txBody>
          <a:bodyPr/>
          <a:lstStyle/>
          <a:p>
            <a:r>
              <a:rPr kumimoji="1" lang="en-US" altLang="zh-CN" dirty="0"/>
              <a:t>4.2 </a:t>
            </a:r>
            <a:r>
              <a:rPr kumimoji="1" lang="en-US" altLang="zh-CN" dirty="0">
                <a:latin typeface="宋体" panose="02010600030101010101" pitchFamily="2" charset="-122"/>
                <a:ea typeface="宋体" panose="02010600030101010101" pitchFamily="2" charset="-122"/>
              </a:rPr>
              <a:t>E-R</a:t>
            </a:r>
            <a:r>
              <a:rPr kumimoji="1" lang="zh-CN" altLang="en-US" dirty="0">
                <a:latin typeface="宋体" panose="02010600030101010101" pitchFamily="2" charset="-122"/>
                <a:ea typeface="宋体" panose="02010600030101010101" pitchFamily="2" charset="-122"/>
              </a:rPr>
              <a:t>图</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逻辑设计</a:t>
            </a:r>
          </a:p>
        </p:txBody>
      </p:sp>
      <p:graphicFrame>
        <p:nvGraphicFramePr>
          <p:cNvPr id="4" name="表格 3"/>
          <p:cNvGraphicFramePr>
            <a:graphicFrameLocks noGrp="1"/>
          </p:cNvGraphicFramePr>
          <p:nvPr>
            <p:extLst>
              <p:ext uri="{D42A27DB-BD31-4B8C-83A1-F6EECF244321}">
                <p14:modId xmlns:p14="http://schemas.microsoft.com/office/powerpoint/2010/main" val="2660764014"/>
              </p:ext>
            </p:extLst>
          </p:nvPr>
        </p:nvGraphicFramePr>
        <p:xfrm>
          <a:off x="142471" y="1717548"/>
          <a:ext cx="11620038" cy="3422904"/>
        </p:xfrm>
        <a:graphic>
          <a:graphicData uri="http://schemas.openxmlformats.org/drawingml/2006/table">
            <a:tbl>
              <a:tblPr firstRow="1" bandRow="1">
                <a:tableStyleId>{5C22544A-7EE6-4342-B048-85BDC9FD1C3A}</a:tableStyleId>
              </a:tblPr>
              <a:tblGrid>
                <a:gridCol w="3515129">
                  <a:extLst>
                    <a:ext uri="{9D8B030D-6E8A-4147-A177-3AD203B41FA5}">
                      <a16:colId xmlns:a16="http://schemas.microsoft.com/office/drawing/2014/main" val="131741650"/>
                    </a:ext>
                  </a:extLst>
                </a:gridCol>
                <a:gridCol w="8104909">
                  <a:extLst>
                    <a:ext uri="{9D8B030D-6E8A-4147-A177-3AD203B41FA5}">
                      <a16:colId xmlns:a16="http://schemas.microsoft.com/office/drawing/2014/main" val="2752834597"/>
                    </a:ext>
                  </a:extLst>
                </a:gridCol>
              </a:tblGrid>
              <a:tr h="370840">
                <a:tc>
                  <a:txBody>
                    <a:bodyPr/>
                    <a:lstStyle/>
                    <a:p>
                      <a:pPr algn="ctr">
                        <a:lnSpc>
                          <a:spcPct val="150000"/>
                        </a:lnSpc>
                      </a:pPr>
                      <a:r>
                        <a:rPr lang="zh-CN" altLang="en-US" sz="2000" dirty="0"/>
                        <a:t>逻辑名称</a:t>
                      </a:r>
                    </a:p>
                  </a:txBody>
                  <a:tcPr/>
                </a:tc>
                <a:tc>
                  <a:txBody>
                    <a:bodyPr/>
                    <a:lstStyle/>
                    <a:p>
                      <a:pPr algn="ctr">
                        <a:lnSpc>
                          <a:spcPct val="150000"/>
                        </a:lnSpc>
                      </a:pPr>
                      <a:r>
                        <a:rPr lang="zh-CN" altLang="en-US" sz="2000" dirty="0"/>
                        <a:t>基本设计</a:t>
                      </a:r>
                    </a:p>
                  </a:txBody>
                  <a:tcPr/>
                </a:tc>
                <a:extLst>
                  <a:ext uri="{0D108BD9-81ED-4DB2-BD59-A6C34878D82A}">
                    <a16:rowId xmlns:a16="http://schemas.microsoft.com/office/drawing/2014/main" val="1161713420"/>
                  </a:ext>
                </a:extLst>
              </a:tr>
              <a:tr h="370840">
                <a:tc>
                  <a:txBody>
                    <a:bodyPr/>
                    <a:lstStyle/>
                    <a:p>
                      <a:pPr algn="ctr">
                        <a:lnSpc>
                          <a:spcPct val="150000"/>
                        </a:lnSpc>
                      </a:pPr>
                      <a:r>
                        <a:rPr lang="zh-CN" altLang="en-US" sz="2000" dirty="0"/>
                        <a:t>省份疫情情况（累计）</a:t>
                      </a:r>
                    </a:p>
                  </a:txBody>
                  <a:tcPr/>
                </a:tc>
                <a:tc>
                  <a:txBody>
                    <a:bodyPr/>
                    <a:lstStyle/>
                    <a:p>
                      <a:pPr algn="ctr">
                        <a:lnSpc>
                          <a:spcPct val="150000"/>
                        </a:lnSpc>
                      </a:pPr>
                      <a:r>
                        <a:rPr lang="en-US" altLang="zh-CN" sz="2000" kern="1200" dirty="0" err="1">
                          <a:solidFill>
                            <a:schemeClr val="dk1"/>
                          </a:solidFill>
                          <a:effectLst/>
                          <a:latin typeface="+mn-lt"/>
                          <a:ea typeface="+mn-ea"/>
                          <a:cs typeface="+mn-cs"/>
                        </a:rPr>
                        <a:t>epidemic_status_XXX</a:t>
                      </a:r>
                      <a:r>
                        <a:rPr lang="en-US" altLang="zh-CN" sz="2000" kern="1200" dirty="0">
                          <a:solidFill>
                            <a:schemeClr val="dk1"/>
                          </a:solidFill>
                          <a:effectLst/>
                          <a:latin typeface="+mn-lt"/>
                          <a:ea typeface="+mn-ea"/>
                          <a:cs typeface="+mn-cs"/>
                        </a:rPr>
                        <a:t> </a:t>
                      </a:r>
                      <a:r>
                        <a:rPr lang="en-US" altLang="zh-CN" sz="2000" u="none" kern="1200" dirty="0">
                          <a:solidFill>
                            <a:schemeClr val="dk1"/>
                          </a:solidFill>
                          <a:effectLst/>
                          <a:latin typeface="+mn-lt"/>
                          <a:ea typeface="+mn-ea"/>
                          <a:cs typeface="+mn-cs"/>
                        </a:rPr>
                        <a:t>(</a:t>
                      </a:r>
                      <a:r>
                        <a:rPr lang="en-US" altLang="zh-CN" sz="2000" u="sng" kern="1200" dirty="0">
                          <a:solidFill>
                            <a:schemeClr val="dk1"/>
                          </a:solidFill>
                          <a:effectLst/>
                          <a:latin typeface="+mn-lt"/>
                          <a:ea typeface="+mn-ea"/>
                          <a:cs typeface="+mn-cs"/>
                        </a:rPr>
                        <a:t>id</a:t>
                      </a:r>
                      <a:r>
                        <a:rPr lang="en-US" altLang="zh-CN" sz="2000" u="none" kern="1200" dirty="0">
                          <a:solidFill>
                            <a:schemeClr val="dk1"/>
                          </a:solidFill>
                          <a:effectLst/>
                          <a:latin typeface="+mn-lt"/>
                          <a:ea typeface="+mn-ea"/>
                          <a:cs typeface="+mn-cs"/>
                        </a:rPr>
                        <a:t>, </a:t>
                      </a:r>
                      <a:r>
                        <a:rPr lang="en-US" altLang="zh-CN" sz="2000" u="sng" kern="1200" dirty="0">
                          <a:solidFill>
                            <a:schemeClr val="dk1"/>
                          </a:solidFill>
                          <a:effectLst/>
                          <a:latin typeface="+mn-lt"/>
                          <a:ea typeface="+mn-ea"/>
                          <a:cs typeface="+mn-cs"/>
                        </a:rPr>
                        <a:t>until</a:t>
                      </a:r>
                      <a:r>
                        <a:rPr lang="en-US" altLang="zh-CN" sz="2000" u="none" kern="1200" dirty="0">
                          <a:solidFill>
                            <a:schemeClr val="dk1"/>
                          </a:solidFill>
                          <a:effectLst/>
                          <a:latin typeface="+mn-lt"/>
                          <a:ea typeface="+mn-ea"/>
                          <a:cs typeface="+mn-cs"/>
                        </a:rPr>
                        <a:t>, diagnosed, dead, suspected, cured, asymptomatic, </a:t>
                      </a:r>
                      <a:r>
                        <a:rPr lang="en-US" altLang="zh-CN" sz="2000" u="none" kern="1200" dirty="0" err="1">
                          <a:solidFill>
                            <a:schemeClr val="dk1"/>
                          </a:solidFill>
                          <a:effectLst/>
                          <a:latin typeface="+mn-lt"/>
                          <a:ea typeface="+mn-ea"/>
                          <a:cs typeface="+mn-cs"/>
                        </a:rPr>
                        <a:t>abroad_in</a:t>
                      </a:r>
                      <a:r>
                        <a:rPr lang="zh-CN" altLang="en-US" sz="2000" u="none" kern="1200" dirty="0">
                          <a:solidFill>
                            <a:schemeClr val="dk1"/>
                          </a:solidFill>
                          <a:effectLst/>
                          <a:latin typeface="+mn-lt"/>
                          <a:ea typeface="+mn-ea"/>
                          <a:cs typeface="+mn-cs"/>
                        </a:rPr>
                        <a:t>）</a:t>
                      </a:r>
                      <a:endParaRPr lang="zh-CN" altLang="en-US" sz="2000" u="none" dirty="0"/>
                    </a:p>
                  </a:txBody>
                  <a:tcPr/>
                </a:tc>
                <a:extLst>
                  <a:ext uri="{0D108BD9-81ED-4DB2-BD59-A6C34878D82A}">
                    <a16:rowId xmlns:a16="http://schemas.microsoft.com/office/drawing/2014/main" val="3479963097"/>
                  </a:ext>
                </a:extLst>
              </a:tr>
              <a:tr h="370840">
                <a:tc>
                  <a:txBody>
                    <a:bodyPr/>
                    <a:lstStyle/>
                    <a:p>
                      <a:pPr algn="ctr">
                        <a:lnSpc>
                          <a:spcPct val="150000"/>
                        </a:lnSpc>
                      </a:pPr>
                      <a:r>
                        <a:rPr lang="zh-CN" altLang="zh-CN" sz="2000" kern="1200" dirty="0">
                          <a:solidFill>
                            <a:schemeClr val="dk1"/>
                          </a:solidFill>
                          <a:effectLst/>
                          <a:latin typeface="+mn-lt"/>
                          <a:ea typeface="+mn-ea"/>
                          <a:cs typeface="+mn-cs"/>
                        </a:rPr>
                        <a:t>省份疫情情况</a:t>
                      </a:r>
                      <a:r>
                        <a:rPr lang="en-US" altLang="zh-CN" sz="2000" kern="1200" dirty="0">
                          <a:solidFill>
                            <a:schemeClr val="dk1"/>
                          </a:solidFill>
                          <a:effectLst/>
                          <a:latin typeface="+mn-lt"/>
                          <a:ea typeface="+mn-ea"/>
                          <a:cs typeface="+mn-cs"/>
                        </a:rPr>
                        <a:t>(</a:t>
                      </a:r>
                      <a:r>
                        <a:rPr lang="zh-CN" altLang="zh-CN" sz="2000" kern="1200" dirty="0">
                          <a:solidFill>
                            <a:schemeClr val="dk1"/>
                          </a:solidFill>
                          <a:effectLst/>
                          <a:latin typeface="+mn-lt"/>
                          <a:ea typeface="+mn-ea"/>
                          <a:cs typeface="+mn-cs"/>
                        </a:rPr>
                        <a:t>每日新增</a:t>
                      </a:r>
                      <a:r>
                        <a:rPr lang="en-US" altLang="zh-CN" sz="2000" kern="1200" dirty="0">
                          <a:solidFill>
                            <a:schemeClr val="dk1"/>
                          </a:solidFill>
                          <a:effectLst/>
                          <a:latin typeface="+mn-lt"/>
                          <a:ea typeface="+mn-ea"/>
                          <a:cs typeface="+mn-cs"/>
                        </a:rPr>
                        <a:t>)</a:t>
                      </a:r>
                      <a:endParaRPr lang="zh-CN" altLang="en-US" sz="2000" dirty="0"/>
                    </a:p>
                  </a:txBody>
                  <a:tcPr/>
                </a:tc>
                <a:tc>
                  <a:txBody>
                    <a:bodyPr/>
                    <a:lstStyle/>
                    <a:p>
                      <a:pPr marL="0" marR="0" indent="0" algn="ctr" defTabSz="609555" rtl="0" eaLnBrk="1" fontAlgn="auto" latinLnBrk="0" hangingPunct="1">
                        <a:lnSpc>
                          <a:spcPct val="150000"/>
                        </a:lnSpc>
                        <a:spcBef>
                          <a:spcPts val="0"/>
                        </a:spcBef>
                        <a:spcAft>
                          <a:spcPts val="0"/>
                        </a:spcAft>
                        <a:buClrTx/>
                        <a:buSzTx/>
                        <a:buFontTx/>
                        <a:buNone/>
                        <a:tabLst/>
                        <a:defRPr/>
                      </a:pPr>
                      <a:r>
                        <a:rPr lang="en-US" altLang="zh-CN" sz="2000" kern="1200" dirty="0" err="1">
                          <a:solidFill>
                            <a:schemeClr val="dk1"/>
                          </a:solidFill>
                          <a:effectLst/>
                          <a:latin typeface="+mn-lt"/>
                          <a:ea typeface="+mn-ea"/>
                          <a:cs typeface="+mn-cs"/>
                        </a:rPr>
                        <a:t>epidemic_change_XXX</a:t>
                      </a:r>
                      <a:r>
                        <a:rPr lang="en-US" altLang="zh-CN" sz="2000" kern="1200" dirty="0">
                          <a:solidFill>
                            <a:schemeClr val="dk1"/>
                          </a:solidFill>
                          <a:effectLst/>
                          <a:latin typeface="+mn-lt"/>
                          <a:ea typeface="+mn-ea"/>
                          <a:cs typeface="+mn-cs"/>
                        </a:rPr>
                        <a:t> (</a:t>
                      </a:r>
                      <a:r>
                        <a:rPr lang="en-US" altLang="zh-CN" sz="2000" u="sng" kern="1200" dirty="0">
                          <a:solidFill>
                            <a:schemeClr val="dk1"/>
                          </a:solidFill>
                          <a:effectLst/>
                          <a:latin typeface="+mn-lt"/>
                          <a:ea typeface="+mn-ea"/>
                          <a:cs typeface="+mn-cs"/>
                        </a:rPr>
                        <a:t>id</a:t>
                      </a:r>
                      <a:r>
                        <a:rPr lang="zh-CN" altLang="en-US" sz="2000" u="none" kern="1200" dirty="0">
                          <a:solidFill>
                            <a:schemeClr val="dk1"/>
                          </a:solidFill>
                          <a:effectLst/>
                          <a:latin typeface="+mn-lt"/>
                          <a:ea typeface="+mn-ea"/>
                          <a:cs typeface="+mn-cs"/>
                        </a:rPr>
                        <a:t>，</a:t>
                      </a:r>
                      <a:r>
                        <a:rPr lang="en-US" altLang="zh-CN" sz="2000" kern="1200" dirty="0">
                          <a:solidFill>
                            <a:schemeClr val="dk1"/>
                          </a:solidFill>
                          <a:effectLst/>
                          <a:latin typeface="+mn-lt"/>
                          <a:ea typeface="+mn-ea"/>
                          <a:cs typeface="+mn-cs"/>
                        </a:rPr>
                        <a:t>······)</a:t>
                      </a:r>
                      <a:endParaRPr lang="zh-CN" altLang="zh-CN" sz="2000" kern="1200" dirty="0">
                        <a:solidFill>
                          <a:schemeClr val="dk1"/>
                        </a:solidFill>
                        <a:effectLst/>
                        <a:latin typeface="+mn-lt"/>
                        <a:ea typeface="+mn-ea"/>
                        <a:cs typeface="+mn-cs"/>
                      </a:endParaRPr>
                    </a:p>
                  </a:txBody>
                  <a:tcPr/>
                </a:tc>
                <a:extLst>
                  <a:ext uri="{0D108BD9-81ED-4DB2-BD59-A6C34878D82A}">
                    <a16:rowId xmlns:a16="http://schemas.microsoft.com/office/drawing/2014/main" val="635669487"/>
                  </a:ext>
                </a:extLst>
              </a:tr>
              <a:tr h="370840">
                <a:tc>
                  <a:txBody>
                    <a:bodyPr/>
                    <a:lstStyle/>
                    <a:p>
                      <a:pPr marL="0" marR="0" lvl="0" indent="0" algn="ctr" defTabSz="609555" rtl="0" eaLnBrk="1" fontAlgn="auto" latinLnBrk="0" hangingPunct="1">
                        <a:lnSpc>
                          <a:spcPct val="150000"/>
                        </a:lnSpc>
                        <a:spcBef>
                          <a:spcPts val="0"/>
                        </a:spcBef>
                        <a:spcAft>
                          <a:spcPts val="0"/>
                        </a:spcAft>
                        <a:buClrTx/>
                        <a:buSzTx/>
                        <a:buFontTx/>
                        <a:buNone/>
                        <a:tabLst/>
                        <a:defRPr/>
                      </a:pPr>
                      <a:r>
                        <a:rPr lang="zh-CN" altLang="zh-CN" sz="2000" kern="1200" dirty="0">
                          <a:solidFill>
                            <a:schemeClr val="dk1"/>
                          </a:solidFill>
                          <a:effectLst/>
                          <a:latin typeface="+mn-lt"/>
                          <a:ea typeface="+mn-ea"/>
                          <a:cs typeface="+mn-cs"/>
                        </a:rPr>
                        <a:t>全国疫情情况（累计）</a:t>
                      </a:r>
                    </a:p>
                  </a:txBody>
                  <a:tcPr/>
                </a:tc>
                <a:tc>
                  <a:txBody>
                    <a:bodyPr/>
                    <a:lstStyle/>
                    <a:p>
                      <a:pPr marL="0" marR="0" indent="0" algn="ctr" defTabSz="609555" rtl="0" eaLnBrk="1" fontAlgn="auto" latinLnBrk="0" hangingPunct="1">
                        <a:lnSpc>
                          <a:spcPct val="150000"/>
                        </a:lnSpc>
                        <a:spcBef>
                          <a:spcPts val="0"/>
                        </a:spcBef>
                        <a:spcAft>
                          <a:spcPts val="0"/>
                        </a:spcAft>
                        <a:buClrTx/>
                        <a:buSzTx/>
                        <a:buFontTx/>
                        <a:buNone/>
                        <a:tabLst/>
                        <a:defRPr/>
                      </a:pPr>
                      <a:r>
                        <a:rPr lang="en-US" altLang="zh-CN" sz="2000" kern="1200" dirty="0" err="1">
                          <a:solidFill>
                            <a:schemeClr val="dk1"/>
                          </a:solidFill>
                          <a:effectLst/>
                          <a:latin typeface="+mn-lt"/>
                          <a:ea typeface="+mn-ea"/>
                          <a:cs typeface="+mn-cs"/>
                        </a:rPr>
                        <a:t>epidemic_status_nationwide</a:t>
                      </a:r>
                      <a:r>
                        <a:rPr lang="en-US" altLang="zh-CN" sz="2000" kern="1200" dirty="0">
                          <a:solidFill>
                            <a:schemeClr val="dk1"/>
                          </a:solidFill>
                          <a:effectLst/>
                          <a:latin typeface="+mn-lt"/>
                          <a:ea typeface="+mn-ea"/>
                          <a:cs typeface="+mn-cs"/>
                        </a:rPr>
                        <a:t> (</a:t>
                      </a:r>
                      <a:r>
                        <a:rPr lang="en-US" altLang="zh-CN" sz="2000" u="sng" kern="1200" dirty="0">
                          <a:solidFill>
                            <a:schemeClr val="dk1"/>
                          </a:solidFill>
                          <a:effectLst/>
                          <a:latin typeface="+mn-lt"/>
                          <a:ea typeface="+mn-ea"/>
                          <a:cs typeface="+mn-cs"/>
                        </a:rPr>
                        <a:t>id</a:t>
                      </a:r>
                      <a:r>
                        <a:rPr lang="zh-CN" altLang="en-US" sz="2000" u="none" kern="1200" dirty="0">
                          <a:solidFill>
                            <a:schemeClr val="dk1"/>
                          </a:solidFill>
                          <a:effectLst/>
                          <a:latin typeface="+mn-lt"/>
                          <a:ea typeface="+mn-ea"/>
                          <a:cs typeface="+mn-cs"/>
                        </a:rPr>
                        <a:t>，</a:t>
                      </a:r>
                      <a:r>
                        <a:rPr lang="en-US" altLang="zh-CN" sz="2000" kern="1200" dirty="0">
                          <a:solidFill>
                            <a:schemeClr val="dk1"/>
                          </a:solidFill>
                          <a:effectLst/>
                          <a:latin typeface="+mn-lt"/>
                          <a:ea typeface="+mn-ea"/>
                          <a:cs typeface="+mn-cs"/>
                        </a:rPr>
                        <a:t>······)</a:t>
                      </a:r>
                      <a:endParaRPr lang="zh-CN" altLang="en-US" sz="2000" dirty="0"/>
                    </a:p>
                  </a:txBody>
                  <a:tcPr/>
                </a:tc>
                <a:extLst>
                  <a:ext uri="{0D108BD9-81ED-4DB2-BD59-A6C34878D82A}">
                    <a16:rowId xmlns:a16="http://schemas.microsoft.com/office/drawing/2014/main" val="3578499516"/>
                  </a:ext>
                </a:extLst>
              </a:tr>
              <a:tr h="370840">
                <a:tc>
                  <a:txBody>
                    <a:bodyPr/>
                    <a:lstStyle/>
                    <a:p>
                      <a:pPr marL="0" marR="0" lvl="0" indent="0" algn="ctr" defTabSz="609555" rtl="0" eaLnBrk="1" fontAlgn="auto" latinLnBrk="0" hangingPunct="1">
                        <a:lnSpc>
                          <a:spcPct val="150000"/>
                        </a:lnSpc>
                        <a:spcBef>
                          <a:spcPts val="0"/>
                        </a:spcBef>
                        <a:spcAft>
                          <a:spcPts val="0"/>
                        </a:spcAft>
                        <a:buClrTx/>
                        <a:buSzTx/>
                        <a:buFontTx/>
                        <a:buNone/>
                        <a:tabLst/>
                        <a:defRPr/>
                      </a:pPr>
                      <a:r>
                        <a:rPr lang="zh-CN" altLang="zh-CN" sz="2000" kern="1200" dirty="0">
                          <a:solidFill>
                            <a:schemeClr val="dk1"/>
                          </a:solidFill>
                          <a:effectLst/>
                          <a:latin typeface="+mn-lt"/>
                          <a:ea typeface="+mn-ea"/>
                          <a:cs typeface="+mn-cs"/>
                        </a:rPr>
                        <a:t>全国疫情情况（每日新增）</a:t>
                      </a:r>
                    </a:p>
                  </a:txBody>
                  <a:tcPr/>
                </a:tc>
                <a:tc>
                  <a:txBody>
                    <a:bodyPr/>
                    <a:lstStyle/>
                    <a:p>
                      <a:pPr algn="ctr">
                        <a:lnSpc>
                          <a:spcPct val="150000"/>
                        </a:lnSpc>
                      </a:pPr>
                      <a:r>
                        <a:rPr lang="en-US" altLang="zh-CN" sz="2000" kern="1200" dirty="0" err="1">
                          <a:solidFill>
                            <a:schemeClr val="dk1"/>
                          </a:solidFill>
                          <a:effectLst/>
                          <a:latin typeface="+mn-lt"/>
                          <a:ea typeface="+mn-ea"/>
                          <a:cs typeface="+mn-cs"/>
                        </a:rPr>
                        <a:t>epidemic_change_nationwide</a:t>
                      </a:r>
                      <a:r>
                        <a:rPr lang="en-US" altLang="zh-CN" sz="2000" kern="1200" dirty="0">
                          <a:solidFill>
                            <a:schemeClr val="dk1"/>
                          </a:solidFill>
                          <a:effectLst/>
                          <a:latin typeface="+mn-lt"/>
                          <a:ea typeface="+mn-ea"/>
                          <a:cs typeface="+mn-cs"/>
                        </a:rPr>
                        <a:t>(</a:t>
                      </a:r>
                      <a:r>
                        <a:rPr lang="en-US" altLang="zh-CN" sz="2000" u="sng" kern="1200" dirty="0">
                          <a:solidFill>
                            <a:schemeClr val="dk1"/>
                          </a:solidFill>
                          <a:effectLst/>
                          <a:latin typeface="+mn-lt"/>
                          <a:ea typeface="+mn-ea"/>
                          <a:cs typeface="+mn-cs"/>
                        </a:rPr>
                        <a:t>id</a:t>
                      </a:r>
                      <a:r>
                        <a:rPr lang="zh-CN" altLang="en-US" sz="2000" u="none" kern="1200" dirty="0">
                          <a:solidFill>
                            <a:schemeClr val="dk1"/>
                          </a:solidFill>
                          <a:effectLst/>
                          <a:latin typeface="+mn-lt"/>
                          <a:ea typeface="+mn-ea"/>
                          <a:cs typeface="+mn-cs"/>
                        </a:rPr>
                        <a:t>，</a:t>
                      </a:r>
                      <a:r>
                        <a:rPr lang="en-US" altLang="zh-CN" sz="2000" kern="1200" dirty="0">
                          <a:solidFill>
                            <a:schemeClr val="dk1"/>
                          </a:solidFill>
                          <a:effectLst/>
                          <a:latin typeface="+mn-lt"/>
                          <a:ea typeface="+mn-ea"/>
                          <a:cs typeface="+mn-cs"/>
                        </a:rPr>
                        <a:t>······)</a:t>
                      </a:r>
                      <a:endParaRPr lang="zh-CN" altLang="en-US" sz="2000" dirty="0"/>
                    </a:p>
                  </a:txBody>
                  <a:tcPr/>
                </a:tc>
                <a:extLst>
                  <a:ext uri="{0D108BD9-81ED-4DB2-BD59-A6C34878D82A}">
                    <a16:rowId xmlns:a16="http://schemas.microsoft.com/office/drawing/2014/main" val="3514236862"/>
                  </a:ext>
                </a:extLst>
              </a:tr>
              <a:tr h="370840">
                <a:tc>
                  <a:txBody>
                    <a:bodyPr/>
                    <a:lstStyle/>
                    <a:p>
                      <a:pPr marL="0" marR="0" lvl="0" indent="0" algn="ctr" defTabSz="609555" rtl="0" eaLnBrk="1" fontAlgn="auto" latinLnBrk="0" hangingPunct="1">
                        <a:lnSpc>
                          <a:spcPct val="150000"/>
                        </a:lnSpc>
                        <a:spcBef>
                          <a:spcPts val="0"/>
                        </a:spcBef>
                        <a:spcAft>
                          <a:spcPts val="0"/>
                        </a:spcAft>
                        <a:buClrTx/>
                        <a:buSzTx/>
                        <a:buFontTx/>
                        <a:buNone/>
                        <a:tabLst/>
                        <a:defRPr/>
                      </a:pPr>
                      <a:r>
                        <a:rPr lang="zh-CN" altLang="zh-CN" sz="2000" kern="1200" dirty="0">
                          <a:solidFill>
                            <a:schemeClr val="dk1"/>
                          </a:solidFill>
                          <a:effectLst/>
                          <a:latin typeface="+mn-lt"/>
                          <a:ea typeface="+mn-ea"/>
                          <a:cs typeface="+mn-cs"/>
                        </a:rPr>
                        <a:t>管理员账户</a:t>
                      </a:r>
                    </a:p>
                  </a:txBody>
                  <a:tcPr/>
                </a:tc>
                <a:tc>
                  <a:txBody>
                    <a:bodyPr/>
                    <a:lstStyle/>
                    <a:p>
                      <a:pPr algn="ctr">
                        <a:lnSpc>
                          <a:spcPct val="150000"/>
                        </a:lnSpc>
                      </a:pPr>
                      <a:r>
                        <a:rPr lang="en-US" altLang="zh-CN" sz="2000" kern="1200" dirty="0" err="1">
                          <a:solidFill>
                            <a:schemeClr val="dk1"/>
                          </a:solidFill>
                          <a:effectLst/>
                          <a:latin typeface="+mn-lt"/>
                          <a:ea typeface="+mn-ea"/>
                          <a:cs typeface="+mn-cs"/>
                        </a:rPr>
                        <a:t>account_admin</a:t>
                      </a:r>
                      <a:r>
                        <a:rPr lang="en-US" altLang="zh-CN" sz="2000" kern="1200" dirty="0">
                          <a:solidFill>
                            <a:schemeClr val="dk1"/>
                          </a:solidFill>
                          <a:effectLst/>
                          <a:latin typeface="+mn-lt"/>
                          <a:ea typeface="+mn-ea"/>
                          <a:cs typeface="+mn-cs"/>
                        </a:rPr>
                        <a:t>(</a:t>
                      </a:r>
                      <a:r>
                        <a:rPr lang="en-US" altLang="zh-CN" sz="2000" u="sng" kern="1200" dirty="0">
                          <a:solidFill>
                            <a:schemeClr val="dk1"/>
                          </a:solidFill>
                          <a:effectLst/>
                          <a:latin typeface="+mn-lt"/>
                          <a:ea typeface="+mn-ea"/>
                          <a:cs typeface="+mn-cs"/>
                        </a:rPr>
                        <a:t>id</a:t>
                      </a:r>
                      <a:r>
                        <a:rPr lang="zh-CN" altLang="en-US" sz="2000" u="none" kern="1200" dirty="0">
                          <a:solidFill>
                            <a:schemeClr val="dk1"/>
                          </a:solidFill>
                          <a:effectLst/>
                          <a:latin typeface="+mn-lt"/>
                          <a:ea typeface="+mn-ea"/>
                          <a:cs typeface="+mn-cs"/>
                        </a:rPr>
                        <a:t>，</a:t>
                      </a:r>
                      <a:r>
                        <a:rPr lang="en-US" altLang="zh-CN" sz="2000" kern="1200" dirty="0">
                          <a:solidFill>
                            <a:schemeClr val="dk1"/>
                          </a:solidFill>
                          <a:effectLst/>
                          <a:latin typeface="+mn-lt"/>
                          <a:ea typeface="+mn-ea"/>
                          <a:cs typeface="+mn-cs"/>
                        </a:rPr>
                        <a:t>(</a:t>
                      </a:r>
                      <a:r>
                        <a:rPr lang="en-US" altLang="zh-CN" sz="2000" u="sng" kern="1200" dirty="0">
                          <a:solidFill>
                            <a:schemeClr val="dk1"/>
                          </a:solidFill>
                          <a:effectLst/>
                          <a:latin typeface="+mn-lt"/>
                          <a:ea typeface="+mn-ea"/>
                          <a:cs typeface="+mn-cs"/>
                        </a:rPr>
                        <a:t>id</a:t>
                      </a:r>
                      <a:r>
                        <a:rPr lang="en-US" altLang="zh-CN" sz="2000" kern="1200" dirty="0">
                          <a:solidFill>
                            <a:schemeClr val="dk1"/>
                          </a:solidFill>
                          <a:effectLst/>
                          <a:latin typeface="+mn-lt"/>
                          <a:ea typeface="+mn-ea"/>
                          <a:cs typeface="+mn-cs"/>
                        </a:rPr>
                        <a:t>, </a:t>
                      </a:r>
                      <a:r>
                        <a:rPr lang="en-US" altLang="zh-CN" sz="2000" u="sng" kern="1200" dirty="0">
                          <a:solidFill>
                            <a:schemeClr val="dk1"/>
                          </a:solidFill>
                          <a:effectLst/>
                          <a:latin typeface="+mn-lt"/>
                          <a:ea typeface="+mn-ea"/>
                          <a:cs typeface="+mn-cs"/>
                        </a:rPr>
                        <a:t>username</a:t>
                      </a:r>
                      <a:r>
                        <a:rPr lang="en-US" altLang="zh-CN" sz="2000" kern="1200" dirty="0">
                          <a:solidFill>
                            <a:schemeClr val="dk1"/>
                          </a:solidFill>
                          <a:effectLst/>
                          <a:latin typeface="+mn-lt"/>
                          <a:ea typeface="+mn-ea"/>
                          <a:cs typeface="+mn-cs"/>
                        </a:rPr>
                        <a:t>, password, status, province)</a:t>
                      </a:r>
                      <a:endParaRPr lang="zh-CN" altLang="en-US" sz="2000" dirty="0"/>
                    </a:p>
                  </a:txBody>
                  <a:tcPr/>
                </a:tc>
                <a:extLst>
                  <a:ext uri="{0D108BD9-81ED-4DB2-BD59-A6C34878D82A}">
                    <a16:rowId xmlns:a16="http://schemas.microsoft.com/office/drawing/2014/main" val="3150498558"/>
                  </a:ext>
                </a:extLst>
              </a:tr>
            </a:tbl>
          </a:graphicData>
        </a:graphic>
      </p:graphicFrame>
    </p:spTree>
    <p:extLst>
      <p:ext uri="{BB962C8B-B14F-4D97-AF65-F5344CB8AC3E}">
        <p14:creationId xmlns:p14="http://schemas.microsoft.com/office/powerpoint/2010/main" val="141570202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82199" y="378586"/>
            <a:ext cx="4675881" cy="524615"/>
          </a:xfrm>
        </p:spPr>
        <p:txBody>
          <a:bodyPr/>
          <a:lstStyle/>
          <a:p>
            <a:r>
              <a:rPr kumimoji="1" lang="en-US" altLang="zh-CN" dirty="0"/>
              <a:t>4.3 </a:t>
            </a:r>
            <a:r>
              <a:rPr kumimoji="1" lang="en-US" altLang="zh-CN" dirty="0">
                <a:latin typeface="宋体" panose="02010600030101010101" pitchFamily="2" charset="-122"/>
                <a:ea typeface="宋体" panose="02010600030101010101" pitchFamily="2" charset="-122"/>
              </a:rPr>
              <a:t>E-R</a:t>
            </a:r>
            <a:r>
              <a:rPr kumimoji="1" lang="zh-CN" altLang="en-US" dirty="0">
                <a:latin typeface="宋体" panose="02010600030101010101" pitchFamily="2" charset="-122"/>
                <a:ea typeface="宋体" panose="02010600030101010101" pitchFamily="2" charset="-122"/>
              </a:rPr>
              <a:t>图</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物理设计</a:t>
            </a:r>
          </a:p>
        </p:txBody>
      </p:sp>
      <p:sp>
        <p:nvSpPr>
          <p:cNvPr id="20" name="矩形 39"/>
          <p:cNvSpPr/>
          <p:nvPr/>
        </p:nvSpPr>
        <p:spPr>
          <a:xfrm>
            <a:off x="282199" y="1135945"/>
            <a:ext cx="3939498" cy="492420"/>
          </a:xfrm>
          <a:prstGeom prst="rect">
            <a:avLst/>
          </a:prstGeom>
          <a:solidFill>
            <a:srgbClr val="00BFC3"/>
          </a:solidFill>
        </p:spPr>
        <p:txBody>
          <a:bodyPr wrap="none" lIns="121899" tIns="60949" rIns="121899" bIns="60949">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以省份疫情统计情况表为例</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2737957577"/>
              </p:ext>
            </p:extLst>
          </p:nvPr>
        </p:nvGraphicFramePr>
        <p:xfrm>
          <a:off x="1257357" y="2410688"/>
          <a:ext cx="9677286" cy="3487781"/>
        </p:xfrm>
        <a:graphic>
          <a:graphicData uri="http://schemas.openxmlformats.org/drawingml/2006/table">
            <a:tbl>
              <a:tblPr firstRow="1" bandRow="1">
                <a:tableStyleId>{5C22544A-7EE6-4342-B048-85BDC9FD1C3A}</a:tableStyleId>
              </a:tblPr>
              <a:tblGrid>
                <a:gridCol w="1612881">
                  <a:extLst>
                    <a:ext uri="{9D8B030D-6E8A-4147-A177-3AD203B41FA5}">
                      <a16:colId xmlns:a16="http://schemas.microsoft.com/office/drawing/2014/main" val="3318847095"/>
                    </a:ext>
                  </a:extLst>
                </a:gridCol>
                <a:gridCol w="1612881">
                  <a:extLst>
                    <a:ext uri="{9D8B030D-6E8A-4147-A177-3AD203B41FA5}">
                      <a16:colId xmlns:a16="http://schemas.microsoft.com/office/drawing/2014/main" val="4122941789"/>
                    </a:ext>
                  </a:extLst>
                </a:gridCol>
                <a:gridCol w="1612881">
                  <a:extLst>
                    <a:ext uri="{9D8B030D-6E8A-4147-A177-3AD203B41FA5}">
                      <a16:colId xmlns:a16="http://schemas.microsoft.com/office/drawing/2014/main" val="3029372944"/>
                    </a:ext>
                  </a:extLst>
                </a:gridCol>
                <a:gridCol w="1612881">
                  <a:extLst>
                    <a:ext uri="{9D8B030D-6E8A-4147-A177-3AD203B41FA5}">
                      <a16:colId xmlns:a16="http://schemas.microsoft.com/office/drawing/2014/main" val="4019495730"/>
                    </a:ext>
                  </a:extLst>
                </a:gridCol>
                <a:gridCol w="1369072">
                  <a:extLst>
                    <a:ext uri="{9D8B030D-6E8A-4147-A177-3AD203B41FA5}">
                      <a16:colId xmlns:a16="http://schemas.microsoft.com/office/drawing/2014/main" val="295346346"/>
                    </a:ext>
                  </a:extLst>
                </a:gridCol>
                <a:gridCol w="1856690">
                  <a:extLst>
                    <a:ext uri="{9D8B030D-6E8A-4147-A177-3AD203B41FA5}">
                      <a16:colId xmlns:a16="http://schemas.microsoft.com/office/drawing/2014/main" val="334252974"/>
                    </a:ext>
                  </a:extLst>
                </a:gridCol>
              </a:tblGrid>
              <a:tr h="362093">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字段</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能否为空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是否为主键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是否为外键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备注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7365313"/>
                  </a:ext>
                </a:extLst>
              </a:tr>
              <a:tr h="362093">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varchar(20)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记录唯一标识</a:t>
                      </a:r>
                      <a:r>
                        <a:rPr lang="en-US" sz="1600" kern="100">
                          <a:effectLst/>
                          <a:latin typeface="等线" panose="02010600030101010101" pitchFamily="2" charset="-122"/>
                          <a:ea typeface="宋体" panose="02010600030101010101" pitchFamily="2" charset="-122"/>
                          <a:cs typeface="Times New Roman" panose="02020603050405020304" pitchFamily="18" charset="0"/>
                        </a:rPr>
                        <a:t>id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0094426"/>
                  </a:ext>
                </a:extLst>
              </a:tr>
              <a:tr h="362093">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until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date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统计截至日期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0521568"/>
                  </a:ext>
                </a:extLst>
              </a:tr>
              <a:tr h="362093">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diagnosed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确诊病例数量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3040288"/>
                  </a:ext>
                </a:extLst>
              </a:tr>
              <a:tr h="362093">
                <a:tc>
                  <a:txBody>
                    <a:bodyPr/>
                    <a:lstStyle/>
                    <a:p>
                      <a:pPr algn="ctr">
                        <a:lnSpc>
                          <a:spcPct val="150000"/>
                        </a:lnSpc>
                        <a:spcAft>
                          <a:spcPts val="78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dead</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死亡病例数量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3657569"/>
                  </a:ext>
                </a:extLst>
              </a:tr>
              <a:tr h="362093">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suspected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疑似病例数量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6377750"/>
                  </a:ext>
                </a:extLst>
              </a:tr>
              <a:tr h="466274">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asymptomatic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无症状感染者数量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4704476"/>
                  </a:ext>
                </a:extLst>
              </a:tr>
              <a:tr h="362093">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cured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治愈病例数量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2727123"/>
                  </a:ext>
                </a:extLst>
              </a:tr>
              <a:tr h="486856">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abroad_in</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en-US" sz="1600" kern="100">
                          <a:effectLst/>
                          <a:latin typeface="Times New Roman" panose="02020603050405020304" pitchFamily="18" charset="0"/>
                          <a:ea typeface="等线" panose="02010600030101010101" pitchFamily="2" charset="-122"/>
                          <a:cs typeface="Times New Roman" panose="02020603050405020304" pitchFamily="18" charset="0"/>
                        </a:rPr>
                        <a:t>integer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78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境外输入病例数量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31415586"/>
                  </a:ext>
                </a:extLst>
              </a:tr>
            </a:tbl>
          </a:graphicData>
        </a:graphic>
      </p:graphicFrame>
      <p:sp>
        <p:nvSpPr>
          <p:cNvPr id="22" name="文本框 21"/>
          <p:cNvSpPr txBox="1"/>
          <p:nvPr/>
        </p:nvSpPr>
        <p:spPr>
          <a:xfrm>
            <a:off x="3533086" y="1949023"/>
            <a:ext cx="6301794" cy="461665"/>
          </a:xfrm>
          <a:prstGeom prst="rect">
            <a:avLst/>
          </a:prstGeom>
          <a:noFill/>
        </p:spPr>
        <p:txBody>
          <a:bodyPr wrap="square" rtlCol="0">
            <a:spAutoFit/>
          </a:bodyPr>
          <a:lstStyle/>
          <a:p>
            <a:pPr defTabSz="914377"/>
            <a:r>
              <a:rPr lang="en-US" altLang="zh-CN" sz="2400" b="1" dirty="0" err="1">
                <a:solidFill>
                  <a:srgbClr val="00AEB3"/>
                </a:solidFill>
                <a:latin typeface="Calibri" panose="020F0502020204030204" pitchFamily="34" charset="0"/>
                <a:cs typeface="Calibri" panose="020F0502020204030204" pitchFamily="34" charset="0"/>
              </a:rPr>
              <a:t>epidemic_status_XXX</a:t>
            </a:r>
            <a:r>
              <a:rPr lang="en-US" altLang="zh-CN" sz="2400" b="1" dirty="0">
                <a:solidFill>
                  <a:srgbClr val="00AEB3"/>
                </a:solidFill>
                <a:latin typeface="Calibri" panose="020F0502020204030204" pitchFamily="34" charset="0"/>
                <a:cs typeface="Calibri" panose="020F0502020204030204" pitchFamily="34" charset="0"/>
              </a:rPr>
              <a:t>(province name)</a:t>
            </a:r>
            <a:endParaRPr lang="zh-CN" altLang="en-US" sz="2400" b="1" dirty="0">
              <a:solidFill>
                <a:srgbClr val="00AEB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68033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82199" y="378586"/>
            <a:ext cx="4675881" cy="524615"/>
          </a:xfrm>
        </p:spPr>
        <p:txBody>
          <a:bodyPr/>
          <a:lstStyle/>
          <a:p>
            <a:r>
              <a:rPr kumimoji="1" lang="en-US" altLang="zh-CN" dirty="0"/>
              <a:t>4.3 </a:t>
            </a:r>
            <a:r>
              <a:rPr kumimoji="1" lang="en-US" altLang="zh-CN" dirty="0">
                <a:latin typeface="宋体" panose="02010600030101010101" pitchFamily="2" charset="-122"/>
                <a:ea typeface="宋体" panose="02010600030101010101" pitchFamily="2" charset="-122"/>
              </a:rPr>
              <a:t>E-R</a:t>
            </a:r>
            <a:r>
              <a:rPr kumimoji="1" lang="zh-CN" altLang="en-US" dirty="0">
                <a:latin typeface="宋体" panose="02010600030101010101" pitchFamily="2" charset="-122"/>
                <a:ea typeface="宋体" panose="02010600030101010101" pitchFamily="2" charset="-122"/>
              </a:rPr>
              <a:t>图</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物理设计</a:t>
            </a:r>
          </a:p>
        </p:txBody>
      </p:sp>
      <p:sp>
        <p:nvSpPr>
          <p:cNvPr id="20" name="矩形 39"/>
          <p:cNvSpPr/>
          <p:nvPr/>
        </p:nvSpPr>
        <p:spPr>
          <a:xfrm>
            <a:off x="312997" y="1200684"/>
            <a:ext cx="2092838" cy="492420"/>
          </a:xfrm>
          <a:prstGeom prst="rect">
            <a:avLst/>
          </a:prstGeom>
          <a:solidFill>
            <a:srgbClr val="00BFC3"/>
          </a:solidFill>
        </p:spPr>
        <p:txBody>
          <a:bodyPr wrap="none" lIns="121899" tIns="60949" rIns="121899" bIns="60949">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管理员账户表</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文本框 21"/>
          <p:cNvSpPr txBox="1"/>
          <p:nvPr/>
        </p:nvSpPr>
        <p:spPr>
          <a:xfrm>
            <a:off x="4831950" y="1990587"/>
            <a:ext cx="2732632" cy="461665"/>
          </a:xfrm>
          <a:prstGeom prst="rect">
            <a:avLst/>
          </a:prstGeom>
          <a:noFill/>
        </p:spPr>
        <p:txBody>
          <a:bodyPr wrap="square" rtlCol="0">
            <a:spAutoFit/>
          </a:bodyPr>
          <a:lstStyle/>
          <a:p>
            <a:pPr defTabSz="914377"/>
            <a:r>
              <a:rPr lang="en-US" altLang="zh-CN" sz="2400" b="1" dirty="0" err="1">
                <a:solidFill>
                  <a:srgbClr val="00AEB3"/>
                </a:solidFill>
                <a:latin typeface="Calibri" panose="020F0502020204030204" pitchFamily="34" charset="0"/>
                <a:cs typeface="Calibri" panose="020F0502020204030204" pitchFamily="34" charset="0"/>
              </a:rPr>
              <a:t>account_admin</a:t>
            </a:r>
            <a:endParaRPr lang="zh-CN" altLang="en-US" sz="2400" b="1" dirty="0">
              <a:solidFill>
                <a:srgbClr val="00AEB3"/>
              </a:solidFill>
              <a:latin typeface="Calibri" panose="020F0502020204030204" pitchFamily="34" charset="0"/>
              <a:cs typeface="Calibri" panose="020F0502020204030204" pitchFamily="34" charset="0"/>
            </a:endParaRPr>
          </a:p>
        </p:txBody>
      </p:sp>
      <p:graphicFrame>
        <p:nvGraphicFramePr>
          <p:cNvPr id="4" name="表格 3">
            <a:extLst>
              <a:ext uri="{FF2B5EF4-FFF2-40B4-BE49-F238E27FC236}">
                <a16:creationId xmlns:a16="http://schemas.microsoft.com/office/drawing/2014/main" id="{7F3A4B83-A940-4A94-8B0F-24EDAC1F8B1E}"/>
              </a:ext>
            </a:extLst>
          </p:cNvPr>
          <p:cNvGraphicFramePr>
            <a:graphicFrameLocks noGrp="1"/>
          </p:cNvGraphicFramePr>
          <p:nvPr>
            <p:extLst>
              <p:ext uri="{D42A27DB-BD31-4B8C-83A1-F6EECF244321}">
                <p14:modId xmlns:p14="http://schemas.microsoft.com/office/powerpoint/2010/main" val="2824734653"/>
              </p:ext>
            </p:extLst>
          </p:nvPr>
        </p:nvGraphicFramePr>
        <p:xfrm>
          <a:off x="1359416" y="2595652"/>
          <a:ext cx="9344890" cy="2454608"/>
        </p:xfrm>
        <a:graphic>
          <a:graphicData uri="http://schemas.openxmlformats.org/drawingml/2006/table">
            <a:tbl>
              <a:tblPr firstRow="1" bandRow="1">
                <a:tableStyleId>{5C22544A-7EE6-4342-B048-85BDC9FD1C3A}</a:tableStyleId>
              </a:tblPr>
              <a:tblGrid>
                <a:gridCol w="1334451">
                  <a:extLst>
                    <a:ext uri="{9D8B030D-6E8A-4147-A177-3AD203B41FA5}">
                      <a16:colId xmlns:a16="http://schemas.microsoft.com/office/drawing/2014/main" val="2197602118"/>
                    </a:ext>
                  </a:extLst>
                </a:gridCol>
                <a:gridCol w="1525086">
                  <a:extLst>
                    <a:ext uri="{9D8B030D-6E8A-4147-A177-3AD203B41FA5}">
                      <a16:colId xmlns:a16="http://schemas.microsoft.com/office/drawing/2014/main" val="208812532"/>
                    </a:ext>
                  </a:extLst>
                </a:gridCol>
                <a:gridCol w="1351271">
                  <a:extLst>
                    <a:ext uri="{9D8B030D-6E8A-4147-A177-3AD203B41FA5}">
                      <a16:colId xmlns:a16="http://schemas.microsoft.com/office/drawing/2014/main" val="2799207837"/>
                    </a:ext>
                  </a:extLst>
                </a:gridCol>
                <a:gridCol w="1513872">
                  <a:extLst>
                    <a:ext uri="{9D8B030D-6E8A-4147-A177-3AD203B41FA5}">
                      <a16:colId xmlns:a16="http://schemas.microsoft.com/office/drawing/2014/main" val="112683059"/>
                    </a:ext>
                  </a:extLst>
                </a:gridCol>
                <a:gridCol w="1512003">
                  <a:extLst>
                    <a:ext uri="{9D8B030D-6E8A-4147-A177-3AD203B41FA5}">
                      <a16:colId xmlns:a16="http://schemas.microsoft.com/office/drawing/2014/main" val="1261184968"/>
                    </a:ext>
                  </a:extLst>
                </a:gridCol>
                <a:gridCol w="2108207">
                  <a:extLst>
                    <a:ext uri="{9D8B030D-6E8A-4147-A177-3AD203B41FA5}">
                      <a16:colId xmlns:a16="http://schemas.microsoft.com/office/drawing/2014/main" val="1501451072"/>
                    </a:ext>
                  </a:extLst>
                </a:gridCol>
              </a:tblGrid>
              <a:tr h="376148">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字段</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类型</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能否为空</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是否为主键</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是否为外键</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备注</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1251297"/>
                  </a:ext>
                </a:extLst>
              </a:tr>
              <a:tr h="415692">
                <a:tc>
                  <a:txBody>
                    <a:bodyPr/>
                    <a:lstStyle/>
                    <a:p>
                      <a:pPr algn="ctr">
                        <a:lnSpc>
                          <a:spcPct val="115000"/>
                        </a:lnSpc>
                        <a:spcAft>
                          <a:spcPts val="78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id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varchar(20)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en-US" sz="1600" kern="100" dirty="0">
                          <a:effectLst/>
                          <a:latin typeface="宋体" panose="02010600030101010101" pitchFamily="2" charset="-122"/>
                          <a:ea typeface="宋体" panose="02010600030101010101" pitchFamily="2" charset="-122"/>
                        </a:rPr>
                        <a:t>√</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唯一标识</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8908056"/>
                  </a:ext>
                </a:extLst>
              </a:tr>
              <a:tr h="415692">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username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varchar(16)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en-US"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唯一用户名</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19145622"/>
                  </a:ext>
                </a:extLst>
              </a:tr>
              <a:tr h="415692">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password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varchar(16)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密码</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484374"/>
                  </a:ext>
                </a:extLst>
              </a:tr>
              <a:tr h="415692">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status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integer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账户状态，是否锁定</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46763395"/>
                  </a:ext>
                </a:extLst>
              </a:tr>
              <a:tr h="415692">
                <a:tc>
                  <a:txBody>
                    <a:bodyPr/>
                    <a:lstStyle/>
                    <a:p>
                      <a:pPr algn="ctr">
                        <a:lnSpc>
                          <a:spcPct val="115000"/>
                        </a:lnSpc>
                        <a:spcAft>
                          <a:spcPts val="78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province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integer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a:effectLst/>
                          <a:latin typeface="宋体" panose="02010600030101010101" pitchFamily="2" charset="-122"/>
                          <a:ea typeface="宋体" panose="02010600030101010101" pitchFamily="2" charset="-122"/>
                        </a:rPr>
                        <a:t>×</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ct val="115000"/>
                        </a:lnSpc>
                        <a:spcAft>
                          <a:spcPts val="780"/>
                        </a:spcAft>
                      </a:pPr>
                      <a:r>
                        <a:rPr lang="zh-CN" sz="1600" kern="100" dirty="0">
                          <a:effectLst/>
                          <a:latin typeface="宋体" panose="02010600030101010101" pitchFamily="2" charset="-122"/>
                          <a:ea typeface="宋体" panose="02010600030101010101" pitchFamily="2" charset="-122"/>
                        </a:rPr>
                        <a:t>所负责省份</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5362429"/>
                  </a:ext>
                </a:extLst>
              </a:tr>
            </a:tbl>
          </a:graphicData>
        </a:graphic>
      </p:graphicFrame>
    </p:spTree>
    <p:extLst>
      <p:ext uri="{BB962C8B-B14F-4D97-AF65-F5344CB8AC3E}">
        <p14:creationId xmlns:p14="http://schemas.microsoft.com/office/powerpoint/2010/main" val="272492379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4868168" y="3717371"/>
            <a:ext cx="2092871" cy="677102"/>
          </a:xfrm>
          <a:prstGeom prst="rect">
            <a:avLst/>
          </a:prstGeom>
          <a:noFill/>
        </p:spPr>
        <p:txBody>
          <a:bodyPr wrap="none" lIns="121915" tIns="60957" rIns="121915" bIns="60957" rtlCol="0">
            <a:spAutoFit/>
          </a:bodyPr>
          <a:lstStyle/>
          <a:p>
            <a:pPr algn="ctr" defTabSz="609555"/>
            <a:r>
              <a:rPr lang="zh-CN" altLang="en-US" sz="3600" b="1" dirty="0">
                <a:solidFill>
                  <a:srgbClr val="00BFC3"/>
                </a:solidFill>
                <a:latin typeface="Arial" panose="020B0604020202020204" pitchFamily="34" charset="0"/>
                <a:ea typeface="宋体"/>
                <a:cs typeface="Arial" panose="020B0604020202020204" pitchFamily="34" charset="0"/>
              </a:rPr>
              <a:t>接口设计</a:t>
            </a: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4199281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342902"/>
            <a:ext cx="213360" cy="556260"/>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srgbClr val="E7E6E6">
                  <a:lumMod val="50000"/>
                </a:srgbClr>
              </a:solidFill>
              <a:latin typeface="Calibri"/>
              <a:ea typeface="宋体"/>
            </a:endParaRPr>
          </a:p>
        </p:txBody>
      </p:sp>
      <p:sp>
        <p:nvSpPr>
          <p:cNvPr id="22" name="文本框 21"/>
          <p:cNvSpPr txBox="1"/>
          <p:nvPr/>
        </p:nvSpPr>
        <p:spPr>
          <a:xfrm>
            <a:off x="363368" y="337988"/>
            <a:ext cx="1620955" cy="523218"/>
          </a:xfrm>
          <a:prstGeom prst="rect">
            <a:avLst/>
          </a:prstGeom>
          <a:noFill/>
        </p:spPr>
        <p:txBody>
          <a:bodyPr wrap="none" lIns="91439" tIns="45719" rIns="91439" bIns="45719" rtlCol="0">
            <a:spAutoFit/>
          </a:bodyPr>
          <a:lstStyle/>
          <a:p>
            <a:pPr defTabSz="914354"/>
            <a:r>
              <a:rPr lang="zh-CN" altLang="en-US" sz="2800" b="1" dirty="0">
                <a:solidFill>
                  <a:srgbClr val="E7E6E6">
                    <a:lumMod val="25000"/>
                  </a:srgbClr>
                </a:solidFill>
                <a:latin typeface="Arial" panose="020B0604020202020204" pitchFamily="34" charset="0"/>
                <a:ea typeface="宋体"/>
                <a:cs typeface="Arial" panose="020B0604020202020204" pitchFamily="34" charset="0"/>
              </a:rPr>
              <a:t>内部接口</a:t>
            </a:r>
          </a:p>
        </p:txBody>
      </p:sp>
      <p:sp>
        <p:nvSpPr>
          <p:cNvPr id="11" name="文本框 10"/>
          <p:cNvSpPr txBox="1"/>
          <p:nvPr/>
        </p:nvSpPr>
        <p:spPr>
          <a:xfrm>
            <a:off x="2223541" y="2264549"/>
            <a:ext cx="3072762" cy="461665"/>
          </a:xfrm>
          <a:prstGeom prst="rect">
            <a:avLst/>
          </a:prstGeom>
          <a:noFill/>
        </p:spPr>
        <p:txBody>
          <a:bodyPr wrap="square" rtlCol="0">
            <a:spAutoFit/>
          </a:bodyPr>
          <a:lstStyle/>
          <a:p>
            <a:pPr algn="ctr" defTabSz="914377"/>
            <a:r>
              <a:rPr lang="zh-CN" altLang="en-US" sz="2400" b="1" dirty="0">
                <a:solidFill>
                  <a:srgbClr val="00AEB3"/>
                </a:solidFill>
              </a:rPr>
              <a:t>查看省份病例数据</a:t>
            </a:r>
          </a:p>
        </p:txBody>
      </p:sp>
      <p:sp>
        <p:nvSpPr>
          <p:cNvPr id="12" name="文本框 11"/>
          <p:cNvSpPr txBox="1"/>
          <p:nvPr/>
        </p:nvSpPr>
        <p:spPr>
          <a:xfrm>
            <a:off x="2425647" y="3159464"/>
            <a:ext cx="2668555" cy="461665"/>
          </a:xfrm>
          <a:prstGeom prst="rect">
            <a:avLst/>
          </a:prstGeom>
          <a:noFill/>
        </p:spPr>
        <p:txBody>
          <a:bodyPr wrap="square" rtlCol="0">
            <a:spAutoFit/>
          </a:bodyPr>
          <a:lstStyle/>
          <a:p>
            <a:pPr algn="ctr" defTabSz="914377"/>
            <a:r>
              <a:rPr lang="zh-CN" altLang="en-US" sz="2400" b="1" dirty="0">
                <a:solidFill>
                  <a:srgbClr val="00AEB3"/>
                </a:solidFill>
              </a:rPr>
              <a:t>查看全国病例数据</a:t>
            </a:r>
          </a:p>
        </p:txBody>
      </p:sp>
      <p:sp>
        <p:nvSpPr>
          <p:cNvPr id="13" name="文本框 12"/>
          <p:cNvSpPr txBox="1"/>
          <p:nvPr/>
        </p:nvSpPr>
        <p:spPr>
          <a:xfrm>
            <a:off x="2425646" y="4064029"/>
            <a:ext cx="2668555" cy="461665"/>
          </a:xfrm>
          <a:prstGeom prst="rect">
            <a:avLst/>
          </a:prstGeom>
          <a:noFill/>
        </p:spPr>
        <p:txBody>
          <a:bodyPr wrap="square" rtlCol="0">
            <a:spAutoFit/>
          </a:bodyPr>
          <a:lstStyle/>
          <a:p>
            <a:pPr algn="ctr" defTabSz="914377"/>
            <a:r>
              <a:rPr lang="zh-CN" altLang="en-US" sz="2400" b="1" dirty="0">
                <a:solidFill>
                  <a:srgbClr val="00AEB3"/>
                </a:solidFill>
              </a:rPr>
              <a:t>发布数据</a:t>
            </a:r>
          </a:p>
        </p:txBody>
      </p:sp>
      <p:sp>
        <p:nvSpPr>
          <p:cNvPr id="14" name="Freeform 5"/>
          <p:cNvSpPr>
            <a:spLocks/>
          </p:cNvSpPr>
          <p:nvPr/>
        </p:nvSpPr>
        <p:spPr bwMode="auto">
          <a:xfrm>
            <a:off x="1419710" y="2152917"/>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1031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a:off x="1397348" y="3962047"/>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1031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a:off x="1397348" y="3057482"/>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00BF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p:cNvSpPr/>
          <p:nvPr/>
        </p:nvSpPr>
        <p:spPr>
          <a:xfrm>
            <a:off x="11978640" y="341483"/>
            <a:ext cx="213360" cy="556260"/>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zh-CN" altLang="en-US" sz="1867">
              <a:solidFill>
                <a:srgbClr val="E7E6E6">
                  <a:lumMod val="50000"/>
                </a:srgbClr>
              </a:solidFill>
              <a:latin typeface="Calibri"/>
              <a:ea typeface="宋体"/>
            </a:endParaRPr>
          </a:p>
        </p:txBody>
      </p:sp>
      <p:sp>
        <p:nvSpPr>
          <p:cNvPr id="23" name="文本框 22"/>
          <p:cNvSpPr txBox="1"/>
          <p:nvPr/>
        </p:nvSpPr>
        <p:spPr>
          <a:xfrm>
            <a:off x="10207678" y="336569"/>
            <a:ext cx="1627367" cy="523218"/>
          </a:xfrm>
          <a:prstGeom prst="rect">
            <a:avLst/>
          </a:prstGeom>
          <a:noFill/>
        </p:spPr>
        <p:txBody>
          <a:bodyPr wrap="none" lIns="91439" tIns="45719" rIns="91439" bIns="45719" rtlCol="0">
            <a:spAutoFit/>
          </a:bodyPr>
          <a:lstStyle/>
          <a:p>
            <a:pPr defTabSz="914354"/>
            <a:r>
              <a:rPr lang="zh-CN" altLang="en-US" sz="2800" b="1" dirty="0">
                <a:solidFill>
                  <a:srgbClr val="E7E6E6">
                    <a:lumMod val="25000"/>
                  </a:srgbClr>
                </a:solidFill>
                <a:latin typeface="Arial" panose="020B0604020202020204" pitchFamily="34" charset="0"/>
                <a:ea typeface="宋体"/>
                <a:cs typeface="Arial" panose="020B0604020202020204" pitchFamily="34" charset="0"/>
              </a:rPr>
              <a:t>外部接口</a:t>
            </a:r>
          </a:p>
        </p:txBody>
      </p:sp>
      <p:sp>
        <p:nvSpPr>
          <p:cNvPr id="24" name="文本框 23"/>
          <p:cNvSpPr txBox="1"/>
          <p:nvPr/>
        </p:nvSpPr>
        <p:spPr>
          <a:xfrm>
            <a:off x="8098971" y="3149814"/>
            <a:ext cx="2623983" cy="461665"/>
          </a:xfrm>
          <a:prstGeom prst="rect">
            <a:avLst/>
          </a:prstGeom>
          <a:noFill/>
        </p:spPr>
        <p:txBody>
          <a:bodyPr wrap="square" rtlCol="0">
            <a:spAutoFit/>
          </a:bodyPr>
          <a:lstStyle/>
          <a:p>
            <a:pPr algn="ctr" defTabSz="914377"/>
            <a:r>
              <a:rPr lang="zh-CN" altLang="en-US" sz="2400" b="1" dirty="0">
                <a:solidFill>
                  <a:srgbClr val="00AEB3"/>
                </a:solidFill>
              </a:rPr>
              <a:t>连接外部数据库</a:t>
            </a:r>
          </a:p>
        </p:txBody>
      </p:sp>
      <p:sp>
        <p:nvSpPr>
          <p:cNvPr id="25" name="Freeform 5"/>
          <p:cNvSpPr>
            <a:spLocks/>
          </p:cNvSpPr>
          <p:nvPr/>
        </p:nvSpPr>
        <p:spPr bwMode="auto">
          <a:xfrm>
            <a:off x="7026100" y="3047832"/>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00BF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4" name="直接连接符 3"/>
          <p:cNvCxnSpPr/>
          <p:nvPr/>
        </p:nvCxnSpPr>
        <p:spPr>
          <a:xfrm>
            <a:off x="5958673" y="0"/>
            <a:ext cx="30145" cy="69735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737111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1778850" y="3319735"/>
            <a:ext cx="8584883" cy="954101"/>
          </a:xfrm>
          <a:prstGeom prst="rect">
            <a:avLst/>
          </a:prstGeom>
          <a:noFill/>
        </p:spPr>
        <p:txBody>
          <a:bodyPr wrap="square" lIns="121915" tIns="60957" rIns="121915" bIns="60957" rtlCol="0">
            <a:spAutoFit/>
          </a:bodyPr>
          <a:lstStyle/>
          <a:p>
            <a:pPr algn="ctr" defTabSz="609555"/>
            <a:r>
              <a:rPr lang="en-US" altLang="zh-CN" sz="5400" b="1" dirty="0">
                <a:solidFill>
                  <a:srgbClr val="00BFC3"/>
                </a:solidFill>
                <a:latin typeface="Arial" panose="020B0604020202020204" pitchFamily="34" charset="0"/>
                <a:ea typeface="宋体"/>
                <a:cs typeface="Arial" panose="020B0604020202020204" pitchFamily="34" charset="0"/>
              </a:rPr>
              <a:t>Thank You For Listening</a:t>
            </a:r>
            <a:r>
              <a:rPr lang="zh-CN" altLang="en-US" sz="5400" b="1" dirty="0">
                <a:solidFill>
                  <a:srgbClr val="00BFC3"/>
                </a:solidFill>
                <a:latin typeface="Arial" panose="020B0604020202020204" pitchFamily="34" charset="0"/>
                <a:ea typeface="宋体"/>
                <a:cs typeface="Arial" panose="020B0604020202020204" pitchFamily="34" charset="0"/>
              </a:rPr>
              <a:t>！</a:t>
            </a: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7" name="矩形 26"/>
          <p:cNvSpPr/>
          <p:nvPr/>
        </p:nvSpPr>
        <p:spPr>
          <a:xfrm>
            <a:off x="4293888" y="5164474"/>
            <a:ext cx="3554809" cy="615547"/>
          </a:xfrm>
          <a:prstGeom prst="rect">
            <a:avLst/>
          </a:prstGeom>
        </p:spPr>
        <p:txBody>
          <a:bodyPr wrap="none" lIns="121915" tIns="60957" rIns="121915" bIns="60957">
            <a:spAutoFit/>
          </a:bodyPr>
          <a:lstStyle/>
          <a:p>
            <a:pPr algn="ctr" defTabSz="609555"/>
            <a:r>
              <a:rPr lang="en-US" altLang="zh-CN" sz="1600" dirty="0">
                <a:solidFill>
                  <a:srgbClr val="00BFC3"/>
                </a:solidFill>
                <a:latin typeface="Arial" panose="020B0604020202020204" pitchFamily="34" charset="0"/>
                <a:ea typeface="宋体"/>
                <a:cs typeface="Arial" panose="020B0604020202020204" pitchFamily="34" charset="0"/>
              </a:rPr>
              <a:t>PRESENTED</a:t>
            </a:r>
            <a:r>
              <a:rPr lang="zh-CN" altLang="en-US" sz="1600" dirty="0">
                <a:solidFill>
                  <a:srgbClr val="00BFC3"/>
                </a:solidFill>
                <a:latin typeface="Arial" panose="020B0604020202020204" pitchFamily="34" charset="0"/>
                <a:ea typeface="宋体"/>
                <a:cs typeface="Arial" panose="020B0604020202020204" pitchFamily="34" charset="0"/>
              </a:rPr>
              <a:t> </a:t>
            </a:r>
            <a:r>
              <a:rPr lang="en-US" altLang="zh-CN" sz="1600" dirty="0">
                <a:solidFill>
                  <a:srgbClr val="00BFC3"/>
                </a:solidFill>
                <a:latin typeface="Arial" panose="020B0604020202020204" pitchFamily="34" charset="0"/>
                <a:ea typeface="宋体"/>
                <a:cs typeface="Arial" panose="020B0604020202020204" pitchFamily="34" charset="0"/>
              </a:rPr>
              <a:t>BY</a:t>
            </a:r>
            <a:r>
              <a:rPr lang="zh-CN" altLang="en-US" sz="1600" dirty="0">
                <a:solidFill>
                  <a:srgbClr val="00BFC3"/>
                </a:solidFill>
                <a:latin typeface="Arial" panose="020B0604020202020204" pitchFamily="34" charset="0"/>
                <a:ea typeface="宋体"/>
                <a:cs typeface="Arial" panose="020B0604020202020204" pitchFamily="34" charset="0"/>
              </a:rPr>
              <a:t> </a:t>
            </a:r>
            <a:r>
              <a:rPr lang="en-US" altLang="zh-CN" sz="1600" dirty="0">
                <a:solidFill>
                  <a:srgbClr val="00BFC3"/>
                </a:solidFill>
                <a:latin typeface="Arial" panose="020B0604020202020204" pitchFamily="34" charset="0"/>
                <a:ea typeface="宋体"/>
                <a:cs typeface="Arial" panose="020B0604020202020204" pitchFamily="34" charset="0"/>
              </a:rPr>
              <a:t>GROUP7</a:t>
            </a:r>
          </a:p>
          <a:p>
            <a:pPr algn="ctr" defTabSz="609555"/>
            <a:r>
              <a:rPr lang="zh-CN" altLang="en-US" sz="1600" dirty="0">
                <a:solidFill>
                  <a:srgbClr val="00BFC3"/>
                </a:solidFill>
                <a:latin typeface="Arial" panose="020B0604020202020204" pitchFamily="34" charset="0"/>
                <a:ea typeface="宋体"/>
                <a:cs typeface="Arial" panose="020B0604020202020204" pitchFamily="34" charset="0"/>
              </a:rPr>
              <a:t>王晨露 刘轩铭 康锦辉 徐晓丹 朱一丁</a:t>
            </a:r>
          </a:p>
        </p:txBody>
      </p:sp>
    </p:spTree>
    <p:extLst>
      <p:ext uri="{BB962C8B-B14F-4D97-AF65-F5344CB8AC3E}">
        <p14:creationId xmlns:p14="http://schemas.microsoft.com/office/powerpoint/2010/main" val="290129779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七边形 3"/>
          <p:cNvSpPr/>
          <p:nvPr/>
        </p:nvSpPr>
        <p:spPr>
          <a:xfrm>
            <a:off x="6904492" y="-2597241"/>
            <a:ext cx="5817164" cy="5224899"/>
          </a:xfrm>
          <a:prstGeom prst="heptagon">
            <a:avLst/>
          </a:prstGeom>
          <a:solidFill>
            <a:srgbClr val="1031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87736" y="4423688"/>
            <a:ext cx="1112805" cy="461665"/>
          </a:xfrm>
          <a:prstGeom prst="rect">
            <a:avLst/>
          </a:prstGeom>
          <a:noFill/>
        </p:spPr>
        <p:txBody>
          <a:bodyPr wrap="none" rtlCol="0">
            <a:spAutoFit/>
          </a:bodyPr>
          <a:lstStyle/>
          <a:p>
            <a:pPr defTabSz="609585"/>
            <a:r>
              <a:rPr kumimoji="1" lang="zh-CN" altLang="en-US" sz="2400" b="1" dirty="0">
                <a:solidFill>
                  <a:srgbClr val="00BFC3"/>
                </a:solidFill>
                <a:latin typeface="宋体" panose="02010600030101010101" pitchFamily="2" charset="-122"/>
                <a:ea typeface="宋体" panose="02010600030101010101" pitchFamily="2" charset="-122"/>
                <a:cs typeface="Arial" panose="020B0604020202020204" pitchFamily="34" charset="0"/>
              </a:rPr>
              <a:t>刘轩铭</a:t>
            </a:r>
            <a:endParaRPr lang="zh-CN" altLang="en-US" sz="2400" b="1" dirty="0">
              <a:solidFill>
                <a:srgbClr val="00BFC3"/>
              </a:solidFill>
              <a:latin typeface="宋体" panose="02010600030101010101" pitchFamily="2" charset="-122"/>
              <a:ea typeface="宋体" panose="02010600030101010101" pitchFamily="2" charset="-122"/>
              <a:cs typeface="Arial" panose="020B0604020202020204" pitchFamily="34" charset="0"/>
            </a:endParaRPr>
          </a:p>
        </p:txBody>
      </p:sp>
      <p:sp>
        <p:nvSpPr>
          <p:cNvPr id="6" name="文本框 5"/>
          <p:cNvSpPr txBox="1"/>
          <p:nvPr/>
        </p:nvSpPr>
        <p:spPr>
          <a:xfrm>
            <a:off x="3487735" y="4813984"/>
            <a:ext cx="2608265" cy="380810"/>
          </a:xfrm>
          <a:prstGeom prst="rect">
            <a:avLst/>
          </a:prstGeom>
          <a:noFill/>
        </p:spPr>
        <p:txBody>
          <a:bodyPr wrap="square" rtlCol="0">
            <a:spAutoFit/>
          </a:bodyPr>
          <a:lstStyle/>
          <a:p>
            <a:pPr defTabSz="609585">
              <a:lnSpc>
                <a:spcPct val="130000"/>
              </a:lnSpc>
            </a:pPr>
            <a:r>
              <a:rPr lang="zh-CN" altLang="en-US" sz="1600" dirty="0">
                <a:solidFill>
                  <a:srgbClr val="103154"/>
                </a:solidFill>
              </a:rPr>
              <a:t>设计报告、代码实现</a:t>
            </a:r>
            <a:endParaRPr lang="en-US" altLang="zh-CN" sz="1600" dirty="0">
              <a:solidFill>
                <a:srgbClr val="103154"/>
              </a:solidFill>
            </a:endParaRPr>
          </a:p>
        </p:txBody>
      </p:sp>
      <p:grpSp>
        <p:nvGrpSpPr>
          <p:cNvPr id="7" name="组 8"/>
          <p:cNvGrpSpPr/>
          <p:nvPr/>
        </p:nvGrpSpPr>
        <p:grpSpPr>
          <a:xfrm>
            <a:off x="3068413" y="4423688"/>
            <a:ext cx="390296" cy="390296"/>
            <a:chOff x="2199942" y="2750198"/>
            <a:chExt cx="1183598" cy="1183598"/>
          </a:xfrm>
        </p:grpSpPr>
        <p:sp>
          <p:nvSpPr>
            <p:cNvPr id="8" name="椭圆 7"/>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9" name="椭圆 8"/>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11" name="文本框 10"/>
          <p:cNvSpPr txBox="1"/>
          <p:nvPr/>
        </p:nvSpPr>
        <p:spPr>
          <a:xfrm>
            <a:off x="1678767" y="1768002"/>
            <a:ext cx="2497708" cy="699166"/>
          </a:xfrm>
          <a:prstGeom prst="rect">
            <a:avLst/>
          </a:prstGeom>
          <a:noFill/>
        </p:spPr>
        <p:txBody>
          <a:bodyPr wrap="square" rtlCol="0">
            <a:spAutoFit/>
          </a:bodyPr>
          <a:lstStyle/>
          <a:p>
            <a:pPr defTabSz="609585">
              <a:lnSpc>
                <a:spcPct val="130000"/>
              </a:lnSpc>
            </a:pPr>
            <a:r>
              <a:rPr lang="zh-CN" altLang="en-US" sz="1600" dirty="0">
                <a:solidFill>
                  <a:srgbClr val="103154"/>
                </a:solidFill>
              </a:rPr>
              <a:t>设计报告、测试报告</a:t>
            </a:r>
            <a:endParaRPr lang="en-US" altLang="zh-CN" sz="1600" dirty="0">
              <a:solidFill>
                <a:srgbClr val="103154"/>
              </a:solidFill>
            </a:endParaRPr>
          </a:p>
          <a:p>
            <a:pPr defTabSz="609585">
              <a:lnSpc>
                <a:spcPct val="130000"/>
              </a:lnSpc>
            </a:pPr>
            <a:r>
              <a:rPr lang="zh-CN" altLang="en-US" sz="1600" dirty="0">
                <a:solidFill>
                  <a:srgbClr val="103154"/>
                </a:solidFill>
              </a:rPr>
              <a:t>总体统筹协调</a:t>
            </a:r>
            <a:endParaRPr lang="en-US" altLang="zh-CN" sz="1600" dirty="0">
              <a:solidFill>
                <a:srgbClr val="103154"/>
              </a:solidFill>
            </a:endParaRPr>
          </a:p>
        </p:txBody>
      </p:sp>
      <p:grpSp>
        <p:nvGrpSpPr>
          <p:cNvPr id="12" name="组 12"/>
          <p:cNvGrpSpPr/>
          <p:nvPr/>
        </p:nvGrpSpPr>
        <p:grpSpPr>
          <a:xfrm>
            <a:off x="1259444" y="1377706"/>
            <a:ext cx="390296" cy="390296"/>
            <a:chOff x="2199942" y="2750198"/>
            <a:chExt cx="1183598" cy="1183598"/>
          </a:xfrm>
        </p:grpSpPr>
        <p:sp>
          <p:nvSpPr>
            <p:cNvPr id="13" name="椭圆 12"/>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14" name="椭圆 13"/>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cxnSp>
        <p:nvCxnSpPr>
          <p:cNvPr id="26" name="直接连接符 25"/>
          <p:cNvCxnSpPr>
            <a:cxnSpLocks/>
            <a:endCxn id="4" idx="4"/>
          </p:cNvCxnSpPr>
          <p:nvPr/>
        </p:nvCxnSpPr>
        <p:spPr>
          <a:xfrm flipV="1">
            <a:off x="4041734" y="762926"/>
            <a:ext cx="2862743" cy="580192"/>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7" name="直接连接符 26"/>
          <p:cNvCxnSpPr/>
          <p:nvPr/>
        </p:nvCxnSpPr>
        <p:spPr>
          <a:xfrm flipV="1">
            <a:off x="4267200" y="1575764"/>
            <a:ext cx="3317379" cy="1406243"/>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8" name="直接连接符 27"/>
          <p:cNvCxnSpPr>
            <a:cxnSpLocks/>
          </p:cNvCxnSpPr>
          <p:nvPr/>
        </p:nvCxnSpPr>
        <p:spPr>
          <a:xfrm flipV="1">
            <a:off x="7889579" y="2604969"/>
            <a:ext cx="1029611" cy="2209015"/>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cxnSp>
        <p:nvCxnSpPr>
          <p:cNvPr id="29" name="直接连接符 28"/>
          <p:cNvCxnSpPr>
            <a:cxnSpLocks/>
          </p:cNvCxnSpPr>
          <p:nvPr/>
        </p:nvCxnSpPr>
        <p:spPr>
          <a:xfrm flipH="1" flipV="1">
            <a:off x="9813075" y="2638299"/>
            <a:ext cx="560285" cy="2247054"/>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sp>
        <p:nvSpPr>
          <p:cNvPr id="25" name="文本框 24">
            <a:extLst>
              <a:ext uri="{FF2B5EF4-FFF2-40B4-BE49-F238E27FC236}">
                <a16:creationId xmlns:a16="http://schemas.microsoft.com/office/drawing/2014/main" id="{D9D09009-2BBE-4D82-8CB0-9AC023957068}"/>
              </a:ext>
            </a:extLst>
          </p:cNvPr>
          <p:cNvSpPr txBox="1"/>
          <p:nvPr/>
        </p:nvSpPr>
        <p:spPr>
          <a:xfrm>
            <a:off x="1713932" y="1377706"/>
            <a:ext cx="1112805" cy="461665"/>
          </a:xfrm>
          <a:prstGeom prst="rect">
            <a:avLst/>
          </a:prstGeom>
          <a:noFill/>
        </p:spPr>
        <p:txBody>
          <a:bodyPr wrap="none" rtlCol="0">
            <a:spAutoFit/>
          </a:bodyPr>
          <a:lstStyle/>
          <a:p>
            <a:pPr defTabSz="609585"/>
            <a:r>
              <a:rPr kumimoji="1" lang="zh-CN" altLang="en-US" sz="2400" b="1" dirty="0">
                <a:solidFill>
                  <a:srgbClr val="00BFC3"/>
                </a:solidFill>
                <a:latin typeface="Arial" panose="020B0604020202020204" pitchFamily="34" charset="0"/>
                <a:ea typeface="宋体"/>
                <a:cs typeface="Arial" panose="020B0604020202020204" pitchFamily="34" charset="0"/>
              </a:rPr>
              <a:t>王晨露</a:t>
            </a:r>
            <a:endParaRPr lang="zh-CN" altLang="en-US" sz="2400" b="1" dirty="0">
              <a:solidFill>
                <a:srgbClr val="00BFC3"/>
              </a:solidFill>
              <a:latin typeface="Arial" panose="020B0604020202020204" pitchFamily="34" charset="0"/>
              <a:ea typeface="宋体"/>
              <a:cs typeface="Arial" panose="020B0604020202020204" pitchFamily="34" charset="0"/>
            </a:endParaRPr>
          </a:p>
        </p:txBody>
      </p:sp>
      <p:sp>
        <p:nvSpPr>
          <p:cNvPr id="31" name="文本框 30">
            <a:extLst>
              <a:ext uri="{FF2B5EF4-FFF2-40B4-BE49-F238E27FC236}">
                <a16:creationId xmlns:a16="http://schemas.microsoft.com/office/drawing/2014/main" id="{5413920F-FA62-4B85-886E-6DCBD378CB81}"/>
              </a:ext>
            </a:extLst>
          </p:cNvPr>
          <p:cNvSpPr txBox="1"/>
          <p:nvPr/>
        </p:nvSpPr>
        <p:spPr>
          <a:xfrm>
            <a:off x="6577471" y="4984949"/>
            <a:ext cx="1112805" cy="461665"/>
          </a:xfrm>
          <a:prstGeom prst="rect">
            <a:avLst/>
          </a:prstGeom>
          <a:noFill/>
        </p:spPr>
        <p:txBody>
          <a:bodyPr wrap="none" rtlCol="0">
            <a:spAutoFit/>
          </a:bodyPr>
          <a:lstStyle/>
          <a:p>
            <a:pPr defTabSz="609585"/>
            <a:r>
              <a:rPr kumimoji="1" lang="zh-CN" altLang="en-US" sz="2400" b="1" dirty="0">
                <a:solidFill>
                  <a:srgbClr val="00BFC3"/>
                </a:solidFill>
                <a:latin typeface="Arial" panose="020B0604020202020204" pitchFamily="34" charset="0"/>
                <a:ea typeface="宋体"/>
                <a:cs typeface="Arial" panose="020B0604020202020204" pitchFamily="34" charset="0"/>
              </a:rPr>
              <a:t>康锦辉</a:t>
            </a:r>
            <a:endParaRPr lang="zh-CN" altLang="en-US" sz="2400" b="1" dirty="0">
              <a:solidFill>
                <a:srgbClr val="00BFC3"/>
              </a:solidFill>
              <a:latin typeface="Arial" panose="020B0604020202020204" pitchFamily="34" charset="0"/>
              <a:ea typeface="宋体"/>
              <a:cs typeface="Arial" panose="020B0604020202020204" pitchFamily="34" charset="0"/>
            </a:endParaRPr>
          </a:p>
        </p:txBody>
      </p:sp>
      <p:sp>
        <p:nvSpPr>
          <p:cNvPr id="32" name="文本框 31">
            <a:extLst>
              <a:ext uri="{FF2B5EF4-FFF2-40B4-BE49-F238E27FC236}">
                <a16:creationId xmlns:a16="http://schemas.microsoft.com/office/drawing/2014/main" id="{82E46197-C5C2-4569-BEB8-8FCA6A5C6B1D}"/>
              </a:ext>
            </a:extLst>
          </p:cNvPr>
          <p:cNvSpPr txBox="1"/>
          <p:nvPr/>
        </p:nvSpPr>
        <p:spPr>
          <a:xfrm>
            <a:off x="6577471" y="5375245"/>
            <a:ext cx="2154275" cy="380810"/>
          </a:xfrm>
          <a:prstGeom prst="rect">
            <a:avLst/>
          </a:prstGeom>
          <a:noFill/>
        </p:spPr>
        <p:txBody>
          <a:bodyPr wrap="square" rtlCol="0">
            <a:spAutoFit/>
          </a:bodyPr>
          <a:lstStyle/>
          <a:p>
            <a:pPr defTabSz="609585">
              <a:lnSpc>
                <a:spcPct val="130000"/>
              </a:lnSpc>
            </a:pPr>
            <a:r>
              <a:rPr lang="zh-CN" altLang="en-US" sz="1600" dirty="0">
                <a:solidFill>
                  <a:srgbClr val="103154"/>
                </a:solidFill>
              </a:rPr>
              <a:t>设计报告、代码实现</a:t>
            </a:r>
            <a:endParaRPr lang="en-US" altLang="zh-CN" sz="1600" dirty="0">
              <a:solidFill>
                <a:srgbClr val="103154"/>
              </a:solidFill>
            </a:endParaRPr>
          </a:p>
        </p:txBody>
      </p:sp>
      <p:grpSp>
        <p:nvGrpSpPr>
          <p:cNvPr id="33" name="组 8">
            <a:extLst>
              <a:ext uri="{FF2B5EF4-FFF2-40B4-BE49-F238E27FC236}">
                <a16:creationId xmlns:a16="http://schemas.microsoft.com/office/drawing/2014/main" id="{0B97B2FB-4573-4CBD-B806-DE16174A722D}"/>
              </a:ext>
            </a:extLst>
          </p:cNvPr>
          <p:cNvGrpSpPr/>
          <p:nvPr/>
        </p:nvGrpSpPr>
        <p:grpSpPr>
          <a:xfrm>
            <a:off x="6158148" y="4984949"/>
            <a:ext cx="390296" cy="390296"/>
            <a:chOff x="2199942" y="2750198"/>
            <a:chExt cx="1183598" cy="1183598"/>
          </a:xfrm>
        </p:grpSpPr>
        <p:sp>
          <p:nvSpPr>
            <p:cNvPr id="34" name="椭圆 33">
              <a:extLst>
                <a:ext uri="{FF2B5EF4-FFF2-40B4-BE49-F238E27FC236}">
                  <a16:creationId xmlns:a16="http://schemas.microsoft.com/office/drawing/2014/main" id="{94C26A0F-FAF7-4C06-8C25-D5737C5705AE}"/>
                </a:ext>
              </a:extLst>
            </p:cNvPr>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35" name="椭圆 34">
              <a:extLst>
                <a:ext uri="{FF2B5EF4-FFF2-40B4-BE49-F238E27FC236}">
                  <a16:creationId xmlns:a16="http://schemas.microsoft.com/office/drawing/2014/main" id="{BB06F1AA-EC37-49EE-9437-2BF53130BDDA}"/>
                </a:ext>
              </a:extLst>
            </p:cNvPr>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36" name="文本框 35">
            <a:extLst>
              <a:ext uri="{FF2B5EF4-FFF2-40B4-BE49-F238E27FC236}">
                <a16:creationId xmlns:a16="http://schemas.microsoft.com/office/drawing/2014/main" id="{29FF0085-1001-4F35-97F3-C54E7E4940CC}"/>
              </a:ext>
            </a:extLst>
          </p:cNvPr>
          <p:cNvSpPr txBox="1"/>
          <p:nvPr/>
        </p:nvSpPr>
        <p:spPr>
          <a:xfrm>
            <a:off x="9524336" y="5186755"/>
            <a:ext cx="1112805" cy="461665"/>
          </a:xfrm>
          <a:prstGeom prst="rect">
            <a:avLst/>
          </a:prstGeom>
          <a:noFill/>
        </p:spPr>
        <p:txBody>
          <a:bodyPr wrap="none" rtlCol="0">
            <a:spAutoFit/>
          </a:bodyPr>
          <a:lstStyle/>
          <a:p>
            <a:pPr defTabSz="609585"/>
            <a:r>
              <a:rPr lang="zh-CN" altLang="en-US" sz="2400" b="1" dirty="0">
                <a:solidFill>
                  <a:srgbClr val="00BFC3"/>
                </a:solidFill>
                <a:latin typeface="Arial" panose="020B0604020202020204" pitchFamily="34" charset="0"/>
                <a:ea typeface="宋体"/>
                <a:cs typeface="Arial" panose="020B0604020202020204" pitchFamily="34" charset="0"/>
              </a:rPr>
              <a:t>徐晓丹</a:t>
            </a:r>
          </a:p>
        </p:txBody>
      </p:sp>
      <p:sp>
        <p:nvSpPr>
          <p:cNvPr id="37" name="文本框 36">
            <a:extLst>
              <a:ext uri="{FF2B5EF4-FFF2-40B4-BE49-F238E27FC236}">
                <a16:creationId xmlns:a16="http://schemas.microsoft.com/office/drawing/2014/main" id="{64A0B61C-551B-4674-B70E-71D5E729566A}"/>
              </a:ext>
            </a:extLst>
          </p:cNvPr>
          <p:cNvSpPr txBox="1"/>
          <p:nvPr/>
        </p:nvSpPr>
        <p:spPr>
          <a:xfrm>
            <a:off x="9524336" y="5577051"/>
            <a:ext cx="2030355" cy="380810"/>
          </a:xfrm>
          <a:prstGeom prst="rect">
            <a:avLst/>
          </a:prstGeom>
          <a:noFill/>
        </p:spPr>
        <p:txBody>
          <a:bodyPr wrap="square" rtlCol="0">
            <a:spAutoFit/>
          </a:bodyPr>
          <a:lstStyle/>
          <a:p>
            <a:pPr defTabSz="609585">
              <a:lnSpc>
                <a:spcPct val="130000"/>
              </a:lnSpc>
            </a:pPr>
            <a:r>
              <a:rPr lang="zh-CN" altLang="en-US" sz="1600" dirty="0">
                <a:solidFill>
                  <a:srgbClr val="103154"/>
                </a:solidFill>
              </a:rPr>
              <a:t>设计报告、测试报告</a:t>
            </a:r>
            <a:endParaRPr lang="en-US" altLang="zh-CN" sz="1600" dirty="0">
              <a:solidFill>
                <a:srgbClr val="103154"/>
              </a:solidFill>
            </a:endParaRPr>
          </a:p>
        </p:txBody>
      </p:sp>
      <p:grpSp>
        <p:nvGrpSpPr>
          <p:cNvPr id="38" name="组 8">
            <a:extLst>
              <a:ext uri="{FF2B5EF4-FFF2-40B4-BE49-F238E27FC236}">
                <a16:creationId xmlns:a16="http://schemas.microsoft.com/office/drawing/2014/main" id="{6775D5C0-19B1-4782-BEC3-94614828A70F}"/>
              </a:ext>
            </a:extLst>
          </p:cNvPr>
          <p:cNvGrpSpPr/>
          <p:nvPr/>
        </p:nvGrpSpPr>
        <p:grpSpPr>
          <a:xfrm>
            <a:off x="9105013" y="5186755"/>
            <a:ext cx="390296" cy="390296"/>
            <a:chOff x="2199942" y="2750198"/>
            <a:chExt cx="1183598" cy="1183598"/>
          </a:xfrm>
        </p:grpSpPr>
        <p:sp>
          <p:nvSpPr>
            <p:cNvPr id="39" name="椭圆 38">
              <a:extLst>
                <a:ext uri="{FF2B5EF4-FFF2-40B4-BE49-F238E27FC236}">
                  <a16:creationId xmlns:a16="http://schemas.microsoft.com/office/drawing/2014/main" id="{08BFD67B-4E78-4AC0-AFE9-A84E562939EA}"/>
                </a:ext>
              </a:extLst>
            </p:cNvPr>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40" name="椭圆 39">
              <a:extLst>
                <a:ext uri="{FF2B5EF4-FFF2-40B4-BE49-F238E27FC236}">
                  <a16:creationId xmlns:a16="http://schemas.microsoft.com/office/drawing/2014/main" id="{8CE8B6AF-5857-46C1-9BB4-FE925683B6DF}"/>
                </a:ext>
              </a:extLst>
            </p:cNvPr>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41" name="文本框 40">
            <a:extLst>
              <a:ext uri="{FF2B5EF4-FFF2-40B4-BE49-F238E27FC236}">
                <a16:creationId xmlns:a16="http://schemas.microsoft.com/office/drawing/2014/main" id="{596C9859-4A24-4AFF-BEF5-B4ED6E47FB58}"/>
              </a:ext>
            </a:extLst>
          </p:cNvPr>
          <p:cNvSpPr txBox="1"/>
          <p:nvPr/>
        </p:nvSpPr>
        <p:spPr>
          <a:xfrm>
            <a:off x="2022689" y="3411061"/>
            <a:ext cx="1112805" cy="461665"/>
          </a:xfrm>
          <a:prstGeom prst="rect">
            <a:avLst/>
          </a:prstGeom>
          <a:noFill/>
        </p:spPr>
        <p:txBody>
          <a:bodyPr wrap="square" rtlCol="0">
            <a:spAutoFit/>
          </a:bodyPr>
          <a:lstStyle/>
          <a:p>
            <a:pPr defTabSz="609585"/>
            <a:r>
              <a:rPr kumimoji="1" lang="zh-CN" altLang="en-US" sz="2400" b="1" dirty="0">
                <a:solidFill>
                  <a:srgbClr val="00BFC3"/>
                </a:solidFill>
                <a:latin typeface="Arial" panose="020B0604020202020204" pitchFamily="34" charset="0"/>
                <a:ea typeface="宋体"/>
                <a:cs typeface="Arial" panose="020B0604020202020204" pitchFamily="34" charset="0"/>
              </a:rPr>
              <a:t>朱一丁</a:t>
            </a:r>
            <a:endParaRPr lang="zh-CN" altLang="en-US" sz="2400" b="1" dirty="0">
              <a:solidFill>
                <a:srgbClr val="00BFC3"/>
              </a:solidFill>
              <a:latin typeface="Arial" panose="020B0604020202020204" pitchFamily="34" charset="0"/>
              <a:ea typeface="宋体"/>
              <a:cs typeface="Arial" panose="020B0604020202020204" pitchFamily="34" charset="0"/>
            </a:endParaRPr>
          </a:p>
        </p:txBody>
      </p:sp>
      <p:sp>
        <p:nvSpPr>
          <p:cNvPr id="42" name="文本框 41">
            <a:extLst>
              <a:ext uri="{FF2B5EF4-FFF2-40B4-BE49-F238E27FC236}">
                <a16:creationId xmlns:a16="http://schemas.microsoft.com/office/drawing/2014/main" id="{35D19D69-04C7-4DFC-8A8A-DB20E9534A0B}"/>
              </a:ext>
            </a:extLst>
          </p:cNvPr>
          <p:cNvSpPr txBox="1"/>
          <p:nvPr/>
        </p:nvSpPr>
        <p:spPr>
          <a:xfrm>
            <a:off x="2022688" y="3801357"/>
            <a:ext cx="2341469" cy="380810"/>
          </a:xfrm>
          <a:prstGeom prst="rect">
            <a:avLst/>
          </a:prstGeom>
          <a:noFill/>
        </p:spPr>
        <p:txBody>
          <a:bodyPr wrap="square" rtlCol="0">
            <a:spAutoFit/>
          </a:bodyPr>
          <a:lstStyle/>
          <a:p>
            <a:pPr defTabSz="609585">
              <a:lnSpc>
                <a:spcPct val="130000"/>
              </a:lnSpc>
            </a:pPr>
            <a:r>
              <a:rPr lang="zh-CN" altLang="en-US" sz="1600" dirty="0">
                <a:solidFill>
                  <a:srgbClr val="103154"/>
                </a:solidFill>
              </a:rPr>
              <a:t>设计报告、代码实现</a:t>
            </a:r>
            <a:endParaRPr lang="en-US" altLang="zh-CN" sz="1600" dirty="0">
              <a:solidFill>
                <a:srgbClr val="103154"/>
              </a:solidFill>
            </a:endParaRPr>
          </a:p>
        </p:txBody>
      </p:sp>
      <p:grpSp>
        <p:nvGrpSpPr>
          <p:cNvPr id="43" name="组 8">
            <a:extLst>
              <a:ext uri="{FF2B5EF4-FFF2-40B4-BE49-F238E27FC236}">
                <a16:creationId xmlns:a16="http://schemas.microsoft.com/office/drawing/2014/main" id="{61B4E79B-FB72-4196-B5DE-29CB0B99FB00}"/>
              </a:ext>
            </a:extLst>
          </p:cNvPr>
          <p:cNvGrpSpPr/>
          <p:nvPr/>
        </p:nvGrpSpPr>
        <p:grpSpPr>
          <a:xfrm>
            <a:off x="1603366" y="3411061"/>
            <a:ext cx="390296" cy="390296"/>
            <a:chOff x="2199942" y="2750198"/>
            <a:chExt cx="1183598" cy="1183598"/>
          </a:xfrm>
        </p:grpSpPr>
        <p:sp>
          <p:nvSpPr>
            <p:cNvPr id="44" name="椭圆 43">
              <a:extLst>
                <a:ext uri="{FF2B5EF4-FFF2-40B4-BE49-F238E27FC236}">
                  <a16:creationId xmlns:a16="http://schemas.microsoft.com/office/drawing/2014/main" id="{B8CFC122-315C-4118-83DE-C37F2FEA7C19}"/>
                </a:ext>
              </a:extLst>
            </p:cNvPr>
            <p:cNvSpPr/>
            <p:nvPr/>
          </p:nvSpPr>
          <p:spPr>
            <a:xfrm>
              <a:off x="2287968" y="2838224"/>
              <a:ext cx="1007546" cy="1007546"/>
            </a:xfrm>
            <a:prstGeom prst="ellipse">
              <a:avLst/>
            </a:prstGeom>
            <a:solidFill>
              <a:srgbClr val="00BF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sp>
          <p:nvSpPr>
            <p:cNvPr id="45" name="椭圆 44">
              <a:extLst>
                <a:ext uri="{FF2B5EF4-FFF2-40B4-BE49-F238E27FC236}">
                  <a16:creationId xmlns:a16="http://schemas.microsoft.com/office/drawing/2014/main" id="{4F8CD102-FBEF-49B8-8B36-82119529F41F}"/>
                </a:ext>
              </a:extLst>
            </p:cNvPr>
            <p:cNvSpPr/>
            <p:nvPr/>
          </p:nvSpPr>
          <p:spPr>
            <a:xfrm>
              <a:off x="2199942" y="2750198"/>
              <a:ext cx="1183598" cy="1183598"/>
            </a:xfrm>
            <a:prstGeom prst="ellipse">
              <a:avLst/>
            </a:prstGeom>
            <a:noFill/>
            <a:ln>
              <a:solidFill>
                <a:srgbClr val="00BFC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kumimoji="1" lang="zh-CN" altLang="en-US" sz="2400">
                <a:solidFill>
                  <a:srgbClr val="FFFFFF"/>
                </a:solidFill>
              </a:endParaRPr>
            </a:p>
          </p:txBody>
        </p:sp>
      </p:grpSp>
      <p:sp>
        <p:nvSpPr>
          <p:cNvPr id="48" name="文本占位符 1">
            <a:extLst>
              <a:ext uri="{FF2B5EF4-FFF2-40B4-BE49-F238E27FC236}">
                <a16:creationId xmlns:a16="http://schemas.microsoft.com/office/drawing/2014/main" id="{D8F0998D-FF51-457A-88B0-692CE48D0AD1}"/>
              </a:ext>
            </a:extLst>
          </p:cNvPr>
          <p:cNvSpPr txBox="1">
            <a:spLocks/>
          </p:cNvSpPr>
          <p:nvPr/>
        </p:nvSpPr>
        <p:spPr>
          <a:xfrm>
            <a:off x="252653" y="221274"/>
            <a:ext cx="4675881" cy="524615"/>
          </a:xfrm>
          <a:prstGeom prst="rect">
            <a:avLst/>
          </a:prstGeom>
        </p:spPr>
        <p:txBody>
          <a:bodyPr/>
          <a:lstStyle>
            <a:lvl1pPr marL="457167" indent="-457167" algn="l" defTabSz="609555" rtl="0" eaLnBrk="1" latinLnBrk="0" hangingPunct="1">
              <a:spcBef>
                <a:spcPct val="20000"/>
              </a:spcBef>
              <a:buFont typeface="Arial"/>
              <a:buChar char="•"/>
              <a:defRPr sz="4267" kern="1200">
                <a:solidFill>
                  <a:schemeClr val="tx1"/>
                </a:solidFill>
                <a:latin typeface="+mn-lt"/>
                <a:ea typeface="+mn-ea"/>
                <a:cs typeface="+mn-cs"/>
              </a:defRPr>
            </a:lvl1pPr>
            <a:lvl2pPr marL="990526" indent="-380972" algn="l" defTabSz="609555" rtl="0" eaLnBrk="1" latinLnBrk="0" hangingPunct="1">
              <a:spcBef>
                <a:spcPct val="20000"/>
              </a:spcBef>
              <a:buFont typeface="Arial"/>
              <a:buChar char="–"/>
              <a:defRPr sz="3733" kern="1200">
                <a:solidFill>
                  <a:schemeClr val="tx1"/>
                </a:solidFill>
                <a:latin typeface="+mn-lt"/>
                <a:ea typeface="+mn-ea"/>
                <a:cs typeface="+mn-cs"/>
              </a:defRPr>
            </a:lvl2pPr>
            <a:lvl3pPr marL="1523887" indent="-304776" algn="l" defTabSz="609555" rtl="0" eaLnBrk="1" latinLnBrk="0" hangingPunct="1">
              <a:spcBef>
                <a:spcPct val="20000"/>
              </a:spcBef>
              <a:buFont typeface="Arial"/>
              <a:buChar char="•"/>
              <a:defRPr sz="3200" kern="1200">
                <a:solidFill>
                  <a:schemeClr val="tx1"/>
                </a:solidFill>
                <a:latin typeface="+mn-lt"/>
                <a:ea typeface="+mn-ea"/>
                <a:cs typeface="+mn-cs"/>
              </a:defRPr>
            </a:lvl3pPr>
            <a:lvl4pPr marL="2133440" indent="-304776" algn="l" defTabSz="609555" rtl="0" eaLnBrk="1" latinLnBrk="0" hangingPunct="1">
              <a:spcBef>
                <a:spcPct val="20000"/>
              </a:spcBef>
              <a:buFont typeface="Arial"/>
              <a:buChar char="–"/>
              <a:defRPr sz="2667" kern="1200">
                <a:solidFill>
                  <a:schemeClr val="tx1"/>
                </a:solidFill>
                <a:latin typeface="+mn-lt"/>
                <a:ea typeface="+mn-ea"/>
                <a:cs typeface="+mn-cs"/>
              </a:defRPr>
            </a:lvl4pPr>
            <a:lvl5pPr marL="2742994" indent="-304776" algn="l" defTabSz="609555" rtl="0" eaLnBrk="1" latinLnBrk="0" hangingPunct="1">
              <a:spcBef>
                <a:spcPct val="20000"/>
              </a:spcBef>
              <a:buFont typeface="Arial"/>
              <a:buChar char="»"/>
              <a:defRPr sz="2667" kern="1200">
                <a:solidFill>
                  <a:schemeClr val="tx1"/>
                </a:solidFill>
                <a:latin typeface="+mn-lt"/>
                <a:ea typeface="+mn-ea"/>
                <a:cs typeface="+mn-cs"/>
              </a:defRPr>
            </a:lvl5pPr>
            <a:lvl6pPr marL="3352548" indent="-304776" algn="l" defTabSz="609555" rtl="0" eaLnBrk="1" latinLnBrk="0" hangingPunct="1">
              <a:spcBef>
                <a:spcPct val="20000"/>
              </a:spcBef>
              <a:buFont typeface="Arial"/>
              <a:buChar char="•"/>
              <a:defRPr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altLang="zh-CN" sz="2800" b="1" dirty="0">
                <a:solidFill>
                  <a:srgbClr val="E7E6E6">
                    <a:lumMod val="25000"/>
                  </a:srgbClr>
                </a:solidFill>
                <a:ea typeface="宋体" panose="02010600030101010101" pitchFamily="2" charset="-122"/>
                <a:cs typeface="Arial" panose="020B0604020202020204" pitchFamily="34" charset="0"/>
              </a:rPr>
              <a:t>1.2</a:t>
            </a:r>
            <a:r>
              <a:rPr lang="en-US" altLang="zh-CN" sz="2800" b="1" dirty="0">
                <a:solidFill>
                  <a:srgbClr val="E7E6E6">
                    <a:lumMod val="25000"/>
                  </a:srgbClr>
                </a:solidFill>
                <a:latin typeface="宋体" panose="02010600030101010101" pitchFamily="2" charset="-122"/>
                <a:ea typeface="宋体" panose="02010600030101010101" pitchFamily="2" charset="-122"/>
                <a:cs typeface="Arial" panose="020B0604020202020204" pitchFamily="34" charset="0"/>
              </a:rPr>
              <a:t> </a:t>
            </a:r>
            <a:r>
              <a:rPr lang="zh-CN" altLang="en-US" sz="2800" b="1" dirty="0">
                <a:solidFill>
                  <a:srgbClr val="E7E6E6">
                    <a:lumMod val="25000"/>
                  </a:srgbClr>
                </a:solidFill>
                <a:latin typeface="宋体" panose="02010600030101010101" pitchFamily="2" charset="-122"/>
                <a:ea typeface="宋体" panose="02010600030101010101" pitchFamily="2" charset="-122"/>
                <a:cs typeface="Arial" panose="020B0604020202020204" pitchFamily="34" charset="0"/>
              </a:rPr>
              <a:t>成员分工</a:t>
            </a:r>
          </a:p>
        </p:txBody>
      </p:sp>
      <p:cxnSp>
        <p:nvCxnSpPr>
          <p:cNvPr id="49" name="直接连接符 48">
            <a:extLst>
              <a:ext uri="{FF2B5EF4-FFF2-40B4-BE49-F238E27FC236}">
                <a16:creationId xmlns:a16="http://schemas.microsoft.com/office/drawing/2014/main" id="{3B8B584C-F62F-46D7-8DA8-150FF7DDFEE1}"/>
              </a:ext>
            </a:extLst>
          </p:cNvPr>
          <p:cNvCxnSpPr>
            <a:cxnSpLocks/>
          </p:cNvCxnSpPr>
          <p:nvPr/>
        </p:nvCxnSpPr>
        <p:spPr>
          <a:xfrm flipV="1">
            <a:off x="5287509" y="2166602"/>
            <a:ext cx="2811874" cy="2452234"/>
          </a:xfrm>
          <a:prstGeom prst="line">
            <a:avLst/>
          </a:prstGeom>
          <a:ln>
            <a:solidFill>
              <a:srgbClr val="00BFC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3267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6860" y="233704"/>
            <a:ext cx="2022689" cy="2022689"/>
          </a:xfrm>
          <a:prstGeom prst="ellipse">
            <a:avLst/>
          </a:prstGeom>
          <a:solidFill>
            <a:srgbClr val="00BFC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15" tIns="60957" rIns="121915" bIns="60957" rtlCol="0" anchor="ctr"/>
          <a:lstStyle/>
          <a:p>
            <a:pPr algn="ctr" defTabSz="609555"/>
            <a:endParaRPr kumimoji="1" lang="zh-CN" altLang="en-US" sz="2400">
              <a:solidFill>
                <a:srgbClr val="FFFFFF"/>
              </a:solidFill>
            </a:endParaRPr>
          </a:p>
        </p:txBody>
      </p:sp>
      <p:sp>
        <p:nvSpPr>
          <p:cNvPr id="3" name="文本框 2"/>
          <p:cNvSpPr txBox="1"/>
          <p:nvPr/>
        </p:nvSpPr>
        <p:spPr>
          <a:xfrm>
            <a:off x="4143924" y="2936448"/>
            <a:ext cx="3631753" cy="1138767"/>
          </a:xfrm>
          <a:prstGeom prst="rect">
            <a:avLst/>
          </a:prstGeom>
          <a:noFill/>
        </p:spPr>
        <p:txBody>
          <a:bodyPr wrap="none" lIns="121915" tIns="60957" rIns="121915" bIns="60957" rtlCol="0">
            <a:spAutoFit/>
          </a:bodyPr>
          <a:lstStyle/>
          <a:p>
            <a:pPr algn="ctr" defTabSz="609555"/>
            <a:r>
              <a:rPr lang="zh-CN" altLang="en-US" sz="6600" b="1" dirty="0">
                <a:solidFill>
                  <a:srgbClr val="00BFC3"/>
                </a:solidFill>
                <a:latin typeface="Arial" panose="020B0604020202020204" pitchFamily="34" charset="0"/>
                <a:ea typeface="宋体"/>
                <a:cs typeface="Arial" panose="020B0604020202020204" pitchFamily="34" charset="0"/>
              </a:rPr>
              <a:t>总体设计</a:t>
            </a:r>
            <a:endParaRPr lang="zh-CN" altLang="en-US" sz="3600" b="1" dirty="0">
              <a:solidFill>
                <a:srgbClr val="00BFC3"/>
              </a:solidFill>
              <a:latin typeface="Arial" panose="020B0604020202020204" pitchFamily="34" charset="0"/>
              <a:ea typeface="宋体"/>
              <a:cs typeface="Arial" panose="020B0604020202020204" pitchFamily="34" charset="0"/>
            </a:endParaRPr>
          </a:p>
        </p:txBody>
      </p:sp>
      <p:grpSp>
        <p:nvGrpSpPr>
          <p:cNvPr id="5" name="组合 4"/>
          <p:cNvGrpSpPr/>
          <p:nvPr/>
        </p:nvGrpSpPr>
        <p:grpSpPr>
          <a:xfrm>
            <a:off x="5212501" y="540109"/>
            <a:ext cx="1404200" cy="1422280"/>
            <a:chOff x="2711450" y="860425"/>
            <a:chExt cx="739775" cy="749300"/>
          </a:xfrm>
          <a:solidFill>
            <a:schemeClr val="bg1"/>
          </a:solidFill>
        </p:grpSpPr>
        <p:sp>
          <p:nvSpPr>
            <p:cNvPr id="6" name="Freeform 62"/>
            <p:cNvSpPr>
              <a:spLocks/>
            </p:cNvSpPr>
            <p:nvPr/>
          </p:nvSpPr>
          <p:spPr bwMode="auto">
            <a:xfrm>
              <a:off x="3257550" y="1339850"/>
              <a:ext cx="120650" cy="111125"/>
            </a:xfrm>
            <a:custGeom>
              <a:avLst/>
              <a:gdLst/>
              <a:ahLst/>
              <a:cxnLst>
                <a:cxn ang="0">
                  <a:pos x="42" y="8"/>
                </a:cxn>
                <a:cxn ang="0">
                  <a:pos x="42" y="8"/>
                </a:cxn>
                <a:cxn ang="0">
                  <a:pos x="36" y="22"/>
                </a:cxn>
                <a:cxn ang="0">
                  <a:pos x="26" y="34"/>
                </a:cxn>
                <a:cxn ang="0">
                  <a:pos x="18" y="46"/>
                </a:cxn>
                <a:cxn ang="0">
                  <a:pos x="6" y="56"/>
                </a:cxn>
                <a:cxn ang="0">
                  <a:pos x="0" y="62"/>
                </a:cxn>
                <a:cxn ang="0">
                  <a:pos x="76" y="70"/>
                </a:cxn>
                <a:cxn ang="0">
                  <a:pos x="46" y="0"/>
                </a:cxn>
                <a:cxn ang="0">
                  <a:pos x="42" y="8"/>
                </a:cxn>
              </a:cxnLst>
              <a:rect l="0" t="0" r="r" b="b"/>
              <a:pathLst>
                <a:path w="76" h="70">
                  <a:moveTo>
                    <a:pt x="42" y="8"/>
                  </a:moveTo>
                  <a:lnTo>
                    <a:pt x="42" y="8"/>
                  </a:lnTo>
                  <a:lnTo>
                    <a:pt x="36" y="22"/>
                  </a:lnTo>
                  <a:lnTo>
                    <a:pt x="26" y="34"/>
                  </a:lnTo>
                  <a:lnTo>
                    <a:pt x="18" y="46"/>
                  </a:lnTo>
                  <a:lnTo>
                    <a:pt x="6" y="56"/>
                  </a:lnTo>
                  <a:lnTo>
                    <a:pt x="0" y="62"/>
                  </a:lnTo>
                  <a:lnTo>
                    <a:pt x="76" y="70"/>
                  </a:lnTo>
                  <a:lnTo>
                    <a:pt x="46" y="0"/>
                  </a:lnTo>
                  <a:lnTo>
                    <a:pt x="4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3"/>
            <p:cNvSpPr>
              <a:spLocks/>
            </p:cNvSpPr>
            <p:nvPr/>
          </p:nvSpPr>
          <p:spPr bwMode="auto">
            <a:xfrm>
              <a:off x="3105150" y="885825"/>
              <a:ext cx="117475" cy="117475"/>
            </a:xfrm>
            <a:custGeom>
              <a:avLst/>
              <a:gdLst/>
              <a:ahLst/>
              <a:cxnLst>
                <a:cxn ang="0">
                  <a:pos x="8" y="50"/>
                </a:cxn>
                <a:cxn ang="0">
                  <a:pos x="8" y="50"/>
                </a:cxn>
                <a:cxn ang="0">
                  <a:pos x="24" y="54"/>
                </a:cxn>
                <a:cxn ang="0">
                  <a:pos x="38" y="58"/>
                </a:cxn>
                <a:cxn ang="0">
                  <a:pos x="52" y="62"/>
                </a:cxn>
                <a:cxn ang="0">
                  <a:pos x="66" y="70"/>
                </a:cxn>
                <a:cxn ang="0">
                  <a:pos x="74" y="74"/>
                </a:cxn>
                <a:cxn ang="0">
                  <a:pos x="56" y="0"/>
                </a:cxn>
                <a:cxn ang="0">
                  <a:pos x="0" y="50"/>
                </a:cxn>
                <a:cxn ang="0">
                  <a:pos x="8" y="50"/>
                </a:cxn>
              </a:cxnLst>
              <a:rect l="0" t="0" r="r" b="b"/>
              <a:pathLst>
                <a:path w="74" h="74">
                  <a:moveTo>
                    <a:pt x="8" y="50"/>
                  </a:moveTo>
                  <a:lnTo>
                    <a:pt x="8" y="50"/>
                  </a:lnTo>
                  <a:lnTo>
                    <a:pt x="24" y="54"/>
                  </a:lnTo>
                  <a:lnTo>
                    <a:pt x="38" y="58"/>
                  </a:lnTo>
                  <a:lnTo>
                    <a:pt x="52" y="62"/>
                  </a:lnTo>
                  <a:lnTo>
                    <a:pt x="66" y="70"/>
                  </a:lnTo>
                  <a:lnTo>
                    <a:pt x="74" y="74"/>
                  </a:lnTo>
                  <a:lnTo>
                    <a:pt x="56" y="0"/>
                  </a:lnTo>
                  <a:lnTo>
                    <a:pt x="0" y="50"/>
                  </a:lnTo>
                  <a:lnTo>
                    <a:pt x="8"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4"/>
            <p:cNvSpPr>
              <a:spLocks/>
            </p:cNvSpPr>
            <p:nvPr/>
          </p:nvSpPr>
          <p:spPr bwMode="auto">
            <a:xfrm>
              <a:off x="2940050" y="885825"/>
              <a:ext cx="117475" cy="117475"/>
            </a:xfrm>
            <a:custGeom>
              <a:avLst/>
              <a:gdLst/>
              <a:ahLst/>
              <a:cxnLst>
                <a:cxn ang="0">
                  <a:pos x="66" y="50"/>
                </a:cxn>
                <a:cxn ang="0">
                  <a:pos x="74" y="50"/>
                </a:cxn>
                <a:cxn ang="0">
                  <a:pos x="18" y="0"/>
                </a:cxn>
                <a:cxn ang="0">
                  <a:pos x="0" y="74"/>
                </a:cxn>
                <a:cxn ang="0">
                  <a:pos x="8" y="70"/>
                </a:cxn>
                <a:cxn ang="0">
                  <a:pos x="8" y="70"/>
                </a:cxn>
                <a:cxn ang="0">
                  <a:pos x="22" y="62"/>
                </a:cxn>
                <a:cxn ang="0">
                  <a:pos x="36" y="58"/>
                </a:cxn>
                <a:cxn ang="0">
                  <a:pos x="52" y="54"/>
                </a:cxn>
                <a:cxn ang="0">
                  <a:pos x="66" y="50"/>
                </a:cxn>
                <a:cxn ang="0">
                  <a:pos x="66" y="50"/>
                </a:cxn>
              </a:cxnLst>
              <a:rect l="0" t="0" r="r" b="b"/>
              <a:pathLst>
                <a:path w="74" h="74">
                  <a:moveTo>
                    <a:pt x="66" y="50"/>
                  </a:moveTo>
                  <a:lnTo>
                    <a:pt x="74" y="50"/>
                  </a:lnTo>
                  <a:lnTo>
                    <a:pt x="18" y="0"/>
                  </a:lnTo>
                  <a:lnTo>
                    <a:pt x="0" y="74"/>
                  </a:lnTo>
                  <a:lnTo>
                    <a:pt x="8" y="70"/>
                  </a:lnTo>
                  <a:lnTo>
                    <a:pt x="8" y="70"/>
                  </a:lnTo>
                  <a:lnTo>
                    <a:pt x="22" y="62"/>
                  </a:lnTo>
                  <a:lnTo>
                    <a:pt x="36" y="58"/>
                  </a:lnTo>
                  <a:lnTo>
                    <a:pt x="52" y="54"/>
                  </a:lnTo>
                  <a:lnTo>
                    <a:pt x="66" y="50"/>
                  </a:lnTo>
                  <a:lnTo>
                    <a:pt x="66" y="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5"/>
            <p:cNvSpPr>
              <a:spLocks/>
            </p:cNvSpPr>
            <p:nvPr/>
          </p:nvSpPr>
          <p:spPr bwMode="auto">
            <a:xfrm>
              <a:off x="2940050" y="1466850"/>
              <a:ext cx="117475" cy="114300"/>
            </a:xfrm>
            <a:custGeom>
              <a:avLst/>
              <a:gdLst/>
              <a:ahLst/>
              <a:cxnLst>
                <a:cxn ang="0">
                  <a:pos x="66" y="22"/>
                </a:cxn>
                <a:cxn ang="0">
                  <a:pos x="66" y="22"/>
                </a:cxn>
                <a:cxn ang="0">
                  <a:pos x="52" y="20"/>
                </a:cxn>
                <a:cxn ang="0">
                  <a:pos x="36" y="16"/>
                </a:cxn>
                <a:cxn ang="0">
                  <a:pos x="22" y="10"/>
                </a:cxn>
                <a:cxn ang="0">
                  <a:pos x="8" y="4"/>
                </a:cxn>
                <a:cxn ang="0">
                  <a:pos x="0" y="0"/>
                </a:cxn>
                <a:cxn ang="0">
                  <a:pos x="18" y="72"/>
                </a:cxn>
                <a:cxn ang="0">
                  <a:pos x="74" y="24"/>
                </a:cxn>
                <a:cxn ang="0">
                  <a:pos x="66" y="22"/>
                </a:cxn>
              </a:cxnLst>
              <a:rect l="0" t="0" r="r" b="b"/>
              <a:pathLst>
                <a:path w="74" h="72">
                  <a:moveTo>
                    <a:pt x="66" y="22"/>
                  </a:moveTo>
                  <a:lnTo>
                    <a:pt x="66" y="22"/>
                  </a:lnTo>
                  <a:lnTo>
                    <a:pt x="52" y="20"/>
                  </a:lnTo>
                  <a:lnTo>
                    <a:pt x="36" y="16"/>
                  </a:lnTo>
                  <a:lnTo>
                    <a:pt x="22" y="10"/>
                  </a:lnTo>
                  <a:lnTo>
                    <a:pt x="8" y="4"/>
                  </a:lnTo>
                  <a:lnTo>
                    <a:pt x="0" y="0"/>
                  </a:lnTo>
                  <a:lnTo>
                    <a:pt x="18" y="72"/>
                  </a:lnTo>
                  <a:lnTo>
                    <a:pt x="74" y="24"/>
                  </a:lnTo>
                  <a:lnTo>
                    <a:pt x="66"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6"/>
            <p:cNvSpPr>
              <a:spLocks/>
            </p:cNvSpPr>
            <p:nvPr/>
          </p:nvSpPr>
          <p:spPr bwMode="auto">
            <a:xfrm>
              <a:off x="2714625" y="1171575"/>
              <a:ext cx="104775" cy="123825"/>
            </a:xfrm>
            <a:custGeom>
              <a:avLst/>
              <a:gdLst/>
              <a:ahLst/>
              <a:cxnLst>
                <a:cxn ang="0">
                  <a:pos x="66" y="0"/>
                </a:cxn>
                <a:cxn ang="0">
                  <a:pos x="0" y="40"/>
                </a:cxn>
                <a:cxn ang="0">
                  <a:pos x="66" y="78"/>
                </a:cxn>
                <a:cxn ang="0">
                  <a:pos x="64" y="70"/>
                </a:cxn>
                <a:cxn ang="0">
                  <a:pos x="64" y="70"/>
                </a:cxn>
                <a:cxn ang="0">
                  <a:pos x="62" y="54"/>
                </a:cxn>
                <a:cxn ang="0">
                  <a:pos x="60" y="40"/>
                </a:cxn>
                <a:cxn ang="0">
                  <a:pos x="60" y="40"/>
                </a:cxn>
                <a:cxn ang="0">
                  <a:pos x="62" y="24"/>
                </a:cxn>
                <a:cxn ang="0">
                  <a:pos x="64" y="10"/>
                </a:cxn>
                <a:cxn ang="0">
                  <a:pos x="66" y="0"/>
                </a:cxn>
              </a:cxnLst>
              <a:rect l="0" t="0" r="r" b="b"/>
              <a:pathLst>
                <a:path w="66" h="78">
                  <a:moveTo>
                    <a:pt x="66" y="0"/>
                  </a:moveTo>
                  <a:lnTo>
                    <a:pt x="0" y="40"/>
                  </a:lnTo>
                  <a:lnTo>
                    <a:pt x="66" y="78"/>
                  </a:lnTo>
                  <a:lnTo>
                    <a:pt x="64" y="70"/>
                  </a:lnTo>
                  <a:lnTo>
                    <a:pt x="64" y="70"/>
                  </a:lnTo>
                  <a:lnTo>
                    <a:pt x="62" y="54"/>
                  </a:lnTo>
                  <a:lnTo>
                    <a:pt x="60" y="40"/>
                  </a:lnTo>
                  <a:lnTo>
                    <a:pt x="60" y="40"/>
                  </a:lnTo>
                  <a:lnTo>
                    <a:pt x="62" y="24"/>
                  </a:lnTo>
                  <a:lnTo>
                    <a:pt x="64" y="1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7"/>
            <p:cNvSpPr>
              <a:spLocks/>
            </p:cNvSpPr>
            <p:nvPr/>
          </p:nvSpPr>
          <p:spPr bwMode="auto">
            <a:xfrm>
              <a:off x="3105150" y="1466850"/>
              <a:ext cx="117475" cy="117475"/>
            </a:xfrm>
            <a:custGeom>
              <a:avLst/>
              <a:gdLst/>
              <a:ahLst/>
              <a:cxnLst>
                <a:cxn ang="0">
                  <a:pos x="8" y="22"/>
                </a:cxn>
                <a:cxn ang="0">
                  <a:pos x="0" y="24"/>
                </a:cxn>
                <a:cxn ang="0">
                  <a:pos x="56" y="74"/>
                </a:cxn>
                <a:cxn ang="0">
                  <a:pos x="74" y="0"/>
                </a:cxn>
                <a:cxn ang="0">
                  <a:pos x="66" y="4"/>
                </a:cxn>
                <a:cxn ang="0">
                  <a:pos x="66" y="4"/>
                </a:cxn>
                <a:cxn ang="0">
                  <a:pos x="52" y="10"/>
                </a:cxn>
                <a:cxn ang="0">
                  <a:pos x="38" y="16"/>
                </a:cxn>
                <a:cxn ang="0">
                  <a:pos x="24" y="20"/>
                </a:cxn>
                <a:cxn ang="0">
                  <a:pos x="8" y="22"/>
                </a:cxn>
                <a:cxn ang="0">
                  <a:pos x="8" y="22"/>
                </a:cxn>
              </a:cxnLst>
              <a:rect l="0" t="0" r="r" b="b"/>
              <a:pathLst>
                <a:path w="74" h="74">
                  <a:moveTo>
                    <a:pt x="8" y="22"/>
                  </a:moveTo>
                  <a:lnTo>
                    <a:pt x="0" y="24"/>
                  </a:lnTo>
                  <a:lnTo>
                    <a:pt x="56" y="74"/>
                  </a:lnTo>
                  <a:lnTo>
                    <a:pt x="74" y="0"/>
                  </a:lnTo>
                  <a:lnTo>
                    <a:pt x="66" y="4"/>
                  </a:lnTo>
                  <a:lnTo>
                    <a:pt x="66" y="4"/>
                  </a:lnTo>
                  <a:lnTo>
                    <a:pt x="52" y="10"/>
                  </a:lnTo>
                  <a:lnTo>
                    <a:pt x="38" y="16"/>
                  </a:lnTo>
                  <a:lnTo>
                    <a:pt x="24" y="20"/>
                  </a:lnTo>
                  <a:lnTo>
                    <a:pt x="8" y="22"/>
                  </a:lnTo>
                  <a:lnTo>
                    <a:pt x="8"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8"/>
            <p:cNvSpPr>
              <a:spLocks/>
            </p:cNvSpPr>
            <p:nvPr/>
          </p:nvSpPr>
          <p:spPr bwMode="auto">
            <a:xfrm>
              <a:off x="2784475" y="1019175"/>
              <a:ext cx="120650" cy="111125"/>
            </a:xfrm>
            <a:custGeom>
              <a:avLst/>
              <a:gdLst/>
              <a:ahLst/>
              <a:cxnLst>
                <a:cxn ang="0">
                  <a:pos x="34" y="62"/>
                </a:cxn>
                <a:cxn ang="0">
                  <a:pos x="34" y="62"/>
                </a:cxn>
                <a:cxn ang="0">
                  <a:pos x="42" y="48"/>
                </a:cxn>
                <a:cxn ang="0">
                  <a:pos x="50" y="36"/>
                </a:cxn>
                <a:cxn ang="0">
                  <a:pos x="58" y="24"/>
                </a:cxn>
                <a:cxn ang="0">
                  <a:pos x="70" y="12"/>
                </a:cxn>
                <a:cxn ang="0">
                  <a:pos x="76" y="6"/>
                </a:cxn>
                <a:cxn ang="0">
                  <a:pos x="0" y="0"/>
                </a:cxn>
                <a:cxn ang="0">
                  <a:pos x="30" y="70"/>
                </a:cxn>
                <a:cxn ang="0">
                  <a:pos x="34" y="62"/>
                </a:cxn>
              </a:cxnLst>
              <a:rect l="0" t="0" r="r" b="b"/>
              <a:pathLst>
                <a:path w="76" h="70">
                  <a:moveTo>
                    <a:pt x="34" y="62"/>
                  </a:moveTo>
                  <a:lnTo>
                    <a:pt x="34" y="62"/>
                  </a:lnTo>
                  <a:lnTo>
                    <a:pt x="42" y="48"/>
                  </a:lnTo>
                  <a:lnTo>
                    <a:pt x="50" y="36"/>
                  </a:lnTo>
                  <a:lnTo>
                    <a:pt x="58" y="24"/>
                  </a:lnTo>
                  <a:lnTo>
                    <a:pt x="70" y="12"/>
                  </a:lnTo>
                  <a:lnTo>
                    <a:pt x="76" y="6"/>
                  </a:lnTo>
                  <a:lnTo>
                    <a:pt x="0" y="0"/>
                  </a:lnTo>
                  <a:lnTo>
                    <a:pt x="30" y="70"/>
                  </a:lnTo>
                  <a:lnTo>
                    <a:pt x="34"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9"/>
            <p:cNvSpPr>
              <a:spLocks/>
            </p:cNvSpPr>
            <p:nvPr/>
          </p:nvSpPr>
          <p:spPr bwMode="auto">
            <a:xfrm>
              <a:off x="2784475" y="1339850"/>
              <a:ext cx="120650" cy="111125"/>
            </a:xfrm>
            <a:custGeom>
              <a:avLst/>
              <a:gdLst/>
              <a:ahLst/>
              <a:cxnLst>
                <a:cxn ang="0">
                  <a:pos x="70" y="56"/>
                </a:cxn>
                <a:cxn ang="0">
                  <a:pos x="70" y="56"/>
                </a:cxn>
                <a:cxn ang="0">
                  <a:pos x="58" y="46"/>
                </a:cxn>
                <a:cxn ang="0">
                  <a:pos x="50" y="34"/>
                </a:cxn>
                <a:cxn ang="0">
                  <a:pos x="42" y="22"/>
                </a:cxn>
                <a:cxn ang="0">
                  <a:pos x="34" y="8"/>
                </a:cxn>
                <a:cxn ang="0">
                  <a:pos x="30" y="0"/>
                </a:cxn>
                <a:cxn ang="0">
                  <a:pos x="0" y="70"/>
                </a:cxn>
                <a:cxn ang="0">
                  <a:pos x="76" y="62"/>
                </a:cxn>
                <a:cxn ang="0">
                  <a:pos x="70" y="56"/>
                </a:cxn>
              </a:cxnLst>
              <a:rect l="0" t="0" r="r" b="b"/>
              <a:pathLst>
                <a:path w="76" h="70">
                  <a:moveTo>
                    <a:pt x="70" y="56"/>
                  </a:moveTo>
                  <a:lnTo>
                    <a:pt x="70" y="56"/>
                  </a:lnTo>
                  <a:lnTo>
                    <a:pt x="58" y="46"/>
                  </a:lnTo>
                  <a:lnTo>
                    <a:pt x="50" y="34"/>
                  </a:lnTo>
                  <a:lnTo>
                    <a:pt x="42" y="22"/>
                  </a:lnTo>
                  <a:lnTo>
                    <a:pt x="34" y="8"/>
                  </a:lnTo>
                  <a:lnTo>
                    <a:pt x="30" y="0"/>
                  </a:lnTo>
                  <a:lnTo>
                    <a:pt x="0" y="70"/>
                  </a:lnTo>
                  <a:lnTo>
                    <a:pt x="76" y="62"/>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0"/>
            <p:cNvSpPr>
              <a:spLocks/>
            </p:cNvSpPr>
            <p:nvPr/>
          </p:nvSpPr>
          <p:spPr bwMode="auto">
            <a:xfrm>
              <a:off x="3346450" y="1171575"/>
              <a:ext cx="101600" cy="123825"/>
            </a:xfrm>
            <a:custGeom>
              <a:avLst/>
              <a:gdLst/>
              <a:ahLst/>
              <a:cxnLst>
                <a:cxn ang="0">
                  <a:pos x="0" y="78"/>
                </a:cxn>
                <a:cxn ang="0">
                  <a:pos x="64" y="40"/>
                </a:cxn>
                <a:cxn ang="0">
                  <a:pos x="0" y="0"/>
                </a:cxn>
                <a:cxn ang="0">
                  <a:pos x="0" y="10"/>
                </a:cxn>
                <a:cxn ang="0">
                  <a:pos x="0" y="10"/>
                </a:cxn>
                <a:cxn ang="0">
                  <a:pos x="2" y="24"/>
                </a:cxn>
                <a:cxn ang="0">
                  <a:pos x="4" y="40"/>
                </a:cxn>
                <a:cxn ang="0">
                  <a:pos x="4" y="40"/>
                </a:cxn>
                <a:cxn ang="0">
                  <a:pos x="2" y="54"/>
                </a:cxn>
                <a:cxn ang="0">
                  <a:pos x="0" y="70"/>
                </a:cxn>
                <a:cxn ang="0">
                  <a:pos x="0" y="78"/>
                </a:cxn>
              </a:cxnLst>
              <a:rect l="0" t="0" r="r" b="b"/>
              <a:pathLst>
                <a:path w="64" h="78">
                  <a:moveTo>
                    <a:pt x="0" y="78"/>
                  </a:moveTo>
                  <a:lnTo>
                    <a:pt x="64" y="40"/>
                  </a:lnTo>
                  <a:lnTo>
                    <a:pt x="0" y="0"/>
                  </a:lnTo>
                  <a:lnTo>
                    <a:pt x="0" y="10"/>
                  </a:lnTo>
                  <a:lnTo>
                    <a:pt x="0" y="10"/>
                  </a:lnTo>
                  <a:lnTo>
                    <a:pt x="2" y="24"/>
                  </a:lnTo>
                  <a:lnTo>
                    <a:pt x="4" y="40"/>
                  </a:lnTo>
                  <a:lnTo>
                    <a:pt x="4" y="40"/>
                  </a:lnTo>
                  <a:lnTo>
                    <a:pt x="2" y="54"/>
                  </a:lnTo>
                  <a:lnTo>
                    <a:pt x="0" y="70"/>
                  </a:lnTo>
                  <a:lnTo>
                    <a:pt x="0"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1"/>
            <p:cNvSpPr>
              <a:spLocks/>
            </p:cNvSpPr>
            <p:nvPr/>
          </p:nvSpPr>
          <p:spPr bwMode="auto">
            <a:xfrm>
              <a:off x="3257550" y="1019175"/>
              <a:ext cx="120650" cy="111125"/>
            </a:xfrm>
            <a:custGeom>
              <a:avLst/>
              <a:gdLst/>
              <a:ahLst/>
              <a:cxnLst>
                <a:cxn ang="0">
                  <a:pos x="6" y="12"/>
                </a:cxn>
                <a:cxn ang="0">
                  <a:pos x="6" y="12"/>
                </a:cxn>
                <a:cxn ang="0">
                  <a:pos x="18" y="24"/>
                </a:cxn>
                <a:cxn ang="0">
                  <a:pos x="26" y="36"/>
                </a:cxn>
                <a:cxn ang="0">
                  <a:pos x="36" y="48"/>
                </a:cxn>
                <a:cxn ang="0">
                  <a:pos x="42" y="62"/>
                </a:cxn>
                <a:cxn ang="0">
                  <a:pos x="46" y="70"/>
                </a:cxn>
                <a:cxn ang="0">
                  <a:pos x="76" y="0"/>
                </a:cxn>
                <a:cxn ang="0">
                  <a:pos x="0" y="6"/>
                </a:cxn>
                <a:cxn ang="0">
                  <a:pos x="6" y="12"/>
                </a:cxn>
              </a:cxnLst>
              <a:rect l="0" t="0" r="r" b="b"/>
              <a:pathLst>
                <a:path w="76" h="70">
                  <a:moveTo>
                    <a:pt x="6" y="12"/>
                  </a:moveTo>
                  <a:lnTo>
                    <a:pt x="6" y="12"/>
                  </a:lnTo>
                  <a:lnTo>
                    <a:pt x="18" y="24"/>
                  </a:lnTo>
                  <a:lnTo>
                    <a:pt x="26" y="36"/>
                  </a:lnTo>
                  <a:lnTo>
                    <a:pt x="36" y="48"/>
                  </a:lnTo>
                  <a:lnTo>
                    <a:pt x="42" y="62"/>
                  </a:lnTo>
                  <a:lnTo>
                    <a:pt x="46" y="70"/>
                  </a:lnTo>
                  <a:lnTo>
                    <a:pt x="76" y="0"/>
                  </a:lnTo>
                  <a:lnTo>
                    <a:pt x="0" y="6"/>
                  </a:lnTo>
                  <a:lnTo>
                    <a:pt x="6"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72"/>
            <p:cNvSpPr>
              <a:spLocks/>
            </p:cNvSpPr>
            <p:nvPr/>
          </p:nvSpPr>
          <p:spPr bwMode="auto">
            <a:xfrm>
              <a:off x="2857500" y="1009650"/>
              <a:ext cx="450850" cy="450850"/>
            </a:xfrm>
            <a:custGeom>
              <a:avLst/>
              <a:gdLst/>
              <a:ahLst/>
              <a:cxnLst>
                <a:cxn ang="0">
                  <a:pos x="142" y="0"/>
                </a:cxn>
                <a:cxn ang="0">
                  <a:pos x="170" y="2"/>
                </a:cxn>
                <a:cxn ang="0">
                  <a:pos x="196" y="10"/>
                </a:cxn>
                <a:cxn ang="0">
                  <a:pos x="220" y="24"/>
                </a:cxn>
                <a:cxn ang="0">
                  <a:pos x="242" y="42"/>
                </a:cxn>
                <a:cxn ang="0">
                  <a:pos x="258" y="62"/>
                </a:cxn>
                <a:cxn ang="0">
                  <a:pos x="272" y="86"/>
                </a:cxn>
                <a:cxn ang="0">
                  <a:pos x="280" y="112"/>
                </a:cxn>
                <a:cxn ang="0">
                  <a:pos x="284" y="142"/>
                </a:cxn>
                <a:cxn ang="0">
                  <a:pos x="282" y="156"/>
                </a:cxn>
                <a:cxn ang="0">
                  <a:pos x="276" y="184"/>
                </a:cxn>
                <a:cxn ang="0">
                  <a:pos x="266" y="210"/>
                </a:cxn>
                <a:cxn ang="0">
                  <a:pos x="250" y="232"/>
                </a:cxn>
                <a:cxn ang="0">
                  <a:pos x="232" y="252"/>
                </a:cxn>
                <a:cxn ang="0">
                  <a:pos x="208" y="266"/>
                </a:cxn>
                <a:cxn ang="0">
                  <a:pos x="184" y="278"/>
                </a:cxn>
                <a:cxn ang="0">
                  <a:pos x="156" y="282"/>
                </a:cxn>
                <a:cxn ang="0">
                  <a:pos x="142" y="284"/>
                </a:cxn>
                <a:cxn ang="0">
                  <a:pos x="112" y="280"/>
                </a:cxn>
                <a:cxn ang="0">
                  <a:pos x="86" y="272"/>
                </a:cxn>
                <a:cxn ang="0">
                  <a:pos x="62" y="260"/>
                </a:cxn>
                <a:cxn ang="0">
                  <a:pos x="40" y="242"/>
                </a:cxn>
                <a:cxn ang="0">
                  <a:pos x="24" y="220"/>
                </a:cxn>
                <a:cxn ang="0">
                  <a:pos x="10" y="196"/>
                </a:cxn>
                <a:cxn ang="0">
                  <a:pos x="2" y="170"/>
                </a:cxn>
                <a:cxn ang="0">
                  <a:pos x="0" y="142"/>
                </a:cxn>
                <a:cxn ang="0">
                  <a:pos x="0" y="128"/>
                </a:cxn>
                <a:cxn ang="0">
                  <a:pos x="6" y="100"/>
                </a:cxn>
                <a:cxn ang="0">
                  <a:pos x="16" y="74"/>
                </a:cxn>
                <a:cxn ang="0">
                  <a:pos x="32" y="52"/>
                </a:cxn>
                <a:cxn ang="0">
                  <a:pos x="50" y="32"/>
                </a:cxn>
                <a:cxn ang="0">
                  <a:pos x="74" y="16"/>
                </a:cxn>
                <a:cxn ang="0">
                  <a:pos x="98" y="6"/>
                </a:cxn>
                <a:cxn ang="0">
                  <a:pos x="126" y="0"/>
                </a:cxn>
                <a:cxn ang="0">
                  <a:pos x="142" y="0"/>
                </a:cxn>
              </a:cxnLst>
              <a:rect l="0" t="0" r="r" b="b"/>
              <a:pathLst>
                <a:path w="284" h="284">
                  <a:moveTo>
                    <a:pt x="142" y="0"/>
                  </a:moveTo>
                  <a:lnTo>
                    <a:pt x="142" y="0"/>
                  </a:lnTo>
                  <a:lnTo>
                    <a:pt x="156" y="0"/>
                  </a:lnTo>
                  <a:lnTo>
                    <a:pt x="170" y="2"/>
                  </a:lnTo>
                  <a:lnTo>
                    <a:pt x="184" y="6"/>
                  </a:lnTo>
                  <a:lnTo>
                    <a:pt x="196" y="10"/>
                  </a:lnTo>
                  <a:lnTo>
                    <a:pt x="208" y="16"/>
                  </a:lnTo>
                  <a:lnTo>
                    <a:pt x="220" y="24"/>
                  </a:lnTo>
                  <a:lnTo>
                    <a:pt x="232" y="32"/>
                  </a:lnTo>
                  <a:lnTo>
                    <a:pt x="242" y="42"/>
                  </a:lnTo>
                  <a:lnTo>
                    <a:pt x="250" y="52"/>
                  </a:lnTo>
                  <a:lnTo>
                    <a:pt x="258" y="62"/>
                  </a:lnTo>
                  <a:lnTo>
                    <a:pt x="266" y="74"/>
                  </a:lnTo>
                  <a:lnTo>
                    <a:pt x="272" y="86"/>
                  </a:lnTo>
                  <a:lnTo>
                    <a:pt x="276" y="100"/>
                  </a:lnTo>
                  <a:lnTo>
                    <a:pt x="280" y="112"/>
                  </a:lnTo>
                  <a:lnTo>
                    <a:pt x="282" y="128"/>
                  </a:lnTo>
                  <a:lnTo>
                    <a:pt x="284" y="142"/>
                  </a:lnTo>
                  <a:lnTo>
                    <a:pt x="284" y="142"/>
                  </a:lnTo>
                  <a:lnTo>
                    <a:pt x="282" y="156"/>
                  </a:lnTo>
                  <a:lnTo>
                    <a:pt x="280" y="170"/>
                  </a:lnTo>
                  <a:lnTo>
                    <a:pt x="276" y="184"/>
                  </a:lnTo>
                  <a:lnTo>
                    <a:pt x="272" y="196"/>
                  </a:lnTo>
                  <a:lnTo>
                    <a:pt x="266" y="210"/>
                  </a:lnTo>
                  <a:lnTo>
                    <a:pt x="258" y="220"/>
                  </a:lnTo>
                  <a:lnTo>
                    <a:pt x="250" y="232"/>
                  </a:lnTo>
                  <a:lnTo>
                    <a:pt x="242" y="242"/>
                  </a:lnTo>
                  <a:lnTo>
                    <a:pt x="232" y="252"/>
                  </a:lnTo>
                  <a:lnTo>
                    <a:pt x="220" y="260"/>
                  </a:lnTo>
                  <a:lnTo>
                    <a:pt x="208" y="266"/>
                  </a:lnTo>
                  <a:lnTo>
                    <a:pt x="196" y="272"/>
                  </a:lnTo>
                  <a:lnTo>
                    <a:pt x="184" y="278"/>
                  </a:lnTo>
                  <a:lnTo>
                    <a:pt x="170" y="280"/>
                  </a:lnTo>
                  <a:lnTo>
                    <a:pt x="156" y="282"/>
                  </a:lnTo>
                  <a:lnTo>
                    <a:pt x="142" y="284"/>
                  </a:lnTo>
                  <a:lnTo>
                    <a:pt x="142" y="284"/>
                  </a:lnTo>
                  <a:lnTo>
                    <a:pt x="126" y="282"/>
                  </a:lnTo>
                  <a:lnTo>
                    <a:pt x="112" y="280"/>
                  </a:lnTo>
                  <a:lnTo>
                    <a:pt x="98" y="278"/>
                  </a:lnTo>
                  <a:lnTo>
                    <a:pt x="86" y="272"/>
                  </a:lnTo>
                  <a:lnTo>
                    <a:pt x="74" y="266"/>
                  </a:lnTo>
                  <a:lnTo>
                    <a:pt x="62" y="260"/>
                  </a:lnTo>
                  <a:lnTo>
                    <a:pt x="50" y="252"/>
                  </a:lnTo>
                  <a:lnTo>
                    <a:pt x="40" y="242"/>
                  </a:lnTo>
                  <a:lnTo>
                    <a:pt x="32" y="232"/>
                  </a:lnTo>
                  <a:lnTo>
                    <a:pt x="24" y="220"/>
                  </a:lnTo>
                  <a:lnTo>
                    <a:pt x="16" y="210"/>
                  </a:lnTo>
                  <a:lnTo>
                    <a:pt x="10" y="196"/>
                  </a:lnTo>
                  <a:lnTo>
                    <a:pt x="6" y="184"/>
                  </a:lnTo>
                  <a:lnTo>
                    <a:pt x="2" y="170"/>
                  </a:lnTo>
                  <a:lnTo>
                    <a:pt x="0" y="156"/>
                  </a:lnTo>
                  <a:lnTo>
                    <a:pt x="0" y="142"/>
                  </a:lnTo>
                  <a:lnTo>
                    <a:pt x="0" y="142"/>
                  </a:lnTo>
                  <a:lnTo>
                    <a:pt x="0" y="128"/>
                  </a:lnTo>
                  <a:lnTo>
                    <a:pt x="2" y="112"/>
                  </a:lnTo>
                  <a:lnTo>
                    <a:pt x="6" y="100"/>
                  </a:lnTo>
                  <a:lnTo>
                    <a:pt x="10" y="86"/>
                  </a:lnTo>
                  <a:lnTo>
                    <a:pt x="16" y="74"/>
                  </a:lnTo>
                  <a:lnTo>
                    <a:pt x="24" y="62"/>
                  </a:lnTo>
                  <a:lnTo>
                    <a:pt x="32" y="52"/>
                  </a:lnTo>
                  <a:lnTo>
                    <a:pt x="40" y="42"/>
                  </a:lnTo>
                  <a:lnTo>
                    <a:pt x="50" y="32"/>
                  </a:lnTo>
                  <a:lnTo>
                    <a:pt x="62" y="24"/>
                  </a:lnTo>
                  <a:lnTo>
                    <a:pt x="74" y="16"/>
                  </a:lnTo>
                  <a:lnTo>
                    <a:pt x="86" y="10"/>
                  </a:lnTo>
                  <a:lnTo>
                    <a:pt x="98" y="6"/>
                  </a:lnTo>
                  <a:lnTo>
                    <a:pt x="112" y="2"/>
                  </a:lnTo>
                  <a:lnTo>
                    <a:pt x="126" y="0"/>
                  </a:lnTo>
                  <a:lnTo>
                    <a:pt x="142" y="0"/>
                  </a:lnTo>
                  <a:lnTo>
                    <a:pt x="14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3"/>
            <p:cNvSpPr>
              <a:spLocks/>
            </p:cNvSpPr>
            <p:nvPr/>
          </p:nvSpPr>
          <p:spPr bwMode="auto">
            <a:xfrm>
              <a:off x="3016250" y="860425"/>
              <a:ext cx="130175" cy="63500"/>
            </a:xfrm>
            <a:custGeom>
              <a:avLst/>
              <a:gdLst/>
              <a:ahLst/>
              <a:cxnLst>
                <a:cxn ang="0">
                  <a:pos x="82" y="4"/>
                </a:cxn>
                <a:cxn ang="0">
                  <a:pos x="82" y="4"/>
                </a:cxn>
                <a:cxn ang="0">
                  <a:pos x="62" y="0"/>
                </a:cxn>
                <a:cxn ang="0">
                  <a:pos x="42" y="0"/>
                </a:cxn>
                <a:cxn ang="0">
                  <a:pos x="42" y="0"/>
                </a:cxn>
                <a:cxn ang="0">
                  <a:pos x="20" y="0"/>
                </a:cxn>
                <a:cxn ang="0">
                  <a:pos x="0" y="4"/>
                </a:cxn>
                <a:cxn ang="0">
                  <a:pos x="42" y="40"/>
                </a:cxn>
                <a:cxn ang="0">
                  <a:pos x="82" y="4"/>
                </a:cxn>
              </a:cxnLst>
              <a:rect l="0" t="0" r="r" b="b"/>
              <a:pathLst>
                <a:path w="82" h="40">
                  <a:moveTo>
                    <a:pt x="82" y="4"/>
                  </a:moveTo>
                  <a:lnTo>
                    <a:pt x="82" y="4"/>
                  </a:lnTo>
                  <a:lnTo>
                    <a:pt x="62" y="0"/>
                  </a:lnTo>
                  <a:lnTo>
                    <a:pt x="42" y="0"/>
                  </a:lnTo>
                  <a:lnTo>
                    <a:pt x="42" y="0"/>
                  </a:lnTo>
                  <a:lnTo>
                    <a:pt x="20" y="0"/>
                  </a:lnTo>
                  <a:lnTo>
                    <a:pt x="0" y="4"/>
                  </a:lnTo>
                  <a:lnTo>
                    <a:pt x="42" y="40"/>
                  </a:lnTo>
                  <a:lnTo>
                    <a:pt x="8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4"/>
            <p:cNvSpPr>
              <a:spLocks/>
            </p:cNvSpPr>
            <p:nvPr/>
          </p:nvSpPr>
          <p:spPr bwMode="auto">
            <a:xfrm>
              <a:off x="2813050" y="898525"/>
              <a:ext cx="104775" cy="82550"/>
            </a:xfrm>
            <a:custGeom>
              <a:avLst/>
              <a:gdLst/>
              <a:ahLst/>
              <a:cxnLst>
                <a:cxn ang="0">
                  <a:pos x="66" y="0"/>
                </a:cxn>
                <a:cxn ang="0">
                  <a:pos x="66" y="0"/>
                </a:cxn>
                <a:cxn ang="0">
                  <a:pos x="48" y="10"/>
                </a:cxn>
                <a:cxn ang="0">
                  <a:pos x="30" y="20"/>
                </a:cxn>
                <a:cxn ang="0">
                  <a:pos x="14" y="34"/>
                </a:cxn>
                <a:cxn ang="0">
                  <a:pos x="0" y="48"/>
                </a:cxn>
                <a:cxn ang="0">
                  <a:pos x="54" y="52"/>
                </a:cxn>
                <a:cxn ang="0">
                  <a:pos x="66" y="0"/>
                </a:cxn>
              </a:cxnLst>
              <a:rect l="0" t="0" r="r" b="b"/>
              <a:pathLst>
                <a:path w="66" h="52">
                  <a:moveTo>
                    <a:pt x="66" y="0"/>
                  </a:moveTo>
                  <a:lnTo>
                    <a:pt x="66" y="0"/>
                  </a:lnTo>
                  <a:lnTo>
                    <a:pt x="48" y="10"/>
                  </a:lnTo>
                  <a:lnTo>
                    <a:pt x="30" y="20"/>
                  </a:lnTo>
                  <a:lnTo>
                    <a:pt x="14" y="34"/>
                  </a:lnTo>
                  <a:lnTo>
                    <a:pt x="0" y="48"/>
                  </a:lnTo>
                  <a:lnTo>
                    <a:pt x="54" y="52"/>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5"/>
            <p:cNvSpPr>
              <a:spLocks/>
            </p:cNvSpPr>
            <p:nvPr/>
          </p:nvSpPr>
          <p:spPr bwMode="auto">
            <a:xfrm>
              <a:off x="3244850" y="898525"/>
              <a:ext cx="104775" cy="82550"/>
            </a:xfrm>
            <a:custGeom>
              <a:avLst/>
              <a:gdLst/>
              <a:ahLst/>
              <a:cxnLst>
                <a:cxn ang="0">
                  <a:pos x="66" y="48"/>
                </a:cxn>
                <a:cxn ang="0">
                  <a:pos x="66" y="48"/>
                </a:cxn>
                <a:cxn ang="0">
                  <a:pos x="52" y="34"/>
                </a:cxn>
                <a:cxn ang="0">
                  <a:pos x="36" y="20"/>
                </a:cxn>
                <a:cxn ang="0">
                  <a:pos x="18" y="10"/>
                </a:cxn>
                <a:cxn ang="0">
                  <a:pos x="0" y="0"/>
                </a:cxn>
                <a:cxn ang="0">
                  <a:pos x="12" y="52"/>
                </a:cxn>
                <a:cxn ang="0">
                  <a:pos x="66" y="48"/>
                </a:cxn>
              </a:cxnLst>
              <a:rect l="0" t="0" r="r" b="b"/>
              <a:pathLst>
                <a:path w="66" h="52">
                  <a:moveTo>
                    <a:pt x="66" y="48"/>
                  </a:moveTo>
                  <a:lnTo>
                    <a:pt x="66" y="48"/>
                  </a:lnTo>
                  <a:lnTo>
                    <a:pt x="52" y="34"/>
                  </a:lnTo>
                  <a:lnTo>
                    <a:pt x="36" y="20"/>
                  </a:lnTo>
                  <a:lnTo>
                    <a:pt x="18" y="10"/>
                  </a:lnTo>
                  <a:lnTo>
                    <a:pt x="0" y="0"/>
                  </a:lnTo>
                  <a:lnTo>
                    <a:pt x="12" y="52"/>
                  </a:lnTo>
                  <a:lnTo>
                    <a:pt x="66"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76"/>
            <p:cNvSpPr>
              <a:spLocks/>
            </p:cNvSpPr>
            <p:nvPr/>
          </p:nvSpPr>
          <p:spPr bwMode="auto">
            <a:xfrm>
              <a:off x="3378200" y="1285875"/>
              <a:ext cx="73025" cy="123825"/>
            </a:xfrm>
            <a:custGeom>
              <a:avLst/>
              <a:gdLst/>
              <a:ahLst/>
              <a:cxnLst>
                <a:cxn ang="0">
                  <a:pos x="22" y="78"/>
                </a:cxn>
                <a:cxn ang="0">
                  <a:pos x="22" y="78"/>
                </a:cxn>
                <a:cxn ang="0">
                  <a:pos x="30" y="60"/>
                </a:cxn>
                <a:cxn ang="0">
                  <a:pos x="38" y="40"/>
                </a:cxn>
                <a:cxn ang="0">
                  <a:pos x="42" y="20"/>
                </a:cxn>
                <a:cxn ang="0">
                  <a:pos x="46" y="0"/>
                </a:cxn>
                <a:cxn ang="0">
                  <a:pos x="0" y="28"/>
                </a:cxn>
                <a:cxn ang="0">
                  <a:pos x="22" y="78"/>
                </a:cxn>
              </a:cxnLst>
              <a:rect l="0" t="0" r="r" b="b"/>
              <a:pathLst>
                <a:path w="46" h="78">
                  <a:moveTo>
                    <a:pt x="22" y="78"/>
                  </a:moveTo>
                  <a:lnTo>
                    <a:pt x="22" y="78"/>
                  </a:lnTo>
                  <a:lnTo>
                    <a:pt x="30" y="60"/>
                  </a:lnTo>
                  <a:lnTo>
                    <a:pt x="38" y="40"/>
                  </a:lnTo>
                  <a:lnTo>
                    <a:pt x="42" y="20"/>
                  </a:lnTo>
                  <a:lnTo>
                    <a:pt x="46" y="0"/>
                  </a:lnTo>
                  <a:lnTo>
                    <a:pt x="0" y="28"/>
                  </a:lnTo>
                  <a:lnTo>
                    <a:pt x="22"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77"/>
            <p:cNvSpPr>
              <a:spLocks/>
            </p:cNvSpPr>
            <p:nvPr/>
          </p:nvSpPr>
          <p:spPr bwMode="auto">
            <a:xfrm>
              <a:off x="2711450" y="1057275"/>
              <a:ext cx="73025" cy="123825"/>
            </a:xfrm>
            <a:custGeom>
              <a:avLst/>
              <a:gdLst/>
              <a:ahLst/>
              <a:cxnLst>
                <a:cxn ang="0">
                  <a:pos x="24" y="0"/>
                </a:cxn>
                <a:cxn ang="0">
                  <a:pos x="24" y="0"/>
                </a:cxn>
                <a:cxn ang="0">
                  <a:pos x="16" y="20"/>
                </a:cxn>
                <a:cxn ang="0">
                  <a:pos x="10" y="38"/>
                </a:cxn>
                <a:cxn ang="0">
                  <a:pos x="4" y="58"/>
                </a:cxn>
                <a:cxn ang="0">
                  <a:pos x="0" y="78"/>
                </a:cxn>
                <a:cxn ang="0">
                  <a:pos x="46" y="50"/>
                </a:cxn>
                <a:cxn ang="0">
                  <a:pos x="24" y="0"/>
                </a:cxn>
              </a:cxnLst>
              <a:rect l="0" t="0" r="r" b="b"/>
              <a:pathLst>
                <a:path w="46" h="78">
                  <a:moveTo>
                    <a:pt x="24" y="0"/>
                  </a:moveTo>
                  <a:lnTo>
                    <a:pt x="24" y="0"/>
                  </a:lnTo>
                  <a:lnTo>
                    <a:pt x="16" y="20"/>
                  </a:lnTo>
                  <a:lnTo>
                    <a:pt x="10" y="38"/>
                  </a:lnTo>
                  <a:lnTo>
                    <a:pt x="4" y="58"/>
                  </a:lnTo>
                  <a:lnTo>
                    <a:pt x="0" y="78"/>
                  </a:lnTo>
                  <a:lnTo>
                    <a:pt x="46" y="50"/>
                  </a:lnTo>
                  <a:lnTo>
                    <a:pt x="2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8"/>
            <p:cNvSpPr>
              <a:spLocks/>
            </p:cNvSpPr>
            <p:nvPr/>
          </p:nvSpPr>
          <p:spPr bwMode="auto">
            <a:xfrm>
              <a:off x="3378200" y="1057275"/>
              <a:ext cx="73025" cy="123825"/>
            </a:xfrm>
            <a:custGeom>
              <a:avLst/>
              <a:gdLst/>
              <a:ahLst/>
              <a:cxnLst>
                <a:cxn ang="0">
                  <a:pos x="22" y="0"/>
                </a:cxn>
                <a:cxn ang="0">
                  <a:pos x="0" y="50"/>
                </a:cxn>
                <a:cxn ang="0">
                  <a:pos x="46" y="78"/>
                </a:cxn>
                <a:cxn ang="0">
                  <a:pos x="46" y="78"/>
                </a:cxn>
                <a:cxn ang="0">
                  <a:pos x="42" y="58"/>
                </a:cxn>
                <a:cxn ang="0">
                  <a:pos x="38" y="38"/>
                </a:cxn>
                <a:cxn ang="0">
                  <a:pos x="30" y="20"/>
                </a:cxn>
                <a:cxn ang="0">
                  <a:pos x="22" y="0"/>
                </a:cxn>
                <a:cxn ang="0">
                  <a:pos x="22" y="0"/>
                </a:cxn>
              </a:cxnLst>
              <a:rect l="0" t="0" r="r" b="b"/>
              <a:pathLst>
                <a:path w="46" h="78">
                  <a:moveTo>
                    <a:pt x="22" y="0"/>
                  </a:moveTo>
                  <a:lnTo>
                    <a:pt x="0" y="50"/>
                  </a:lnTo>
                  <a:lnTo>
                    <a:pt x="46" y="78"/>
                  </a:lnTo>
                  <a:lnTo>
                    <a:pt x="46" y="78"/>
                  </a:lnTo>
                  <a:lnTo>
                    <a:pt x="42" y="58"/>
                  </a:lnTo>
                  <a:lnTo>
                    <a:pt x="38" y="38"/>
                  </a:lnTo>
                  <a:lnTo>
                    <a:pt x="30" y="20"/>
                  </a:lnTo>
                  <a:lnTo>
                    <a:pt x="22" y="0"/>
                  </a:lnTo>
                  <a:lnTo>
                    <a:pt x="2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9"/>
            <p:cNvSpPr>
              <a:spLocks/>
            </p:cNvSpPr>
            <p:nvPr/>
          </p:nvSpPr>
          <p:spPr bwMode="auto">
            <a:xfrm>
              <a:off x="2813050" y="1485900"/>
              <a:ext cx="104775" cy="85725"/>
            </a:xfrm>
            <a:custGeom>
              <a:avLst/>
              <a:gdLst/>
              <a:ahLst/>
              <a:cxnLst>
                <a:cxn ang="0">
                  <a:pos x="0" y="6"/>
                </a:cxn>
                <a:cxn ang="0">
                  <a:pos x="0" y="6"/>
                </a:cxn>
                <a:cxn ang="0">
                  <a:pos x="14" y="20"/>
                </a:cxn>
                <a:cxn ang="0">
                  <a:pos x="30" y="32"/>
                </a:cxn>
                <a:cxn ang="0">
                  <a:pos x="48" y="44"/>
                </a:cxn>
                <a:cxn ang="0">
                  <a:pos x="66" y="54"/>
                </a:cxn>
                <a:cxn ang="0">
                  <a:pos x="54" y="0"/>
                </a:cxn>
                <a:cxn ang="0">
                  <a:pos x="0" y="6"/>
                </a:cxn>
              </a:cxnLst>
              <a:rect l="0" t="0" r="r" b="b"/>
              <a:pathLst>
                <a:path w="66" h="54">
                  <a:moveTo>
                    <a:pt x="0" y="6"/>
                  </a:moveTo>
                  <a:lnTo>
                    <a:pt x="0" y="6"/>
                  </a:lnTo>
                  <a:lnTo>
                    <a:pt x="14" y="20"/>
                  </a:lnTo>
                  <a:lnTo>
                    <a:pt x="30" y="32"/>
                  </a:lnTo>
                  <a:lnTo>
                    <a:pt x="48" y="44"/>
                  </a:lnTo>
                  <a:lnTo>
                    <a:pt x="66" y="54"/>
                  </a:lnTo>
                  <a:lnTo>
                    <a:pt x="54" y="0"/>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0"/>
            <p:cNvSpPr>
              <a:spLocks/>
            </p:cNvSpPr>
            <p:nvPr/>
          </p:nvSpPr>
          <p:spPr bwMode="auto">
            <a:xfrm>
              <a:off x="3016250" y="1546225"/>
              <a:ext cx="130175" cy="63500"/>
            </a:xfrm>
            <a:custGeom>
              <a:avLst/>
              <a:gdLst/>
              <a:ahLst/>
              <a:cxnLst>
                <a:cxn ang="0">
                  <a:pos x="0" y="36"/>
                </a:cxn>
                <a:cxn ang="0">
                  <a:pos x="0" y="36"/>
                </a:cxn>
                <a:cxn ang="0">
                  <a:pos x="20" y="38"/>
                </a:cxn>
                <a:cxn ang="0">
                  <a:pos x="42" y="40"/>
                </a:cxn>
                <a:cxn ang="0">
                  <a:pos x="42" y="40"/>
                </a:cxn>
                <a:cxn ang="0">
                  <a:pos x="62" y="38"/>
                </a:cxn>
                <a:cxn ang="0">
                  <a:pos x="82" y="36"/>
                </a:cxn>
                <a:cxn ang="0">
                  <a:pos x="42" y="0"/>
                </a:cxn>
                <a:cxn ang="0">
                  <a:pos x="0" y="36"/>
                </a:cxn>
              </a:cxnLst>
              <a:rect l="0" t="0" r="r" b="b"/>
              <a:pathLst>
                <a:path w="82" h="40">
                  <a:moveTo>
                    <a:pt x="0" y="36"/>
                  </a:moveTo>
                  <a:lnTo>
                    <a:pt x="0" y="36"/>
                  </a:lnTo>
                  <a:lnTo>
                    <a:pt x="20" y="38"/>
                  </a:lnTo>
                  <a:lnTo>
                    <a:pt x="42" y="40"/>
                  </a:lnTo>
                  <a:lnTo>
                    <a:pt x="42" y="40"/>
                  </a:lnTo>
                  <a:lnTo>
                    <a:pt x="62" y="38"/>
                  </a:lnTo>
                  <a:lnTo>
                    <a:pt x="82" y="36"/>
                  </a:lnTo>
                  <a:lnTo>
                    <a:pt x="42" y="0"/>
                  </a:lnTo>
                  <a:lnTo>
                    <a:pt x="0"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81"/>
            <p:cNvSpPr>
              <a:spLocks/>
            </p:cNvSpPr>
            <p:nvPr/>
          </p:nvSpPr>
          <p:spPr bwMode="auto">
            <a:xfrm>
              <a:off x="3244850" y="1485900"/>
              <a:ext cx="104775" cy="85725"/>
            </a:xfrm>
            <a:custGeom>
              <a:avLst/>
              <a:gdLst/>
              <a:ahLst/>
              <a:cxnLst>
                <a:cxn ang="0">
                  <a:pos x="0" y="54"/>
                </a:cxn>
                <a:cxn ang="0">
                  <a:pos x="0" y="54"/>
                </a:cxn>
                <a:cxn ang="0">
                  <a:pos x="18" y="44"/>
                </a:cxn>
                <a:cxn ang="0">
                  <a:pos x="36" y="32"/>
                </a:cxn>
                <a:cxn ang="0">
                  <a:pos x="52" y="20"/>
                </a:cxn>
                <a:cxn ang="0">
                  <a:pos x="66" y="6"/>
                </a:cxn>
                <a:cxn ang="0">
                  <a:pos x="12" y="0"/>
                </a:cxn>
                <a:cxn ang="0">
                  <a:pos x="0" y="54"/>
                </a:cxn>
              </a:cxnLst>
              <a:rect l="0" t="0" r="r" b="b"/>
              <a:pathLst>
                <a:path w="66" h="54">
                  <a:moveTo>
                    <a:pt x="0" y="54"/>
                  </a:moveTo>
                  <a:lnTo>
                    <a:pt x="0" y="54"/>
                  </a:lnTo>
                  <a:lnTo>
                    <a:pt x="18" y="44"/>
                  </a:lnTo>
                  <a:lnTo>
                    <a:pt x="36" y="32"/>
                  </a:lnTo>
                  <a:lnTo>
                    <a:pt x="52" y="20"/>
                  </a:lnTo>
                  <a:lnTo>
                    <a:pt x="66" y="6"/>
                  </a:lnTo>
                  <a:lnTo>
                    <a:pt x="12" y="0"/>
                  </a:lnTo>
                  <a:lnTo>
                    <a:pt x="0" y="5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2"/>
            <p:cNvSpPr>
              <a:spLocks/>
            </p:cNvSpPr>
            <p:nvPr/>
          </p:nvSpPr>
          <p:spPr bwMode="auto">
            <a:xfrm>
              <a:off x="2711450" y="1285875"/>
              <a:ext cx="73025" cy="123825"/>
            </a:xfrm>
            <a:custGeom>
              <a:avLst/>
              <a:gdLst/>
              <a:ahLst/>
              <a:cxnLst>
                <a:cxn ang="0">
                  <a:pos x="24" y="78"/>
                </a:cxn>
                <a:cxn ang="0">
                  <a:pos x="46" y="28"/>
                </a:cxn>
                <a:cxn ang="0">
                  <a:pos x="0" y="0"/>
                </a:cxn>
                <a:cxn ang="0">
                  <a:pos x="0" y="0"/>
                </a:cxn>
                <a:cxn ang="0">
                  <a:pos x="4" y="20"/>
                </a:cxn>
                <a:cxn ang="0">
                  <a:pos x="10" y="40"/>
                </a:cxn>
                <a:cxn ang="0">
                  <a:pos x="16" y="60"/>
                </a:cxn>
                <a:cxn ang="0">
                  <a:pos x="24" y="78"/>
                </a:cxn>
                <a:cxn ang="0">
                  <a:pos x="24" y="78"/>
                </a:cxn>
              </a:cxnLst>
              <a:rect l="0" t="0" r="r" b="b"/>
              <a:pathLst>
                <a:path w="46" h="78">
                  <a:moveTo>
                    <a:pt x="24" y="78"/>
                  </a:moveTo>
                  <a:lnTo>
                    <a:pt x="46" y="28"/>
                  </a:lnTo>
                  <a:lnTo>
                    <a:pt x="0" y="0"/>
                  </a:lnTo>
                  <a:lnTo>
                    <a:pt x="0" y="0"/>
                  </a:lnTo>
                  <a:lnTo>
                    <a:pt x="4" y="20"/>
                  </a:lnTo>
                  <a:lnTo>
                    <a:pt x="10" y="40"/>
                  </a:lnTo>
                  <a:lnTo>
                    <a:pt x="16" y="60"/>
                  </a:lnTo>
                  <a:lnTo>
                    <a:pt x="24" y="78"/>
                  </a:lnTo>
                  <a:lnTo>
                    <a:pt x="24"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8324747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2.1 </a:t>
            </a:r>
            <a:r>
              <a:rPr lang="zh-CN" altLang="en-US" dirty="0">
                <a:solidFill>
                  <a:srgbClr val="E7E6E6">
                    <a:lumMod val="25000"/>
                  </a:srgbClr>
                </a:solidFill>
                <a:latin typeface="Arial" panose="020B0604020202020204" pitchFamily="34" charset="0"/>
                <a:ea typeface="宋体"/>
                <a:cs typeface="Arial" panose="020B0604020202020204" pitchFamily="34" charset="0"/>
              </a:rPr>
              <a:t>总体设计</a:t>
            </a:r>
          </a:p>
        </p:txBody>
      </p:sp>
      <p:sp>
        <p:nvSpPr>
          <p:cNvPr id="15" name="文本框 14"/>
          <p:cNvSpPr txBox="1"/>
          <p:nvPr/>
        </p:nvSpPr>
        <p:spPr>
          <a:xfrm>
            <a:off x="1379343" y="2508406"/>
            <a:ext cx="2668555" cy="369332"/>
          </a:xfrm>
          <a:prstGeom prst="rect">
            <a:avLst/>
          </a:prstGeom>
          <a:noFill/>
        </p:spPr>
        <p:txBody>
          <a:bodyPr wrap="square" rtlCol="0">
            <a:spAutoFit/>
          </a:bodyPr>
          <a:lstStyle/>
          <a:p>
            <a:pPr algn="ctr" defTabSz="914377"/>
            <a:r>
              <a:rPr lang="zh-CN" altLang="en-US" b="1" dirty="0">
                <a:solidFill>
                  <a:srgbClr val="00AEB3"/>
                </a:solidFill>
              </a:rPr>
              <a:t>系统功能</a:t>
            </a:r>
          </a:p>
        </p:txBody>
      </p:sp>
      <p:sp>
        <p:nvSpPr>
          <p:cNvPr id="16" name="文本框 15"/>
          <p:cNvSpPr txBox="1"/>
          <p:nvPr/>
        </p:nvSpPr>
        <p:spPr>
          <a:xfrm>
            <a:off x="1279786" y="3032914"/>
            <a:ext cx="2867670" cy="2077492"/>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登陆界面</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数据展示功能</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数据发布功能</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数据处理功能</a:t>
            </a:r>
            <a:endParaRPr lang="en-US" altLang="zh-CN" dirty="0">
              <a:solidFill>
                <a:srgbClr val="103154"/>
              </a:solidFill>
            </a:endParaRPr>
          </a:p>
          <a:p>
            <a:pPr marL="285744" indent="-285744" defTabSz="914377">
              <a:lnSpc>
                <a:spcPct val="150000"/>
              </a:lnSpc>
              <a:buFont typeface="Arial" panose="020B0604020202020204" pitchFamily="34" charset="0"/>
              <a:buChar char="•"/>
            </a:pPr>
            <a:endParaRPr lang="en-US" altLang="zh-CN" sz="1400" dirty="0">
              <a:solidFill>
                <a:srgbClr val="103154"/>
              </a:solidFill>
            </a:endParaRPr>
          </a:p>
        </p:txBody>
      </p:sp>
      <p:sp>
        <p:nvSpPr>
          <p:cNvPr id="13" name="文本框 12"/>
          <p:cNvSpPr txBox="1"/>
          <p:nvPr/>
        </p:nvSpPr>
        <p:spPr>
          <a:xfrm>
            <a:off x="8224872" y="3032914"/>
            <a:ext cx="2867670" cy="2769989"/>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安全性需求</a:t>
            </a:r>
            <a:endParaRPr lang="en-US" altLang="zh-CN"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账户信息安全</a:t>
            </a:r>
            <a:endParaRPr lang="en-US" altLang="zh-CN" sz="1600"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权限独特</a:t>
            </a:r>
            <a:endParaRPr lang="en-US" altLang="zh-CN" sz="1600"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数据完整</a:t>
            </a:r>
            <a:endParaRPr lang="en-US" altLang="zh-CN" sz="1600" dirty="0">
              <a:solidFill>
                <a:srgbClr val="103154"/>
              </a:solidFill>
            </a:endParaRPr>
          </a:p>
          <a:p>
            <a:pPr marL="742944" lvl="1" indent="-285744" defTabSz="914377">
              <a:lnSpc>
                <a:spcPct val="150000"/>
              </a:lnSpc>
              <a:buFont typeface="Arial" panose="020B0604020202020204" pitchFamily="34" charset="0"/>
              <a:buChar char="•"/>
            </a:pPr>
            <a:r>
              <a:rPr lang="zh-CN" altLang="en-US" sz="1600" dirty="0">
                <a:solidFill>
                  <a:srgbClr val="103154"/>
                </a:solidFill>
              </a:rPr>
              <a:t>事务处理</a:t>
            </a:r>
            <a:endParaRPr lang="en-US" altLang="zh-CN" sz="1600"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可维护性需求</a:t>
            </a:r>
            <a:endParaRPr lang="en-US" altLang="zh-CN" dirty="0">
              <a:solidFill>
                <a:srgbClr val="103154"/>
              </a:solidFill>
            </a:endParaRPr>
          </a:p>
          <a:p>
            <a:pPr marL="285744" indent="-285744" defTabSz="914377">
              <a:lnSpc>
                <a:spcPct val="150000"/>
              </a:lnSpc>
              <a:buFont typeface="Arial" panose="020B0604020202020204" pitchFamily="34" charset="0"/>
              <a:buChar char="•"/>
            </a:pPr>
            <a:endParaRPr lang="en-US" altLang="zh-CN" sz="1400" dirty="0">
              <a:solidFill>
                <a:srgbClr val="103154"/>
              </a:solidFill>
            </a:endParaRPr>
          </a:p>
        </p:txBody>
      </p:sp>
      <p:sp>
        <p:nvSpPr>
          <p:cNvPr id="18" name="文本框 17"/>
          <p:cNvSpPr txBox="1"/>
          <p:nvPr/>
        </p:nvSpPr>
        <p:spPr>
          <a:xfrm>
            <a:off x="4643470" y="3031226"/>
            <a:ext cx="3085385" cy="2492990"/>
          </a:xfrm>
          <a:prstGeom prst="rect">
            <a:avLst/>
          </a:prstGeom>
          <a:noFill/>
        </p:spPr>
        <p:txBody>
          <a:bodyPr wrap="square" rtlCol="0">
            <a:spAutoFit/>
          </a:bodyPr>
          <a:lstStyle/>
          <a:p>
            <a:pPr marL="285744" indent="-285744" defTabSz="914377">
              <a:lnSpc>
                <a:spcPct val="150000"/>
              </a:lnSpc>
              <a:buFont typeface="Arial" panose="020B0604020202020204" pitchFamily="34" charset="0"/>
              <a:buChar char="•"/>
            </a:pPr>
            <a:r>
              <a:rPr lang="zh-CN" altLang="en-US" dirty="0">
                <a:solidFill>
                  <a:srgbClr val="103154"/>
                </a:solidFill>
              </a:rPr>
              <a:t>界面设计简洁直观，布局合理，信息清晰</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操作界面友好，操作方便，容易上手，可用性良好</a:t>
            </a:r>
            <a:endParaRPr lang="en-US" altLang="zh-CN" dirty="0">
              <a:solidFill>
                <a:srgbClr val="103154"/>
              </a:solidFill>
            </a:endParaRPr>
          </a:p>
          <a:p>
            <a:pPr marL="285744" indent="-285744" defTabSz="914377">
              <a:lnSpc>
                <a:spcPct val="150000"/>
              </a:lnSpc>
              <a:buFont typeface="Arial" panose="020B0604020202020204" pitchFamily="34" charset="0"/>
              <a:buChar char="•"/>
            </a:pPr>
            <a:r>
              <a:rPr lang="zh-CN" altLang="en-US" dirty="0">
                <a:solidFill>
                  <a:srgbClr val="103154"/>
                </a:solidFill>
              </a:rPr>
              <a:t>系统具有良好的反应速度</a:t>
            </a:r>
            <a:endParaRPr lang="en-US" altLang="zh-CN" dirty="0">
              <a:solidFill>
                <a:srgbClr val="103154"/>
              </a:solidFill>
            </a:endParaRPr>
          </a:p>
          <a:p>
            <a:pPr marL="285744" indent="-285744" defTabSz="914377">
              <a:lnSpc>
                <a:spcPct val="150000"/>
              </a:lnSpc>
              <a:buFont typeface="Arial" panose="020B0604020202020204" pitchFamily="34" charset="0"/>
              <a:buChar char="•"/>
            </a:pPr>
            <a:endParaRPr lang="en-US" altLang="zh-CN" sz="1400" dirty="0">
              <a:solidFill>
                <a:srgbClr val="103154"/>
              </a:solidFill>
            </a:endParaRPr>
          </a:p>
        </p:txBody>
      </p:sp>
      <p:sp>
        <p:nvSpPr>
          <p:cNvPr id="19" name="文本框 18"/>
          <p:cNvSpPr txBox="1"/>
          <p:nvPr/>
        </p:nvSpPr>
        <p:spPr>
          <a:xfrm>
            <a:off x="4851886" y="2508406"/>
            <a:ext cx="2668555" cy="369332"/>
          </a:xfrm>
          <a:prstGeom prst="rect">
            <a:avLst/>
          </a:prstGeom>
          <a:noFill/>
        </p:spPr>
        <p:txBody>
          <a:bodyPr wrap="square" rtlCol="0">
            <a:spAutoFit/>
          </a:bodyPr>
          <a:lstStyle/>
          <a:p>
            <a:pPr algn="ctr" defTabSz="914377"/>
            <a:r>
              <a:rPr lang="zh-CN" altLang="en-US" b="1" dirty="0">
                <a:solidFill>
                  <a:srgbClr val="00AEB3"/>
                </a:solidFill>
              </a:rPr>
              <a:t>性能要求</a:t>
            </a:r>
          </a:p>
        </p:txBody>
      </p:sp>
      <p:sp>
        <p:nvSpPr>
          <p:cNvPr id="20" name="文本框 19"/>
          <p:cNvSpPr txBox="1"/>
          <p:nvPr/>
        </p:nvSpPr>
        <p:spPr>
          <a:xfrm>
            <a:off x="8324429" y="2508406"/>
            <a:ext cx="2668555" cy="369332"/>
          </a:xfrm>
          <a:prstGeom prst="rect">
            <a:avLst/>
          </a:prstGeom>
          <a:noFill/>
        </p:spPr>
        <p:txBody>
          <a:bodyPr wrap="square" rtlCol="0">
            <a:spAutoFit/>
          </a:bodyPr>
          <a:lstStyle/>
          <a:p>
            <a:pPr algn="ctr" defTabSz="914377"/>
            <a:r>
              <a:rPr lang="zh-CN" altLang="en-US" b="1" dirty="0">
                <a:solidFill>
                  <a:srgbClr val="00AEB3"/>
                </a:solidFill>
              </a:rPr>
              <a:t>其他需求</a:t>
            </a:r>
          </a:p>
        </p:txBody>
      </p:sp>
      <p:sp>
        <p:nvSpPr>
          <p:cNvPr id="21" name="Freeform 5"/>
          <p:cNvSpPr>
            <a:spLocks/>
          </p:cNvSpPr>
          <p:nvPr/>
        </p:nvSpPr>
        <p:spPr bwMode="auto">
          <a:xfrm>
            <a:off x="2411309" y="1516930"/>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1031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a:off x="5883852" y="1516929"/>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00BF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a:off x="9356395" y="1516929"/>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rgbClr val="1031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2483191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2.2 </a:t>
            </a:r>
            <a:r>
              <a:rPr lang="zh-CN" altLang="en-US" dirty="0">
                <a:solidFill>
                  <a:srgbClr val="E7E6E6">
                    <a:lumMod val="25000"/>
                  </a:srgbClr>
                </a:solidFill>
                <a:latin typeface="Arial" panose="020B0604020202020204" pitchFamily="34" charset="0"/>
                <a:ea typeface="宋体"/>
                <a:cs typeface="Arial" panose="020B0604020202020204" pitchFamily="34" charset="0"/>
              </a:rPr>
              <a:t>系统结构</a:t>
            </a:r>
          </a:p>
        </p:txBody>
      </p:sp>
      <p:sp>
        <p:nvSpPr>
          <p:cNvPr id="22" name="矩形 39"/>
          <p:cNvSpPr/>
          <p:nvPr/>
        </p:nvSpPr>
        <p:spPr>
          <a:xfrm>
            <a:off x="2294715" y="5336466"/>
            <a:ext cx="1169509"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用例图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39"/>
          <p:cNvSpPr/>
          <p:nvPr/>
        </p:nvSpPr>
        <p:spPr>
          <a:xfrm>
            <a:off x="7829526" y="5336466"/>
            <a:ext cx="2092838"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顶层数据流图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图片 6"/>
          <p:cNvPicPr/>
          <p:nvPr/>
        </p:nvPicPr>
        <p:blipFill>
          <a:blip r:embed="rId3"/>
          <a:stretch>
            <a:fillRect/>
          </a:stretch>
        </p:blipFill>
        <p:spPr>
          <a:xfrm>
            <a:off x="422020" y="1683266"/>
            <a:ext cx="4914900" cy="3169920"/>
          </a:xfrm>
          <a:prstGeom prst="rect">
            <a:avLst/>
          </a:prstGeom>
        </p:spPr>
      </p:pic>
      <p:pic>
        <p:nvPicPr>
          <p:cNvPr id="8" name="图片 7"/>
          <p:cNvPicPr/>
          <p:nvPr/>
        </p:nvPicPr>
        <p:blipFill>
          <a:blip r:embed="rId4"/>
          <a:stretch>
            <a:fillRect/>
          </a:stretch>
        </p:blipFill>
        <p:spPr>
          <a:xfrm>
            <a:off x="5336920" y="1214175"/>
            <a:ext cx="6258877" cy="3900435"/>
          </a:xfrm>
          <a:prstGeom prst="rect">
            <a:avLst/>
          </a:prstGeom>
        </p:spPr>
      </p:pic>
    </p:spTree>
    <p:extLst>
      <p:ext uri="{BB962C8B-B14F-4D97-AF65-F5344CB8AC3E}">
        <p14:creationId xmlns:p14="http://schemas.microsoft.com/office/powerpoint/2010/main" val="115094208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2.2 </a:t>
            </a:r>
            <a:r>
              <a:rPr lang="zh-CN" altLang="en-US" dirty="0">
                <a:solidFill>
                  <a:srgbClr val="E7E6E6">
                    <a:lumMod val="25000"/>
                  </a:srgbClr>
                </a:solidFill>
                <a:latin typeface="Arial" panose="020B0604020202020204" pitchFamily="34" charset="0"/>
                <a:ea typeface="宋体"/>
                <a:cs typeface="Arial" panose="020B0604020202020204" pitchFamily="34" charset="0"/>
              </a:rPr>
              <a:t>系统结构</a:t>
            </a:r>
          </a:p>
        </p:txBody>
      </p:sp>
      <p:sp>
        <p:nvSpPr>
          <p:cNvPr id="22" name="矩形 39"/>
          <p:cNvSpPr/>
          <p:nvPr/>
        </p:nvSpPr>
        <p:spPr>
          <a:xfrm>
            <a:off x="4858378" y="5962067"/>
            <a:ext cx="1785062"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系统层次图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B6D0EFCE-4842-493E-B641-5CC1DBD1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837" y="422903"/>
            <a:ext cx="6467907" cy="5327491"/>
          </a:xfrm>
          <a:prstGeom prst="rect">
            <a:avLst/>
          </a:prstGeom>
        </p:spPr>
      </p:pic>
    </p:spTree>
    <p:extLst>
      <p:ext uri="{BB962C8B-B14F-4D97-AF65-F5344CB8AC3E}">
        <p14:creationId xmlns:p14="http://schemas.microsoft.com/office/powerpoint/2010/main" val="74085495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solidFill>
                  <a:srgbClr val="E7E6E6">
                    <a:lumMod val="25000"/>
                  </a:srgbClr>
                </a:solidFill>
                <a:latin typeface="Arial" panose="020B0604020202020204" pitchFamily="34" charset="0"/>
                <a:ea typeface="宋体"/>
                <a:cs typeface="Arial" panose="020B0604020202020204" pitchFamily="34" charset="0"/>
              </a:rPr>
              <a:t>2.2 </a:t>
            </a:r>
            <a:r>
              <a:rPr lang="zh-CN" altLang="en-US" dirty="0">
                <a:solidFill>
                  <a:srgbClr val="E7E6E6">
                    <a:lumMod val="25000"/>
                  </a:srgbClr>
                </a:solidFill>
                <a:latin typeface="Arial" panose="020B0604020202020204" pitchFamily="34" charset="0"/>
                <a:ea typeface="宋体"/>
                <a:cs typeface="Arial" panose="020B0604020202020204" pitchFamily="34" charset="0"/>
              </a:rPr>
              <a:t>系统结构</a:t>
            </a:r>
          </a:p>
        </p:txBody>
      </p:sp>
      <p:sp>
        <p:nvSpPr>
          <p:cNvPr id="22" name="矩形 39"/>
          <p:cNvSpPr/>
          <p:nvPr/>
        </p:nvSpPr>
        <p:spPr>
          <a:xfrm>
            <a:off x="5206510" y="321142"/>
            <a:ext cx="1785062" cy="492420"/>
          </a:xfrm>
          <a:prstGeom prst="rect">
            <a:avLst/>
          </a:prstGeom>
          <a:solidFill>
            <a:srgbClr val="00BFC3"/>
          </a:solidFill>
        </p:spPr>
        <p:txBody>
          <a:bodyPr wrap="none" lIns="121899" tIns="60949" rIns="121899" bIns="60949">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整体状态图</a:t>
            </a:r>
            <a:endParaRPr lang="zh-CN"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p:cNvPicPr/>
          <p:nvPr/>
        </p:nvPicPr>
        <p:blipFill>
          <a:blip r:embed="rId3"/>
          <a:stretch>
            <a:fillRect/>
          </a:stretch>
        </p:blipFill>
        <p:spPr>
          <a:xfrm>
            <a:off x="3284429" y="984738"/>
            <a:ext cx="5769136" cy="5657222"/>
          </a:xfrm>
          <a:prstGeom prst="rect">
            <a:avLst/>
          </a:prstGeom>
        </p:spPr>
      </p:pic>
    </p:spTree>
    <p:extLst>
      <p:ext uri="{BB962C8B-B14F-4D97-AF65-F5344CB8AC3E}">
        <p14:creationId xmlns:p14="http://schemas.microsoft.com/office/powerpoint/2010/main" val="123572020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theme/theme1.xml><?xml version="1.0" encoding="utf-8"?>
<a:theme xmlns:a="http://schemas.openxmlformats.org/drawingml/2006/main" name="Office Theme">
  <a:themeElements>
    <a:clrScheme name="自定义 29">
      <a:dk1>
        <a:srgbClr val="103154"/>
      </a:dk1>
      <a:lt1>
        <a:srgbClr val="FFFFFF"/>
      </a:lt1>
      <a:dk2>
        <a:srgbClr val="00BFC3"/>
      </a:dk2>
      <a:lt2>
        <a:srgbClr val="0096FF"/>
      </a:lt2>
      <a:accent1>
        <a:srgbClr val="00BFC3"/>
      </a:accent1>
      <a:accent2>
        <a:srgbClr val="002060"/>
      </a:accent2>
      <a:accent3>
        <a:srgbClr val="FBEC85"/>
      </a:accent3>
      <a:accent4>
        <a:srgbClr val="D2C2F1"/>
      </a:accent4>
      <a:accent5>
        <a:srgbClr val="DA5AF4"/>
      </a:accent5>
      <a:accent6>
        <a:srgbClr val="9D09D1"/>
      </a:accent6>
      <a:hlink>
        <a:srgbClr val="1286C9"/>
      </a:hlink>
      <a:folHlink>
        <a:srgbClr val="A8C2E7"/>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TotalTime>
  <Words>2490</Words>
  <Application>Microsoft Office PowerPoint</Application>
  <PresentationFormat>宽屏</PresentationFormat>
  <Paragraphs>485</Paragraphs>
  <Slides>37</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vt:lpstr>
      <vt:lpstr>宋体</vt:lpstr>
      <vt:lpstr>微软雅黑</vt:lpstr>
      <vt:lpstr>Arial</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LBruyne</dc:creator>
  <cp:lastModifiedBy>L Bruyne</cp:lastModifiedBy>
  <cp:revision>93</cp:revision>
  <dcterms:created xsi:type="dcterms:W3CDTF">2015-07-21T07:18:13Z</dcterms:created>
  <dcterms:modified xsi:type="dcterms:W3CDTF">2020-06-06T20:06:07Z</dcterms:modified>
</cp:coreProperties>
</file>