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27" r:id="rId2"/>
    <p:sldId id="490" r:id="rId3"/>
    <p:sldId id="489" r:id="rId4"/>
    <p:sldId id="496" r:id="rId5"/>
    <p:sldId id="491" r:id="rId6"/>
    <p:sldId id="499" r:id="rId7"/>
    <p:sldId id="498" r:id="rId8"/>
    <p:sldId id="500" r:id="rId9"/>
    <p:sldId id="501" r:id="rId10"/>
    <p:sldId id="493" r:id="rId11"/>
    <p:sldId id="494" r:id="rId12"/>
    <p:sldId id="4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9副本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929467" y="3717925"/>
            <a:ext cx="8540751" cy="11080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r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929467" y="4940300"/>
            <a:ext cx="8534400" cy="72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audio" Target="../media/audio1.wav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2363" y="1805650"/>
            <a:ext cx="10442872" cy="2726581"/>
          </a:xfrm>
          <a:extLst/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 eaLnBrk="1" fontAlgn="auto" hangingPunct="1">
              <a:lnSpc>
                <a:spcPct val="100000"/>
              </a:lnSpc>
              <a:defRPr/>
            </a:pPr>
            <a:r>
              <a:rPr kumimoji="1" lang="zh-CN" altLang="en-US" sz="4800" b="1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马克思主义基本原理概论</a:t>
            </a:r>
            <a:r>
              <a:rPr kumimoji="1" lang="en-US" altLang="zh-CN" sz="4800" b="1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en-US" altLang="zh-CN" sz="4800" b="1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en-US" altLang="zh-CN" sz="4800" noProof="1" smtClean="0">
                <a:latin typeface="STKaiti" charset="-122"/>
                <a:ea typeface="STKaiti" charset="-122"/>
                <a:cs typeface="STKaiti" charset="-122"/>
              </a:rPr>
              <a:t>———————————————</a:t>
            </a:r>
            <a:br>
              <a:rPr kumimoji="1" lang="en-US" altLang="zh-CN" sz="4800" noProof="1" smtClean="0">
                <a:latin typeface="STKaiti" charset="-122"/>
                <a:ea typeface="STKaiti" charset="-122"/>
                <a:cs typeface="STKaiti" charset="-122"/>
              </a:rPr>
            </a:br>
            <a:r>
              <a:rPr kumimoji="1" lang="zh-CN" altLang="en-US" sz="4800" b="1" noProof="1" smtClean="0">
                <a:latin typeface="STKaiti" charset="-122"/>
                <a:ea typeface="STKaiti" charset="-122"/>
                <a:cs typeface="STKaiti" charset="-122"/>
              </a:rPr>
              <a:t>课程相关说明</a:t>
            </a:r>
            <a:endParaRPr lang="zh-CN" altLang="en-US" sz="4800" b="1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2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63064" y="1399457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409450" y="1903433"/>
            <a:ext cx="988744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b="1" strike="sngStrike" dirty="0" smtClean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课堂展示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sz="2800" b="1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30</a:t>
            </a:r>
            <a:r>
              <a:rPr lang="zh-CN" altLang="en-US" sz="2800" b="1" strike="sngStrike" dirty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+mj-ea"/>
                <a:ea typeface="+mj-ea"/>
                <a:cs typeface="SimHei" charset="-122"/>
              </a:rPr>
              <a:t>：</a:t>
            </a:r>
            <a:endParaRPr lang="en-US" altLang="zh-CN" sz="2800" b="1" strike="sngStrike" dirty="0" smtClean="0">
              <a:solidFill>
                <a:srgbClr val="2B2B2B"/>
              </a:solidFill>
              <a:latin typeface="+mj-ea"/>
              <a:ea typeface="+mj-ea"/>
              <a:cs typeface="SimHei" charset="-122"/>
            </a:endParaRPr>
          </a:p>
          <a:p>
            <a:r>
              <a:rPr lang="zh-CN" altLang="en-US" sz="2800" b="1" strike="sngStrike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     在与课程相关的情况下，以</a:t>
            </a:r>
            <a:r>
              <a:rPr lang="zh-CN" altLang="en-US" sz="2800" b="1" strike="sngStrike" dirty="0" smtClean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小组</a:t>
            </a:r>
            <a:r>
              <a:rPr lang="zh-CN" altLang="en-US" sz="2800" b="1" strike="sngStrike" dirty="0" smtClean="0">
                <a:latin typeface="STKaiti" charset="-122"/>
                <a:ea typeface="STKaiti" charset="-122"/>
                <a:cs typeface="STKaiti" charset="-122"/>
              </a:rPr>
              <a:t>（合作）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为单位，</a:t>
            </a:r>
            <a:endParaRPr lang="en-US" altLang="zh-CN" sz="2800" b="1" strike="sngStrike" dirty="0" smtClean="0">
              <a:solidFill>
                <a:srgbClr val="2B2B2B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sz="2800" strike="sngStrike" dirty="0" smtClean="0">
                <a:latin typeface="+mj-ea"/>
                <a:ea typeface="+mj-ea"/>
              </a:rPr>
              <a:t>                   形式</a:t>
            </a:r>
            <a:r>
              <a:rPr lang="zh-CN" altLang="en-US" sz="2800" strike="sngStrike" dirty="0" smtClean="0">
                <a:latin typeface="+mj-ea"/>
              </a:rPr>
              <a:t>自定（一般都是</a:t>
            </a:r>
            <a:r>
              <a:rPr lang="en-US" altLang="zh-CN" sz="2800" strike="sngStrike" dirty="0" smtClean="0">
                <a:latin typeface="+mj-ea"/>
              </a:rPr>
              <a:t>PPT</a:t>
            </a:r>
            <a:r>
              <a:rPr lang="zh-CN" altLang="en-US" sz="2800" strike="sngStrike" dirty="0" smtClean="0">
                <a:latin typeface="+mj-ea"/>
              </a:rPr>
              <a:t>展示）；</a:t>
            </a:r>
            <a:endParaRPr lang="en-US" altLang="zh-CN" sz="2800" strike="sngStrike" dirty="0" smtClean="0">
              <a:latin typeface="+mj-ea"/>
            </a:endParaRPr>
          </a:p>
          <a:p>
            <a:r>
              <a:rPr lang="zh-CN" altLang="en-US" sz="2800" strike="sngStrike" dirty="0">
                <a:latin typeface="+mj-ea"/>
              </a:rPr>
              <a:t> </a:t>
            </a:r>
            <a:r>
              <a:rPr lang="zh-CN" altLang="en-US" sz="2800" strike="sngStrike" dirty="0" smtClean="0">
                <a:latin typeface="+mj-ea"/>
              </a:rPr>
              <a:t>                  题目自选；</a:t>
            </a:r>
            <a:endParaRPr lang="en-US" altLang="zh-CN" sz="2800" strike="sngStrike" dirty="0" smtClean="0">
              <a:latin typeface="+mj-ea"/>
            </a:endParaRPr>
          </a:p>
          <a:p>
            <a:r>
              <a:rPr lang="zh-CN" altLang="en-US" sz="2800" strike="sngStrike" dirty="0">
                <a:latin typeface="+mj-ea"/>
              </a:rPr>
              <a:t> </a:t>
            </a:r>
            <a:r>
              <a:rPr lang="zh-CN" altLang="en-US" sz="2800" strike="sngStrike" dirty="0" smtClean="0">
                <a:latin typeface="+mj-ea"/>
              </a:rPr>
              <a:t>                  时间控制在</a:t>
            </a:r>
            <a:r>
              <a:rPr lang="en-US" altLang="zh-CN" sz="2800" strike="sngStrike" dirty="0" smtClean="0">
                <a:latin typeface="+mj-ea"/>
              </a:rPr>
              <a:t>25</a:t>
            </a:r>
            <a:r>
              <a:rPr lang="zh-CN" altLang="en-US" sz="2800" strike="sngStrike" dirty="0" smtClean="0">
                <a:latin typeface="+mj-ea"/>
              </a:rPr>
              <a:t>（</a:t>
            </a:r>
            <a:r>
              <a:rPr lang="en-US" altLang="zh-CN" sz="2800" strike="sngStrike" dirty="0"/>
              <a:t>±</a:t>
            </a:r>
            <a:r>
              <a:rPr lang="en-US" altLang="zh-CN" sz="2800" strike="sngStrike" dirty="0" smtClean="0">
                <a:latin typeface="+mj-ea"/>
              </a:rPr>
              <a:t>5</a:t>
            </a:r>
            <a:r>
              <a:rPr lang="zh-CN" altLang="en-US" sz="2800" strike="sngStrike" dirty="0" smtClean="0">
                <a:latin typeface="+mj-ea"/>
              </a:rPr>
              <a:t>）分钟左右。</a:t>
            </a:r>
            <a:endParaRPr lang="en-US" altLang="zh-CN" sz="2800" strike="sngStrike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2400" b="1" strike="sngStrike" dirty="0" smtClean="0">
                <a:solidFill>
                  <a:srgbClr val="FF0000"/>
                </a:solidFill>
                <a:latin typeface="+mj-ea"/>
              </a:rPr>
              <a:t>注意</a:t>
            </a:r>
            <a:r>
              <a:rPr lang="zh-CN" altLang="en-US" sz="2400" strike="sngStrike" dirty="0" smtClean="0">
                <a:solidFill>
                  <a:srgbClr val="FF0000"/>
                </a:solidFill>
                <a:latin typeface="+mj-ea"/>
              </a:rPr>
              <a:t>：</a:t>
            </a:r>
            <a:r>
              <a:rPr lang="zh-CN" altLang="en-US" sz="2400" strike="sngStrike" dirty="0" smtClean="0">
                <a:latin typeface="+mj-ea"/>
              </a:rPr>
              <a:t>提倡言论自由，但要有边有界；推崇形式创新，但要积极向上；力倡学术讨论，但要端正目的。</a:t>
            </a:r>
            <a:endParaRPr lang="en-US" altLang="zh-CN" sz="2400" strike="sngStrike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strike="sngStrike" dirty="0" smtClean="0">
                <a:latin typeface="+mj-ea"/>
              </a:rPr>
              <a:t>  总之，要合法、合规、合理地展示相关内容。</a:t>
            </a:r>
            <a:endParaRPr lang="en-US" altLang="zh-CN" sz="2400" strike="sngStrike" dirty="0" smtClean="0">
              <a:latin typeface="+mj-ea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43815" y="557547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平时成绩要求与说明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80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63064" y="1399457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088020" y="1838857"/>
            <a:ext cx="1046351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strike="sngStrike" dirty="0" smtClean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期末考试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sz="2800" b="1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40</a:t>
            </a:r>
            <a:r>
              <a:rPr lang="zh-CN" altLang="en-US" sz="2800" b="1" strike="sngStrike" dirty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+mj-ea"/>
                <a:ea typeface="+mj-ea"/>
                <a:cs typeface="SimHei" charset="-122"/>
              </a:rPr>
              <a:t>：</a:t>
            </a:r>
            <a:endParaRPr lang="en-US" altLang="zh-CN" sz="2800" b="1" strike="sngStrike" dirty="0" smtClean="0">
              <a:solidFill>
                <a:srgbClr val="2B2B2B"/>
              </a:solidFill>
              <a:latin typeface="+mj-ea"/>
              <a:ea typeface="+mj-ea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    </a:t>
            </a:r>
            <a:r>
              <a:rPr lang="zh-CN" altLang="en-US" sz="2400" b="1" strike="sngStrike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考试方式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：</a:t>
            </a:r>
            <a:r>
              <a:rPr lang="zh-CN" altLang="en-US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闭卷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，参考浙江大学考试规范。</a:t>
            </a:r>
            <a:endParaRPr lang="en-US" altLang="zh-CN" sz="2400" strike="sngStrike" dirty="0" smtClean="0">
              <a:solidFill>
                <a:srgbClr val="2B2B2B"/>
              </a:solidFill>
              <a:latin typeface="+mn-ea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     </a:t>
            </a:r>
            <a:r>
              <a:rPr lang="zh-CN" altLang="en-US" sz="2400" b="1" strike="sngStrike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考试题型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：</a:t>
            </a:r>
            <a:r>
              <a:rPr lang="zh-CN" altLang="en-US" sz="2400" b="1" strike="sngStrike" dirty="0">
                <a:solidFill>
                  <a:srgbClr val="FF0000"/>
                </a:solidFill>
                <a:latin typeface="+mn-ea"/>
                <a:cs typeface="STKaiti" charset="-122"/>
              </a:rPr>
              <a:t>单项</a:t>
            </a:r>
            <a:r>
              <a:rPr lang="zh-CN" altLang="en-US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选择题（</a:t>
            </a:r>
            <a:r>
              <a:rPr lang="en-US" altLang="zh-CN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1</a:t>
            </a:r>
            <a:r>
              <a:rPr lang="en-US" altLang="zh-CN" sz="2000" strike="sngStrike" dirty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40</a:t>
            </a:r>
            <a:r>
              <a:rPr lang="zh-CN" altLang="en-US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分）</a:t>
            </a:r>
            <a:r>
              <a:rPr lang="en-US" altLang="zh-CN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+</a:t>
            </a:r>
            <a:r>
              <a:rPr lang="zh-CN" altLang="en-US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论述题（</a:t>
            </a:r>
            <a:r>
              <a:rPr lang="en-US" altLang="zh-CN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3</a:t>
            </a:r>
            <a:r>
              <a:rPr lang="en-US" altLang="zh-CN" sz="2000" strike="sngStrike" dirty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20</a:t>
            </a:r>
            <a:r>
              <a:rPr lang="zh-CN" altLang="en-US" sz="2400" b="1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分）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。</a:t>
            </a:r>
            <a:endParaRPr lang="en-US" altLang="zh-CN" sz="2400" strike="sngStrike" dirty="0" smtClean="0">
              <a:solidFill>
                <a:srgbClr val="2B2B2B"/>
              </a:solidFill>
              <a:latin typeface="+mn-ea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trike="sngStrike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          考试范围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：</a:t>
            </a:r>
            <a:r>
              <a:rPr lang="en-US" altLang="zh-CN" sz="2400" strike="sngStrike" dirty="0">
                <a:solidFill>
                  <a:srgbClr val="2B2B2B"/>
                </a:solidFill>
                <a:latin typeface="+mn-ea"/>
                <a:cs typeface="STKaiti" charset="-122"/>
              </a:rPr>
              <a:t> 《</a:t>
            </a:r>
            <a:r>
              <a:rPr lang="zh-CN" altLang="en-US" sz="2400" strike="sngStrike" dirty="0">
                <a:solidFill>
                  <a:srgbClr val="2B2B2B"/>
                </a:solidFill>
                <a:latin typeface="+mn-ea"/>
                <a:cs typeface="STKaiti" charset="-122"/>
              </a:rPr>
              <a:t>马克思主义基本原理概论</a:t>
            </a:r>
            <a:r>
              <a:rPr lang="en-US" altLang="zh-CN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》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（除去第六章、第七章）。</a:t>
            </a:r>
            <a:endParaRPr lang="en-US" altLang="zh-CN" sz="2400" strike="sngStrike" dirty="0" smtClean="0">
              <a:solidFill>
                <a:srgbClr val="2B2B2B"/>
              </a:solidFill>
              <a:latin typeface="+mn-ea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     </a:t>
            </a:r>
            <a:r>
              <a:rPr lang="zh-CN" altLang="en-US" sz="2400" b="1" strike="sngStrike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考试资料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：</a:t>
            </a:r>
            <a:r>
              <a:rPr lang="en-US" altLang="zh-CN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《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马克思主义基本原理概论</a:t>
            </a:r>
            <a:r>
              <a:rPr lang="en-US" altLang="zh-CN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》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。</a:t>
            </a:r>
            <a:endParaRPr lang="en-US" altLang="zh-CN" sz="2400" strike="sngStrike" dirty="0" smtClean="0">
              <a:solidFill>
                <a:srgbClr val="2B2B2B"/>
              </a:solidFill>
              <a:latin typeface="+mn-ea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     </a:t>
            </a:r>
            <a:r>
              <a:rPr lang="zh-CN" altLang="en-US" sz="2400" b="1" strike="sngStrike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考试时间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：</a:t>
            </a:r>
            <a:r>
              <a:rPr lang="zh-CN" altLang="en-US" sz="2400" strike="sngStrike" dirty="0" smtClean="0">
                <a:solidFill>
                  <a:srgbClr val="FF0000"/>
                </a:solidFill>
                <a:latin typeface="+mn-ea"/>
                <a:cs typeface="STKaiti" charset="-122"/>
              </a:rPr>
              <a:t>学校统一通知安排</a:t>
            </a:r>
            <a:r>
              <a:rPr lang="zh-CN" altLang="en-US" sz="2400" strike="sngStrike" dirty="0" smtClean="0">
                <a:solidFill>
                  <a:srgbClr val="2B2B2B"/>
                </a:solidFill>
                <a:latin typeface="+mn-ea"/>
                <a:cs typeface="STKaiti" charset="-122"/>
              </a:rPr>
              <a:t>。</a:t>
            </a:r>
            <a:endParaRPr lang="en-US" altLang="zh-CN" sz="2400" strike="sngStrike" dirty="0" smtClean="0">
              <a:solidFill>
                <a:srgbClr val="2B2B2B"/>
              </a:solidFill>
              <a:latin typeface="+mn-ea"/>
              <a:cs typeface="STKaiti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43815" y="557547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期末考试要求与说明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1489" y="1630951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030147" y="1919880"/>
            <a:ext cx="107528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dirty="0" smtClean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观看时长</a:t>
            </a:r>
            <a:r>
              <a:rPr lang="zh-CN" altLang="en-US" sz="2800" dirty="0">
                <a:solidFill>
                  <a:srgbClr val="2B2B2B"/>
                </a:solidFill>
                <a:latin typeface="+mn-ea"/>
                <a:cs typeface="SimHei" charset="-122"/>
              </a:rPr>
              <a:t>：</a:t>
            </a:r>
            <a:r>
              <a:rPr lang="en-US" altLang="zh-CN" sz="2800" dirty="0">
                <a:solidFill>
                  <a:srgbClr val="2B2B2B"/>
                </a:solidFill>
                <a:latin typeface="+mn-ea"/>
                <a:cs typeface="SimHei" charset="-122"/>
              </a:rPr>
              <a:t>13-15</a:t>
            </a:r>
            <a:r>
              <a:rPr lang="zh-CN" altLang="en-US" sz="2800" dirty="0">
                <a:solidFill>
                  <a:srgbClr val="2B2B2B"/>
                </a:solidFill>
                <a:latin typeface="+mn-ea"/>
                <a:cs typeface="SimHei" charset="-122"/>
              </a:rPr>
              <a:t>周由助教同学整理出数据，未达到观看要求的，会对口通知，再观看回放（视为有效）</a:t>
            </a:r>
            <a:r>
              <a:rPr lang="zh-CN" altLang="en-US" sz="2800" dirty="0" smtClean="0">
                <a:solidFill>
                  <a:srgbClr val="2B2B2B"/>
                </a:solidFill>
                <a:latin typeface="+mn-ea"/>
                <a:cs typeface="SimHei" charset="-122"/>
              </a:rPr>
              <a:t>。未收到通知者，若要查询观看记录的，可以私信我。另外，最后我会在群里公示大家的平时成绩。</a:t>
            </a:r>
            <a:endParaRPr lang="en-US" altLang="zh-CN" sz="2800" dirty="0" smtClean="0">
              <a:solidFill>
                <a:srgbClr val="2B2B2B"/>
              </a:solidFill>
              <a:latin typeface="+mn-ea"/>
              <a:cs typeface="SimHei" charset="-122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dirty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平时作业</a:t>
            </a:r>
            <a:r>
              <a:rPr lang="zh-CN" altLang="en-US" sz="2800" dirty="0" smtClean="0">
                <a:solidFill>
                  <a:srgbClr val="2B2B2B"/>
                </a:solidFill>
                <a:latin typeface="+mn-ea"/>
                <a:cs typeface="SimHei" charset="-122"/>
              </a:rPr>
              <a:t>：大家先完成任务，提交方式等我们商量好了再发群公告通知大家。</a:t>
            </a:r>
            <a:endParaRPr lang="en-US" altLang="zh-CN" sz="2800" dirty="0">
              <a:solidFill>
                <a:srgbClr val="2B2B2B"/>
              </a:solidFill>
              <a:latin typeface="+mn-ea"/>
              <a:cs typeface="SimHei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213263" y="768328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与本课程相关的其他说明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16" name="标题 1"/>
          <p:cNvSpPr txBox="1">
            <a:spLocks noChangeArrowheads="1"/>
          </p:cNvSpPr>
          <p:nvPr/>
        </p:nvSpPr>
        <p:spPr bwMode="auto">
          <a:xfrm>
            <a:off x="1354238" y="430153"/>
            <a:ext cx="941021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4000" b="1" dirty="0" smtClean="0">
                <a:solidFill>
                  <a:schemeClr val="accent2"/>
                </a:solidFill>
                <a:latin typeface="黑体" charset="-122"/>
              </a:rPr>
              <a:t>马克思主义基本原理概论</a:t>
            </a:r>
            <a:endParaRPr lang="zh-CN" altLang="en-US" sz="4000" b="1" dirty="0">
              <a:solidFill>
                <a:schemeClr val="accent2"/>
              </a:solidFill>
              <a:latin typeface="黑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2254" y="1466990"/>
            <a:ext cx="4195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任课教师</a:t>
            </a:r>
            <a:r>
              <a:rPr kumimoji="1" lang="zh-CN" altLang="en-US" sz="2800" dirty="0" smtClean="0"/>
              <a:t>：</a:t>
            </a:r>
            <a:r>
              <a:rPr kumimoji="1" lang="zh-CN" altLang="en-US" sz="2800" b="1" u="sng" dirty="0" smtClean="0">
                <a:latin typeface="STKaiti" charset="-122"/>
                <a:ea typeface="STKaiti" charset="-122"/>
                <a:cs typeface="STKaiti" charset="-122"/>
              </a:rPr>
              <a:t>付文军</a:t>
            </a:r>
            <a:endParaRPr kumimoji="1" lang="en-US" altLang="zh-CN" sz="2800" b="1" u="sng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300000"/>
              </a:lnSpc>
            </a:pP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上课时间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 smtClean="0">
                <a:latin typeface="+mj-ea"/>
                <a:ea typeface="+mj-ea"/>
              </a:rPr>
              <a:t>1—16</a:t>
            </a:r>
            <a:r>
              <a:rPr kumimoji="1" lang="zh-CN" altLang="en-US" sz="2800" dirty="0" smtClean="0"/>
              <a:t>周</a:t>
            </a:r>
            <a:endParaRPr kumimoji="1" lang="en-US" altLang="zh-CN" sz="2800" dirty="0" smtClean="0"/>
          </a:p>
          <a:p>
            <a:pPr>
              <a:lnSpc>
                <a:spcPct val="300000"/>
              </a:lnSpc>
            </a:pP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授课方式</a:t>
            </a:r>
            <a:r>
              <a:rPr kumimoji="1" lang="zh-CN" altLang="en-US" sz="2800" dirty="0" smtClean="0"/>
              <a:t>：线上</a:t>
            </a:r>
            <a:endParaRPr kumimoji="1"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98" y="1356971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80531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1489" y="1641501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10"/>
          <p:cNvSpPr>
            <a:spLocks noChangeArrowheads="1"/>
          </p:cNvSpPr>
          <p:nvPr/>
        </p:nvSpPr>
        <p:spPr bwMode="auto">
          <a:xfrm>
            <a:off x="2485898" y="2089590"/>
            <a:ext cx="83260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成绩构成：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平时成绩（</a:t>
            </a:r>
            <a:r>
              <a:rPr lang="en-US" altLang="zh-CN" sz="2800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60</a:t>
            </a:r>
            <a:r>
              <a:rPr lang="zh-CN" altLang="en-US" sz="2800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 </a:t>
            </a:r>
            <a:r>
              <a:rPr lang="en-US" altLang="zh-CN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+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 期末成绩（</a:t>
            </a:r>
            <a:r>
              <a:rPr lang="en-US" altLang="zh-CN" sz="2800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40</a:t>
            </a:r>
            <a:r>
              <a:rPr lang="zh-CN" altLang="en-US" sz="2800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sz="2800" strike="sngStrike" dirty="0">
              <a:solidFill>
                <a:srgbClr val="2B2B2B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2393299" y="3307354"/>
            <a:ext cx="88027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平时成绩：</a:t>
            </a:r>
            <a:r>
              <a:rPr lang="zh-CN" altLang="en-US" sz="2800" b="1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课程论文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sz="2800" b="1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30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 </a:t>
            </a:r>
            <a:r>
              <a:rPr lang="en-US" altLang="zh-CN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+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 课堂</a:t>
            </a:r>
            <a:r>
              <a:rPr lang="zh-CN" altLang="en-US" sz="2800" b="1" strike="sngStrike" dirty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展示（</a:t>
            </a:r>
            <a:r>
              <a:rPr lang="en-US" altLang="zh-CN" sz="2800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30</a:t>
            </a:r>
            <a:r>
              <a:rPr lang="zh-CN" altLang="en-US" sz="2800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sz="2800" b="1" strike="sngStrike" dirty="0" smtClean="0">
              <a:solidFill>
                <a:srgbClr val="2B2B2B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           </a:t>
            </a:r>
            <a:r>
              <a:rPr lang="en-US" altLang="zh-CN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+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登陆时长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（至少达到</a:t>
            </a:r>
            <a:r>
              <a:rPr lang="en-US" altLang="zh-CN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2/3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sz="2800" dirty="0">
              <a:solidFill>
                <a:srgbClr val="2B2B2B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847612" y="715585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关于考核方式和成绩构成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  <p:sp>
        <p:nvSpPr>
          <p:cNvPr id="31" name="矩形 10"/>
          <p:cNvSpPr>
            <a:spLocks noChangeArrowheads="1"/>
          </p:cNvSpPr>
          <p:nvPr/>
        </p:nvSpPr>
        <p:spPr bwMode="auto">
          <a:xfrm>
            <a:off x="2485897" y="4804470"/>
            <a:ext cx="88027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期末考试：</a:t>
            </a:r>
            <a:r>
              <a:rPr lang="zh-CN" altLang="en-US" sz="2800" b="1" strike="sngStrike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试卷卷面（</a:t>
            </a:r>
            <a:r>
              <a:rPr lang="en-US" altLang="zh-CN" sz="2800" strike="sngStrike" dirty="0" smtClean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40</a:t>
            </a:r>
            <a:r>
              <a:rPr lang="zh-CN" altLang="en-US" sz="2800" strike="sngStrike" dirty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strike="sngStrike" dirty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 </a:t>
            </a:r>
            <a:endParaRPr lang="en-US" altLang="zh-CN" sz="2800" strike="sngStrike" dirty="0">
              <a:solidFill>
                <a:srgbClr val="2B2B2B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165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97788" y="1604282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409450" y="2077053"/>
            <a:ext cx="988744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b="1" dirty="0" smtClean="0">
                <a:solidFill>
                  <a:srgbClr val="2B2B2B"/>
                </a:solidFill>
                <a:latin typeface="SimHei" charset="-122"/>
                <a:ea typeface="SimHei" charset="-122"/>
                <a:cs typeface="SimHei" charset="-122"/>
              </a:rPr>
              <a:t>课程论文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sz="2800" b="1" strike="sngStrike" dirty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30</a:t>
            </a:r>
            <a:r>
              <a:rPr lang="zh-CN" altLang="en-US" sz="2800" b="1" strike="sngStrike" dirty="0">
                <a:solidFill>
                  <a:srgbClr val="2B2B2B"/>
                </a:solidFill>
                <a:latin typeface="Times New Roman" charset="0"/>
                <a:ea typeface="Times New Roman" charset="0"/>
                <a:cs typeface="Times New Roman" charset="0"/>
              </a:rPr>
              <a:t>分</a:t>
            </a:r>
            <a:r>
              <a:rPr lang="zh-CN" altLang="en-US" sz="2800" b="1" dirty="0" smtClean="0">
                <a:solidFill>
                  <a:srgbClr val="2B2B2B"/>
                </a:solidFill>
                <a:latin typeface="SimSun" charset="-122"/>
                <a:ea typeface="SimSun" charset="-122"/>
                <a:cs typeface="SimSun" charset="-122"/>
              </a:rPr>
              <a:t>）</a:t>
            </a:r>
            <a:r>
              <a:rPr lang="zh-CN" altLang="en-US" sz="2800" b="1" dirty="0" smtClean="0">
                <a:solidFill>
                  <a:srgbClr val="2B2B2B"/>
                </a:solidFill>
                <a:latin typeface="+mj-ea"/>
                <a:ea typeface="+mj-ea"/>
                <a:cs typeface="SimHei" charset="-122"/>
              </a:rPr>
              <a:t>：</a:t>
            </a:r>
            <a:r>
              <a:rPr lang="zh-CN" altLang="en-US" sz="2800" b="1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在与课程相关的情况下，</a:t>
            </a:r>
            <a:endParaRPr lang="en-US" altLang="zh-CN" sz="2800" b="1" dirty="0" smtClean="0">
              <a:solidFill>
                <a:srgbClr val="2B2B2B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                     原创；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</a:rPr>
              <a:t> </a:t>
            </a:r>
            <a:r>
              <a:rPr lang="zh-CN" altLang="en-US" sz="2800" dirty="0" smtClean="0">
                <a:latin typeface="+mj-ea"/>
              </a:rPr>
              <a:t>                    内容自定；</a:t>
            </a:r>
            <a:endParaRPr lang="en-US" altLang="zh-CN" sz="2800" dirty="0">
              <a:latin typeface="+mj-ea"/>
            </a:endParaRPr>
          </a:p>
          <a:p>
            <a:r>
              <a:rPr lang="zh-CN" altLang="en-US" sz="2800" dirty="0" smtClean="0">
                <a:latin typeface="+mj-ea"/>
              </a:rPr>
              <a:t>                     题目自选；</a:t>
            </a:r>
            <a:endParaRPr lang="en-US" altLang="zh-CN" sz="2800" dirty="0" smtClean="0">
              <a:latin typeface="+mj-ea"/>
            </a:endParaRPr>
          </a:p>
          <a:p>
            <a:r>
              <a:rPr lang="zh-CN" altLang="en-US" sz="2800" dirty="0">
                <a:latin typeface="+mj-ea"/>
              </a:rPr>
              <a:t> </a:t>
            </a:r>
            <a:r>
              <a:rPr lang="zh-CN" altLang="en-US" sz="2800" dirty="0" smtClean="0">
                <a:latin typeface="+mj-ea"/>
              </a:rPr>
              <a:t>                    文体不限；</a:t>
            </a:r>
            <a:endParaRPr lang="en-US" altLang="zh-CN" sz="2800" dirty="0" smtClean="0">
              <a:latin typeface="+mj-ea"/>
            </a:endParaRPr>
          </a:p>
          <a:p>
            <a:r>
              <a:rPr lang="zh-CN" altLang="en-US" sz="2800" dirty="0">
                <a:latin typeface="+mj-ea"/>
              </a:rPr>
              <a:t> </a:t>
            </a:r>
            <a:r>
              <a:rPr lang="zh-CN" altLang="en-US" sz="2800" dirty="0" smtClean="0">
                <a:latin typeface="+mj-ea"/>
              </a:rPr>
              <a:t>                    </a:t>
            </a:r>
            <a:r>
              <a:rPr lang="en-US" altLang="zh-CN" sz="2800" dirty="0" smtClean="0">
                <a:latin typeface="+mj-ea"/>
              </a:rPr>
              <a:t>2000</a:t>
            </a:r>
            <a:r>
              <a:rPr lang="zh-CN" altLang="en-US" sz="2800" dirty="0" smtClean="0">
                <a:latin typeface="+mj-ea"/>
              </a:rPr>
              <a:t>（</a:t>
            </a:r>
            <a:r>
              <a:rPr lang="en-US" altLang="zh-CN" sz="2800" dirty="0" smtClean="0"/>
              <a:t>±</a:t>
            </a:r>
            <a:r>
              <a:rPr lang="en-US" altLang="zh-CN" sz="2800" dirty="0" smtClean="0">
                <a:latin typeface="+mj-ea"/>
                <a:ea typeface="+mj-ea"/>
              </a:rPr>
              <a:t>500</a:t>
            </a:r>
            <a:r>
              <a:rPr lang="zh-CN" altLang="en-US" sz="2800" dirty="0" smtClean="0">
                <a:latin typeface="+mj-ea"/>
              </a:rPr>
              <a:t>）字；</a:t>
            </a:r>
            <a:endParaRPr lang="en-US" altLang="zh-CN" sz="2800" dirty="0" smtClean="0">
              <a:latin typeface="+mj-ea"/>
            </a:endParaRPr>
          </a:p>
          <a:p>
            <a:r>
              <a:rPr lang="zh-CN" altLang="en-US" sz="2800" dirty="0">
                <a:latin typeface="+mj-ea"/>
              </a:rPr>
              <a:t> </a:t>
            </a:r>
            <a:r>
              <a:rPr lang="zh-CN" altLang="en-US" sz="2800" dirty="0" smtClean="0">
                <a:latin typeface="+mj-ea"/>
              </a:rPr>
              <a:t>                    </a:t>
            </a:r>
            <a:r>
              <a:rPr lang="en-US" altLang="zh-CN" sz="2800" strike="sngStrike" dirty="0" smtClean="0">
                <a:latin typeface="+mj-ea"/>
              </a:rPr>
              <a:t>A4</a:t>
            </a:r>
            <a:r>
              <a:rPr lang="zh-CN" altLang="en-US" sz="2800" strike="sngStrike" dirty="0" smtClean="0">
                <a:latin typeface="+mj-ea"/>
              </a:rPr>
              <a:t>纸正反面打印、纸质版；</a:t>
            </a:r>
            <a:endParaRPr lang="en-US" altLang="zh-CN" sz="2800" strike="sngStrike" dirty="0" smtClean="0">
              <a:latin typeface="+mj-ea"/>
            </a:endParaRPr>
          </a:p>
          <a:p>
            <a:r>
              <a:rPr lang="zh-CN" altLang="en-US" sz="2800" dirty="0">
                <a:latin typeface="+mj-ea"/>
              </a:rPr>
              <a:t> </a:t>
            </a:r>
            <a:r>
              <a:rPr lang="zh-CN" altLang="en-US" sz="2800" dirty="0" smtClean="0">
                <a:latin typeface="+mj-ea"/>
              </a:rPr>
              <a:t>                    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</a:rPr>
              <a:t>第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</a:rPr>
              <a:t>16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</a:rPr>
              <a:t>周提交。</a:t>
            </a:r>
            <a:endParaRPr lang="en-US" altLang="zh-CN" sz="2800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55389" y="668015"/>
            <a:ext cx="52061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/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平时成绩要求与说明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04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74639" y="1179538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726544" y="1621370"/>
            <a:ext cx="536174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b="1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课程论文注意事项：</a:t>
            </a:r>
            <a:endParaRPr lang="en-US" altLang="zh-CN" sz="2800" b="1" dirty="0">
              <a:solidFill>
                <a:srgbClr val="2B2B2B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>
              <a:buFont typeface="Wingdings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</a:rPr>
              <a:t>I</a:t>
            </a:r>
            <a:r>
              <a:rPr lang="zh-CN" altLang="en-US" sz="2400" dirty="0" smtClean="0">
                <a:latin typeface="+mj-ea"/>
              </a:rPr>
              <a:t>：不接受诸如</a:t>
            </a:r>
            <a:r>
              <a:rPr lang="en-US" altLang="zh-CN" sz="2400" dirty="0" smtClean="0">
                <a:latin typeface="+mj-ea"/>
              </a:rPr>
              <a:t>《</a:t>
            </a:r>
            <a:r>
              <a:rPr lang="zh-CN" altLang="en-US" sz="2400" dirty="0" smtClean="0">
                <a:latin typeface="+mj-ea"/>
              </a:rPr>
              <a:t>习近平新时代中国特色社会主义经济</a:t>
            </a:r>
            <a:r>
              <a:rPr lang="en-US" altLang="zh-CN" sz="2400" dirty="0" smtClean="0">
                <a:latin typeface="+mj-ea"/>
              </a:rPr>
              <a:t>/</a:t>
            </a:r>
            <a:r>
              <a:rPr lang="zh-CN" altLang="en-US" sz="2400" dirty="0" smtClean="0">
                <a:latin typeface="+mj-ea"/>
              </a:rPr>
              <a:t>文化</a:t>
            </a:r>
            <a:r>
              <a:rPr lang="en-US" altLang="zh-CN" sz="2400" dirty="0" smtClean="0">
                <a:latin typeface="+mj-ea"/>
              </a:rPr>
              <a:t>/</a:t>
            </a:r>
            <a:r>
              <a:rPr lang="zh-CN" altLang="en-US" sz="2400" dirty="0" smtClean="0">
                <a:latin typeface="+mj-ea"/>
              </a:rPr>
              <a:t>生态思想研究</a:t>
            </a:r>
            <a:r>
              <a:rPr lang="en-US" altLang="zh-CN" sz="2400" dirty="0" smtClean="0">
                <a:latin typeface="+mj-ea"/>
              </a:rPr>
              <a:t>》《</a:t>
            </a:r>
            <a:r>
              <a:rPr lang="zh-CN" altLang="en-US" sz="2400" dirty="0" smtClean="0">
                <a:latin typeface="+mj-ea"/>
              </a:rPr>
              <a:t>俄国十月革命的意义</a:t>
            </a:r>
            <a:r>
              <a:rPr lang="en-US" altLang="zh-CN" sz="2400" dirty="0" smtClean="0">
                <a:latin typeface="+mj-ea"/>
              </a:rPr>
              <a:t>》《</a:t>
            </a:r>
            <a:r>
              <a:rPr lang="zh-CN" altLang="en-US" sz="2400" dirty="0" smtClean="0">
                <a:latin typeface="+mj-ea"/>
              </a:rPr>
              <a:t>新时代精准扶贫思想研究</a:t>
            </a:r>
            <a:r>
              <a:rPr lang="en-US" altLang="zh-CN" sz="2400" dirty="0" smtClean="0">
                <a:latin typeface="+mj-ea"/>
              </a:rPr>
              <a:t>》</a:t>
            </a:r>
            <a:r>
              <a:rPr lang="zh-CN" altLang="en-US" sz="2400" dirty="0" smtClean="0">
                <a:latin typeface="+mj-ea"/>
              </a:rPr>
              <a:t>的稿子。</a:t>
            </a:r>
            <a:endParaRPr lang="en-US" altLang="zh-CN" sz="2400" dirty="0">
              <a:latin typeface="+mj-ea"/>
            </a:endParaRPr>
          </a:p>
          <a:p>
            <a:r>
              <a:rPr lang="zh-CN" altLang="en-US" sz="2400" dirty="0" smtClean="0">
                <a:latin typeface="+mj-ea"/>
              </a:rPr>
              <a:t>   总之，</a:t>
            </a:r>
            <a:r>
              <a:rPr lang="zh-CN" altLang="en-US" sz="2400" b="1" u="sng" dirty="0" smtClean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两千字说不清楚的话题，慎选；不是原创的稿子，慎交。</a:t>
            </a:r>
            <a:endParaRPr lang="en-US" altLang="zh-CN" sz="2400" b="1" u="sng" dirty="0" smtClean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>
              <a:buFont typeface="Wingdings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</a:rPr>
              <a:t>II</a:t>
            </a:r>
            <a:r>
              <a:rPr lang="zh-CN" altLang="en-US" sz="2400" dirty="0" smtClean="0">
                <a:latin typeface="+mj-ea"/>
              </a:rPr>
              <a:t>：正文宋体小四（或五号），单倍行距（或固定</a:t>
            </a:r>
            <a:r>
              <a:rPr lang="en-US" altLang="zh-CN" sz="2400" dirty="0" smtClean="0">
                <a:latin typeface="+mj-ea"/>
              </a:rPr>
              <a:t>20</a:t>
            </a:r>
            <a:r>
              <a:rPr lang="zh-CN" altLang="en-US" sz="2400" dirty="0" smtClean="0">
                <a:latin typeface="+mj-ea"/>
              </a:rPr>
              <a:t>）</a:t>
            </a:r>
            <a:r>
              <a:rPr lang="zh-CN" altLang="en-US" sz="2400" strike="sngStrike" dirty="0" smtClean="0">
                <a:latin typeface="+mj-ea"/>
              </a:rPr>
              <a:t>，正反面打印，纸质版</a:t>
            </a:r>
            <a:r>
              <a:rPr lang="zh-CN" altLang="en-US" sz="2400" dirty="0" smtClean="0">
                <a:latin typeface="+mj-ea"/>
              </a:rPr>
              <a:t>。提交电子版即可。</a:t>
            </a:r>
            <a:endParaRPr lang="en-US" altLang="zh-CN" sz="2400" b="1" u="sng" dirty="0" smtClean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43815" y="471652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平时成绩要求与说明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284" y="2033447"/>
            <a:ext cx="5867400" cy="33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84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74639" y="1179538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212679" y="1332003"/>
            <a:ext cx="989901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课程论文注意事项：</a:t>
            </a:r>
            <a:endParaRPr lang="en-US" altLang="zh-CN" sz="2800" b="1" dirty="0">
              <a:solidFill>
                <a:srgbClr val="2B2B2B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</a:rPr>
              <a:t>III</a:t>
            </a:r>
            <a:r>
              <a:rPr lang="zh-CN" altLang="en-US" sz="2400" dirty="0" smtClean="0">
                <a:latin typeface="+mj-ea"/>
              </a:rPr>
              <a:t>：不要写读书报告。读书报告的写法种类很多，不宜与小论文一起比较、评分。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</a:rPr>
              <a:t>V</a:t>
            </a:r>
            <a:r>
              <a:rPr lang="zh-CN" altLang="en-US" sz="2400" dirty="0" smtClean="0">
                <a:latin typeface="+mj-ea"/>
              </a:rPr>
              <a:t>：摘要、关键词和参考文献视情况而定，非必要可不写。但有引文的话就必须有参考文献（格式见</a:t>
            </a:r>
            <a:r>
              <a:rPr lang="en-US" altLang="zh-CN" sz="2400" dirty="0" smtClean="0">
                <a:latin typeface="+mj-ea"/>
              </a:rPr>
              <a:t>《</a:t>
            </a:r>
            <a:r>
              <a:rPr lang="zh-CN" altLang="en-US" sz="2400" dirty="0" smtClean="0">
                <a:latin typeface="+mj-ea"/>
              </a:rPr>
              <a:t>马克思主义基本原理概论</a:t>
            </a:r>
            <a:r>
              <a:rPr lang="en-US" altLang="zh-CN" sz="2400" dirty="0" smtClean="0">
                <a:latin typeface="+mj-ea"/>
              </a:rPr>
              <a:t>》</a:t>
            </a:r>
            <a:r>
              <a:rPr lang="zh-CN" altLang="en-US" sz="2400" dirty="0" smtClean="0">
                <a:latin typeface="+mj-ea"/>
              </a:rPr>
              <a:t>教材）。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</a:rPr>
              <a:t>V</a:t>
            </a:r>
            <a:r>
              <a:rPr lang="zh-CN" altLang="en-US" sz="2400" dirty="0" smtClean="0">
                <a:latin typeface="+mj-ea"/>
              </a:rPr>
              <a:t>：注意字数是</a:t>
            </a:r>
            <a:r>
              <a:rPr lang="en-US" altLang="zh-CN" sz="2400" dirty="0" smtClean="0">
                <a:latin typeface="+mj-ea"/>
              </a:rPr>
              <a:t>20</a:t>
            </a:r>
            <a:r>
              <a:rPr lang="en-US" altLang="zh-CN" sz="2400" dirty="0">
                <a:latin typeface="+mj-ea"/>
              </a:rPr>
              <a:t>0</a:t>
            </a:r>
            <a:r>
              <a:rPr lang="en-US" altLang="zh-CN" sz="2400" dirty="0" smtClean="0">
                <a:latin typeface="+mj-ea"/>
              </a:rPr>
              <a:t>0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±</a:t>
            </a:r>
            <a:r>
              <a:rPr lang="en-US" altLang="zh-CN" sz="2400" dirty="0" smtClean="0">
                <a:latin typeface="+mj-ea"/>
              </a:rPr>
              <a:t>500</a:t>
            </a:r>
            <a:r>
              <a:rPr lang="zh-CN" altLang="en-US" sz="2400" dirty="0" smtClean="0">
                <a:latin typeface="+mj-ea"/>
              </a:rPr>
              <a:t>字，所以在写作的过程中，对于事件的叙述不宜过多、过长。</a:t>
            </a:r>
            <a:endParaRPr lang="en-US" altLang="zh-CN" sz="2400" b="1" u="sng" dirty="0" smtClean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43815" y="471652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平时成绩要求与说明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57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74639" y="1179538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096934" y="1343577"/>
            <a:ext cx="986429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课程</a:t>
            </a:r>
            <a:r>
              <a:rPr lang="zh-CN" altLang="en-US" sz="2800" b="1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论文建议选题</a:t>
            </a:r>
            <a:r>
              <a:rPr lang="zh-CN" altLang="en-US" sz="2800" b="1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  <a:sym typeface="Wingdings"/>
              </a:rPr>
              <a:t>：（只是建议选题，不局限于此）</a:t>
            </a:r>
            <a:endParaRPr lang="en-US" altLang="zh-CN" sz="2800" b="1" dirty="0">
              <a:solidFill>
                <a:srgbClr val="2B2B2B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理工科学霸套餐</a:t>
            </a:r>
            <a:r>
              <a:rPr lang="zh-CN" altLang="en-US" sz="2400" dirty="0">
                <a:latin typeface="+mj-ea"/>
              </a:rPr>
              <a:t>：</a:t>
            </a:r>
            <a:r>
              <a:rPr lang="zh-CN" altLang="en-US" sz="2400" dirty="0" smtClean="0">
                <a:latin typeface="+mj-ea"/>
              </a:rPr>
              <a:t>（有理、有据）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+mj-ea"/>
              </a:rPr>
              <a:t>用你所掌握的“理论武器”来看恩格斯在</a:t>
            </a:r>
            <a:r>
              <a:rPr lang="en-US" altLang="zh-CN" sz="2400" dirty="0" smtClean="0">
                <a:latin typeface="+mj-ea"/>
              </a:rPr>
              <a:t>《</a:t>
            </a:r>
            <a:r>
              <a:rPr lang="zh-CN" altLang="en-US" sz="2400" dirty="0" smtClean="0">
                <a:latin typeface="+mj-ea"/>
              </a:rPr>
              <a:t>反杜林论</a:t>
            </a:r>
            <a:r>
              <a:rPr lang="en-US" altLang="zh-CN" sz="2400" dirty="0" smtClean="0">
                <a:latin typeface="+mj-ea"/>
              </a:rPr>
              <a:t>》</a:t>
            </a:r>
            <a:r>
              <a:rPr lang="zh-CN" altLang="en-US" sz="2400" dirty="0" smtClean="0">
                <a:latin typeface="+mj-ea"/>
              </a:rPr>
              <a:t>中阐述辩证法时举的关于数学、化学等例子是否合理。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+mj-ea"/>
              </a:rPr>
              <a:t>针对一些著名的命题，如“飞矢不动”“阿基里斯追不上龟”等的批判。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+mj-ea"/>
              </a:rPr>
              <a:t>针对信息时代的一些问题的</a:t>
            </a:r>
            <a:r>
              <a:rPr lang="zh-CN" altLang="en-US" sz="2400" b="1" strike="sngStrike" dirty="0" smtClean="0">
                <a:latin typeface="+mj-ea"/>
              </a:rPr>
              <a:t>哲学、经济学</a:t>
            </a:r>
            <a:r>
              <a:rPr lang="zh-CN" altLang="en-US" sz="2400" dirty="0" smtClean="0">
                <a:latin typeface="+mj-ea"/>
              </a:rPr>
              <a:t>分析，或者自己作所能及的分析。</a:t>
            </a:r>
            <a:endParaRPr lang="en-US" altLang="zh-CN" sz="2400" dirty="0" smtClean="0">
              <a:latin typeface="+mj-ea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43815" y="471652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平时成绩要求与说明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9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74639" y="1179538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143232" y="1517197"/>
            <a:ext cx="9864291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b="1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课程</a:t>
            </a:r>
            <a:r>
              <a:rPr lang="zh-CN" altLang="en-US" sz="2800" b="1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论文建议选题：</a:t>
            </a:r>
            <a:r>
              <a:rPr lang="zh-CN" altLang="en-US" sz="2800" b="1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  <a:sym typeface="Wingdings"/>
              </a:rPr>
              <a:t>（只是建议选题，不局限于此</a:t>
            </a:r>
            <a:r>
              <a:rPr lang="zh-CN" altLang="en-US" sz="2800" b="1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  <a:sym typeface="Wingdings"/>
              </a:rPr>
              <a:t>）</a:t>
            </a:r>
            <a:endParaRPr lang="en-US" altLang="zh-CN" sz="2800" b="1" dirty="0">
              <a:solidFill>
                <a:srgbClr val="2B2B2B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文科学霸套餐</a:t>
            </a:r>
            <a:r>
              <a:rPr lang="zh-CN" altLang="en-US" sz="2400" dirty="0">
                <a:latin typeface="+mj-ea"/>
              </a:rPr>
              <a:t>：</a:t>
            </a:r>
            <a:r>
              <a:rPr lang="zh-CN" altLang="en-US" sz="2400" dirty="0" smtClean="0">
                <a:latin typeface="+mj-ea"/>
              </a:rPr>
              <a:t>（有理、有据）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+mj-ea"/>
              </a:rPr>
              <a:t>对于一切社会热点现象的马克思主义评析；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+mj-ea"/>
              </a:rPr>
              <a:t>对于一些重要命题的分析，如“休谟问题</a:t>
            </a:r>
            <a:r>
              <a:rPr lang="zh-CN" altLang="en-US" sz="2400" dirty="0" smtClean="0">
                <a:latin typeface="+mj-ea"/>
              </a:rPr>
              <a:t>”和“飞矢不动” 的</a:t>
            </a:r>
            <a:r>
              <a:rPr lang="zh-CN" altLang="en-US" sz="2400" dirty="0" smtClean="0">
                <a:latin typeface="+mj-ea"/>
              </a:rPr>
              <a:t>评介（虽然貌似跟马克思主义没关系，但属于</a:t>
            </a:r>
            <a:r>
              <a:rPr lang="zh-CN" altLang="en-US" sz="2400" dirty="0" smtClean="0">
                <a:latin typeface="+mj-ea"/>
              </a:rPr>
              <a:t>认识论和运动观的</a:t>
            </a:r>
            <a:r>
              <a:rPr lang="zh-CN" altLang="en-US" sz="2400" dirty="0" smtClean="0">
                <a:latin typeface="+mj-ea"/>
              </a:rPr>
              <a:t>问题）。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+mj-ea"/>
              </a:rPr>
              <a:t>其他以马克思</a:t>
            </a:r>
            <a:r>
              <a:rPr lang="zh-CN" altLang="en-US" sz="2400" dirty="0" smtClean="0">
                <a:latin typeface="+mj-ea"/>
              </a:rPr>
              <a:t>与马克思主义为选题的相关问题。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+mj-ea"/>
              </a:rPr>
              <a:t>······</a:t>
            </a: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43815" y="471652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平时成绩要求与说明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20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15">
            <a:extLst>
              <a:ext uri="{FF2B5EF4-FFF2-40B4-BE49-F238E27FC236}">
                <a16:creationId xmlns:a16="http://schemas.microsoft.com/office/drawing/2014/main" xmlns="" id="{2E0825B4-A19D-4489-ABE1-3361D2C2B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74639" y="1179538"/>
            <a:ext cx="7705027" cy="1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1143233" y="1887424"/>
            <a:ext cx="449770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800" b="1" dirty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课程</a:t>
            </a:r>
            <a:r>
              <a:rPr lang="zh-CN" altLang="en-US" sz="2800" b="1" dirty="0" smtClean="0">
                <a:solidFill>
                  <a:srgbClr val="2B2B2B"/>
                </a:solidFill>
                <a:latin typeface="STKaiti" charset="-122"/>
                <a:ea typeface="STKaiti" charset="-122"/>
                <a:cs typeface="STKaiti" charset="-122"/>
              </a:rPr>
              <a:t>论文建议：</a:t>
            </a:r>
            <a:endParaRPr lang="en-US" altLang="zh-CN" sz="2800" b="1" dirty="0" smtClean="0">
              <a:solidFill>
                <a:srgbClr val="2B2B2B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b="1" dirty="0" smtClean="0">
                <a:latin typeface="+mj-ea"/>
              </a:rPr>
              <a:t>发挥自己的专长；</a:t>
            </a:r>
            <a:endParaRPr lang="en-US" altLang="zh-CN" sz="2400" b="1" dirty="0" smtClean="0">
              <a:latin typeface="+mj-ea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b="1" dirty="0" smtClean="0">
                <a:latin typeface="+mj-ea"/>
              </a:rPr>
              <a:t>有理、有据、有节；</a:t>
            </a:r>
            <a:endParaRPr lang="en-US" altLang="zh-CN" sz="2400" b="1" dirty="0" smtClean="0">
              <a:latin typeface="+mj-ea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b="1" dirty="0" smtClean="0">
                <a:latin typeface="+mj-ea"/>
              </a:rPr>
              <a:t>不要本本主义，要实事求是；</a:t>
            </a:r>
            <a:endParaRPr lang="en-US" altLang="zh-CN" sz="2400" b="1" dirty="0" smtClean="0">
              <a:solidFill>
                <a:srgbClr val="FF0000"/>
              </a:solidFill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+mj-ea"/>
              </a:rPr>
              <a:t>······</a:t>
            </a: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2143815" y="471652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/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平时成绩要求与说明</a:t>
            </a:r>
            <a:endParaRPr lang="zh-CN" altLang="en-US" sz="4000" dirty="0">
              <a:solidFill>
                <a:srgbClr val="000000"/>
              </a:solidFill>
              <a:ea typeface="宋体" pitchFamily="2" charset="-122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9" y="1666754"/>
            <a:ext cx="6071779" cy="42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68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10、12、16、21、25、26、27"/>
  <p:tag name="KSO_WM_TEMPLATE_CATEGORY" val="custom"/>
  <p:tag name="KSO_WM_TEMPLATE_INDEX" val="160548"/>
  <p:tag name="KSO_WM_TAG_VERSION" val="1.0"/>
  <p:tag name="KSO_WM_SLIDE_ID" val="custom16054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8"/>
  <p:tag name="KSO_WM_UNIT_TYPE" val="a"/>
  <p:tag name="KSO_WM_UNIT_INDEX" val="1"/>
  <p:tag name="KSO_WM_UNIT_ID" val="custom160548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经营指数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1E4FF"/>
      </a:accent1>
      <a:accent2>
        <a:srgbClr val="0099CC"/>
      </a:accent2>
      <a:accent3>
        <a:srgbClr val="FFFFFF"/>
      </a:accent3>
      <a:accent4>
        <a:srgbClr val="000000"/>
      </a:accent4>
      <a:accent5>
        <a:srgbClr val="D4EFFF"/>
      </a:accent5>
      <a:accent6>
        <a:srgbClr val="0089B7"/>
      </a:accent6>
      <a:hlink>
        <a:srgbClr val="003399"/>
      </a:hlink>
      <a:folHlink>
        <a:srgbClr val="61C2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E4F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4EFFF"/>
        </a:accent5>
        <a:accent6>
          <a:srgbClr val="0089B7"/>
        </a:accent6>
        <a:hlink>
          <a:srgbClr val="003399"/>
        </a:hlink>
        <a:folHlink>
          <a:srgbClr val="61C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826</Words>
  <Application>Microsoft Macintosh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Calibri</vt:lpstr>
      <vt:lpstr>SimHei</vt:lpstr>
      <vt:lpstr>SimSun</vt:lpstr>
      <vt:lpstr>STKaiti</vt:lpstr>
      <vt:lpstr>Times New Roman</vt:lpstr>
      <vt:lpstr>Wingdings</vt:lpstr>
      <vt:lpstr>黑体</vt:lpstr>
      <vt:lpstr>宋体</vt:lpstr>
      <vt:lpstr>微软雅黑</vt:lpstr>
      <vt:lpstr>Arial</vt:lpstr>
      <vt:lpstr>经营指数</vt:lpstr>
      <vt:lpstr>马克思主义基本原理概论 ——————————————— 课程相关说明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资本主义的本质与规律</dc:title>
  <dc:creator>LHCan</dc:creator>
  <cp:lastModifiedBy>Microsoft Office 用户</cp:lastModifiedBy>
  <cp:revision>190</cp:revision>
  <dcterms:created xsi:type="dcterms:W3CDTF">2015-05-05T08:02:00Z</dcterms:created>
  <dcterms:modified xsi:type="dcterms:W3CDTF">2020-05-13T07:08:55Z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