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441" r:id="rId2"/>
    <p:sldId id="449" r:id="rId3"/>
    <p:sldId id="440" r:id="rId4"/>
    <p:sldId id="416" r:id="rId5"/>
    <p:sldId id="443" r:id="rId6"/>
    <p:sldId id="444" r:id="rId7"/>
    <p:sldId id="445" r:id="rId8"/>
    <p:sldId id="452" r:id="rId9"/>
    <p:sldId id="487" r:id="rId10"/>
    <p:sldId id="410" r:id="rId11"/>
    <p:sldId id="411" r:id="rId12"/>
    <p:sldId id="414" r:id="rId13"/>
    <p:sldId id="409" r:id="rId14"/>
    <p:sldId id="413" r:id="rId15"/>
    <p:sldId id="412" r:id="rId16"/>
    <p:sldId id="446" r:id="rId17"/>
    <p:sldId id="448" r:id="rId18"/>
    <p:sldId id="450" r:id="rId19"/>
    <p:sldId id="407" r:id="rId20"/>
    <p:sldId id="408" r:id="rId21"/>
    <p:sldId id="376" r:id="rId22"/>
    <p:sldId id="382" r:id="rId23"/>
    <p:sldId id="379" r:id="rId24"/>
    <p:sldId id="383" r:id="rId25"/>
    <p:sldId id="398" r:id="rId26"/>
    <p:sldId id="397" r:id="rId27"/>
    <p:sldId id="395" r:id="rId28"/>
    <p:sldId id="391" r:id="rId29"/>
    <p:sldId id="392" r:id="rId30"/>
    <p:sldId id="393" r:id="rId31"/>
    <p:sldId id="394" r:id="rId32"/>
    <p:sldId id="385" r:id="rId33"/>
    <p:sldId id="388" r:id="rId34"/>
    <p:sldId id="387" r:id="rId35"/>
    <p:sldId id="389" r:id="rId36"/>
    <p:sldId id="402" r:id="rId37"/>
    <p:sldId id="404" r:id="rId38"/>
    <p:sldId id="405" r:id="rId39"/>
    <p:sldId id="488"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934" y="8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D0A48A-1DF5-48E8-B0BF-186955F5F4C3}" type="datetimeFigureOut">
              <a:rPr lang="zh-CN" altLang="en-US" smtClean="0"/>
              <a:t>2018/5/20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8078A4-64F8-4AF0-9BAB-57F564E1DD96}" type="slidenum">
              <a:rPr lang="zh-CN" altLang="en-US" smtClean="0"/>
              <a:t>‹#›</a:t>
            </a:fld>
            <a:endParaRPr lang="zh-CN" altLang="en-US"/>
          </a:p>
        </p:txBody>
      </p:sp>
    </p:spTree>
    <p:extLst>
      <p:ext uri="{BB962C8B-B14F-4D97-AF65-F5344CB8AC3E}">
        <p14:creationId xmlns:p14="http://schemas.microsoft.com/office/powerpoint/2010/main" val="32360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0419750A-AB70-466E-A6A7-C6B64B54818D}"/>
              </a:ext>
            </a:extLst>
          </p:cNvPr>
          <p:cNvSpPr>
            <a:spLocks noGrp="1" noRot="1" noChangeAspect="1" noChangeArrowheads="1" noTextEdit="1"/>
          </p:cNvSpPr>
          <p:nvPr>
            <p:ph type="sldImg"/>
          </p:nvPr>
        </p:nvSpPr>
        <p:spPr>
          <a:ln/>
        </p:spPr>
      </p:sp>
      <p:sp>
        <p:nvSpPr>
          <p:cNvPr id="19459" name="备注占位符 2">
            <a:extLst>
              <a:ext uri="{FF2B5EF4-FFF2-40B4-BE49-F238E27FC236}">
                <a16:creationId xmlns:a16="http://schemas.microsoft.com/office/drawing/2014/main" id="{86328885-C718-41B3-9539-A5D3E8896070}"/>
              </a:ext>
            </a:extLst>
          </p:cNvPr>
          <p:cNvSpPr>
            <a:spLocks noGrp="1" noChangeArrowheads="1"/>
          </p:cNvSpPr>
          <p:nvPr>
            <p:ph type="body" idx="1"/>
          </p:nvPr>
        </p:nvSpPr>
        <p:spPr>
          <a:noFill/>
        </p:spPr>
        <p:txBody>
          <a:bodyPr/>
          <a:lstStyle/>
          <a:p>
            <a:r>
              <a:rPr lang="en-US" altLang="zh-CN">
                <a:latin typeface="Arial" panose="020B0604020202020204" pitchFamily="34" charset="0"/>
                <a:cs typeface="Arial" panose="020B0604020202020204" pitchFamily="34" charset="0"/>
              </a:rPr>
              <a:t>C A B</a:t>
            </a:r>
          </a:p>
          <a:p>
            <a:r>
              <a:rPr lang="zh-CN" altLang="en-US">
                <a:latin typeface="Arial" panose="020B0604020202020204" pitchFamily="34" charset="0"/>
                <a:cs typeface="Arial" panose="020B0604020202020204" pitchFamily="34" charset="0"/>
              </a:rPr>
              <a:t>（最后一年是</a:t>
            </a:r>
            <a:r>
              <a:rPr lang="en-US" altLang="zh-CN">
                <a:latin typeface="Arial" panose="020B0604020202020204" pitchFamily="34" charset="0"/>
                <a:cs typeface="Arial" panose="020B0604020202020204" pitchFamily="34" charset="0"/>
              </a:rPr>
              <a:t>1000</a:t>
            </a:r>
            <a:r>
              <a:rPr lang="zh-CN" altLang="en-US">
                <a:latin typeface="Arial" panose="020B0604020202020204" pitchFamily="34" charset="0"/>
                <a:cs typeface="Arial" panose="020B0604020202020204" pitchFamily="34" charset="0"/>
              </a:rPr>
              <a:t>（本金）</a:t>
            </a:r>
            <a:r>
              <a:rPr lang="en-US" altLang="zh-CN">
                <a:latin typeface="Arial" panose="020B0604020202020204" pitchFamily="34" charset="0"/>
                <a:cs typeface="Arial" panose="020B0604020202020204" pitchFamily="34" charset="0"/>
              </a:rPr>
              <a:t>+80</a:t>
            </a:r>
            <a:r>
              <a:rPr lang="zh-CN" altLang="en-US">
                <a:latin typeface="Arial" panose="020B0604020202020204" pitchFamily="34" charset="0"/>
                <a:cs typeface="Arial" panose="020B0604020202020204" pitchFamily="34" charset="0"/>
              </a:rPr>
              <a:t>（息金））</a:t>
            </a:r>
          </a:p>
        </p:txBody>
      </p:sp>
      <p:sp>
        <p:nvSpPr>
          <p:cNvPr id="19460" name="灯片编号占位符 3">
            <a:extLst>
              <a:ext uri="{FF2B5EF4-FFF2-40B4-BE49-F238E27FC236}">
                <a16:creationId xmlns:a16="http://schemas.microsoft.com/office/drawing/2014/main" id="{FBB3F1E4-DECE-40DF-8CC1-A04F3F2EFEAD}"/>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58AF5C5-E13E-49CF-BCA1-1133EB0C2685}" type="slidenum">
              <a:rPr lang="zh-CN" altLang="en-US" smtClean="0"/>
              <a:pPr/>
              <a:t>21</a:t>
            </a:fld>
            <a:endParaRPr lang="en-US" altLang="zh-CN"/>
          </a:p>
        </p:txBody>
      </p:sp>
    </p:spTree>
    <p:extLst>
      <p:ext uri="{BB962C8B-B14F-4D97-AF65-F5344CB8AC3E}">
        <p14:creationId xmlns:p14="http://schemas.microsoft.com/office/powerpoint/2010/main" val="3621135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a:extLst>
              <a:ext uri="{FF2B5EF4-FFF2-40B4-BE49-F238E27FC236}">
                <a16:creationId xmlns:a16="http://schemas.microsoft.com/office/drawing/2014/main" id="{C8940496-3018-40DB-AD06-4D9C85BD4AE7}"/>
              </a:ext>
            </a:extLst>
          </p:cNvPr>
          <p:cNvSpPr>
            <a:spLocks noGrp="1" noRot="1" noChangeAspect="1" noChangeArrowheads="1" noTextEdit="1"/>
          </p:cNvSpPr>
          <p:nvPr>
            <p:ph type="sldImg"/>
          </p:nvPr>
        </p:nvSpPr>
        <p:spPr>
          <a:ln/>
        </p:spPr>
      </p:sp>
      <p:sp>
        <p:nvSpPr>
          <p:cNvPr id="65539" name="备注占位符 2">
            <a:extLst>
              <a:ext uri="{FF2B5EF4-FFF2-40B4-BE49-F238E27FC236}">
                <a16:creationId xmlns:a16="http://schemas.microsoft.com/office/drawing/2014/main" id="{4CB10C26-F601-44A0-8D41-B446F6B42548}"/>
              </a:ext>
            </a:extLst>
          </p:cNvPr>
          <p:cNvSpPr>
            <a:spLocks noGrp="1" noChangeArrowheads="1"/>
          </p:cNvSpPr>
          <p:nvPr>
            <p:ph type="body" idx="1"/>
          </p:nvPr>
        </p:nvSpPr>
        <p:spPr>
          <a:noFill/>
        </p:spPr>
        <p:txBody>
          <a:bodyPr/>
          <a:lstStyle/>
          <a:p>
            <a:r>
              <a:rPr lang="en-US" altLang="zh-CN">
                <a:latin typeface="Arial" panose="020B0604020202020204" pitchFamily="34" charset="0"/>
                <a:cs typeface="Arial" panose="020B0604020202020204" pitchFamily="34" charset="0"/>
              </a:rPr>
              <a:t>C</a:t>
            </a:r>
            <a:endParaRPr lang="zh-CN" altLang="en-US">
              <a:latin typeface="Arial" panose="020B0604020202020204" pitchFamily="34" charset="0"/>
              <a:cs typeface="Arial" panose="020B0604020202020204" pitchFamily="34" charset="0"/>
            </a:endParaRPr>
          </a:p>
        </p:txBody>
      </p:sp>
      <p:sp>
        <p:nvSpPr>
          <p:cNvPr id="65540" name="灯片编号占位符 3">
            <a:extLst>
              <a:ext uri="{FF2B5EF4-FFF2-40B4-BE49-F238E27FC236}">
                <a16:creationId xmlns:a16="http://schemas.microsoft.com/office/drawing/2014/main" id="{7DBE913B-6861-4869-A0E2-770189DA2FD8}"/>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3653A10-A9E9-487C-BEDE-6FC952583F05}" type="slidenum">
              <a:rPr lang="zh-CN" altLang="en-US" smtClean="0"/>
              <a:pPr/>
              <a:t>32</a:t>
            </a:fld>
            <a:endParaRPr lang="en-US" altLang="zh-CN"/>
          </a:p>
        </p:txBody>
      </p:sp>
    </p:spTree>
    <p:extLst>
      <p:ext uri="{BB962C8B-B14F-4D97-AF65-F5344CB8AC3E}">
        <p14:creationId xmlns:p14="http://schemas.microsoft.com/office/powerpoint/2010/main" val="2047833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FE0FE028-8338-41F5-8462-95AA007696A9}"/>
              </a:ext>
            </a:extLst>
          </p:cNvPr>
          <p:cNvSpPr>
            <a:spLocks noGrp="1" noRot="1" noChangeAspect="1" noChangeArrowheads="1" noTextEdit="1"/>
          </p:cNvSpPr>
          <p:nvPr>
            <p:ph type="sldImg"/>
          </p:nvPr>
        </p:nvSpPr>
        <p:spPr>
          <a:ln/>
        </p:spPr>
      </p:sp>
      <p:sp>
        <p:nvSpPr>
          <p:cNvPr id="67587" name="备注占位符 2">
            <a:extLst>
              <a:ext uri="{FF2B5EF4-FFF2-40B4-BE49-F238E27FC236}">
                <a16:creationId xmlns:a16="http://schemas.microsoft.com/office/drawing/2014/main" id="{90C8C7E7-DA30-4C21-9057-3DAB4542CDD0}"/>
              </a:ext>
            </a:extLst>
          </p:cNvPr>
          <p:cNvSpPr>
            <a:spLocks noGrp="1" noChangeArrowheads="1"/>
          </p:cNvSpPr>
          <p:nvPr>
            <p:ph type="body" idx="1"/>
          </p:nvPr>
        </p:nvSpPr>
        <p:spPr>
          <a:noFill/>
        </p:spPr>
        <p:txBody>
          <a:bodyPr/>
          <a:lstStyle/>
          <a:p>
            <a:r>
              <a:rPr lang="en-US" altLang="zh-CN">
                <a:latin typeface="Arial" panose="020B0604020202020204" pitchFamily="34" charset="0"/>
                <a:cs typeface="Arial" panose="020B0604020202020204" pitchFamily="34" charset="0"/>
              </a:rPr>
              <a:t>Default </a:t>
            </a:r>
            <a:r>
              <a:rPr lang="zh-CN" altLang="en-US">
                <a:latin typeface="Arial" panose="020B0604020202020204" pitchFamily="34" charset="0"/>
                <a:cs typeface="Arial" panose="020B0604020202020204" pitchFamily="34" charset="0"/>
              </a:rPr>
              <a:t>无法按期偿还</a:t>
            </a:r>
            <a:endParaRPr lang="en-US" altLang="zh-CN">
              <a:latin typeface="Arial" panose="020B0604020202020204" pitchFamily="34" charset="0"/>
              <a:cs typeface="Arial" panose="020B0604020202020204" pitchFamily="34" charset="0"/>
            </a:endParaRPr>
          </a:p>
          <a:p>
            <a:endParaRPr lang="zh-CN" altLang="en-US">
              <a:latin typeface="Arial" panose="020B0604020202020204" pitchFamily="34" charset="0"/>
              <a:cs typeface="Arial" panose="020B0604020202020204" pitchFamily="34" charset="0"/>
            </a:endParaRPr>
          </a:p>
        </p:txBody>
      </p:sp>
      <p:sp>
        <p:nvSpPr>
          <p:cNvPr id="67588" name="灯片编号占位符 3">
            <a:extLst>
              <a:ext uri="{FF2B5EF4-FFF2-40B4-BE49-F238E27FC236}">
                <a16:creationId xmlns:a16="http://schemas.microsoft.com/office/drawing/2014/main" id="{AFDD2D23-1F04-40D9-9AE3-25121F04C4E2}"/>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7F14309-8444-4A76-BFCF-1CE75E40D7CB}" type="slidenum">
              <a:rPr lang="zh-CN" altLang="en-US" smtClean="0"/>
              <a:pPr/>
              <a:t>33</a:t>
            </a:fld>
            <a:endParaRPr lang="en-US" altLang="zh-CN"/>
          </a:p>
        </p:txBody>
      </p:sp>
    </p:spTree>
    <p:extLst>
      <p:ext uri="{BB962C8B-B14F-4D97-AF65-F5344CB8AC3E}">
        <p14:creationId xmlns:p14="http://schemas.microsoft.com/office/powerpoint/2010/main" val="4127546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a:extLst>
              <a:ext uri="{FF2B5EF4-FFF2-40B4-BE49-F238E27FC236}">
                <a16:creationId xmlns:a16="http://schemas.microsoft.com/office/drawing/2014/main" id="{11C1C887-C121-4376-A4CC-5EF64BCEBB35}"/>
              </a:ext>
            </a:extLst>
          </p:cNvPr>
          <p:cNvSpPr>
            <a:spLocks noGrp="1" noRot="1" noChangeAspect="1" noChangeArrowheads="1" noTextEdit="1"/>
          </p:cNvSpPr>
          <p:nvPr>
            <p:ph type="sldImg"/>
          </p:nvPr>
        </p:nvSpPr>
        <p:spPr>
          <a:ln/>
        </p:spPr>
      </p:sp>
      <p:sp>
        <p:nvSpPr>
          <p:cNvPr id="70659" name="备注占位符 2">
            <a:extLst>
              <a:ext uri="{FF2B5EF4-FFF2-40B4-BE49-F238E27FC236}">
                <a16:creationId xmlns:a16="http://schemas.microsoft.com/office/drawing/2014/main" id="{B346EE8B-F334-49EF-898C-0ECE7E3A53BA}"/>
              </a:ext>
            </a:extLst>
          </p:cNvPr>
          <p:cNvSpPr>
            <a:spLocks noGrp="1" noChangeArrowheads="1"/>
          </p:cNvSpPr>
          <p:nvPr>
            <p:ph type="body" idx="1"/>
          </p:nvPr>
        </p:nvSpPr>
        <p:spPr>
          <a:noFill/>
        </p:spPr>
        <p:txBody>
          <a:bodyPr/>
          <a:lstStyle/>
          <a:p>
            <a:r>
              <a:rPr lang="en-US" altLang="zh-CN">
                <a:latin typeface="Arial" panose="020B0604020202020204" pitchFamily="34" charset="0"/>
                <a:cs typeface="Arial" panose="020B0604020202020204" pitchFamily="34" charset="0"/>
              </a:rPr>
              <a:t>D</a:t>
            </a:r>
          </a:p>
          <a:p>
            <a:r>
              <a:rPr lang="en-US" altLang="zh-CN">
                <a:latin typeface="Arial" panose="020B0604020202020204" pitchFamily="34" charset="0"/>
                <a:cs typeface="Arial" panose="020B0604020202020204" pitchFamily="34" charset="0"/>
              </a:rPr>
              <a:t>Call Premium </a:t>
            </a:r>
            <a:r>
              <a:rPr lang="zh-CN" altLang="en-US">
                <a:latin typeface="Arial" panose="020B0604020202020204" pitchFamily="34" charset="0"/>
                <a:cs typeface="Arial" panose="020B0604020202020204" pitchFamily="34" charset="0"/>
              </a:rPr>
              <a:t>召回成本</a:t>
            </a:r>
          </a:p>
        </p:txBody>
      </p:sp>
      <p:sp>
        <p:nvSpPr>
          <p:cNvPr id="70660" name="灯片编号占位符 3">
            <a:extLst>
              <a:ext uri="{FF2B5EF4-FFF2-40B4-BE49-F238E27FC236}">
                <a16:creationId xmlns:a16="http://schemas.microsoft.com/office/drawing/2014/main" id="{B6EE8359-C2F9-4269-ABD6-CDCCBF45A7BB}"/>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14EBC2F-73A7-4307-B759-A51E77BCAD47}" type="slidenum">
              <a:rPr lang="zh-CN" altLang="en-US" smtClean="0"/>
              <a:pPr/>
              <a:t>34</a:t>
            </a:fld>
            <a:endParaRPr lang="en-US" altLang="zh-CN"/>
          </a:p>
        </p:txBody>
      </p:sp>
    </p:spTree>
    <p:extLst>
      <p:ext uri="{BB962C8B-B14F-4D97-AF65-F5344CB8AC3E}">
        <p14:creationId xmlns:p14="http://schemas.microsoft.com/office/powerpoint/2010/main" val="3604717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a:extLst>
              <a:ext uri="{FF2B5EF4-FFF2-40B4-BE49-F238E27FC236}">
                <a16:creationId xmlns:a16="http://schemas.microsoft.com/office/drawing/2014/main" id="{0B3D6661-2B4A-44A5-B5AE-8DE72533DA1A}"/>
              </a:ext>
            </a:extLst>
          </p:cNvPr>
          <p:cNvSpPr>
            <a:spLocks noGrp="1" noRot="1" noChangeAspect="1" noChangeArrowheads="1" noTextEdit="1"/>
          </p:cNvSpPr>
          <p:nvPr>
            <p:ph type="sldImg"/>
          </p:nvPr>
        </p:nvSpPr>
        <p:spPr>
          <a:ln/>
        </p:spPr>
      </p:sp>
      <p:sp>
        <p:nvSpPr>
          <p:cNvPr id="72707" name="备注占位符 2">
            <a:extLst>
              <a:ext uri="{FF2B5EF4-FFF2-40B4-BE49-F238E27FC236}">
                <a16:creationId xmlns:a16="http://schemas.microsoft.com/office/drawing/2014/main" id="{5444022A-BB0D-48FC-9BCE-9515261912F8}"/>
              </a:ext>
            </a:extLst>
          </p:cNvPr>
          <p:cNvSpPr>
            <a:spLocks noGrp="1" noChangeArrowheads="1"/>
          </p:cNvSpPr>
          <p:nvPr>
            <p:ph type="body" idx="1"/>
          </p:nvPr>
        </p:nvSpPr>
        <p:spPr>
          <a:noFill/>
        </p:spPr>
        <p:txBody>
          <a:bodyPr/>
          <a:lstStyle/>
          <a:p>
            <a:r>
              <a:rPr lang="en-US" altLang="zh-CN">
                <a:latin typeface="Arial" panose="020B0604020202020204" pitchFamily="34" charset="0"/>
                <a:cs typeface="Arial" panose="020B0604020202020204" pitchFamily="34" charset="0"/>
              </a:rPr>
              <a:t>D</a:t>
            </a:r>
            <a:endParaRPr lang="zh-CN" altLang="en-US">
              <a:latin typeface="Arial" panose="020B0604020202020204" pitchFamily="34" charset="0"/>
              <a:cs typeface="Arial" panose="020B0604020202020204" pitchFamily="34" charset="0"/>
            </a:endParaRPr>
          </a:p>
        </p:txBody>
      </p:sp>
      <p:sp>
        <p:nvSpPr>
          <p:cNvPr id="72708" name="灯片编号占位符 3">
            <a:extLst>
              <a:ext uri="{FF2B5EF4-FFF2-40B4-BE49-F238E27FC236}">
                <a16:creationId xmlns:a16="http://schemas.microsoft.com/office/drawing/2014/main" id="{A3692298-F066-45C2-B919-28A6032F13BC}"/>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B6CAD93-EB71-4621-AFBD-661DDEC7839F}" type="slidenum">
              <a:rPr lang="zh-CN" altLang="en-US" smtClean="0"/>
              <a:pPr/>
              <a:t>35</a:t>
            </a:fld>
            <a:endParaRPr lang="en-US" altLang="zh-CN"/>
          </a:p>
        </p:txBody>
      </p:sp>
    </p:spTree>
    <p:extLst>
      <p:ext uri="{BB962C8B-B14F-4D97-AF65-F5344CB8AC3E}">
        <p14:creationId xmlns:p14="http://schemas.microsoft.com/office/powerpoint/2010/main" val="418480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a:extLst>
              <a:ext uri="{FF2B5EF4-FFF2-40B4-BE49-F238E27FC236}">
                <a16:creationId xmlns:a16="http://schemas.microsoft.com/office/drawing/2014/main" id="{0C68A363-96F4-4C5A-A134-294FB6B72CBD}"/>
              </a:ext>
            </a:extLst>
          </p:cNvPr>
          <p:cNvSpPr>
            <a:spLocks noGrp="1" noRot="1" noChangeAspect="1" noChangeArrowheads="1" noTextEdit="1"/>
          </p:cNvSpPr>
          <p:nvPr>
            <p:ph type="sldImg"/>
          </p:nvPr>
        </p:nvSpPr>
        <p:spPr>
          <a:ln/>
        </p:spPr>
      </p:sp>
      <p:sp>
        <p:nvSpPr>
          <p:cNvPr id="75779" name="备注占位符 2">
            <a:extLst>
              <a:ext uri="{FF2B5EF4-FFF2-40B4-BE49-F238E27FC236}">
                <a16:creationId xmlns:a16="http://schemas.microsoft.com/office/drawing/2014/main" id="{5C236077-2914-4DD1-9678-56D035A422B5}"/>
              </a:ext>
            </a:extLst>
          </p:cNvPr>
          <p:cNvSpPr>
            <a:spLocks noGrp="1" noChangeArrowheads="1"/>
          </p:cNvSpPr>
          <p:nvPr>
            <p:ph type="body" idx="1"/>
          </p:nvPr>
        </p:nvSpPr>
        <p:spPr>
          <a:noFill/>
        </p:spPr>
        <p:txBody>
          <a:bodyPr/>
          <a:lstStyle/>
          <a:p>
            <a:r>
              <a:rPr lang="en-US" altLang="zh-CN">
                <a:latin typeface="Arial" panose="020B0604020202020204" pitchFamily="34" charset="0"/>
                <a:cs typeface="Arial" panose="020B0604020202020204" pitchFamily="34" charset="0"/>
              </a:rPr>
              <a:t>C</a:t>
            </a:r>
            <a:endParaRPr lang="zh-CN" altLang="en-US">
              <a:latin typeface="Arial" panose="020B0604020202020204" pitchFamily="34" charset="0"/>
              <a:cs typeface="Arial" panose="020B0604020202020204" pitchFamily="34" charset="0"/>
            </a:endParaRPr>
          </a:p>
        </p:txBody>
      </p:sp>
      <p:sp>
        <p:nvSpPr>
          <p:cNvPr id="75780" name="灯片编号占位符 3">
            <a:extLst>
              <a:ext uri="{FF2B5EF4-FFF2-40B4-BE49-F238E27FC236}">
                <a16:creationId xmlns:a16="http://schemas.microsoft.com/office/drawing/2014/main" id="{12F54C5F-3A08-4FF3-8426-837DA4D7A22C}"/>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323781D-D593-4E73-8A11-922BCA14D3B3}" type="slidenum">
              <a:rPr lang="zh-CN" altLang="en-US" smtClean="0"/>
              <a:pPr/>
              <a:t>36</a:t>
            </a:fld>
            <a:endParaRPr lang="en-US" altLang="zh-CN"/>
          </a:p>
        </p:txBody>
      </p:sp>
    </p:spTree>
    <p:extLst>
      <p:ext uri="{BB962C8B-B14F-4D97-AF65-F5344CB8AC3E}">
        <p14:creationId xmlns:p14="http://schemas.microsoft.com/office/powerpoint/2010/main" val="31143654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a:extLst>
              <a:ext uri="{FF2B5EF4-FFF2-40B4-BE49-F238E27FC236}">
                <a16:creationId xmlns:a16="http://schemas.microsoft.com/office/drawing/2014/main" id="{0525DED4-69B1-457C-8866-BDE470DD16F1}"/>
              </a:ext>
            </a:extLst>
          </p:cNvPr>
          <p:cNvSpPr>
            <a:spLocks noGrp="1" noRot="1" noChangeAspect="1" noChangeArrowheads="1" noTextEdit="1"/>
          </p:cNvSpPr>
          <p:nvPr>
            <p:ph type="sldImg"/>
          </p:nvPr>
        </p:nvSpPr>
        <p:spPr>
          <a:ln/>
        </p:spPr>
      </p:sp>
      <p:sp>
        <p:nvSpPr>
          <p:cNvPr id="87043" name="备注占位符 2">
            <a:extLst>
              <a:ext uri="{FF2B5EF4-FFF2-40B4-BE49-F238E27FC236}">
                <a16:creationId xmlns:a16="http://schemas.microsoft.com/office/drawing/2014/main" id="{7E3B1A91-F835-45E7-A03D-E2F6197BDEB9}"/>
              </a:ext>
            </a:extLst>
          </p:cNvPr>
          <p:cNvSpPr>
            <a:spLocks noGrp="1" noChangeArrowheads="1"/>
          </p:cNvSpPr>
          <p:nvPr>
            <p:ph type="body" idx="1"/>
          </p:nvPr>
        </p:nvSpPr>
        <p:spPr>
          <a:noFill/>
        </p:spPr>
        <p:txBody>
          <a:bodyPr/>
          <a:lstStyle/>
          <a:p>
            <a:r>
              <a:rPr lang="en-US" altLang="zh-CN">
                <a:latin typeface="Arial" panose="020B0604020202020204" pitchFamily="34" charset="0"/>
                <a:cs typeface="Arial" panose="020B0604020202020204" pitchFamily="34" charset="0"/>
              </a:rPr>
              <a:t>C</a:t>
            </a:r>
            <a:endParaRPr lang="zh-CN" altLang="en-US">
              <a:latin typeface="Arial" panose="020B0604020202020204" pitchFamily="34" charset="0"/>
              <a:cs typeface="Arial" panose="020B0604020202020204" pitchFamily="34" charset="0"/>
            </a:endParaRPr>
          </a:p>
        </p:txBody>
      </p:sp>
      <p:sp>
        <p:nvSpPr>
          <p:cNvPr id="87044" name="灯片编号占位符 3">
            <a:extLst>
              <a:ext uri="{FF2B5EF4-FFF2-40B4-BE49-F238E27FC236}">
                <a16:creationId xmlns:a16="http://schemas.microsoft.com/office/drawing/2014/main" id="{8C4729DC-CA5D-4CBC-9E26-2936D31AB5A3}"/>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AE71809-4C30-4838-B061-028BF073A734}" type="slidenum">
              <a:rPr lang="zh-CN" altLang="en-US" smtClean="0"/>
              <a:pPr/>
              <a:t>37</a:t>
            </a:fld>
            <a:endParaRPr lang="en-US" altLang="zh-CN"/>
          </a:p>
        </p:txBody>
      </p:sp>
    </p:spTree>
    <p:extLst>
      <p:ext uri="{BB962C8B-B14F-4D97-AF65-F5344CB8AC3E}">
        <p14:creationId xmlns:p14="http://schemas.microsoft.com/office/powerpoint/2010/main" val="341520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B732CBFC-BA7A-4DA7-BCB4-01F8EAB8D99C}"/>
              </a:ext>
            </a:extLst>
          </p:cNvPr>
          <p:cNvSpPr>
            <a:spLocks noGrp="1" noRot="1" noChangeAspect="1" noChangeArrowheads="1" noTextEdit="1"/>
          </p:cNvSpPr>
          <p:nvPr>
            <p:ph type="sldImg"/>
          </p:nvPr>
        </p:nvSpPr>
        <p:spPr>
          <a:ln/>
        </p:spPr>
      </p:sp>
      <p:sp>
        <p:nvSpPr>
          <p:cNvPr id="28675" name="备注占位符 2">
            <a:extLst>
              <a:ext uri="{FF2B5EF4-FFF2-40B4-BE49-F238E27FC236}">
                <a16:creationId xmlns:a16="http://schemas.microsoft.com/office/drawing/2014/main" id="{89982AAD-1539-4BB2-9CE4-90D0F083186D}"/>
              </a:ext>
            </a:extLst>
          </p:cNvPr>
          <p:cNvSpPr>
            <a:spLocks noGrp="1" noChangeArrowheads="1"/>
          </p:cNvSpPr>
          <p:nvPr>
            <p:ph type="body" idx="1"/>
          </p:nvPr>
        </p:nvSpPr>
        <p:spPr>
          <a:noFill/>
        </p:spPr>
        <p:txBody>
          <a:bodyPr/>
          <a:lstStyle/>
          <a:p>
            <a:r>
              <a:rPr lang="en-US" altLang="zh-CN">
                <a:latin typeface="Arial" panose="020B0604020202020204" pitchFamily="34" charset="0"/>
                <a:cs typeface="Arial" panose="020B0604020202020204" pitchFamily="34" charset="0"/>
              </a:rPr>
              <a:t>Nominal yield = 8%</a:t>
            </a:r>
          </a:p>
          <a:p>
            <a:r>
              <a:rPr lang="en-US" altLang="zh-CN">
                <a:latin typeface="Arial" panose="020B0604020202020204" pitchFamily="34" charset="0"/>
                <a:cs typeface="Arial" panose="020B0604020202020204" pitchFamily="34" charset="0"/>
              </a:rPr>
              <a:t>Current yield =  10%</a:t>
            </a:r>
          </a:p>
          <a:p>
            <a:r>
              <a:rPr lang="en-US" altLang="zh-CN">
                <a:latin typeface="Arial" panose="020B0604020202020204" pitchFamily="34" charset="0"/>
                <a:cs typeface="Arial" panose="020B0604020202020204" pitchFamily="34" charset="0"/>
              </a:rPr>
              <a:t>B</a:t>
            </a:r>
            <a:endParaRPr lang="zh-CN" altLang="en-US">
              <a:latin typeface="Arial" panose="020B0604020202020204" pitchFamily="34" charset="0"/>
              <a:cs typeface="Arial" panose="020B0604020202020204" pitchFamily="34" charset="0"/>
            </a:endParaRPr>
          </a:p>
        </p:txBody>
      </p:sp>
      <p:sp>
        <p:nvSpPr>
          <p:cNvPr id="28676" name="灯片编号占位符 3">
            <a:extLst>
              <a:ext uri="{FF2B5EF4-FFF2-40B4-BE49-F238E27FC236}">
                <a16:creationId xmlns:a16="http://schemas.microsoft.com/office/drawing/2014/main" id="{D07D296C-01A0-4B3B-8E26-E7B169F9161B}"/>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C82715E-77B9-40EA-8599-D7D3F5B3975E}" type="slidenum">
              <a:rPr lang="zh-CN" altLang="en-US" smtClean="0"/>
              <a:pPr/>
              <a:t>22</a:t>
            </a:fld>
            <a:endParaRPr lang="en-US" altLang="zh-CN"/>
          </a:p>
        </p:txBody>
      </p:sp>
    </p:spTree>
    <p:extLst>
      <p:ext uri="{BB962C8B-B14F-4D97-AF65-F5344CB8AC3E}">
        <p14:creationId xmlns:p14="http://schemas.microsoft.com/office/powerpoint/2010/main" val="28891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id="{213A3722-521D-44EE-96AA-4EADFA037727}"/>
              </a:ext>
            </a:extLst>
          </p:cNvPr>
          <p:cNvSpPr>
            <a:spLocks noGrp="1" noRot="1" noChangeAspect="1" noChangeArrowheads="1" noTextEdit="1"/>
          </p:cNvSpPr>
          <p:nvPr>
            <p:ph type="sldImg"/>
          </p:nvPr>
        </p:nvSpPr>
        <p:spPr>
          <a:ln/>
        </p:spPr>
      </p:sp>
      <p:sp>
        <p:nvSpPr>
          <p:cNvPr id="32771" name="备注占位符 2">
            <a:extLst>
              <a:ext uri="{FF2B5EF4-FFF2-40B4-BE49-F238E27FC236}">
                <a16:creationId xmlns:a16="http://schemas.microsoft.com/office/drawing/2014/main" id="{CCA17F77-CB49-4B66-8DED-A615D8A25449}"/>
              </a:ext>
            </a:extLst>
          </p:cNvPr>
          <p:cNvSpPr>
            <a:spLocks noGrp="1" noChangeArrowheads="1"/>
          </p:cNvSpPr>
          <p:nvPr>
            <p:ph type="body" idx="1"/>
          </p:nvPr>
        </p:nvSpPr>
        <p:spPr>
          <a:noFill/>
        </p:spPr>
        <p:txBody>
          <a:bodyPr/>
          <a:lstStyle/>
          <a:p>
            <a:r>
              <a:rPr lang="zh-CN" altLang="en-US">
                <a:latin typeface="Arial" panose="020B0604020202020204" pitchFamily="34" charset="0"/>
                <a:cs typeface="Arial" panose="020B0604020202020204" pitchFamily="34" charset="0"/>
              </a:rPr>
              <a:t>利率风险：利率与债券是反方向的关系 </a:t>
            </a:r>
            <a:endParaRPr lang="en-US" altLang="zh-CN">
              <a:latin typeface="Arial" panose="020B0604020202020204" pitchFamily="34" charset="0"/>
              <a:cs typeface="Arial" panose="020B0604020202020204" pitchFamily="34" charset="0"/>
            </a:endParaRPr>
          </a:p>
          <a:p>
            <a:r>
              <a:rPr lang="zh-CN" altLang="en-US">
                <a:latin typeface="Arial" panose="020B0604020202020204" pitchFamily="34" charset="0"/>
                <a:cs typeface="Arial" panose="020B0604020202020204" pitchFamily="34" charset="0"/>
              </a:rPr>
              <a:t>利率降低 公司盈利则上升</a:t>
            </a:r>
            <a:r>
              <a:rPr lang="en-US" altLang="zh-CN">
                <a:latin typeface="Arial" panose="020B0604020202020204" pitchFamily="34" charset="0"/>
                <a:cs typeface="Arial" panose="020B0604020202020204" pitchFamily="34" charset="0"/>
              </a:rPr>
              <a:t> </a:t>
            </a:r>
            <a:r>
              <a:rPr lang="zh-CN" altLang="en-US">
                <a:latin typeface="Arial" panose="020B0604020202020204" pitchFamily="34" charset="0"/>
                <a:cs typeface="Arial" panose="020B0604020202020204" pitchFamily="34" charset="0"/>
              </a:rPr>
              <a:t>债券市场则上升 </a:t>
            </a:r>
            <a:r>
              <a:rPr lang="en-US" altLang="zh-CN">
                <a:latin typeface="Arial" panose="020B0604020202020204" pitchFamily="34" charset="0"/>
                <a:cs typeface="Arial" panose="020B0604020202020204" pitchFamily="34" charset="0"/>
              </a:rPr>
              <a:t>/ </a:t>
            </a:r>
            <a:r>
              <a:rPr lang="zh-CN" altLang="en-US">
                <a:latin typeface="Arial" panose="020B0604020202020204" pitchFamily="34" charset="0"/>
                <a:cs typeface="Arial" panose="020B0604020202020204" pitchFamily="34" charset="0"/>
              </a:rPr>
              <a:t>利率上升 债券价格下降</a:t>
            </a:r>
            <a:endParaRPr lang="en-US" altLang="zh-CN">
              <a:latin typeface="Arial" panose="020B0604020202020204" pitchFamily="34" charset="0"/>
              <a:cs typeface="Arial" panose="020B0604020202020204" pitchFamily="34" charset="0"/>
            </a:endParaRPr>
          </a:p>
          <a:p>
            <a:r>
              <a:rPr lang="zh-CN" altLang="en-US">
                <a:latin typeface="Arial" panose="020B0604020202020204" pitchFamily="34" charset="0"/>
                <a:cs typeface="Arial" panose="020B0604020202020204" pitchFamily="34" charset="0"/>
              </a:rPr>
              <a:t>到期越长的债券 利率的上升的敏感率越高 风险越大</a:t>
            </a:r>
            <a:endParaRPr lang="en-US" altLang="zh-CN">
              <a:latin typeface="Arial" panose="020B0604020202020204" pitchFamily="34" charset="0"/>
              <a:cs typeface="Arial" panose="020B0604020202020204" pitchFamily="34" charset="0"/>
            </a:endParaRPr>
          </a:p>
          <a:p>
            <a:endParaRPr lang="en-US" altLang="zh-CN">
              <a:latin typeface="Arial" panose="020B0604020202020204" pitchFamily="34" charset="0"/>
              <a:cs typeface="Arial" panose="020B0604020202020204" pitchFamily="34" charset="0"/>
            </a:endParaRPr>
          </a:p>
          <a:p>
            <a:r>
              <a:rPr lang="zh-CN" altLang="en-US">
                <a:latin typeface="Arial" panose="020B0604020202020204" pitchFamily="34" charset="0"/>
                <a:cs typeface="Arial" panose="020B0604020202020204" pitchFamily="34" charset="0"/>
              </a:rPr>
              <a:t>选</a:t>
            </a:r>
            <a:r>
              <a:rPr lang="en-US" altLang="zh-CN">
                <a:latin typeface="Arial" panose="020B0604020202020204" pitchFamily="34" charset="0"/>
                <a:cs typeface="Arial" panose="020B0604020202020204" pitchFamily="34" charset="0"/>
              </a:rPr>
              <a:t>B</a:t>
            </a:r>
            <a:endParaRPr lang="zh-CN" altLang="en-US">
              <a:latin typeface="Arial" panose="020B0604020202020204" pitchFamily="34" charset="0"/>
              <a:cs typeface="Arial" panose="020B0604020202020204" pitchFamily="34" charset="0"/>
            </a:endParaRPr>
          </a:p>
        </p:txBody>
      </p:sp>
      <p:sp>
        <p:nvSpPr>
          <p:cNvPr id="32772" name="灯片编号占位符 3">
            <a:extLst>
              <a:ext uri="{FF2B5EF4-FFF2-40B4-BE49-F238E27FC236}">
                <a16:creationId xmlns:a16="http://schemas.microsoft.com/office/drawing/2014/main" id="{5126096D-3023-4FA9-97A1-B6B24FBA24F3}"/>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C0CD702-68C7-4B66-8700-351E7681A34C}" type="slidenum">
              <a:rPr lang="zh-CN" altLang="en-US" smtClean="0"/>
              <a:pPr/>
              <a:t>23</a:t>
            </a:fld>
            <a:endParaRPr lang="en-US" altLang="zh-CN"/>
          </a:p>
        </p:txBody>
      </p:sp>
    </p:spTree>
    <p:extLst>
      <p:ext uri="{BB962C8B-B14F-4D97-AF65-F5344CB8AC3E}">
        <p14:creationId xmlns:p14="http://schemas.microsoft.com/office/powerpoint/2010/main" val="68777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ADB59B42-E249-45D8-AB5A-80A486FC57CB}"/>
              </a:ext>
            </a:extLst>
          </p:cNvPr>
          <p:cNvSpPr>
            <a:spLocks noGrp="1" noRot="1" noChangeAspect="1" noChangeArrowheads="1" noTextEdit="1"/>
          </p:cNvSpPr>
          <p:nvPr>
            <p:ph type="sldImg"/>
          </p:nvPr>
        </p:nvSpPr>
        <p:spPr>
          <a:ln/>
        </p:spPr>
      </p:sp>
      <p:sp>
        <p:nvSpPr>
          <p:cNvPr id="34819" name="备注占位符 2">
            <a:extLst>
              <a:ext uri="{FF2B5EF4-FFF2-40B4-BE49-F238E27FC236}">
                <a16:creationId xmlns:a16="http://schemas.microsoft.com/office/drawing/2014/main" id="{EB9E8E77-A61B-48C7-8D50-EA02A926EC17}"/>
              </a:ext>
            </a:extLst>
          </p:cNvPr>
          <p:cNvSpPr>
            <a:spLocks noGrp="1" noChangeArrowheads="1"/>
          </p:cNvSpPr>
          <p:nvPr>
            <p:ph type="body" idx="1"/>
          </p:nvPr>
        </p:nvSpPr>
        <p:spPr>
          <a:noFill/>
        </p:spPr>
        <p:txBody>
          <a:bodyPr/>
          <a:lstStyle/>
          <a:p>
            <a:r>
              <a:rPr lang="en-US" altLang="zh-CN">
                <a:latin typeface="Arial" panose="020B0604020202020204" pitchFamily="34" charset="0"/>
                <a:cs typeface="Arial" panose="020B0604020202020204" pitchFamily="34" charset="0"/>
              </a:rPr>
              <a:t>A</a:t>
            </a:r>
            <a:endParaRPr lang="zh-CN" altLang="en-US">
              <a:latin typeface="Arial" panose="020B0604020202020204" pitchFamily="34" charset="0"/>
              <a:cs typeface="Arial" panose="020B0604020202020204" pitchFamily="34" charset="0"/>
            </a:endParaRPr>
          </a:p>
        </p:txBody>
      </p:sp>
      <p:sp>
        <p:nvSpPr>
          <p:cNvPr id="34820" name="灯片编号占位符 3">
            <a:extLst>
              <a:ext uri="{FF2B5EF4-FFF2-40B4-BE49-F238E27FC236}">
                <a16:creationId xmlns:a16="http://schemas.microsoft.com/office/drawing/2014/main" id="{CB969018-41E3-49C2-A8D3-1B8E533A0B9D}"/>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8A728AD-4832-4D64-AAB7-12D1CE2DD5C5}" type="slidenum">
              <a:rPr lang="zh-CN" altLang="en-US" smtClean="0"/>
              <a:pPr/>
              <a:t>24</a:t>
            </a:fld>
            <a:endParaRPr lang="en-US" altLang="zh-CN"/>
          </a:p>
        </p:txBody>
      </p:sp>
    </p:spTree>
    <p:extLst>
      <p:ext uri="{BB962C8B-B14F-4D97-AF65-F5344CB8AC3E}">
        <p14:creationId xmlns:p14="http://schemas.microsoft.com/office/powerpoint/2010/main" val="2087414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8762AF1C-57C2-4930-A59D-1F119A13AE55}"/>
              </a:ext>
            </a:extLst>
          </p:cNvPr>
          <p:cNvSpPr>
            <a:spLocks noGrp="1" noRot="1" noChangeAspect="1" noChangeArrowheads="1" noTextEdit="1"/>
          </p:cNvSpPr>
          <p:nvPr>
            <p:ph type="sldImg"/>
          </p:nvPr>
        </p:nvSpPr>
        <p:spPr>
          <a:ln/>
        </p:spPr>
      </p:sp>
      <p:sp>
        <p:nvSpPr>
          <p:cNvPr id="40963" name="备注占位符 2">
            <a:extLst>
              <a:ext uri="{FF2B5EF4-FFF2-40B4-BE49-F238E27FC236}">
                <a16:creationId xmlns:a16="http://schemas.microsoft.com/office/drawing/2014/main" id="{4E553DBA-B5DC-4788-BFFF-56516CEF0AE4}"/>
              </a:ext>
            </a:extLst>
          </p:cNvPr>
          <p:cNvSpPr>
            <a:spLocks noGrp="1" noChangeArrowheads="1"/>
          </p:cNvSpPr>
          <p:nvPr>
            <p:ph type="body" idx="1"/>
          </p:nvPr>
        </p:nvSpPr>
        <p:spPr>
          <a:noFill/>
        </p:spPr>
        <p:txBody>
          <a:bodyPr/>
          <a:lstStyle/>
          <a:p>
            <a:r>
              <a:rPr lang="en-US" altLang="zh-CN">
                <a:latin typeface="Arial" panose="020B0604020202020204" pitchFamily="34" charset="0"/>
                <a:cs typeface="Arial" panose="020B0604020202020204" pitchFamily="34" charset="0"/>
              </a:rPr>
              <a:t>A</a:t>
            </a:r>
            <a:endParaRPr lang="zh-CN" altLang="en-US">
              <a:latin typeface="Arial" panose="020B0604020202020204" pitchFamily="34" charset="0"/>
              <a:cs typeface="Arial" panose="020B0604020202020204" pitchFamily="34" charset="0"/>
            </a:endParaRPr>
          </a:p>
        </p:txBody>
      </p:sp>
      <p:sp>
        <p:nvSpPr>
          <p:cNvPr id="40964" name="灯片编号占位符 3">
            <a:extLst>
              <a:ext uri="{FF2B5EF4-FFF2-40B4-BE49-F238E27FC236}">
                <a16:creationId xmlns:a16="http://schemas.microsoft.com/office/drawing/2014/main" id="{42EF22C7-C026-4499-AE43-EDB91F5780EF}"/>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367DB64-0E18-4B32-93F7-D77B296057C6}" type="slidenum">
              <a:rPr lang="zh-CN" altLang="en-US" smtClean="0"/>
              <a:pPr/>
              <a:t>25</a:t>
            </a:fld>
            <a:endParaRPr lang="en-US" altLang="zh-CN"/>
          </a:p>
        </p:txBody>
      </p:sp>
    </p:spTree>
    <p:extLst>
      <p:ext uri="{BB962C8B-B14F-4D97-AF65-F5344CB8AC3E}">
        <p14:creationId xmlns:p14="http://schemas.microsoft.com/office/powerpoint/2010/main" val="1659123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FDC90E8B-7C36-44F8-9D6F-6349144D18E7}"/>
              </a:ext>
            </a:extLst>
          </p:cNvPr>
          <p:cNvSpPr>
            <a:spLocks noGrp="1" noRot="1" noChangeAspect="1" noChangeArrowheads="1" noTextEdit="1"/>
          </p:cNvSpPr>
          <p:nvPr>
            <p:ph type="sldImg"/>
          </p:nvPr>
        </p:nvSpPr>
        <p:spPr>
          <a:ln/>
        </p:spPr>
      </p:sp>
      <p:sp>
        <p:nvSpPr>
          <p:cNvPr id="45059" name="备注占位符 2">
            <a:extLst>
              <a:ext uri="{FF2B5EF4-FFF2-40B4-BE49-F238E27FC236}">
                <a16:creationId xmlns:a16="http://schemas.microsoft.com/office/drawing/2014/main" id="{D9E23C08-9220-4461-B845-3EEF088D7D34}"/>
              </a:ext>
            </a:extLst>
          </p:cNvPr>
          <p:cNvSpPr>
            <a:spLocks noGrp="1" noChangeArrowheads="1"/>
          </p:cNvSpPr>
          <p:nvPr>
            <p:ph type="body" idx="1"/>
          </p:nvPr>
        </p:nvSpPr>
        <p:spPr>
          <a:noFill/>
        </p:spPr>
        <p:txBody>
          <a:bodyPr/>
          <a:lstStyle/>
          <a:p>
            <a:r>
              <a:rPr lang="en-US" altLang="zh-CN">
                <a:latin typeface="Arial" panose="020B0604020202020204" pitchFamily="34" charset="0"/>
                <a:cs typeface="Arial" panose="020B0604020202020204" pitchFamily="34" charset="0"/>
              </a:rPr>
              <a:t>c</a:t>
            </a:r>
            <a:endParaRPr lang="zh-CN" altLang="en-US">
              <a:latin typeface="Arial" panose="020B0604020202020204" pitchFamily="34" charset="0"/>
              <a:cs typeface="Arial" panose="020B0604020202020204" pitchFamily="34" charset="0"/>
            </a:endParaRPr>
          </a:p>
        </p:txBody>
      </p:sp>
      <p:sp>
        <p:nvSpPr>
          <p:cNvPr id="45060" name="灯片编号占位符 3">
            <a:extLst>
              <a:ext uri="{FF2B5EF4-FFF2-40B4-BE49-F238E27FC236}">
                <a16:creationId xmlns:a16="http://schemas.microsoft.com/office/drawing/2014/main" id="{FD033FD2-BB1C-4F39-AF6C-28B3E036C687}"/>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52E69E-7F3D-4686-AEC9-A5CECD2045D4}" type="slidenum">
              <a:rPr lang="zh-CN" altLang="en-US" smtClean="0"/>
              <a:pPr/>
              <a:t>26</a:t>
            </a:fld>
            <a:endParaRPr lang="en-US" altLang="zh-CN"/>
          </a:p>
        </p:txBody>
      </p:sp>
    </p:spTree>
    <p:extLst>
      <p:ext uri="{BB962C8B-B14F-4D97-AF65-F5344CB8AC3E}">
        <p14:creationId xmlns:p14="http://schemas.microsoft.com/office/powerpoint/2010/main" val="2800879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F2AAB235-6E41-4621-A83B-ADE2844BCA1A}"/>
              </a:ext>
            </a:extLst>
          </p:cNvPr>
          <p:cNvSpPr>
            <a:spLocks noGrp="1" noRot="1" noChangeAspect="1" noChangeArrowheads="1" noTextEdit="1"/>
          </p:cNvSpPr>
          <p:nvPr>
            <p:ph type="sldImg"/>
          </p:nvPr>
        </p:nvSpPr>
        <p:spPr>
          <a:ln/>
        </p:spPr>
      </p:sp>
      <p:sp>
        <p:nvSpPr>
          <p:cNvPr id="47107" name="备注占位符 2">
            <a:extLst>
              <a:ext uri="{FF2B5EF4-FFF2-40B4-BE49-F238E27FC236}">
                <a16:creationId xmlns:a16="http://schemas.microsoft.com/office/drawing/2014/main" id="{16F37AE4-C02C-40F3-BDA5-070ABC9B01A2}"/>
              </a:ext>
            </a:extLst>
          </p:cNvPr>
          <p:cNvSpPr>
            <a:spLocks noGrp="1" noChangeArrowheads="1"/>
          </p:cNvSpPr>
          <p:nvPr>
            <p:ph type="body" idx="1"/>
          </p:nvPr>
        </p:nvSpPr>
        <p:spPr>
          <a:noFill/>
        </p:spPr>
        <p:txBody>
          <a:bodyPr/>
          <a:lstStyle/>
          <a:p>
            <a:endParaRPr lang="zh-CN" altLang="en-US">
              <a:latin typeface="Arial" panose="020B0604020202020204" pitchFamily="34" charset="0"/>
              <a:cs typeface="Arial" panose="020B0604020202020204" pitchFamily="34" charset="0"/>
            </a:endParaRPr>
          </a:p>
        </p:txBody>
      </p:sp>
      <p:sp>
        <p:nvSpPr>
          <p:cNvPr id="47108" name="灯片编号占位符 3">
            <a:extLst>
              <a:ext uri="{FF2B5EF4-FFF2-40B4-BE49-F238E27FC236}">
                <a16:creationId xmlns:a16="http://schemas.microsoft.com/office/drawing/2014/main" id="{A57DC31F-4157-4001-9A4D-489BBD931E3C}"/>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2CC11BD-A752-459C-A19B-60242B4206C2}" type="slidenum">
              <a:rPr lang="zh-CN" altLang="en-US" smtClean="0"/>
              <a:pPr/>
              <a:t>27</a:t>
            </a:fld>
            <a:endParaRPr lang="en-US" altLang="zh-CN"/>
          </a:p>
        </p:txBody>
      </p:sp>
    </p:spTree>
    <p:extLst>
      <p:ext uri="{BB962C8B-B14F-4D97-AF65-F5344CB8AC3E}">
        <p14:creationId xmlns:p14="http://schemas.microsoft.com/office/powerpoint/2010/main" val="3848938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a:extLst>
              <a:ext uri="{FF2B5EF4-FFF2-40B4-BE49-F238E27FC236}">
                <a16:creationId xmlns:a16="http://schemas.microsoft.com/office/drawing/2014/main" id="{361F28C1-A843-4D1C-9BCE-B538FFA26C90}"/>
              </a:ext>
            </a:extLst>
          </p:cNvPr>
          <p:cNvSpPr>
            <a:spLocks noGrp="1" noRot="1" noChangeAspect="1" noChangeArrowheads="1" noTextEdit="1"/>
          </p:cNvSpPr>
          <p:nvPr>
            <p:ph type="sldImg"/>
          </p:nvPr>
        </p:nvSpPr>
        <p:spPr>
          <a:ln/>
        </p:spPr>
      </p:sp>
      <p:sp>
        <p:nvSpPr>
          <p:cNvPr id="55299" name="备注占位符 2">
            <a:extLst>
              <a:ext uri="{FF2B5EF4-FFF2-40B4-BE49-F238E27FC236}">
                <a16:creationId xmlns:a16="http://schemas.microsoft.com/office/drawing/2014/main" id="{FA951383-D15C-423C-8BD0-6785B2C52FB0}"/>
              </a:ext>
            </a:extLst>
          </p:cNvPr>
          <p:cNvSpPr>
            <a:spLocks noGrp="1" noChangeArrowheads="1"/>
          </p:cNvSpPr>
          <p:nvPr>
            <p:ph type="body" idx="1"/>
          </p:nvPr>
        </p:nvSpPr>
        <p:spPr>
          <a:noFill/>
        </p:spPr>
        <p:txBody>
          <a:bodyPr/>
          <a:lstStyle/>
          <a:p>
            <a:r>
              <a:rPr lang="en-US" altLang="zh-CN">
                <a:latin typeface="Arial" panose="020B0604020202020204" pitchFamily="34" charset="0"/>
                <a:cs typeface="Arial" panose="020B0604020202020204" pitchFamily="34" charset="0"/>
              </a:rPr>
              <a:t>A</a:t>
            </a:r>
            <a:endParaRPr lang="zh-CN" altLang="en-US">
              <a:latin typeface="Arial" panose="020B0604020202020204" pitchFamily="34" charset="0"/>
              <a:cs typeface="Arial" panose="020B0604020202020204" pitchFamily="34" charset="0"/>
            </a:endParaRPr>
          </a:p>
        </p:txBody>
      </p:sp>
      <p:sp>
        <p:nvSpPr>
          <p:cNvPr id="55300" name="灯片编号占位符 3">
            <a:extLst>
              <a:ext uri="{FF2B5EF4-FFF2-40B4-BE49-F238E27FC236}">
                <a16:creationId xmlns:a16="http://schemas.microsoft.com/office/drawing/2014/main" id="{0BBC24B8-AACB-49D4-B44B-EBACAB8F9EAA}"/>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5079472-46FB-43CE-B549-3D63C0C5E207}" type="slidenum">
              <a:rPr lang="zh-CN" altLang="en-US" smtClean="0"/>
              <a:pPr/>
              <a:t>28</a:t>
            </a:fld>
            <a:endParaRPr lang="en-US" altLang="zh-CN"/>
          </a:p>
        </p:txBody>
      </p:sp>
    </p:spTree>
    <p:extLst>
      <p:ext uri="{BB962C8B-B14F-4D97-AF65-F5344CB8AC3E}">
        <p14:creationId xmlns:p14="http://schemas.microsoft.com/office/powerpoint/2010/main" val="2824370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a16="http://schemas.microsoft.com/office/drawing/2014/main" id="{152A5A0A-1063-44A8-8298-65E18AAEB652}"/>
              </a:ext>
            </a:extLst>
          </p:cNvPr>
          <p:cNvSpPr>
            <a:spLocks noGrp="1" noRot="1" noChangeAspect="1" noChangeArrowheads="1" noTextEdit="1"/>
          </p:cNvSpPr>
          <p:nvPr>
            <p:ph type="sldImg"/>
          </p:nvPr>
        </p:nvSpPr>
        <p:spPr>
          <a:ln/>
        </p:spPr>
      </p:sp>
      <p:sp>
        <p:nvSpPr>
          <p:cNvPr id="58371" name="备注占位符 2">
            <a:extLst>
              <a:ext uri="{FF2B5EF4-FFF2-40B4-BE49-F238E27FC236}">
                <a16:creationId xmlns:a16="http://schemas.microsoft.com/office/drawing/2014/main" id="{DF149EC0-DB24-4AD9-A6B9-FDB93C1F1159}"/>
              </a:ext>
            </a:extLst>
          </p:cNvPr>
          <p:cNvSpPr>
            <a:spLocks noGrp="1" noChangeArrowheads="1"/>
          </p:cNvSpPr>
          <p:nvPr>
            <p:ph type="body" idx="1"/>
          </p:nvPr>
        </p:nvSpPr>
        <p:spPr>
          <a:noFill/>
        </p:spPr>
        <p:txBody>
          <a:bodyPr/>
          <a:lstStyle/>
          <a:p>
            <a:r>
              <a:rPr lang="en-US" altLang="zh-CN">
                <a:latin typeface="Arial" panose="020B0604020202020204" pitchFamily="34" charset="0"/>
                <a:cs typeface="Arial" panose="020B0604020202020204" pitchFamily="34" charset="0"/>
              </a:rPr>
              <a:t>C</a:t>
            </a:r>
            <a:endParaRPr lang="zh-CN" altLang="en-US">
              <a:latin typeface="Arial" panose="020B0604020202020204" pitchFamily="34" charset="0"/>
              <a:cs typeface="Arial" panose="020B0604020202020204" pitchFamily="34" charset="0"/>
            </a:endParaRPr>
          </a:p>
        </p:txBody>
      </p:sp>
      <p:sp>
        <p:nvSpPr>
          <p:cNvPr id="58372" name="灯片编号占位符 3">
            <a:extLst>
              <a:ext uri="{FF2B5EF4-FFF2-40B4-BE49-F238E27FC236}">
                <a16:creationId xmlns:a16="http://schemas.microsoft.com/office/drawing/2014/main" id="{E17DA86A-3658-4D78-B9A2-5A94D6AB844B}"/>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FBD1905-CC71-436A-A30E-4164717A6CC1}" type="slidenum">
              <a:rPr lang="zh-CN" altLang="en-US" smtClean="0"/>
              <a:pPr/>
              <a:t>30</a:t>
            </a:fld>
            <a:endParaRPr lang="en-US" altLang="zh-CN"/>
          </a:p>
        </p:txBody>
      </p:sp>
    </p:spTree>
    <p:extLst>
      <p:ext uri="{BB962C8B-B14F-4D97-AF65-F5344CB8AC3E}">
        <p14:creationId xmlns:p14="http://schemas.microsoft.com/office/powerpoint/2010/main" val="3255543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E62EF6-CDF7-4E2C-8682-7E1550DE961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6FD99CB-4487-40AF-ABD2-2829643094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271BF3C-E79F-46B6-A393-619161457BB9}"/>
              </a:ext>
            </a:extLst>
          </p:cNvPr>
          <p:cNvSpPr>
            <a:spLocks noGrp="1"/>
          </p:cNvSpPr>
          <p:nvPr>
            <p:ph type="dt" sz="half" idx="10"/>
          </p:nvPr>
        </p:nvSpPr>
        <p:spPr/>
        <p:txBody>
          <a:bodyPr/>
          <a:lstStyle/>
          <a:p>
            <a:fld id="{45F76A7F-E179-4775-A81B-51F387D7784E}" type="datetimeFigureOut">
              <a:rPr lang="zh-CN" altLang="en-US" smtClean="0"/>
              <a:t>2018/5/20</a:t>
            </a:fld>
            <a:endParaRPr lang="zh-CN" altLang="en-US"/>
          </a:p>
        </p:txBody>
      </p:sp>
      <p:sp>
        <p:nvSpPr>
          <p:cNvPr id="5" name="页脚占位符 4">
            <a:extLst>
              <a:ext uri="{FF2B5EF4-FFF2-40B4-BE49-F238E27FC236}">
                <a16:creationId xmlns:a16="http://schemas.microsoft.com/office/drawing/2014/main" id="{0F1ABBBB-9819-4F0F-A573-8B1C0B07B1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0614BD-6043-407D-BC80-176A57D1B424}"/>
              </a:ext>
            </a:extLst>
          </p:cNvPr>
          <p:cNvSpPr>
            <a:spLocks noGrp="1"/>
          </p:cNvSpPr>
          <p:nvPr>
            <p:ph type="sldNum" sz="quarter" idx="12"/>
          </p:nvPr>
        </p:nvSpPr>
        <p:spPr/>
        <p:txBody>
          <a:bodyPr/>
          <a:lstStyle/>
          <a:p>
            <a:fld id="{4CE0444A-E0FD-42A2-ADAF-2966C79E683D}" type="slidenum">
              <a:rPr lang="zh-CN" altLang="en-US" smtClean="0"/>
              <a:t>‹#›</a:t>
            </a:fld>
            <a:endParaRPr lang="zh-CN" altLang="en-US"/>
          </a:p>
        </p:txBody>
      </p:sp>
    </p:spTree>
    <p:extLst>
      <p:ext uri="{BB962C8B-B14F-4D97-AF65-F5344CB8AC3E}">
        <p14:creationId xmlns:p14="http://schemas.microsoft.com/office/powerpoint/2010/main" val="579867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046FD9-4312-4B94-ABA5-8D3A41682D9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14F2D03-D8EC-4842-B0AE-47846AF8FB1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3740ACF-5CAD-4395-92D8-CCB609696114}"/>
              </a:ext>
            </a:extLst>
          </p:cNvPr>
          <p:cNvSpPr>
            <a:spLocks noGrp="1"/>
          </p:cNvSpPr>
          <p:nvPr>
            <p:ph type="dt" sz="half" idx="10"/>
          </p:nvPr>
        </p:nvSpPr>
        <p:spPr/>
        <p:txBody>
          <a:bodyPr/>
          <a:lstStyle/>
          <a:p>
            <a:fld id="{45F76A7F-E179-4775-A81B-51F387D7784E}" type="datetimeFigureOut">
              <a:rPr lang="zh-CN" altLang="en-US" smtClean="0"/>
              <a:t>2018/5/20</a:t>
            </a:fld>
            <a:endParaRPr lang="zh-CN" altLang="en-US"/>
          </a:p>
        </p:txBody>
      </p:sp>
      <p:sp>
        <p:nvSpPr>
          <p:cNvPr id="5" name="页脚占位符 4">
            <a:extLst>
              <a:ext uri="{FF2B5EF4-FFF2-40B4-BE49-F238E27FC236}">
                <a16:creationId xmlns:a16="http://schemas.microsoft.com/office/drawing/2014/main" id="{72AFA5E9-A9D7-40D3-BAE0-5A65B08AA7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E77EFF-C5AB-4EAF-9B3E-873840691F19}"/>
              </a:ext>
            </a:extLst>
          </p:cNvPr>
          <p:cNvSpPr>
            <a:spLocks noGrp="1"/>
          </p:cNvSpPr>
          <p:nvPr>
            <p:ph type="sldNum" sz="quarter" idx="12"/>
          </p:nvPr>
        </p:nvSpPr>
        <p:spPr/>
        <p:txBody>
          <a:bodyPr/>
          <a:lstStyle/>
          <a:p>
            <a:fld id="{4CE0444A-E0FD-42A2-ADAF-2966C79E683D}" type="slidenum">
              <a:rPr lang="zh-CN" altLang="en-US" smtClean="0"/>
              <a:t>‹#›</a:t>
            </a:fld>
            <a:endParaRPr lang="zh-CN" altLang="en-US"/>
          </a:p>
        </p:txBody>
      </p:sp>
    </p:spTree>
    <p:extLst>
      <p:ext uri="{BB962C8B-B14F-4D97-AF65-F5344CB8AC3E}">
        <p14:creationId xmlns:p14="http://schemas.microsoft.com/office/powerpoint/2010/main" val="4157760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E078C84-2926-4E65-867F-059D5C96C11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D0CA32E-2D46-49B2-AD43-949322CBDD7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BE86995-3F86-42E4-A72C-415CE61C05F3}"/>
              </a:ext>
            </a:extLst>
          </p:cNvPr>
          <p:cNvSpPr>
            <a:spLocks noGrp="1"/>
          </p:cNvSpPr>
          <p:nvPr>
            <p:ph type="dt" sz="half" idx="10"/>
          </p:nvPr>
        </p:nvSpPr>
        <p:spPr/>
        <p:txBody>
          <a:bodyPr/>
          <a:lstStyle/>
          <a:p>
            <a:fld id="{45F76A7F-E179-4775-A81B-51F387D7784E}" type="datetimeFigureOut">
              <a:rPr lang="zh-CN" altLang="en-US" smtClean="0"/>
              <a:t>2018/5/20</a:t>
            </a:fld>
            <a:endParaRPr lang="zh-CN" altLang="en-US"/>
          </a:p>
        </p:txBody>
      </p:sp>
      <p:sp>
        <p:nvSpPr>
          <p:cNvPr id="5" name="页脚占位符 4">
            <a:extLst>
              <a:ext uri="{FF2B5EF4-FFF2-40B4-BE49-F238E27FC236}">
                <a16:creationId xmlns:a16="http://schemas.microsoft.com/office/drawing/2014/main" id="{D74B9777-7C76-4710-8623-2A9B7A67E3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7C078C-9EDF-44BB-9EF6-EE9185886967}"/>
              </a:ext>
            </a:extLst>
          </p:cNvPr>
          <p:cNvSpPr>
            <a:spLocks noGrp="1"/>
          </p:cNvSpPr>
          <p:nvPr>
            <p:ph type="sldNum" sz="quarter" idx="12"/>
          </p:nvPr>
        </p:nvSpPr>
        <p:spPr/>
        <p:txBody>
          <a:bodyPr/>
          <a:lstStyle/>
          <a:p>
            <a:fld id="{4CE0444A-E0FD-42A2-ADAF-2966C79E683D}" type="slidenum">
              <a:rPr lang="zh-CN" altLang="en-US" smtClean="0"/>
              <a:t>‹#›</a:t>
            </a:fld>
            <a:endParaRPr lang="zh-CN" altLang="en-US"/>
          </a:p>
        </p:txBody>
      </p:sp>
    </p:spTree>
    <p:extLst>
      <p:ext uri="{BB962C8B-B14F-4D97-AF65-F5344CB8AC3E}">
        <p14:creationId xmlns:p14="http://schemas.microsoft.com/office/powerpoint/2010/main" val="2381436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5451" y="1370014"/>
            <a:ext cx="11341100" cy="708025"/>
          </a:xfrm>
        </p:spPr>
        <p:txBody>
          <a:bodyPr/>
          <a:lstStyle/>
          <a:p>
            <a:r>
              <a:rPr lang="en-US"/>
              <a:t>Click to edit Master title style</a:t>
            </a:r>
          </a:p>
        </p:txBody>
      </p:sp>
      <p:sp>
        <p:nvSpPr>
          <p:cNvPr id="3" name="Text Placeholder 2"/>
          <p:cNvSpPr>
            <a:spLocks noGrp="1"/>
          </p:cNvSpPr>
          <p:nvPr>
            <p:ph type="body" sz="half" idx="1"/>
          </p:nvPr>
        </p:nvSpPr>
        <p:spPr>
          <a:xfrm>
            <a:off x="425451" y="2286001"/>
            <a:ext cx="5568949" cy="3840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1" y="2286001"/>
            <a:ext cx="5568951" cy="3840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a:extLst>
              <a:ext uri="{FF2B5EF4-FFF2-40B4-BE49-F238E27FC236}">
                <a16:creationId xmlns:a16="http://schemas.microsoft.com/office/drawing/2014/main" id="{1B4CADD3-D9B0-4CC1-AC2E-40EB8E56E6CA}"/>
              </a:ext>
            </a:extLst>
          </p:cNvPr>
          <p:cNvSpPr>
            <a:spLocks noGrp="1" noChangeArrowheads="1"/>
          </p:cNvSpPr>
          <p:nvPr>
            <p:ph type="sldNum" sz="quarter" idx="10"/>
          </p:nvPr>
        </p:nvSpPr>
        <p:spPr>
          <a:ln/>
        </p:spPr>
        <p:txBody>
          <a:bodyPr/>
          <a:lstStyle>
            <a:lvl1pPr>
              <a:defRPr/>
            </a:lvl1pPr>
          </a:lstStyle>
          <a:p>
            <a:fld id="{761883DF-4B80-48F9-8837-4795B7B4DF52}" type="slidenum">
              <a:rPr lang="zh-CN" altLang="en-US"/>
              <a:pPr/>
              <a:t>‹#›</a:t>
            </a:fld>
            <a:endParaRPr lang="en-US" altLang="zh-CN"/>
          </a:p>
        </p:txBody>
      </p:sp>
    </p:spTree>
    <p:extLst>
      <p:ext uri="{BB962C8B-B14F-4D97-AF65-F5344CB8AC3E}">
        <p14:creationId xmlns:p14="http://schemas.microsoft.com/office/powerpoint/2010/main" val="2572855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573936-B349-434F-9FE8-B25B2758993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343721B-B212-430F-B916-E69B7992F41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5D8BE22-43D3-4096-97BC-14A3F3AC1B70}"/>
              </a:ext>
            </a:extLst>
          </p:cNvPr>
          <p:cNvSpPr>
            <a:spLocks noGrp="1"/>
          </p:cNvSpPr>
          <p:nvPr>
            <p:ph type="dt" sz="half" idx="10"/>
          </p:nvPr>
        </p:nvSpPr>
        <p:spPr/>
        <p:txBody>
          <a:bodyPr/>
          <a:lstStyle/>
          <a:p>
            <a:fld id="{45F76A7F-E179-4775-A81B-51F387D7784E}" type="datetimeFigureOut">
              <a:rPr lang="zh-CN" altLang="en-US" smtClean="0"/>
              <a:t>2018/5/20</a:t>
            </a:fld>
            <a:endParaRPr lang="zh-CN" altLang="en-US"/>
          </a:p>
        </p:txBody>
      </p:sp>
      <p:sp>
        <p:nvSpPr>
          <p:cNvPr id="5" name="页脚占位符 4">
            <a:extLst>
              <a:ext uri="{FF2B5EF4-FFF2-40B4-BE49-F238E27FC236}">
                <a16:creationId xmlns:a16="http://schemas.microsoft.com/office/drawing/2014/main" id="{433D904E-C734-4D2B-BBFA-7EF99A3FA0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7E7591-B6A1-4939-A585-2ACCF67BABAE}"/>
              </a:ext>
            </a:extLst>
          </p:cNvPr>
          <p:cNvSpPr>
            <a:spLocks noGrp="1"/>
          </p:cNvSpPr>
          <p:nvPr>
            <p:ph type="sldNum" sz="quarter" idx="12"/>
          </p:nvPr>
        </p:nvSpPr>
        <p:spPr/>
        <p:txBody>
          <a:bodyPr/>
          <a:lstStyle/>
          <a:p>
            <a:fld id="{4CE0444A-E0FD-42A2-ADAF-2966C79E683D}" type="slidenum">
              <a:rPr lang="zh-CN" altLang="en-US" smtClean="0"/>
              <a:t>‹#›</a:t>
            </a:fld>
            <a:endParaRPr lang="zh-CN" altLang="en-US"/>
          </a:p>
        </p:txBody>
      </p:sp>
    </p:spTree>
    <p:extLst>
      <p:ext uri="{BB962C8B-B14F-4D97-AF65-F5344CB8AC3E}">
        <p14:creationId xmlns:p14="http://schemas.microsoft.com/office/powerpoint/2010/main" val="3458081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25D3E5-2E5F-419F-9A6F-1A97C91D198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CDDCD1F-94B9-4857-8BF3-FCE0F59A04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4052CE5-EE4E-4BE9-9CB3-9675C1AA6755}"/>
              </a:ext>
            </a:extLst>
          </p:cNvPr>
          <p:cNvSpPr>
            <a:spLocks noGrp="1"/>
          </p:cNvSpPr>
          <p:nvPr>
            <p:ph type="dt" sz="half" idx="10"/>
          </p:nvPr>
        </p:nvSpPr>
        <p:spPr/>
        <p:txBody>
          <a:bodyPr/>
          <a:lstStyle/>
          <a:p>
            <a:fld id="{45F76A7F-E179-4775-A81B-51F387D7784E}" type="datetimeFigureOut">
              <a:rPr lang="zh-CN" altLang="en-US" smtClean="0"/>
              <a:t>2018/5/20</a:t>
            </a:fld>
            <a:endParaRPr lang="zh-CN" altLang="en-US"/>
          </a:p>
        </p:txBody>
      </p:sp>
      <p:sp>
        <p:nvSpPr>
          <p:cNvPr id="5" name="页脚占位符 4">
            <a:extLst>
              <a:ext uri="{FF2B5EF4-FFF2-40B4-BE49-F238E27FC236}">
                <a16:creationId xmlns:a16="http://schemas.microsoft.com/office/drawing/2014/main" id="{4E066A67-2B5D-4952-B9E7-939EEB03DE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EFF52A1-52E7-4099-B838-0484968FE90F}"/>
              </a:ext>
            </a:extLst>
          </p:cNvPr>
          <p:cNvSpPr>
            <a:spLocks noGrp="1"/>
          </p:cNvSpPr>
          <p:nvPr>
            <p:ph type="sldNum" sz="quarter" idx="12"/>
          </p:nvPr>
        </p:nvSpPr>
        <p:spPr/>
        <p:txBody>
          <a:bodyPr/>
          <a:lstStyle/>
          <a:p>
            <a:fld id="{4CE0444A-E0FD-42A2-ADAF-2966C79E683D}" type="slidenum">
              <a:rPr lang="zh-CN" altLang="en-US" smtClean="0"/>
              <a:t>‹#›</a:t>
            </a:fld>
            <a:endParaRPr lang="zh-CN" altLang="en-US"/>
          </a:p>
        </p:txBody>
      </p:sp>
    </p:spTree>
    <p:extLst>
      <p:ext uri="{BB962C8B-B14F-4D97-AF65-F5344CB8AC3E}">
        <p14:creationId xmlns:p14="http://schemas.microsoft.com/office/powerpoint/2010/main" val="3664021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5FE65F-02E8-4C4B-8B00-1668DF9F6CE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7770CFB-C1D2-4468-92F0-D26B120D08C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CBD50BA-B6E9-4BD4-AB3C-6AD2B61630D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BE8B4861-33F1-40CE-8F6E-5F908D1D0F14}"/>
              </a:ext>
            </a:extLst>
          </p:cNvPr>
          <p:cNvSpPr>
            <a:spLocks noGrp="1"/>
          </p:cNvSpPr>
          <p:nvPr>
            <p:ph type="dt" sz="half" idx="10"/>
          </p:nvPr>
        </p:nvSpPr>
        <p:spPr/>
        <p:txBody>
          <a:bodyPr/>
          <a:lstStyle/>
          <a:p>
            <a:fld id="{45F76A7F-E179-4775-A81B-51F387D7784E}" type="datetimeFigureOut">
              <a:rPr lang="zh-CN" altLang="en-US" smtClean="0"/>
              <a:t>2018/5/20</a:t>
            </a:fld>
            <a:endParaRPr lang="zh-CN" altLang="en-US"/>
          </a:p>
        </p:txBody>
      </p:sp>
      <p:sp>
        <p:nvSpPr>
          <p:cNvPr id="6" name="页脚占位符 5">
            <a:extLst>
              <a:ext uri="{FF2B5EF4-FFF2-40B4-BE49-F238E27FC236}">
                <a16:creationId xmlns:a16="http://schemas.microsoft.com/office/drawing/2014/main" id="{D20DA723-4FB7-4C18-BC2D-7C3764D71C5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6762C9-B2DE-4F52-8A14-EFD9B09A7EC4}"/>
              </a:ext>
            </a:extLst>
          </p:cNvPr>
          <p:cNvSpPr>
            <a:spLocks noGrp="1"/>
          </p:cNvSpPr>
          <p:nvPr>
            <p:ph type="sldNum" sz="quarter" idx="12"/>
          </p:nvPr>
        </p:nvSpPr>
        <p:spPr/>
        <p:txBody>
          <a:bodyPr/>
          <a:lstStyle/>
          <a:p>
            <a:fld id="{4CE0444A-E0FD-42A2-ADAF-2966C79E683D}" type="slidenum">
              <a:rPr lang="zh-CN" altLang="en-US" smtClean="0"/>
              <a:t>‹#›</a:t>
            </a:fld>
            <a:endParaRPr lang="zh-CN" altLang="en-US"/>
          </a:p>
        </p:txBody>
      </p:sp>
    </p:spTree>
    <p:extLst>
      <p:ext uri="{BB962C8B-B14F-4D97-AF65-F5344CB8AC3E}">
        <p14:creationId xmlns:p14="http://schemas.microsoft.com/office/powerpoint/2010/main" val="2994950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0F3BE2-4A82-41D4-8940-C41E5E8A86A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34E1D12-0857-4C06-ADA1-AAA45DDB60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3762162-9B2B-4719-B876-D0023824444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89D1ECA6-CAF0-4448-B381-C3379287AE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7C2EB92-B78F-45B3-9D9C-A256AF1B58D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E83F4BC-55FC-4F66-90A7-B18F0E602167}"/>
              </a:ext>
            </a:extLst>
          </p:cNvPr>
          <p:cNvSpPr>
            <a:spLocks noGrp="1"/>
          </p:cNvSpPr>
          <p:nvPr>
            <p:ph type="dt" sz="half" idx="10"/>
          </p:nvPr>
        </p:nvSpPr>
        <p:spPr/>
        <p:txBody>
          <a:bodyPr/>
          <a:lstStyle/>
          <a:p>
            <a:fld id="{45F76A7F-E179-4775-A81B-51F387D7784E}" type="datetimeFigureOut">
              <a:rPr lang="zh-CN" altLang="en-US" smtClean="0"/>
              <a:t>2018/5/20</a:t>
            </a:fld>
            <a:endParaRPr lang="zh-CN" altLang="en-US"/>
          </a:p>
        </p:txBody>
      </p:sp>
      <p:sp>
        <p:nvSpPr>
          <p:cNvPr id="8" name="页脚占位符 7">
            <a:extLst>
              <a:ext uri="{FF2B5EF4-FFF2-40B4-BE49-F238E27FC236}">
                <a16:creationId xmlns:a16="http://schemas.microsoft.com/office/drawing/2014/main" id="{817FEF48-BFD1-426C-9C75-0AF6A8B4905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927383A-FE88-43F6-96BA-7426E7B19402}"/>
              </a:ext>
            </a:extLst>
          </p:cNvPr>
          <p:cNvSpPr>
            <a:spLocks noGrp="1"/>
          </p:cNvSpPr>
          <p:nvPr>
            <p:ph type="sldNum" sz="quarter" idx="12"/>
          </p:nvPr>
        </p:nvSpPr>
        <p:spPr/>
        <p:txBody>
          <a:bodyPr/>
          <a:lstStyle/>
          <a:p>
            <a:fld id="{4CE0444A-E0FD-42A2-ADAF-2966C79E683D}" type="slidenum">
              <a:rPr lang="zh-CN" altLang="en-US" smtClean="0"/>
              <a:t>‹#›</a:t>
            </a:fld>
            <a:endParaRPr lang="zh-CN" altLang="en-US"/>
          </a:p>
        </p:txBody>
      </p:sp>
    </p:spTree>
    <p:extLst>
      <p:ext uri="{BB962C8B-B14F-4D97-AF65-F5344CB8AC3E}">
        <p14:creationId xmlns:p14="http://schemas.microsoft.com/office/powerpoint/2010/main" val="1162098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42289B-EAD6-45BF-8FB7-9A558AFB50A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069463E-62B5-4961-AEFB-9967B04926A6}"/>
              </a:ext>
            </a:extLst>
          </p:cNvPr>
          <p:cNvSpPr>
            <a:spLocks noGrp="1"/>
          </p:cNvSpPr>
          <p:nvPr>
            <p:ph type="dt" sz="half" idx="10"/>
          </p:nvPr>
        </p:nvSpPr>
        <p:spPr/>
        <p:txBody>
          <a:bodyPr/>
          <a:lstStyle/>
          <a:p>
            <a:fld id="{45F76A7F-E179-4775-A81B-51F387D7784E}" type="datetimeFigureOut">
              <a:rPr lang="zh-CN" altLang="en-US" smtClean="0"/>
              <a:t>2018/5/20</a:t>
            </a:fld>
            <a:endParaRPr lang="zh-CN" altLang="en-US"/>
          </a:p>
        </p:txBody>
      </p:sp>
      <p:sp>
        <p:nvSpPr>
          <p:cNvPr id="4" name="页脚占位符 3">
            <a:extLst>
              <a:ext uri="{FF2B5EF4-FFF2-40B4-BE49-F238E27FC236}">
                <a16:creationId xmlns:a16="http://schemas.microsoft.com/office/drawing/2014/main" id="{6F38D8C0-EFFF-4BC3-ADAA-87237010E8B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13CDC96-CC58-4689-854A-AC7770186209}"/>
              </a:ext>
            </a:extLst>
          </p:cNvPr>
          <p:cNvSpPr>
            <a:spLocks noGrp="1"/>
          </p:cNvSpPr>
          <p:nvPr>
            <p:ph type="sldNum" sz="quarter" idx="12"/>
          </p:nvPr>
        </p:nvSpPr>
        <p:spPr/>
        <p:txBody>
          <a:bodyPr/>
          <a:lstStyle/>
          <a:p>
            <a:fld id="{4CE0444A-E0FD-42A2-ADAF-2966C79E683D}" type="slidenum">
              <a:rPr lang="zh-CN" altLang="en-US" smtClean="0"/>
              <a:t>‹#›</a:t>
            </a:fld>
            <a:endParaRPr lang="zh-CN" altLang="en-US"/>
          </a:p>
        </p:txBody>
      </p:sp>
    </p:spTree>
    <p:extLst>
      <p:ext uri="{BB962C8B-B14F-4D97-AF65-F5344CB8AC3E}">
        <p14:creationId xmlns:p14="http://schemas.microsoft.com/office/powerpoint/2010/main" val="3950773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E2FE6F0-DD48-423B-BC03-FF956B3CB4DC}"/>
              </a:ext>
            </a:extLst>
          </p:cNvPr>
          <p:cNvSpPr>
            <a:spLocks noGrp="1"/>
          </p:cNvSpPr>
          <p:nvPr>
            <p:ph type="dt" sz="half" idx="10"/>
          </p:nvPr>
        </p:nvSpPr>
        <p:spPr/>
        <p:txBody>
          <a:bodyPr/>
          <a:lstStyle/>
          <a:p>
            <a:fld id="{45F76A7F-E179-4775-A81B-51F387D7784E}" type="datetimeFigureOut">
              <a:rPr lang="zh-CN" altLang="en-US" smtClean="0"/>
              <a:t>2018/5/20</a:t>
            </a:fld>
            <a:endParaRPr lang="zh-CN" altLang="en-US"/>
          </a:p>
        </p:txBody>
      </p:sp>
      <p:sp>
        <p:nvSpPr>
          <p:cNvPr id="3" name="页脚占位符 2">
            <a:extLst>
              <a:ext uri="{FF2B5EF4-FFF2-40B4-BE49-F238E27FC236}">
                <a16:creationId xmlns:a16="http://schemas.microsoft.com/office/drawing/2014/main" id="{05209E7E-0674-4008-B100-D40D8001057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9E01442-CC02-426C-98C8-E6E19C5F4A75}"/>
              </a:ext>
            </a:extLst>
          </p:cNvPr>
          <p:cNvSpPr>
            <a:spLocks noGrp="1"/>
          </p:cNvSpPr>
          <p:nvPr>
            <p:ph type="sldNum" sz="quarter" idx="12"/>
          </p:nvPr>
        </p:nvSpPr>
        <p:spPr/>
        <p:txBody>
          <a:bodyPr/>
          <a:lstStyle/>
          <a:p>
            <a:fld id="{4CE0444A-E0FD-42A2-ADAF-2966C79E683D}" type="slidenum">
              <a:rPr lang="zh-CN" altLang="en-US" smtClean="0"/>
              <a:t>‹#›</a:t>
            </a:fld>
            <a:endParaRPr lang="zh-CN" altLang="en-US"/>
          </a:p>
        </p:txBody>
      </p:sp>
    </p:spTree>
    <p:extLst>
      <p:ext uri="{BB962C8B-B14F-4D97-AF65-F5344CB8AC3E}">
        <p14:creationId xmlns:p14="http://schemas.microsoft.com/office/powerpoint/2010/main" val="2193643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B0B96F-D691-4A0F-9945-E948809D641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7564E23-8E3F-4CF7-94A7-6FEF8D9CF9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57EFC54-7D96-4CD4-9701-3854E45CE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EA9CCA0-FF01-4B58-ABB7-D01B46666F06}"/>
              </a:ext>
            </a:extLst>
          </p:cNvPr>
          <p:cNvSpPr>
            <a:spLocks noGrp="1"/>
          </p:cNvSpPr>
          <p:nvPr>
            <p:ph type="dt" sz="half" idx="10"/>
          </p:nvPr>
        </p:nvSpPr>
        <p:spPr/>
        <p:txBody>
          <a:bodyPr/>
          <a:lstStyle/>
          <a:p>
            <a:fld id="{45F76A7F-E179-4775-A81B-51F387D7784E}" type="datetimeFigureOut">
              <a:rPr lang="zh-CN" altLang="en-US" smtClean="0"/>
              <a:t>2018/5/20</a:t>
            </a:fld>
            <a:endParaRPr lang="zh-CN" altLang="en-US"/>
          </a:p>
        </p:txBody>
      </p:sp>
      <p:sp>
        <p:nvSpPr>
          <p:cNvPr id="6" name="页脚占位符 5">
            <a:extLst>
              <a:ext uri="{FF2B5EF4-FFF2-40B4-BE49-F238E27FC236}">
                <a16:creationId xmlns:a16="http://schemas.microsoft.com/office/drawing/2014/main" id="{1B116631-207F-46CB-ADD7-E1172784B33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427F53-5957-4419-9FC5-E8772FE47BFF}"/>
              </a:ext>
            </a:extLst>
          </p:cNvPr>
          <p:cNvSpPr>
            <a:spLocks noGrp="1"/>
          </p:cNvSpPr>
          <p:nvPr>
            <p:ph type="sldNum" sz="quarter" idx="12"/>
          </p:nvPr>
        </p:nvSpPr>
        <p:spPr/>
        <p:txBody>
          <a:bodyPr/>
          <a:lstStyle/>
          <a:p>
            <a:fld id="{4CE0444A-E0FD-42A2-ADAF-2966C79E683D}" type="slidenum">
              <a:rPr lang="zh-CN" altLang="en-US" smtClean="0"/>
              <a:t>‹#›</a:t>
            </a:fld>
            <a:endParaRPr lang="zh-CN" altLang="en-US"/>
          </a:p>
        </p:txBody>
      </p:sp>
    </p:spTree>
    <p:extLst>
      <p:ext uri="{BB962C8B-B14F-4D97-AF65-F5344CB8AC3E}">
        <p14:creationId xmlns:p14="http://schemas.microsoft.com/office/powerpoint/2010/main" val="1459982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8650AB-255E-4FF0-A3E9-F50DBB65432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09E7F65-0225-4652-9250-C72D2A90C5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29650B0-7F56-4D81-B4C2-E4CDDF617E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2DC58A9-157C-44CE-849A-E0AE319367A7}"/>
              </a:ext>
            </a:extLst>
          </p:cNvPr>
          <p:cNvSpPr>
            <a:spLocks noGrp="1"/>
          </p:cNvSpPr>
          <p:nvPr>
            <p:ph type="dt" sz="half" idx="10"/>
          </p:nvPr>
        </p:nvSpPr>
        <p:spPr/>
        <p:txBody>
          <a:bodyPr/>
          <a:lstStyle/>
          <a:p>
            <a:fld id="{45F76A7F-E179-4775-A81B-51F387D7784E}" type="datetimeFigureOut">
              <a:rPr lang="zh-CN" altLang="en-US" smtClean="0"/>
              <a:t>2018/5/20</a:t>
            </a:fld>
            <a:endParaRPr lang="zh-CN" altLang="en-US"/>
          </a:p>
        </p:txBody>
      </p:sp>
      <p:sp>
        <p:nvSpPr>
          <p:cNvPr id="6" name="页脚占位符 5">
            <a:extLst>
              <a:ext uri="{FF2B5EF4-FFF2-40B4-BE49-F238E27FC236}">
                <a16:creationId xmlns:a16="http://schemas.microsoft.com/office/drawing/2014/main" id="{960A37D5-0EE9-4D7D-AD09-B8970941A43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1F1189D-A323-472D-B88F-3A65FB9A7AF8}"/>
              </a:ext>
            </a:extLst>
          </p:cNvPr>
          <p:cNvSpPr>
            <a:spLocks noGrp="1"/>
          </p:cNvSpPr>
          <p:nvPr>
            <p:ph type="sldNum" sz="quarter" idx="12"/>
          </p:nvPr>
        </p:nvSpPr>
        <p:spPr/>
        <p:txBody>
          <a:bodyPr/>
          <a:lstStyle/>
          <a:p>
            <a:fld id="{4CE0444A-E0FD-42A2-ADAF-2966C79E683D}" type="slidenum">
              <a:rPr lang="zh-CN" altLang="en-US" smtClean="0"/>
              <a:t>‹#›</a:t>
            </a:fld>
            <a:endParaRPr lang="zh-CN" altLang="en-US"/>
          </a:p>
        </p:txBody>
      </p:sp>
    </p:spTree>
    <p:extLst>
      <p:ext uri="{BB962C8B-B14F-4D97-AF65-F5344CB8AC3E}">
        <p14:creationId xmlns:p14="http://schemas.microsoft.com/office/powerpoint/2010/main" val="2980090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AC26BDE-97E7-4E19-B46D-FD69EA623D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B98F900-DA40-47BB-BB1B-E053A72551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619F80B-BC7A-4622-9328-01545E44D1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F76A7F-E179-4775-A81B-51F387D7784E}" type="datetimeFigureOut">
              <a:rPr lang="zh-CN" altLang="en-US" smtClean="0"/>
              <a:t>2018/5/20</a:t>
            </a:fld>
            <a:endParaRPr lang="zh-CN" altLang="en-US"/>
          </a:p>
        </p:txBody>
      </p:sp>
      <p:sp>
        <p:nvSpPr>
          <p:cNvPr id="5" name="页脚占位符 4">
            <a:extLst>
              <a:ext uri="{FF2B5EF4-FFF2-40B4-BE49-F238E27FC236}">
                <a16:creationId xmlns:a16="http://schemas.microsoft.com/office/drawing/2014/main" id="{E39B8BDA-5D98-420E-8CB5-EFEB2FE749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17261A4-ACE4-4871-9F1E-79BD071865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E0444A-E0FD-42A2-ADAF-2966C79E683D}" type="slidenum">
              <a:rPr lang="zh-CN" altLang="en-US" smtClean="0"/>
              <a:t>‹#›</a:t>
            </a:fld>
            <a:endParaRPr lang="zh-CN" altLang="en-US"/>
          </a:p>
        </p:txBody>
      </p:sp>
    </p:spTree>
    <p:extLst>
      <p:ext uri="{BB962C8B-B14F-4D97-AF65-F5344CB8AC3E}">
        <p14:creationId xmlns:p14="http://schemas.microsoft.com/office/powerpoint/2010/main" val="2206954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3CA8B96-DA40-48CE-9AD1-9A1C10D602EC}"/>
              </a:ext>
            </a:extLst>
          </p:cNvPr>
          <p:cNvSpPr>
            <a:spLocks noGrp="1" noChangeArrowheads="1"/>
          </p:cNvSpPr>
          <p:nvPr>
            <p:ph type="title"/>
          </p:nvPr>
        </p:nvSpPr>
        <p:spPr>
          <a:xfrm>
            <a:off x="1843089" y="914401"/>
            <a:ext cx="8505825" cy="354013"/>
          </a:xfrm>
        </p:spPr>
        <p:txBody>
          <a:bodyPr>
            <a:normAutofit fontScale="90000"/>
          </a:bodyPr>
          <a:lstStyle/>
          <a:p>
            <a:pPr eaLnBrk="1" hangingPunct="1"/>
            <a:r>
              <a:rPr lang="en-US" altLang="zh-CN">
                <a:ea typeface="宋体" panose="02010600030101010101" pitchFamily="2" charset="-122"/>
              </a:rPr>
              <a:t>Mutual Fund Industry</a:t>
            </a:r>
          </a:p>
        </p:txBody>
      </p:sp>
      <p:sp>
        <p:nvSpPr>
          <p:cNvPr id="26627" name="Rectangle 3">
            <a:extLst>
              <a:ext uri="{FF2B5EF4-FFF2-40B4-BE49-F238E27FC236}">
                <a16:creationId xmlns:a16="http://schemas.microsoft.com/office/drawing/2014/main" id="{DE1AAA3F-445F-492A-BBE9-941DDB1D483C}"/>
              </a:ext>
            </a:extLst>
          </p:cNvPr>
          <p:cNvSpPr>
            <a:spLocks noGrp="1" noChangeArrowheads="1"/>
          </p:cNvSpPr>
          <p:nvPr>
            <p:ph type="body" idx="1"/>
          </p:nvPr>
        </p:nvSpPr>
        <p:spPr>
          <a:xfrm>
            <a:off x="1843089" y="1524001"/>
            <a:ext cx="8505825" cy="3840163"/>
          </a:xfrm>
        </p:spPr>
        <p:txBody>
          <a:bodyPr/>
          <a:lstStyle/>
          <a:p>
            <a:pPr marL="342900" indent="-342900"/>
            <a:r>
              <a:rPr lang="en-US" altLang="zh-CN" dirty="0">
                <a:ea typeface="宋体" panose="02010600030101010101" pitchFamily="2" charset="-122"/>
              </a:rPr>
              <a:t>Role of Custodian </a:t>
            </a:r>
          </a:p>
          <a:p>
            <a:pPr marL="342900" indent="-342900"/>
            <a:endParaRPr lang="en-US" altLang="zh-CN" dirty="0">
              <a:ea typeface="宋体" panose="02010600030101010101" pitchFamily="2" charset="-122"/>
            </a:endParaRPr>
          </a:p>
          <a:p>
            <a:pPr marL="342900" indent="-342900"/>
            <a:r>
              <a:rPr lang="en-US" altLang="zh-CN" dirty="0">
                <a:ea typeface="宋体" panose="02010600030101010101" pitchFamily="2" charset="-122"/>
              </a:rPr>
              <a:t>ABC Trust Company is the </a:t>
            </a:r>
            <a:r>
              <a:rPr lang="en-US" altLang="zh-CN" dirty="0" err="1">
                <a:ea typeface="宋体" panose="02010600030101010101" pitchFamily="2" charset="-122"/>
              </a:rPr>
              <a:t>Akila</a:t>
            </a:r>
            <a:r>
              <a:rPr lang="en-US" altLang="zh-CN" dirty="0">
                <a:ea typeface="宋体" panose="02010600030101010101" pitchFamily="2" charset="-122"/>
              </a:rPr>
              <a:t> Fund’s custodian.  ABC Trust’s main function is to:</a:t>
            </a:r>
          </a:p>
          <a:p>
            <a:pPr marL="706438" lvl="1" indent="-304800"/>
            <a:r>
              <a:rPr lang="en-US" altLang="zh-CN" dirty="0">
                <a:ea typeface="宋体" panose="02010600030101010101" pitchFamily="2" charset="-122"/>
              </a:rPr>
              <a:t>Manage the fund’s portfolio</a:t>
            </a:r>
          </a:p>
          <a:p>
            <a:pPr marL="706438" lvl="1" indent="-304800"/>
            <a:r>
              <a:rPr lang="en-US" altLang="zh-CN" dirty="0">
                <a:ea typeface="宋体" panose="02010600030101010101" pitchFamily="2" charset="-122"/>
              </a:rPr>
              <a:t>Insure the fund’s shareholders against investment losses</a:t>
            </a:r>
          </a:p>
          <a:p>
            <a:pPr marL="706438" lvl="1" indent="-304800"/>
            <a:r>
              <a:rPr lang="en-US" altLang="zh-CN" dirty="0">
                <a:ea typeface="宋体" panose="02010600030101010101" pitchFamily="2" charset="-122"/>
              </a:rPr>
              <a:t>Indemnify the fund’s directors in case of legal actions</a:t>
            </a:r>
          </a:p>
          <a:p>
            <a:pPr marL="706438" lvl="1" indent="-304800"/>
            <a:r>
              <a:rPr lang="en-US" altLang="zh-CN" b="1" dirty="0">
                <a:solidFill>
                  <a:srgbClr val="FF0000"/>
                </a:solidFill>
                <a:ea typeface="宋体" panose="02010600030101010101" pitchFamily="2" charset="-122"/>
              </a:rPr>
              <a:t>Preserve the fund’s physical assets</a:t>
            </a:r>
          </a:p>
          <a:p>
            <a:pPr marL="342900" indent="-342900"/>
            <a:endParaRPr lang="en-US" altLang="zh-CN" dirty="0">
              <a:ea typeface="宋体" panose="02010600030101010101" pitchFamily="2" charset="-122"/>
            </a:endParaRPr>
          </a:p>
          <a:p>
            <a:pPr marL="342900" indent="-342900"/>
            <a:endParaRPr lang="en-US" altLang="zh-CN" dirty="0">
              <a:ea typeface="宋体" panose="02010600030101010101" pitchFamily="2" charset="-122"/>
            </a:endParaRPr>
          </a:p>
        </p:txBody>
      </p:sp>
    </p:spTree>
    <p:extLst>
      <p:ext uri="{BB962C8B-B14F-4D97-AF65-F5344CB8AC3E}">
        <p14:creationId xmlns:p14="http://schemas.microsoft.com/office/powerpoint/2010/main" val="1560255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1843A1DA-212D-4C27-9630-19C45192405F}"/>
              </a:ext>
            </a:extLst>
          </p:cNvPr>
          <p:cNvSpPr>
            <a:spLocks noGrp="1" noChangeArrowheads="1"/>
          </p:cNvSpPr>
          <p:nvPr>
            <p:ph type="title"/>
          </p:nvPr>
        </p:nvSpPr>
        <p:spPr>
          <a:xfrm>
            <a:off x="1843089" y="914401"/>
            <a:ext cx="8505825" cy="708025"/>
          </a:xfrm>
        </p:spPr>
        <p:txBody>
          <a:bodyPr>
            <a:normAutofit fontScale="90000"/>
          </a:bodyPr>
          <a:lstStyle/>
          <a:p>
            <a:pPr eaLnBrk="1" hangingPunct="1"/>
            <a:r>
              <a:rPr lang="en-US" altLang="zh-CN">
                <a:ea typeface="宋体" panose="02010600030101010101" pitchFamily="2" charset="-122"/>
              </a:rPr>
              <a:t>Money Market Funds </a:t>
            </a:r>
            <a:br>
              <a:rPr lang="en-US" altLang="zh-CN">
                <a:ea typeface="宋体" panose="02010600030101010101" pitchFamily="2" charset="-122"/>
              </a:rPr>
            </a:br>
            <a:endParaRPr lang="zh-CN" altLang="en-US">
              <a:ea typeface="宋体" panose="02010600030101010101" pitchFamily="2" charset="-122"/>
            </a:endParaRPr>
          </a:p>
        </p:txBody>
      </p:sp>
      <p:sp>
        <p:nvSpPr>
          <p:cNvPr id="70659" name="Rectangle 3">
            <a:extLst>
              <a:ext uri="{FF2B5EF4-FFF2-40B4-BE49-F238E27FC236}">
                <a16:creationId xmlns:a16="http://schemas.microsoft.com/office/drawing/2014/main" id="{F02A5CEB-84E9-44C4-BFB5-1FF8689ED965}"/>
              </a:ext>
            </a:extLst>
          </p:cNvPr>
          <p:cNvSpPr>
            <a:spLocks noGrp="1" noChangeArrowheads="1"/>
          </p:cNvSpPr>
          <p:nvPr>
            <p:ph type="body" idx="1"/>
          </p:nvPr>
        </p:nvSpPr>
        <p:spPr>
          <a:xfrm>
            <a:off x="1843089" y="1447801"/>
            <a:ext cx="8505825" cy="3840163"/>
          </a:xfrm>
        </p:spPr>
        <p:txBody>
          <a:bodyPr/>
          <a:lstStyle/>
          <a:p>
            <a:pPr marL="342900" indent="-342900"/>
            <a:r>
              <a:rPr lang="en-US" altLang="zh-CN" dirty="0">
                <a:ea typeface="宋体" panose="02010600030101010101" pitchFamily="2" charset="-122"/>
              </a:rPr>
              <a:t>In-class exercise:</a:t>
            </a:r>
          </a:p>
          <a:p>
            <a:pPr marL="342900" indent="-342900"/>
            <a:endParaRPr lang="en-US" altLang="zh-CN" dirty="0">
              <a:ea typeface="宋体" panose="02010600030101010101" pitchFamily="2" charset="-122"/>
            </a:endParaRPr>
          </a:p>
          <a:p>
            <a:pPr marL="342900" indent="-342900"/>
            <a:r>
              <a:rPr lang="en-US" altLang="zh-CN" dirty="0">
                <a:ea typeface="宋体" panose="02010600030101010101" pitchFamily="2" charset="-122"/>
              </a:rPr>
              <a:t>The portfolio of a money-market fund might contain all of the following securities EXCEPT:</a:t>
            </a:r>
          </a:p>
          <a:p>
            <a:pPr marL="706438" lvl="1" indent="-304800"/>
            <a:r>
              <a:rPr lang="en-US" altLang="zh-CN" dirty="0">
                <a:ea typeface="宋体" panose="02010600030101010101" pitchFamily="2" charset="-122"/>
              </a:rPr>
              <a:t>Treasury bills</a:t>
            </a:r>
          </a:p>
          <a:p>
            <a:pPr marL="706438" lvl="1" indent="-304800"/>
            <a:r>
              <a:rPr lang="en-US" altLang="zh-CN" dirty="0">
                <a:ea typeface="宋体" panose="02010600030101010101" pitchFamily="2" charset="-122"/>
              </a:rPr>
              <a:t>Negotiable CDs</a:t>
            </a:r>
          </a:p>
          <a:p>
            <a:pPr marL="706438" lvl="1" indent="-304800"/>
            <a:r>
              <a:rPr lang="en-US" altLang="zh-CN" b="1" dirty="0">
                <a:solidFill>
                  <a:srgbClr val="FF0000"/>
                </a:solidFill>
                <a:ea typeface="宋体" panose="02010600030101010101" pitchFamily="2" charset="-122"/>
              </a:rPr>
              <a:t>Preferred stocks</a:t>
            </a:r>
          </a:p>
          <a:p>
            <a:pPr marL="706438" lvl="1" indent="-304800"/>
            <a:r>
              <a:rPr lang="en-US" altLang="zh-CN" dirty="0">
                <a:ea typeface="宋体" panose="02010600030101010101" pitchFamily="2" charset="-122"/>
              </a:rPr>
              <a:t>Bankers’ acceptances</a:t>
            </a:r>
          </a:p>
          <a:p>
            <a:pPr marL="342900" indent="-342900"/>
            <a:endParaRPr lang="en-US" altLang="zh-CN" dirty="0">
              <a:ea typeface="宋体" panose="02010600030101010101" pitchFamily="2" charset="-122"/>
            </a:endParaRPr>
          </a:p>
          <a:p>
            <a:pPr marL="342900" indent="-342900"/>
            <a:endParaRPr lang="zh-CN" altLang="en-US" dirty="0">
              <a:ea typeface="宋体" panose="02010600030101010101" pitchFamily="2" charset="-122"/>
            </a:endParaRPr>
          </a:p>
        </p:txBody>
      </p:sp>
    </p:spTree>
    <p:extLst>
      <p:ext uri="{BB962C8B-B14F-4D97-AF65-F5344CB8AC3E}">
        <p14:creationId xmlns:p14="http://schemas.microsoft.com/office/powerpoint/2010/main" val="4236198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B9A97A78-33E0-4798-842B-71DD9B325EB9}"/>
              </a:ext>
            </a:extLst>
          </p:cNvPr>
          <p:cNvSpPr>
            <a:spLocks noGrp="1" noChangeArrowheads="1"/>
          </p:cNvSpPr>
          <p:nvPr>
            <p:ph type="title"/>
          </p:nvPr>
        </p:nvSpPr>
        <p:spPr>
          <a:xfrm>
            <a:off x="1843089" y="838201"/>
            <a:ext cx="8505825" cy="708025"/>
          </a:xfrm>
        </p:spPr>
        <p:txBody>
          <a:bodyPr>
            <a:normAutofit fontScale="90000"/>
          </a:bodyPr>
          <a:lstStyle/>
          <a:p>
            <a:pPr eaLnBrk="1" hangingPunct="1"/>
            <a:r>
              <a:rPr lang="en-US" altLang="zh-CN">
                <a:ea typeface="宋体" panose="02010600030101010101" pitchFamily="2" charset="-122"/>
              </a:rPr>
              <a:t>Money Market Funds </a:t>
            </a:r>
            <a:br>
              <a:rPr lang="en-US" altLang="zh-CN">
                <a:ea typeface="宋体" panose="02010600030101010101" pitchFamily="2" charset="-122"/>
              </a:rPr>
            </a:br>
            <a:endParaRPr lang="zh-CN" altLang="en-US">
              <a:ea typeface="宋体" panose="02010600030101010101" pitchFamily="2" charset="-122"/>
            </a:endParaRPr>
          </a:p>
        </p:txBody>
      </p:sp>
      <p:sp>
        <p:nvSpPr>
          <p:cNvPr id="71683" name="Rectangle 3">
            <a:extLst>
              <a:ext uri="{FF2B5EF4-FFF2-40B4-BE49-F238E27FC236}">
                <a16:creationId xmlns:a16="http://schemas.microsoft.com/office/drawing/2014/main" id="{6AD5C519-DACF-446C-9923-8868B5837E64}"/>
              </a:ext>
            </a:extLst>
          </p:cNvPr>
          <p:cNvSpPr>
            <a:spLocks noGrp="1" noChangeArrowheads="1"/>
          </p:cNvSpPr>
          <p:nvPr>
            <p:ph type="body" idx="1"/>
          </p:nvPr>
        </p:nvSpPr>
        <p:spPr>
          <a:xfrm>
            <a:off x="1843089" y="1447801"/>
            <a:ext cx="8505825" cy="3840163"/>
          </a:xfrm>
        </p:spPr>
        <p:txBody>
          <a:bodyPr>
            <a:normAutofit fontScale="85000" lnSpcReduction="20000"/>
          </a:bodyPr>
          <a:lstStyle/>
          <a:p>
            <a:pPr marL="342900" indent="-342900"/>
            <a:r>
              <a:rPr lang="en-US" altLang="zh-CN" dirty="0">
                <a:ea typeface="宋体" panose="02010600030101010101" pitchFamily="2" charset="-122"/>
              </a:rPr>
              <a:t>In-class exercise:</a:t>
            </a:r>
          </a:p>
          <a:p>
            <a:pPr marL="342900" indent="-342900"/>
            <a:endParaRPr lang="en-US" altLang="zh-CN" dirty="0">
              <a:ea typeface="宋体" panose="02010600030101010101" pitchFamily="2" charset="-122"/>
            </a:endParaRPr>
          </a:p>
          <a:p>
            <a:pPr marL="342900" indent="-342900"/>
            <a:r>
              <a:rPr lang="en-US" altLang="zh-CN" dirty="0">
                <a:ea typeface="宋体" panose="02010600030101010101" pitchFamily="2" charset="-122"/>
              </a:rPr>
              <a:t>David is moving to Cancun in Mexico to start his exporting business.  He has $300,000 that he is going to use for pay the company’s initial expenses over the next year. He wants to invest this money so that he can earn some interest on it, but he also needs to keep it liquid since he will be making frequent withdrawals. Which of the following funds would you recommend to David?</a:t>
            </a:r>
          </a:p>
          <a:p>
            <a:pPr marL="706438" lvl="1" indent="-304800"/>
            <a:r>
              <a:rPr lang="en-US" altLang="zh-CN" b="1" dirty="0">
                <a:solidFill>
                  <a:srgbClr val="FF0000"/>
                </a:solidFill>
                <a:ea typeface="宋体" panose="02010600030101010101" pitchFamily="2" charset="-122"/>
              </a:rPr>
              <a:t>A money-market fund</a:t>
            </a:r>
          </a:p>
          <a:p>
            <a:pPr marL="706438" lvl="1" indent="-304800"/>
            <a:r>
              <a:rPr lang="en-US" altLang="zh-CN" dirty="0">
                <a:ea typeface="宋体" panose="02010600030101010101" pitchFamily="2" charset="-122"/>
              </a:rPr>
              <a:t>A long-term U.S. government bond fund</a:t>
            </a:r>
          </a:p>
          <a:p>
            <a:pPr marL="706438" lvl="1" indent="-304800"/>
            <a:r>
              <a:rPr lang="en-US" altLang="zh-CN" dirty="0">
                <a:ea typeface="宋体" panose="02010600030101010101" pitchFamily="2" charset="-122"/>
              </a:rPr>
              <a:t>A growth fund</a:t>
            </a:r>
          </a:p>
          <a:p>
            <a:pPr marL="706438" lvl="1" indent="-304800"/>
            <a:r>
              <a:rPr lang="en-US" altLang="zh-CN" dirty="0">
                <a:ea typeface="宋体" panose="02010600030101010101" pitchFamily="2" charset="-122"/>
              </a:rPr>
              <a:t>An emerging markets fund</a:t>
            </a:r>
          </a:p>
          <a:p>
            <a:pPr marL="342900" indent="-342900"/>
            <a:endParaRPr lang="zh-CN" altLang="en-US" dirty="0">
              <a:ea typeface="宋体" panose="02010600030101010101" pitchFamily="2" charset="-122"/>
            </a:endParaRPr>
          </a:p>
        </p:txBody>
      </p:sp>
    </p:spTree>
    <p:extLst>
      <p:ext uri="{BB962C8B-B14F-4D97-AF65-F5344CB8AC3E}">
        <p14:creationId xmlns:p14="http://schemas.microsoft.com/office/powerpoint/2010/main" val="935489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8DD9DC38-E462-4438-8AA4-C63BA0404ABE}"/>
              </a:ext>
            </a:extLst>
          </p:cNvPr>
          <p:cNvSpPr>
            <a:spLocks noGrp="1" noChangeArrowheads="1"/>
          </p:cNvSpPr>
          <p:nvPr>
            <p:ph type="title"/>
          </p:nvPr>
        </p:nvSpPr>
        <p:spPr>
          <a:xfrm>
            <a:off x="1843089" y="914401"/>
            <a:ext cx="8505825" cy="354013"/>
          </a:xfrm>
        </p:spPr>
        <p:txBody>
          <a:bodyPr>
            <a:normAutofit fontScale="90000"/>
          </a:bodyPr>
          <a:lstStyle/>
          <a:p>
            <a:pPr eaLnBrk="1" hangingPunct="1"/>
            <a:r>
              <a:rPr lang="en-US" altLang="zh-CN">
                <a:ea typeface="宋体" panose="02010600030101010101" pitchFamily="2" charset="-122"/>
              </a:rPr>
              <a:t>Municipal Bond Fund</a:t>
            </a:r>
            <a:endParaRPr lang="zh-CN" altLang="en-US">
              <a:ea typeface="宋体" panose="02010600030101010101" pitchFamily="2" charset="-122"/>
            </a:endParaRPr>
          </a:p>
        </p:txBody>
      </p:sp>
      <p:sp>
        <p:nvSpPr>
          <p:cNvPr id="73731" name="Rectangle 3">
            <a:extLst>
              <a:ext uri="{FF2B5EF4-FFF2-40B4-BE49-F238E27FC236}">
                <a16:creationId xmlns:a16="http://schemas.microsoft.com/office/drawing/2014/main" id="{09F3AB98-51C7-49C6-81A1-9449F54D9D13}"/>
              </a:ext>
            </a:extLst>
          </p:cNvPr>
          <p:cNvSpPr>
            <a:spLocks noGrp="1" noChangeArrowheads="1"/>
          </p:cNvSpPr>
          <p:nvPr>
            <p:ph type="body" idx="1"/>
          </p:nvPr>
        </p:nvSpPr>
        <p:spPr>
          <a:xfrm>
            <a:off x="1843089" y="1524001"/>
            <a:ext cx="8505825" cy="3840163"/>
          </a:xfrm>
        </p:spPr>
        <p:txBody>
          <a:bodyPr/>
          <a:lstStyle/>
          <a:p>
            <a:pPr marL="342900" indent="-342900"/>
            <a:r>
              <a:rPr lang="en-US" altLang="zh-CN" dirty="0">
                <a:ea typeface="宋体" panose="02010600030101010101" pitchFamily="2" charset="-122"/>
              </a:rPr>
              <a:t>Which of the following would most likely be the main investment objective of a municipal bond fund?</a:t>
            </a:r>
          </a:p>
          <a:p>
            <a:pPr marL="706438" lvl="1" indent="-304800"/>
            <a:r>
              <a:rPr lang="en-US" altLang="zh-CN" dirty="0">
                <a:ea typeface="宋体" panose="02010600030101010101" pitchFamily="2" charset="-122"/>
              </a:rPr>
              <a:t>Capital appreciation</a:t>
            </a:r>
          </a:p>
          <a:p>
            <a:pPr marL="706438" lvl="1" indent="-304800"/>
            <a:r>
              <a:rPr lang="en-US" altLang="zh-CN" b="1" dirty="0">
                <a:solidFill>
                  <a:srgbClr val="FF0000"/>
                </a:solidFill>
                <a:ea typeface="宋体" panose="02010600030101010101" pitchFamily="2" charset="-122"/>
              </a:rPr>
              <a:t>Tax-exempt income</a:t>
            </a:r>
          </a:p>
          <a:p>
            <a:pPr marL="706438" lvl="1" indent="-304800"/>
            <a:r>
              <a:rPr lang="en-US" altLang="zh-CN" dirty="0">
                <a:ea typeface="宋体" panose="02010600030101010101" pitchFamily="2" charset="-122"/>
              </a:rPr>
              <a:t>Speculation</a:t>
            </a:r>
          </a:p>
          <a:p>
            <a:pPr marL="706438" lvl="1" indent="-304800"/>
            <a:r>
              <a:rPr lang="en-US" altLang="zh-CN" dirty="0">
                <a:ea typeface="宋体" panose="02010600030101010101" pitchFamily="2" charset="-122"/>
              </a:rPr>
              <a:t>Long-term growth</a:t>
            </a:r>
          </a:p>
          <a:p>
            <a:pPr marL="342900" indent="-342900"/>
            <a:endParaRPr lang="zh-CN" altLang="en-US" dirty="0">
              <a:ea typeface="宋体" panose="02010600030101010101" pitchFamily="2" charset="-122"/>
            </a:endParaRPr>
          </a:p>
        </p:txBody>
      </p:sp>
    </p:spTree>
    <p:extLst>
      <p:ext uri="{BB962C8B-B14F-4D97-AF65-F5344CB8AC3E}">
        <p14:creationId xmlns:p14="http://schemas.microsoft.com/office/powerpoint/2010/main" val="2960532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4B211FE4-1365-4E86-94AC-4FB718D74623}"/>
              </a:ext>
            </a:extLst>
          </p:cNvPr>
          <p:cNvSpPr>
            <a:spLocks noGrp="1" noChangeArrowheads="1"/>
          </p:cNvSpPr>
          <p:nvPr>
            <p:ph type="title"/>
          </p:nvPr>
        </p:nvSpPr>
        <p:spPr>
          <a:xfrm>
            <a:off x="1843089" y="914401"/>
            <a:ext cx="8505825" cy="354013"/>
          </a:xfrm>
        </p:spPr>
        <p:txBody>
          <a:bodyPr>
            <a:normAutofit fontScale="90000"/>
          </a:bodyPr>
          <a:lstStyle/>
          <a:p>
            <a:pPr eaLnBrk="1" hangingPunct="1"/>
            <a:r>
              <a:rPr lang="en-US" altLang="zh-CN">
                <a:ea typeface="宋体" panose="02010600030101010101" pitchFamily="2" charset="-122"/>
              </a:rPr>
              <a:t>Balanced Funds</a:t>
            </a:r>
            <a:endParaRPr lang="zh-CN" altLang="en-US">
              <a:ea typeface="宋体" panose="02010600030101010101" pitchFamily="2" charset="-122"/>
            </a:endParaRPr>
          </a:p>
        </p:txBody>
      </p:sp>
      <p:sp>
        <p:nvSpPr>
          <p:cNvPr id="75779" name="Rectangle 3">
            <a:extLst>
              <a:ext uri="{FF2B5EF4-FFF2-40B4-BE49-F238E27FC236}">
                <a16:creationId xmlns:a16="http://schemas.microsoft.com/office/drawing/2014/main" id="{D467CF96-3564-4C9D-8E43-F643CF4B0902}"/>
              </a:ext>
            </a:extLst>
          </p:cNvPr>
          <p:cNvSpPr>
            <a:spLocks noGrp="1" noChangeArrowheads="1"/>
          </p:cNvSpPr>
          <p:nvPr>
            <p:ph type="body" idx="1"/>
          </p:nvPr>
        </p:nvSpPr>
        <p:spPr>
          <a:xfrm>
            <a:off x="1843089" y="1524001"/>
            <a:ext cx="8505825" cy="3840163"/>
          </a:xfrm>
        </p:spPr>
        <p:txBody>
          <a:bodyPr/>
          <a:lstStyle/>
          <a:p>
            <a:pPr marL="342900" indent="-342900"/>
            <a:r>
              <a:rPr lang="en-US" altLang="zh-CN" dirty="0">
                <a:ea typeface="宋体" panose="02010600030101010101" pitchFamily="2" charset="-122"/>
              </a:rPr>
              <a:t>Example:</a:t>
            </a:r>
          </a:p>
          <a:p>
            <a:pPr marL="342900" indent="-342900"/>
            <a:endParaRPr lang="zh-CN" altLang="en-US" dirty="0">
              <a:ea typeface="宋体" panose="02010600030101010101" pitchFamily="2" charset="-122"/>
            </a:endParaRPr>
          </a:p>
          <a:p>
            <a:pPr marL="342900" indent="-342900"/>
            <a:r>
              <a:rPr lang="en-US" altLang="zh-CN" dirty="0">
                <a:ea typeface="宋体" panose="02010600030101010101" pitchFamily="2" charset="-122"/>
              </a:rPr>
              <a:t>Which of the following is the objective of a balanced Fund?</a:t>
            </a:r>
          </a:p>
          <a:p>
            <a:pPr marL="706438" lvl="1" indent="-304800">
              <a:buFont typeface="Arial" panose="020B0604020202020204" pitchFamily="34" charset="0"/>
              <a:buAutoNum type="arabicPeriod"/>
            </a:pPr>
            <a:r>
              <a:rPr lang="en-US" altLang="zh-CN" b="1" dirty="0">
                <a:solidFill>
                  <a:srgbClr val="FF0000"/>
                </a:solidFill>
                <a:ea typeface="宋体" panose="02010600030101010101" pitchFamily="2" charset="-122"/>
              </a:rPr>
              <a:t>Provide a balanced mixture of safety, income and capital appreciation</a:t>
            </a:r>
          </a:p>
          <a:p>
            <a:pPr marL="706438" lvl="1" indent="-304800">
              <a:buFont typeface="Arial" panose="020B0604020202020204" pitchFamily="34" charset="0"/>
              <a:buAutoNum type="arabicPeriod"/>
            </a:pPr>
            <a:r>
              <a:rPr lang="en-US" altLang="zh-CN" dirty="0">
                <a:ea typeface="宋体" panose="02010600030101010101" pitchFamily="2" charset="-122"/>
              </a:rPr>
              <a:t>Provide an aggressive growth on capital appreciation</a:t>
            </a:r>
          </a:p>
          <a:p>
            <a:pPr marL="706438" lvl="1" indent="-304800">
              <a:buFont typeface="Arial" panose="020B0604020202020204" pitchFamily="34" charset="0"/>
              <a:buAutoNum type="arabicPeriod"/>
            </a:pPr>
            <a:r>
              <a:rPr lang="en-US" altLang="zh-CN" dirty="0">
                <a:ea typeface="宋体" panose="02010600030101010101" pitchFamily="2" charset="-122"/>
              </a:rPr>
              <a:t>Provide a stable income</a:t>
            </a:r>
          </a:p>
          <a:p>
            <a:pPr marL="706438" lvl="1" indent="-304800">
              <a:buFont typeface="Arial" panose="020B0604020202020204" pitchFamily="34" charset="0"/>
              <a:buAutoNum type="arabicPeriod"/>
            </a:pPr>
            <a:r>
              <a:rPr lang="en-US" altLang="zh-CN" dirty="0">
                <a:ea typeface="宋体" panose="02010600030101010101" pitchFamily="2" charset="-122"/>
              </a:rPr>
              <a:t>Provide a conservation of the principal</a:t>
            </a:r>
          </a:p>
          <a:p>
            <a:pPr marL="342900" indent="-342900"/>
            <a:endParaRPr lang="zh-CN" altLang="en-US" dirty="0">
              <a:ea typeface="宋体" panose="02010600030101010101" pitchFamily="2" charset="-122"/>
            </a:endParaRPr>
          </a:p>
        </p:txBody>
      </p:sp>
    </p:spTree>
    <p:extLst>
      <p:ext uri="{BB962C8B-B14F-4D97-AF65-F5344CB8AC3E}">
        <p14:creationId xmlns:p14="http://schemas.microsoft.com/office/powerpoint/2010/main" val="1498492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AFFD4E8A-2FE2-47E6-B660-0551FB4D13EE}"/>
              </a:ext>
            </a:extLst>
          </p:cNvPr>
          <p:cNvSpPr>
            <a:spLocks noGrp="1" noChangeArrowheads="1"/>
          </p:cNvSpPr>
          <p:nvPr>
            <p:ph type="title"/>
          </p:nvPr>
        </p:nvSpPr>
        <p:spPr>
          <a:xfrm>
            <a:off x="1843089" y="914401"/>
            <a:ext cx="8505825" cy="354013"/>
          </a:xfrm>
        </p:spPr>
        <p:txBody>
          <a:bodyPr>
            <a:normAutofit fontScale="90000"/>
          </a:bodyPr>
          <a:lstStyle/>
          <a:p>
            <a:pPr eaLnBrk="1" hangingPunct="1"/>
            <a:r>
              <a:rPr lang="en-US" altLang="zh-CN">
                <a:ea typeface="宋体" panose="02010600030101010101" pitchFamily="2" charset="-122"/>
              </a:rPr>
              <a:t>Balanced Funds</a:t>
            </a:r>
            <a:endParaRPr lang="zh-CN" altLang="en-US">
              <a:ea typeface="宋体" panose="02010600030101010101" pitchFamily="2" charset="-122"/>
            </a:endParaRPr>
          </a:p>
        </p:txBody>
      </p:sp>
      <p:sp>
        <p:nvSpPr>
          <p:cNvPr id="76803" name="Rectangle 3">
            <a:extLst>
              <a:ext uri="{FF2B5EF4-FFF2-40B4-BE49-F238E27FC236}">
                <a16:creationId xmlns:a16="http://schemas.microsoft.com/office/drawing/2014/main" id="{A7C354D1-A60E-4FCD-85F5-3C0E3533B1DE}"/>
              </a:ext>
            </a:extLst>
          </p:cNvPr>
          <p:cNvSpPr>
            <a:spLocks noGrp="1" noChangeArrowheads="1"/>
          </p:cNvSpPr>
          <p:nvPr>
            <p:ph type="body" idx="1"/>
          </p:nvPr>
        </p:nvSpPr>
        <p:spPr>
          <a:xfrm>
            <a:off x="1843089" y="1524001"/>
            <a:ext cx="8505825" cy="3840163"/>
          </a:xfrm>
        </p:spPr>
        <p:txBody>
          <a:bodyPr>
            <a:normAutofit fontScale="92500" lnSpcReduction="20000"/>
          </a:bodyPr>
          <a:lstStyle/>
          <a:p>
            <a:pPr marL="342900" indent="-342900"/>
            <a:r>
              <a:rPr lang="en-US" altLang="zh-CN" dirty="0">
                <a:ea typeface="宋体" panose="02010600030101010101" pitchFamily="2" charset="-122"/>
              </a:rPr>
              <a:t>In-class exercise:</a:t>
            </a:r>
          </a:p>
          <a:p>
            <a:pPr marL="342900" indent="-342900"/>
            <a:endParaRPr lang="en-US" altLang="zh-CN" dirty="0">
              <a:ea typeface="宋体" panose="02010600030101010101" pitchFamily="2" charset="-122"/>
            </a:endParaRPr>
          </a:p>
          <a:p>
            <a:pPr marL="342900" indent="-342900"/>
            <a:r>
              <a:rPr lang="en-US" altLang="zh-CN" dirty="0">
                <a:ea typeface="宋体" panose="02010600030101010101" pitchFamily="2" charset="-122"/>
              </a:rPr>
              <a:t>ABC Fund always invests 10 to 20% of its portfolio in cash equivalents, 20 to 30% in bonds and 50 to 70% in preferred and common stocks.  Although the exact proportion varies, the fund must always have some of its assets in each category. ABC Fund is an example of a(n):</a:t>
            </a:r>
          </a:p>
          <a:p>
            <a:pPr marL="706438" lvl="1" indent="-304800"/>
            <a:r>
              <a:rPr lang="en-US" altLang="zh-CN" b="1" dirty="0">
                <a:solidFill>
                  <a:srgbClr val="FF0000"/>
                </a:solidFill>
                <a:ea typeface="宋体" panose="02010600030101010101" pitchFamily="2" charset="-122"/>
              </a:rPr>
              <a:t>Asset allocation fund</a:t>
            </a:r>
          </a:p>
          <a:p>
            <a:pPr marL="706438" lvl="1" indent="-304800"/>
            <a:r>
              <a:rPr lang="en-US" altLang="zh-CN" dirty="0">
                <a:ea typeface="宋体" panose="02010600030101010101" pitchFamily="2" charset="-122"/>
              </a:rPr>
              <a:t>Balanced fund</a:t>
            </a:r>
          </a:p>
          <a:p>
            <a:pPr marL="706438" lvl="1" indent="-304800"/>
            <a:r>
              <a:rPr lang="en-US" altLang="zh-CN" dirty="0">
                <a:ea typeface="宋体" panose="02010600030101010101" pitchFamily="2" charset="-122"/>
              </a:rPr>
              <a:t>Conservative growth fund</a:t>
            </a:r>
          </a:p>
          <a:p>
            <a:pPr marL="706438" lvl="1" indent="-304800"/>
            <a:r>
              <a:rPr lang="en-US" altLang="zh-CN" dirty="0">
                <a:ea typeface="宋体" panose="02010600030101010101" pitchFamily="2" charset="-122"/>
              </a:rPr>
              <a:t>Index fund</a:t>
            </a:r>
          </a:p>
          <a:p>
            <a:pPr marL="342900" indent="-342900"/>
            <a:endParaRPr lang="zh-CN" altLang="en-US" dirty="0">
              <a:ea typeface="宋体" panose="02010600030101010101" pitchFamily="2" charset="-122"/>
            </a:endParaRPr>
          </a:p>
        </p:txBody>
      </p:sp>
    </p:spTree>
    <p:extLst>
      <p:ext uri="{BB962C8B-B14F-4D97-AF65-F5344CB8AC3E}">
        <p14:creationId xmlns:p14="http://schemas.microsoft.com/office/powerpoint/2010/main" val="947145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B90B864D-99CD-4D98-A59E-35E8A697FD97}"/>
              </a:ext>
            </a:extLst>
          </p:cNvPr>
          <p:cNvSpPr>
            <a:spLocks noGrp="1" noChangeArrowheads="1"/>
          </p:cNvSpPr>
          <p:nvPr>
            <p:ph type="title"/>
          </p:nvPr>
        </p:nvSpPr>
        <p:spPr>
          <a:xfrm>
            <a:off x="1843089" y="838201"/>
            <a:ext cx="8505825" cy="354013"/>
          </a:xfrm>
        </p:spPr>
        <p:txBody>
          <a:bodyPr>
            <a:normAutofit fontScale="90000"/>
          </a:bodyPr>
          <a:lstStyle/>
          <a:p>
            <a:pPr eaLnBrk="1" hangingPunct="1"/>
            <a:r>
              <a:rPr lang="en-US" altLang="zh-CN">
                <a:ea typeface="宋体" panose="02010600030101010101" pitchFamily="2" charset="-122"/>
              </a:rPr>
              <a:t>Equity Funds </a:t>
            </a:r>
            <a:endParaRPr lang="zh-CN" altLang="en-US">
              <a:ea typeface="宋体" panose="02010600030101010101" pitchFamily="2" charset="-122"/>
            </a:endParaRPr>
          </a:p>
        </p:txBody>
      </p:sp>
      <p:sp>
        <p:nvSpPr>
          <p:cNvPr id="78851" name="Rectangle 3">
            <a:extLst>
              <a:ext uri="{FF2B5EF4-FFF2-40B4-BE49-F238E27FC236}">
                <a16:creationId xmlns:a16="http://schemas.microsoft.com/office/drawing/2014/main" id="{312A2692-518C-4BD3-BFAC-331C7083FC47}"/>
              </a:ext>
            </a:extLst>
          </p:cNvPr>
          <p:cNvSpPr>
            <a:spLocks noGrp="1" noChangeArrowheads="1"/>
          </p:cNvSpPr>
          <p:nvPr>
            <p:ph type="body" sz="half" idx="1"/>
          </p:nvPr>
        </p:nvSpPr>
        <p:spPr>
          <a:xfrm>
            <a:off x="1905001" y="1600201"/>
            <a:ext cx="8215313" cy="3840163"/>
          </a:xfrm>
        </p:spPr>
        <p:txBody>
          <a:bodyPr>
            <a:normAutofit/>
          </a:bodyPr>
          <a:lstStyle/>
          <a:p>
            <a:pPr marL="304800" indent="-304800">
              <a:lnSpc>
                <a:spcPct val="80000"/>
              </a:lnSpc>
            </a:pPr>
            <a:r>
              <a:rPr lang="en-US" altLang="zh-CN" sz="2000" dirty="0">
                <a:ea typeface="宋体" panose="02010600030101010101" pitchFamily="2" charset="-122"/>
              </a:rPr>
              <a:t>In-class exercise:</a:t>
            </a:r>
          </a:p>
          <a:p>
            <a:pPr marL="304800" indent="-304800">
              <a:lnSpc>
                <a:spcPct val="80000"/>
              </a:lnSpc>
            </a:pPr>
            <a:endParaRPr lang="en-US" altLang="zh-CN" sz="2000" dirty="0">
              <a:ea typeface="宋体" panose="02010600030101010101" pitchFamily="2" charset="-122"/>
            </a:endParaRPr>
          </a:p>
          <a:p>
            <a:pPr marL="304800" indent="-304800"/>
            <a:r>
              <a:rPr lang="en-US" altLang="zh-CN" sz="2000" dirty="0">
                <a:ea typeface="宋体" panose="02010600030101010101" pitchFamily="2" charset="-122"/>
              </a:rPr>
              <a:t>Amy and her husband just had their first child, David.  They have $1,000 that they would like to invest for David’s college education.  Which of the following funds would you recommend? </a:t>
            </a:r>
          </a:p>
          <a:p>
            <a:pPr marL="668338" lvl="1" indent="-266700"/>
            <a:r>
              <a:rPr lang="en-US" altLang="zh-CN" sz="1800" dirty="0">
                <a:ea typeface="宋体" panose="02010600030101010101" pitchFamily="2" charset="-122"/>
              </a:rPr>
              <a:t>A money-market fund</a:t>
            </a:r>
          </a:p>
          <a:p>
            <a:pPr marL="668338" lvl="1" indent="-266700"/>
            <a:r>
              <a:rPr lang="en-US" altLang="zh-CN" sz="1800" dirty="0">
                <a:ea typeface="宋体" panose="02010600030101010101" pitchFamily="2" charset="-122"/>
              </a:rPr>
              <a:t>A short-term U.S. government bond fund</a:t>
            </a:r>
          </a:p>
          <a:p>
            <a:pPr marL="668338" lvl="1" indent="-266700"/>
            <a:r>
              <a:rPr lang="en-US" altLang="zh-CN" sz="1800" dirty="0">
                <a:ea typeface="宋体" panose="02010600030101010101" pitchFamily="2" charset="-122"/>
              </a:rPr>
              <a:t>A municipal bond fund</a:t>
            </a:r>
          </a:p>
          <a:p>
            <a:pPr marL="668338" lvl="1" indent="-266700"/>
            <a:r>
              <a:rPr lang="en-US" altLang="zh-CN" sz="1800" b="1" dirty="0">
                <a:solidFill>
                  <a:srgbClr val="FF0000"/>
                </a:solidFill>
                <a:ea typeface="宋体" panose="02010600030101010101" pitchFamily="2" charset="-122"/>
              </a:rPr>
              <a:t>A diversified common stock fund</a:t>
            </a:r>
          </a:p>
          <a:p>
            <a:pPr marL="304800" indent="-304800">
              <a:lnSpc>
                <a:spcPct val="80000"/>
              </a:lnSpc>
            </a:pPr>
            <a:endParaRPr lang="en-US" altLang="zh-CN" sz="3200" dirty="0">
              <a:ea typeface="宋体" panose="02010600030101010101" pitchFamily="2" charset="-122"/>
            </a:endParaRPr>
          </a:p>
        </p:txBody>
      </p:sp>
    </p:spTree>
    <p:extLst>
      <p:ext uri="{BB962C8B-B14F-4D97-AF65-F5344CB8AC3E}">
        <p14:creationId xmlns:p14="http://schemas.microsoft.com/office/powerpoint/2010/main" val="1995150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1A668C0E-0247-47C2-B173-8F41854A592A}"/>
              </a:ext>
            </a:extLst>
          </p:cNvPr>
          <p:cNvSpPr>
            <a:spLocks noGrp="1" noChangeArrowheads="1"/>
          </p:cNvSpPr>
          <p:nvPr>
            <p:ph type="title"/>
          </p:nvPr>
        </p:nvSpPr>
        <p:spPr>
          <a:xfrm>
            <a:off x="1843089" y="838201"/>
            <a:ext cx="8505825" cy="354013"/>
          </a:xfrm>
        </p:spPr>
        <p:txBody>
          <a:bodyPr>
            <a:normAutofit fontScale="90000"/>
          </a:bodyPr>
          <a:lstStyle/>
          <a:p>
            <a:pPr eaLnBrk="1" hangingPunct="1"/>
            <a:r>
              <a:rPr lang="en-US" altLang="zh-CN">
                <a:ea typeface="宋体" panose="02010600030101010101" pitchFamily="2" charset="-122"/>
              </a:rPr>
              <a:t>Specialty Funds </a:t>
            </a:r>
            <a:endParaRPr lang="zh-CN" altLang="en-US">
              <a:ea typeface="宋体" panose="02010600030101010101" pitchFamily="2" charset="-122"/>
            </a:endParaRPr>
          </a:p>
        </p:txBody>
      </p:sp>
      <p:sp>
        <p:nvSpPr>
          <p:cNvPr id="81923" name="Rectangle 3">
            <a:extLst>
              <a:ext uri="{FF2B5EF4-FFF2-40B4-BE49-F238E27FC236}">
                <a16:creationId xmlns:a16="http://schemas.microsoft.com/office/drawing/2014/main" id="{A7F26139-232C-4CA3-B72C-EC4FFACE75B0}"/>
              </a:ext>
            </a:extLst>
          </p:cNvPr>
          <p:cNvSpPr>
            <a:spLocks noGrp="1" noChangeArrowheads="1"/>
          </p:cNvSpPr>
          <p:nvPr>
            <p:ph type="body" idx="1"/>
          </p:nvPr>
        </p:nvSpPr>
        <p:spPr>
          <a:xfrm>
            <a:off x="1843089" y="1600201"/>
            <a:ext cx="8505825" cy="3840163"/>
          </a:xfrm>
        </p:spPr>
        <p:txBody>
          <a:bodyPr/>
          <a:lstStyle/>
          <a:p>
            <a:pPr marL="342900" indent="-342900"/>
            <a:r>
              <a:rPr lang="en-US" altLang="zh-CN" b="0" dirty="0">
                <a:ea typeface="宋体" panose="02010600030101010101" pitchFamily="2" charset="-122"/>
              </a:rPr>
              <a:t>A specialized or specialty fund invests in stocks that are primarily: </a:t>
            </a:r>
          </a:p>
          <a:p>
            <a:pPr marL="706438" lvl="1" indent="-304800"/>
            <a:r>
              <a:rPr lang="en-US" altLang="zh-CN" b="1" dirty="0">
                <a:ea typeface="宋体" panose="02010600030101010101" pitchFamily="2" charset="-122"/>
              </a:rPr>
              <a:t>In many industries</a:t>
            </a:r>
          </a:p>
          <a:p>
            <a:pPr marL="706438" lvl="1" indent="-304800"/>
            <a:r>
              <a:rPr lang="en-US" altLang="zh-CN" b="1" dirty="0">
                <a:solidFill>
                  <a:srgbClr val="FF0000"/>
                </a:solidFill>
                <a:ea typeface="宋体" panose="02010600030101010101" pitchFamily="2" charset="-122"/>
              </a:rPr>
              <a:t>In a particular industry or geographical area</a:t>
            </a:r>
          </a:p>
          <a:p>
            <a:pPr marL="706438" lvl="1" indent="-304800"/>
            <a:r>
              <a:rPr lang="en-US" altLang="zh-CN" b="1" dirty="0">
                <a:ea typeface="宋体" panose="02010600030101010101" pitchFamily="2" charset="-122"/>
              </a:rPr>
              <a:t>Traded in the OTC market</a:t>
            </a:r>
          </a:p>
          <a:p>
            <a:pPr marL="706438" lvl="1" indent="-304800"/>
            <a:r>
              <a:rPr lang="en-US" altLang="zh-CN" b="1" dirty="0">
                <a:ea typeface="宋体" panose="02010600030101010101" pitchFamily="2" charset="-122"/>
              </a:rPr>
              <a:t>Special situations</a:t>
            </a:r>
          </a:p>
          <a:p>
            <a:pPr marL="342900" indent="-342900"/>
            <a:endParaRPr lang="zh-CN" altLang="en-US" b="0" dirty="0">
              <a:ea typeface="宋体" panose="02010600030101010101" pitchFamily="2" charset="-122"/>
            </a:endParaRPr>
          </a:p>
        </p:txBody>
      </p:sp>
    </p:spTree>
    <p:extLst>
      <p:ext uri="{BB962C8B-B14F-4D97-AF65-F5344CB8AC3E}">
        <p14:creationId xmlns:p14="http://schemas.microsoft.com/office/powerpoint/2010/main" val="2805718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7B65810A-9688-4D55-897A-2CCC287FDC70}"/>
              </a:ext>
            </a:extLst>
          </p:cNvPr>
          <p:cNvSpPr>
            <a:spLocks noGrp="1" noChangeArrowheads="1"/>
          </p:cNvSpPr>
          <p:nvPr>
            <p:ph type="title"/>
          </p:nvPr>
        </p:nvSpPr>
        <p:spPr>
          <a:xfrm>
            <a:off x="1843089" y="914401"/>
            <a:ext cx="8505825" cy="354013"/>
          </a:xfrm>
        </p:spPr>
        <p:txBody>
          <a:bodyPr>
            <a:normAutofit fontScale="90000"/>
          </a:bodyPr>
          <a:lstStyle/>
          <a:p>
            <a:pPr eaLnBrk="1" hangingPunct="1"/>
            <a:r>
              <a:rPr lang="en-US" altLang="zh-CN">
                <a:ea typeface="宋体" panose="02010600030101010101" pitchFamily="2" charset="-122"/>
              </a:rPr>
              <a:t>Index Funds </a:t>
            </a:r>
            <a:endParaRPr lang="zh-CN" altLang="en-US">
              <a:ea typeface="宋体" panose="02010600030101010101" pitchFamily="2" charset="-122"/>
            </a:endParaRPr>
          </a:p>
        </p:txBody>
      </p:sp>
      <p:sp>
        <p:nvSpPr>
          <p:cNvPr id="83971" name="Rectangle 3">
            <a:extLst>
              <a:ext uri="{FF2B5EF4-FFF2-40B4-BE49-F238E27FC236}">
                <a16:creationId xmlns:a16="http://schemas.microsoft.com/office/drawing/2014/main" id="{2A4D9889-A799-4BF4-BAE4-C0A9CA3E932D}"/>
              </a:ext>
            </a:extLst>
          </p:cNvPr>
          <p:cNvSpPr>
            <a:spLocks noGrp="1" noChangeArrowheads="1"/>
          </p:cNvSpPr>
          <p:nvPr>
            <p:ph type="body" idx="1"/>
          </p:nvPr>
        </p:nvSpPr>
        <p:spPr>
          <a:xfrm>
            <a:off x="1843089" y="1600201"/>
            <a:ext cx="8505825" cy="3840163"/>
          </a:xfrm>
        </p:spPr>
        <p:txBody>
          <a:bodyPr/>
          <a:lstStyle/>
          <a:p>
            <a:pPr marL="342900" indent="-342900"/>
            <a:r>
              <a:rPr lang="en-US" altLang="zh-CN" dirty="0">
                <a:ea typeface="宋体" panose="02010600030101010101" pitchFamily="2" charset="-122"/>
              </a:rPr>
              <a:t>A client would like to invest $500 a month and have broad exposure to the U.S. equity market. Which of the following recommendations would be the most suitable? </a:t>
            </a:r>
          </a:p>
          <a:p>
            <a:pPr marL="706438" lvl="1" indent="-304800"/>
            <a:r>
              <a:rPr lang="en-US" altLang="zh-CN" dirty="0">
                <a:ea typeface="宋体" panose="02010600030101010101" pitchFamily="2" charset="-122"/>
              </a:rPr>
              <a:t>A managed closed-end fund </a:t>
            </a:r>
          </a:p>
          <a:p>
            <a:pPr marL="706438" lvl="1" indent="-304800"/>
            <a:r>
              <a:rPr lang="en-US" altLang="zh-CN" dirty="0">
                <a:ea typeface="宋体" panose="02010600030101010101" pitchFamily="2" charset="-122"/>
              </a:rPr>
              <a:t>An S&amp;P 500 Index mutual fund </a:t>
            </a:r>
          </a:p>
          <a:p>
            <a:pPr marL="706438" lvl="1" indent="-304800"/>
            <a:r>
              <a:rPr lang="en-US" altLang="zh-CN" b="1" dirty="0">
                <a:solidFill>
                  <a:srgbClr val="FF0000"/>
                </a:solidFill>
                <a:ea typeface="宋体" panose="02010600030101010101" pitchFamily="2" charset="-122"/>
              </a:rPr>
              <a:t>An S&amp;P 500 Index Exchange Traded Fund </a:t>
            </a:r>
          </a:p>
          <a:p>
            <a:pPr marL="706438" lvl="1" indent="-304800"/>
            <a:r>
              <a:rPr lang="en-US" altLang="zh-CN" dirty="0">
                <a:ea typeface="宋体" panose="02010600030101010101" pitchFamily="2" charset="-122"/>
              </a:rPr>
              <a:t>An DJIA Exchange Traded Fund</a:t>
            </a:r>
          </a:p>
          <a:p>
            <a:pPr marL="342900" indent="-342900"/>
            <a:endParaRPr lang="zh-CN" altLang="en-US" dirty="0">
              <a:ea typeface="宋体" panose="02010600030101010101" pitchFamily="2" charset="-122"/>
            </a:endParaRPr>
          </a:p>
        </p:txBody>
      </p:sp>
    </p:spTree>
    <p:extLst>
      <p:ext uri="{BB962C8B-B14F-4D97-AF65-F5344CB8AC3E}">
        <p14:creationId xmlns:p14="http://schemas.microsoft.com/office/powerpoint/2010/main" val="1218077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26243F45-015C-4BFC-AB30-742A3E4293B2}"/>
              </a:ext>
            </a:extLst>
          </p:cNvPr>
          <p:cNvSpPr>
            <a:spLocks noGrp="1" noChangeArrowheads="1"/>
          </p:cNvSpPr>
          <p:nvPr>
            <p:ph type="title"/>
          </p:nvPr>
        </p:nvSpPr>
        <p:spPr>
          <a:xfrm>
            <a:off x="1843089" y="838201"/>
            <a:ext cx="8505825" cy="354013"/>
          </a:xfrm>
        </p:spPr>
        <p:txBody>
          <a:bodyPr>
            <a:normAutofit fontScale="90000"/>
          </a:bodyPr>
          <a:lstStyle/>
          <a:p>
            <a:pPr eaLnBrk="1" hangingPunct="1"/>
            <a:r>
              <a:rPr lang="en-US" altLang="zh-CN">
                <a:ea typeface="宋体" panose="02010600030101010101" pitchFamily="2" charset="-122"/>
              </a:rPr>
              <a:t>Exchange Traded Fund (ETF)</a:t>
            </a:r>
          </a:p>
        </p:txBody>
      </p:sp>
      <p:sp>
        <p:nvSpPr>
          <p:cNvPr id="86019" name="Rectangle 3">
            <a:extLst>
              <a:ext uri="{FF2B5EF4-FFF2-40B4-BE49-F238E27FC236}">
                <a16:creationId xmlns:a16="http://schemas.microsoft.com/office/drawing/2014/main" id="{111F4273-679A-47E8-A7BD-85B2758F0AF1}"/>
              </a:ext>
            </a:extLst>
          </p:cNvPr>
          <p:cNvSpPr>
            <a:spLocks noGrp="1" noChangeArrowheads="1"/>
          </p:cNvSpPr>
          <p:nvPr>
            <p:ph type="body" idx="1"/>
          </p:nvPr>
        </p:nvSpPr>
        <p:spPr>
          <a:xfrm>
            <a:off x="1843089" y="1447801"/>
            <a:ext cx="8505825" cy="3840163"/>
          </a:xfrm>
        </p:spPr>
        <p:txBody>
          <a:bodyPr>
            <a:normAutofit fontScale="92500" lnSpcReduction="10000"/>
          </a:bodyPr>
          <a:lstStyle/>
          <a:p>
            <a:pPr marL="457200" indent="-457200"/>
            <a:r>
              <a:rPr lang="en-US" altLang="zh-CN" dirty="0">
                <a:ea typeface="宋体" panose="02010600030101010101" pitchFamily="2" charset="-122"/>
              </a:rPr>
              <a:t>A client wants to invest in a portfolio that is passively managed. Which two of the following will achieve this goal? </a:t>
            </a:r>
          </a:p>
          <a:p>
            <a:pPr marL="808038" lvl="1" indent="-406400">
              <a:buFont typeface="Arial" panose="020B0604020202020204" pitchFamily="34" charset="0"/>
              <a:buAutoNum type="romanUcPeriod"/>
            </a:pPr>
            <a:r>
              <a:rPr lang="en-US" altLang="zh-CN" dirty="0">
                <a:ea typeface="宋体" panose="02010600030101010101" pitchFamily="2" charset="-122"/>
              </a:rPr>
              <a:t>A portfolio that invests only in fixed income securities </a:t>
            </a:r>
          </a:p>
          <a:p>
            <a:pPr marL="808038" lvl="1" indent="-406400">
              <a:buFont typeface="Arial" panose="020B0604020202020204" pitchFamily="34" charset="0"/>
              <a:buAutoNum type="romanUcPeriod"/>
            </a:pPr>
            <a:r>
              <a:rPr lang="en-US" altLang="zh-CN" dirty="0">
                <a:ea typeface="宋体" panose="02010600030101010101" pitchFamily="2" charset="-122"/>
              </a:rPr>
              <a:t>An exchange traded fund based on the NASDAQ 100 Index </a:t>
            </a:r>
          </a:p>
          <a:p>
            <a:pPr marL="808038" lvl="1" indent="-406400">
              <a:buFont typeface="Arial" panose="020B0604020202020204" pitchFamily="34" charset="0"/>
              <a:buAutoNum type="romanUcPeriod"/>
            </a:pPr>
            <a:r>
              <a:rPr lang="en-US" altLang="zh-CN" dirty="0">
                <a:ea typeface="宋体" panose="02010600030101010101" pitchFamily="2" charset="-122"/>
              </a:rPr>
              <a:t>A mutual fund that tracks the S&amp;P 500 Index </a:t>
            </a:r>
          </a:p>
          <a:p>
            <a:pPr marL="808038" lvl="1" indent="-406400">
              <a:buFont typeface="Arial" panose="020B0604020202020204" pitchFamily="34" charset="0"/>
              <a:buAutoNum type="romanUcPeriod"/>
            </a:pPr>
            <a:r>
              <a:rPr lang="en-US" altLang="zh-CN" dirty="0">
                <a:ea typeface="宋体" panose="02010600030101010101" pitchFamily="2" charset="-122"/>
              </a:rPr>
              <a:t>An account managed by an investment adviser</a:t>
            </a:r>
          </a:p>
          <a:p>
            <a:pPr marL="808038" lvl="1" indent="-406400">
              <a:buFont typeface="Arial" panose="020B0604020202020204" pitchFamily="34" charset="0"/>
              <a:buAutoNum type="alphaLcPeriod"/>
            </a:pPr>
            <a:r>
              <a:rPr lang="en-US" altLang="zh-CN" dirty="0">
                <a:ea typeface="宋体" panose="02010600030101010101" pitchFamily="2" charset="-122"/>
              </a:rPr>
              <a:t>I and III </a:t>
            </a:r>
          </a:p>
          <a:p>
            <a:pPr marL="808038" lvl="1" indent="-406400">
              <a:buFont typeface="Arial" panose="020B0604020202020204" pitchFamily="34" charset="0"/>
              <a:buAutoNum type="alphaLcPeriod"/>
            </a:pPr>
            <a:r>
              <a:rPr lang="en-US" altLang="zh-CN" dirty="0">
                <a:ea typeface="宋体" panose="02010600030101010101" pitchFamily="2" charset="-122"/>
              </a:rPr>
              <a:t>I and IV </a:t>
            </a:r>
          </a:p>
          <a:p>
            <a:pPr marL="808038" lvl="1" indent="-406400">
              <a:buFont typeface="Arial" panose="020B0604020202020204" pitchFamily="34" charset="0"/>
              <a:buAutoNum type="alphaLcPeriod"/>
            </a:pPr>
            <a:r>
              <a:rPr lang="en-US" altLang="zh-CN" b="1" dirty="0">
                <a:solidFill>
                  <a:srgbClr val="FF0000"/>
                </a:solidFill>
                <a:ea typeface="宋体" panose="02010600030101010101" pitchFamily="2" charset="-122"/>
              </a:rPr>
              <a:t>II and III </a:t>
            </a:r>
          </a:p>
          <a:p>
            <a:pPr marL="808038" lvl="1" indent="-406400">
              <a:buFont typeface="Arial" panose="020B0604020202020204" pitchFamily="34" charset="0"/>
              <a:buAutoNum type="alphaLcPeriod"/>
            </a:pPr>
            <a:r>
              <a:rPr lang="en-US" altLang="zh-CN" dirty="0">
                <a:ea typeface="宋体" panose="02010600030101010101" pitchFamily="2" charset="-122"/>
              </a:rPr>
              <a:t>II and IV</a:t>
            </a:r>
          </a:p>
          <a:p>
            <a:pPr marL="457200" indent="-457200"/>
            <a:endParaRPr lang="zh-CN" altLang="en-US" dirty="0">
              <a:ea typeface="宋体" panose="02010600030101010101" pitchFamily="2" charset="-122"/>
            </a:endParaRPr>
          </a:p>
        </p:txBody>
      </p:sp>
    </p:spTree>
    <p:extLst>
      <p:ext uri="{BB962C8B-B14F-4D97-AF65-F5344CB8AC3E}">
        <p14:creationId xmlns:p14="http://schemas.microsoft.com/office/powerpoint/2010/main" val="4011919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9AC92C2B-7E9D-4915-98EC-7F5CBC84408A}"/>
              </a:ext>
            </a:extLst>
          </p:cNvPr>
          <p:cNvSpPr>
            <a:spLocks noGrp="1" noChangeArrowheads="1"/>
          </p:cNvSpPr>
          <p:nvPr>
            <p:ph type="title"/>
          </p:nvPr>
        </p:nvSpPr>
        <p:spPr>
          <a:xfrm>
            <a:off x="1843089" y="1370013"/>
            <a:ext cx="8505825" cy="354012"/>
          </a:xfrm>
        </p:spPr>
        <p:txBody>
          <a:bodyPr>
            <a:normAutofit fontScale="90000"/>
          </a:bodyPr>
          <a:lstStyle/>
          <a:p>
            <a:pPr eaLnBrk="1" hangingPunct="1"/>
            <a:r>
              <a:rPr lang="en-US" altLang="zh-CN">
                <a:ea typeface="宋体" panose="02010600030101010101" pitchFamily="2" charset="-122"/>
              </a:rPr>
              <a:t>Mutual Fund Style Analysis</a:t>
            </a:r>
          </a:p>
        </p:txBody>
      </p:sp>
      <p:sp>
        <p:nvSpPr>
          <p:cNvPr id="114691" name="Rectangle 3">
            <a:extLst>
              <a:ext uri="{FF2B5EF4-FFF2-40B4-BE49-F238E27FC236}">
                <a16:creationId xmlns:a16="http://schemas.microsoft.com/office/drawing/2014/main" id="{8F3D3210-025C-4B6B-94AC-5D3F6D125922}"/>
              </a:ext>
            </a:extLst>
          </p:cNvPr>
          <p:cNvSpPr>
            <a:spLocks noGrp="1" noChangeArrowheads="1"/>
          </p:cNvSpPr>
          <p:nvPr>
            <p:ph type="body" idx="1"/>
          </p:nvPr>
        </p:nvSpPr>
        <p:spPr/>
        <p:txBody>
          <a:bodyPr/>
          <a:lstStyle/>
          <a:p>
            <a:pPr marL="342900" indent="-342900"/>
            <a:r>
              <a:rPr lang="en-US" altLang="zh-CN" dirty="0">
                <a:ea typeface="宋体" panose="02010600030101010101" pitchFamily="2" charset="-122"/>
              </a:rPr>
              <a:t>In-class exercise:</a:t>
            </a:r>
          </a:p>
          <a:p>
            <a:pPr marL="342900" indent="-342900"/>
            <a:endParaRPr lang="en-US" altLang="zh-CN" dirty="0">
              <a:ea typeface="宋体" panose="02010600030101010101" pitchFamily="2" charset="-122"/>
            </a:endParaRPr>
          </a:p>
          <a:p>
            <a:pPr marL="342900" indent="-342900"/>
            <a:r>
              <a:rPr lang="en-US" altLang="zh-CN" dirty="0">
                <a:ea typeface="宋体" panose="02010600030101010101" pitchFamily="2" charset="-122"/>
              </a:rPr>
              <a:t>The ABC Fund invests primarily in the stocks of small-cap companies, particularly companies that have just gone public for the first time.  What type of fund is it?</a:t>
            </a:r>
          </a:p>
          <a:p>
            <a:pPr marL="706438" lvl="1" indent="-304800"/>
            <a:r>
              <a:rPr lang="en-US" altLang="zh-CN" dirty="0">
                <a:ea typeface="宋体" panose="02010600030101010101" pitchFamily="2" charset="-122"/>
              </a:rPr>
              <a:t>Money-market</a:t>
            </a:r>
          </a:p>
          <a:p>
            <a:pPr marL="706438" lvl="1" indent="-304800"/>
            <a:r>
              <a:rPr lang="en-US" altLang="zh-CN" dirty="0">
                <a:ea typeface="宋体" panose="02010600030101010101" pitchFamily="2" charset="-122"/>
              </a:rPr>
              <a:t>Fixed income</a:t>
            </a:r>
          </a:p>
          <a:p>
            <a:pPr marL="706438" lvl="1" indent="-304800"/>
            <a:r>
              <a:rPr lang="en-US" altLang="zh-CN" b="1" dirty="0">
                <a:solidFill>
                  <a:srgbClr val="FF0000"/>
                </a:solidFill>
                <a:ea typeface="宋体" panose="02010600030101010101" pitchFamily="2" charset="-122"/>
              </a:rPr>
              <a:t>Aggressive growth</a:t>
            </a:r>
          </a:p>
          <a:p>
            <a:pPr marL="706438" lvl="1" indent="-304800"/>
            <a:r>
              <a:rPr lang="en-US" altLang="zh-CN" dirty="0">
                <a:ea typeface="宋体" panose="02010600030101010101" pitchFamily="2" charset="-122"/>
              </a:rPr>
              <a:t>Balanced</a:t>
            </a:r>
          </a:p>
        </p:txBody>
      </p:sp>
    </p:spTree>
    <p:extLst>
      <p:ext uri="{BB962C8B-B14F-4D97-AF65-F5344CB8AC3E}">
        <p14:creationId xmlns:p14="http://schemas.microsoft.com/office/powerpoint/2010/main" val="3974210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CA9726DD-D3EA-4145-B3EB-B819213841A9}"/>
              </a:ext>
            </a:extLst>
          </p:cNvPr>
          <p:cNvSpPr>
            <a:spLocks noGrp="1" noChangeArrowheads="1"/>
          </p:cNvSpPr>
          <p:nvPr>
            <p:ph type="title"/>
          </p:nvPr>
        </p:nvSpPr>
        <p:spPr>
          <a:xfrm>
            <a:off x="1843089" y="838201"/>
            <a:ext cx="8505825" cy="354013"/>
          </a:xfrm>
        </p:spPr>
        <p:txBody>
          <a:bodyPr>
            <a:normAutofit fontScale="90000"/>
          </a:bodyPr>
          <a:lstStyle/>
          <a:p>
            <a:pPr eaLnBrk="1" hangingPunct="1"/>
            <a:r>
              <a:rPr lang="en-US" altLang="zh-CN">
                <a:ea typeface="宋体" panose="02010600030101010101" pitchFamily="2" charset="-122"/>
              </a:rPr>
              <a:t>Mutual Fund Industry</a:t>
            </a:r>
          </a:p>
        </p:txBody>
      </p:sp>
      <p:sp>
        <p:nvSpPr>
          <p:cNvPr id="27651" name="Rectangle 3">
            <a:extLst>
              <a:ext uri="{FF2B5EF4-FFF2-40B4-BE49-F238E27FC236}">
                <a16:creationId xmlns:a16="http://schemas.microsoft.com/office/drawing/2014/main" id="{219CD63F-28EF-4952-920A-BF4AFCF9CF77}"/>
              </a:ext>
            </a:extLst>
          </p:cNvPr>
          <p:cNvSpPr>
            <a:spLocks noGrp="1" noChangeArrowheads="1"/>
          </p:cNvSpPr>
          <p:nvPr>
            <p:ph type="body" idx="1"/>
          </p:nvPr>
        </p:nvSpPr>
        <p:spPr>
          <a:xfrm>
            <a:off x="1843089" y="1447801"/>
            <a:ext cx="8505825" cy="3840163"/>
          </a:xfrm>
        </p:spPr>
        <p:txBody>
          <a:bodyPr>
            <a:normAutofit lnSpcReduction="10000"/>
          </a:bodyPr>
          <a:lstStyle/>
          <a:p>
            <a:pPr marL="342900" indent="-342900"/>
            <a:r>
              <a:rPr lang="en-US" altLang="zh-CN" dirty="0">
                <a:ea typeface="宋体" panose="02010600030101010101" pitchFamily="2" charset="-122"/>
              </a:rPr>
              <a:t>Role of Custodian </a:t>
            </a:r>
          </a:p>
          <a:p>
            <a:pPr marL="342900" indent="-342900"/>
            <a:endParaRPr lang="en-US" altLang="zh-CN" dirty="0">
              <a:ea typeface="宋体" panose="02010600030101010101" pitchFamily="2" charset="-122"/>
            </a:endParaRPr>
          </a:p>
          <a:p>
            <a:pPr marL="342900" indent="-342900"/>
            <a:r>
              <a:rPr lang="en-US" altLang="zh-CN" dirty="0">
                <a:ea typeface="宋体" panose="02010600030101010101" pitchFamily="2" charset="-122"/>
              </a:rPr>
              <a:t>The custodian bank of a mutual fund: </a:t>
            </a:r>
          </a:p>
          <a:p>
            <a:pPr marL="706438" lvl="1" indent="-304800"/>
            <a:r>
              <a:rPr lang="en-US" altLang="zh-CN" dirty="0">
                <a:ea typeface="宋体" panose="02010600030101010101" pitchFamily="2" charset="-122"/>
              </a:rPr>
              <a:t>Manages the fund </a:t>
            </a:r>
          </a:p>
          <a:p>
            <a:pPr marL="706438" lvl="1" indent="-304800"/>
            <a:r>
              <a:rPr lang="en-US" altLang="zh-CN" dirty="0">
                <a:ea typeface="宋体" panose="02010600030101010101" pitchFamily="2" charset="-122"/>
              </a:rPr>
              <a:t>Acts as the distributor of the fund </a:t>
            </a:r>
          </a:p>
          <a:p>
            <a:pPr marL="706438" lvl="1" indent="-304800"/>
            <a:r>
              <a:rPr lang="en-US" altLang="zh-CN" b="1" dirty="0">
                <a:solidFill>
                  <a:srgbClr val="FF0000"/>
                </a:solidFill>
                <a:ea typeface="宋体" panose="02010600030101010101" pitchFamily="2" charset="-122"/>
              </a:rPr>
              <a:t>Holds the fund's cash and securities and performs essential clerical functions but does not manage the fund </a:t>
            </a:r>
          </a:p>
          <a:p>
            <a:pPr marL="706438" lvl="1" indent="-304800"/>
            <a:r>
              <a:rPr lang="en-US" altLang="zh-CN" dirty="0">
                <a:ea typeface="宋体" panose="02010600030101010101" pitchFamily="2" charset="-122"/>
              </a:rPr>
              <a:t>Guarantees investors against any loss that may be incurred if the fund should decline in value</a:t>
            </a:r>
          </a:p>
          <a:p>
            <a:pPr marL="342900" indent="-342900"/>
            <a:endParaRPr lang="en-US" altLang="zh-CN" dirty="0">
              <a:ea typeface="宋体" panose="02010600030101010101" pitchFamily="2" charset="-122"/>
            </a:endParaRPr>
          </a:p>
        </p:txBody>
      </p:sp>
    </p:spTree>
    <p:extLst>
      <p:ext uri="{BB962C8B-B14F-4D97-AF65-F5344CB8AC3E}">
        <p14:creationId xmlns:p14="http://schemas.microsoft.com/office/powerpoint/2010/main" val="813340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380EC416-FE3D-4AC3-A100-86582B58F68B}"/>
              </a:ext>
            </a:extLst>
          </p:cNvPr>
          <p:cNvSpPr>
            <a:spLocks noGrp="1" noChangeArrowheads="1"/>
          </p:cNvSpPr>
          <p:nvPr>
            <p:ph type="title"/>
          </p:nvPr>
        </p:nvSpPr>
        <p:spPr>
          <a:xfrm>
            <a:off x="1843089" y="1370013"/>
            <a:ext cx="8505825" cy="354012"/>
          </a:xfrm>
        </p:spPr>
        <p:txBody>
          <a:bodyPr>
            <a:normAutofit fontScale="90000"/>
          </a:bodyPr>
          <a:lstStyle/>
          <a:p>
            <a:pPr eaLnBrk="1" hangingPunct="1"/>
            <a:r>
              <a:rPr lang="en-US" altLang="zh-CN">
                <a:ea typeface="宋体" panose="02010600030101010101" pitchFamily="2" charset="-122"/>
              </a:rPr>
              <a:t>Mutual Fund Style Analysis</a:t>
            </a:r>
          </a:p>
        </p:txBody>
      </p:sp>
      <p:sp>
        <p:nvSpPr>
          <p:cNvPr id="115715" name="Rectangle 3">
            <a:extLst>
              <a:ext uri="{FF2B5EF4-FFF2-40B4-BE49-F238E27FC236}">
                <a16:creationId xmlns:a16="http://schemas.microsoft.com/office/drawing/2014/main" id="{F28750D4-0A80-47FE-8443-23EDD4B51A31}"/>
              </a:ext>
            </a:extLst>
          </p:cNvPr>
          <p:cNvSpPr>
            <a:spLocks noGrp="1" noChangeArrowheads="1"/>
          </p:cNvSpPr>
          <p:nvPr>
            <p:ph type="body" idx="1"/>
          </p:nvPr>
        </p:nvSpPr>
        <p:spPr/>
        <p:txBody>
          <a:bodyPr>
            <a:normAutofit lnSpcReduction="10000"/>
          </a:bodyPr>
          <a:lstStyle/>
          <a:p>
            <a:pPr marL="342900" indent="-342900"/>
            <a:r>
              <a:rPr lang="en-US" altLang="zh-CN" dirty="0">
                <a:ea typeface="宋体" panose="02010600030101010101" pitchFamily="2" charset="-122"/>
              </a:rPr>
              <a:t>In-class exercise:</a:t>
            </a:r>
          </a:p>
          <a:p>
            <a:pPr marL="342900" indent="-342900"/>
            <a:r>
              <a:rPr lang="en-US" altLang="zh-CN" b="0" dirty="0">
                <a:ea typeface="宋体" panose="02010600030101010101" pitchFamily="2" charset="-122"/>
              </a:rPr>
              <a:t>Here are the top 4 holdings of the High Returns Stock Fund.</a:t>
            </a:r>
          </a:p>
          <a:p>
            <a:pPr marL="1008063" lvl="2" indent="-266700"/>
            <a:r>
              <a:rPr lang="en-US" altLang="zh-CN" b="1" dirty="0">
                <a:ea typeface="宋体" panose="02010600030101010101" pitchFamily="2" charset="-122"/>
              </a:rPr>
              <a:t>Big-Blue Computers</a:t>
            </a:r>
          </a:p>
          <a:p>
            <a:pPr marL="1008063" lvl="2" indent="-266700"/>
            <a:r>
              <a:rPr lang="en-US" altLang="zh-CN" b="1" dirty="0">
                <a:ea typeface="宋体" panose="02010600030101010101" pitchFamily="2" charset="-122"/>
              </a:rPr>
              <a:t>Orange Computers</a:t>
            </a:r>
          </a:p>
          <a:p>
            <a:pPr marL="1008063" lvl="2" indent="-266700"/>
            <a:r>
              <a:rPr lang="en-US" altLang="zh-CN" b="1" dirty="0">
                <a:ea typeface="宋体" panose="02010600030101010101" pitchFamily="2" charset="-122"/>
              </a:rPr>
              <a:t>Semiconductor Manufacturer</a:t>
            </a:r>
          </a:p>
          <a:p>
            <a:pPr marL="1008063" lvl="2" indent="-266700"/>
            <a:r>
              <a:rPr lang="en-US" altLang="zh-CN" b="1" dirty="0" err="1">
                <a:ea typeface="宋体" panose="02010600030101010101" pitchFamily="2" charset="-122"/>
              </a:rPr>
              <a:t>Macrohard</a:t>
            </a:r>
            <a:r>
              <a:rPr lang="en-US" altLang="zh-CN" b="1" dirty="0">
                <a:ea typeface="宋体" panose="02010600030101010101" pitchFamily="2" charset="-122"/>
              </a:rPr>
              <a:t> Software</a:t>
            </a:r>
          </a:p>
          <a:p>
            <a:pPr marL="342900" indent="-342900"/>
            <a:r>
              <a:rPr lang="en-US" altLang="zh-CN" b="0" dirty="0">
                <a:ea typeface="宋体" panose="02010600030101010101" pitchFamily="2" charset="-122"/>
              </a:rPr>
              <a:t>Based on this information, the High Returns Fund is probably an example of which of the following types of funds?</a:t>
            </a:r>
          </a:p>
          <a:p>
            <a:pPr marL="1008063" lvl="2" indent="-266700"/>
            <a:r>
              <a:rPr lang="en-US" altLang="zh-CN" b="1" dirty="0">
                <a:ea typeface="宋体" panose="02010600030101010101" pitchFamily="2" charset="-122"/>
              </a:rPr>
              <a:t>Money-market fund</a:t>
            </a:r>
          </a:p>
          <a:p>
            <a:pPr marL="1008063" lvl="2" indent="-266700"/>
            <a:r>
              <a:rPr lang="en-US" altLang="zh-CN" b="1" dirty="0">
                <a:solidFill>
                  <a:srgbClr val="FF0000"/>
                </a:solidFill>
                <a:ea typeface="宋体" panose="02010600030101010101" pitchFamily="2" charset="-122"/>
              </a:rPr>
              <a:t>Sector fund</a:t>
            </a:r>
          </a:p>
          <a:p>
            <a:pPr marL="1008063" lvl="2" indent="-266700"/>
            <a:r>
              <a:rPr lang="en-US" altLang="zh-CN" b="1" dirty="0">
                <a:ea typeface="宋体" panose="02010600030101010101" pitchFamily="2" charset="-122"/>
              </a:rPr>
              <a:t>Emerging market fund</a:t>
            </a:r>
          </a:p>
          <a:p>
            <a:pPr marL="1008063" lvl="2" indent="-266700"/>
            <a:r>
              <a:rPr lang="en-US" altLang="zh-CN" b="1" dirty="0">
                <a:ea typeface="宋体" panose="02010600030101010101" pitchFamily="2" charset="-122"/>
              </a:rPr>
              <a:t>Tax-exempt fund</a:t>
            </a:r>
          </a:p>
          <a:p>
            <a:pPr marL="342900" indent="-342900"/>
            <a:endParaRPr lang="en-US" altLang="zh-CN" b="0" dirty="0">
              <a:ea typeface="宋体" panose="02010600030101010101" pitchFamily="2" charset="-122"/>
            </a:endParaRPr>
          </a:p>
        </p:txBody>
      </p:sp>
    </p:spTree>
    <p:extLst>
      <p:ext uri="{BB962C8B-B14F-4D97-AF65-F5344CB8AC3E}">
        <p14:creationId xmlns:p14="http://schemas.microsoft.com/office/powerpoint/2010/main" val="3461691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A3815F8-26DD-42CD-8E43-EE234D301D5B}"/>
              </a:ext>
            </a:extLst>
          </p:cNvPr>
          <p:cNvSpPr>
            <a:spLocks noGrp="1" noChangeArrowheads="1"/>
          </p:cNvSpPr>
          <p:nvPr>
            <p:ph type="title"/>
          </p:nvPr>
        </p:nvSpPr>
        <p:spPr>
          <a:xfrm>
            <a:off x="1843089" y="838201"/>
            <a:ext cx="8505825" cy="354013"/>
          </a:xfrm>
        </p:spPr>
        <p:txBody>
          <a:bodyPr>
            <a:normAutofit fontScale="90000"/>
          </a:bodyPr>
          <a:lstStyle/>
          <a:p>
            <a:pPr eaLnBrk="1" hangingPunct="1"/>
            <a:r>
              <a:rPr lang="en-US" altLang="zh-CN">
                <a:ea typeface="宋体" panose="02010600030101010101" pitchFamily="2" charset="-122"/>
              </a:rPr>
              <a:t>Example</a:t>
            </a:r>
            <a:endParaRPr lang="zh-CN" altLang="en-US">
              <a:ea typeface="宋体" panose="02010600030101010101" pitchFamily="2" charset="-122"/>
            </a:endParaRPr>
          </a:p>
        </p:txBody>
      </p:sp>
      <p:sp>
        <p:nvSpPr>
          <p:cNvPr id="18435" name="Rectangle 3">
            <a:extLst>
              <a:ext uri="{FF2B5EF4-FFF2-40B4-BE49-F238E27FC236}">
                <a16:creationId xmlns:a16="http://schemas.microsoft.com/office/drawing/2014/main" id="{72874723-7BB5-4034-B646-10AF528B808C}"/>
              </a:ext>
            </a:extLst>
          </p:cNvPr>
          <p:cNvSpPr>
            <a:spLocks noGrp="1" noChangeArrowheads="1"/>
          </p:cNvSpPr>
          <p:nvPr>
            <p:ph type="body" idx="1"/>
          </p:nvPr>
        </p:nvSpPr>
        <p:spPr>
          <a:xfrm>
            <a:off x="1843089" y="1447801"/>
            <a:ext cx="8505825" cy="5172918"/>
          </a:xfrm>
        </p:spPr>
        <p:txBody>
          <a:bodyPr>
            <a:normAutofit/>
          </a:bodyPr>
          <a:lstStyle/>
          <a:p>
            <a:pPr marL="304800" indent="-304800"/>
            <a:r>
              <a:rPr lang="en-US" altLang="zh-CN" sz="2000" dirty="0">
                <a:ea typeface="宋体" panose="02010600030101010101" pitchFamily="2" charset="-122"/>
              </a:rPr>
              <a:t>Use the following information to answer questions 1-3.</a:t>
            </a:r>
          </a:p>
          <a:p>
            <a:pPr marL="304800" indent="-304800"/>
            <a:r>
              <a:rPr lang="en-US" altLang="zh-CN" sz="2000" dirty="0">
                <a:ea typeface="宋体" panose="02010600030101010101" pitchFamily="2" charset="-122"/>
              </a:rPr>
              <a:t>An investor purchased an 8% bond which matures in 10 years at 95.</a:t>
            </a:r>
          </a:p>
          <a:p>
            <a:pPr marL="304800" indent="-304800"/>
            <a:r>
              <a:rPr lang="en-US" altLang="zh-CN" sz="2000" dirty="0">
                <a:ea typeface="宋体" panose="02010600030101010101" pitchFamily="2" charset="-122"/>
              </a:rPr>
              <a:t>1. How much did the investor pay for this bond?</a:t>
            </a:r>
          </a:p>
          <a:p>
            <a:pPr marL="668338" lvl="1" indent="-266700"/>
            <a:r>
              <a:rPr lang="en-US" altLang="zh-CN" sz="1800" dirty="0">
                <a:ea typeface="宋体" panose="02010600030101010101" pitchFamily="2" charset="-122"/>
              </a:rPr>
              <a:t>$9.95</a:t>
            </a:r>
          </a:p>
          <a:p>
            <a:pPr marL="668338" lvl="1" indent="-266700"/>
            <a:r>
              <a:rPr lang="en-US" altLang="zh-CN" sz="1800" dirty="0">
                <a:ea typeface="宋体" panose="02010600030101010101" pitchFamily="2" charset="-122"/>
              </a:rPr>
              <a:t>$95</a:t>
            </a:r>
          </a:p>
          <a:p>
            <a:pPr marL="668338" lvl="1" indent="-266700"/>
            <a:r>
              <a:rPr lang="en-US" altLang="zh-CN" sz="1800" b="1" dirty="0">
                <a:solidFill>
                  <a:srgbClr val="FF0000"/>
                </a:solidFill>
                <a:ea typeface="宋体" panose="02010600030101010101" pitchFamily="2" charset="-122"/>
              </a:rPr>
              <a:t>$950</a:t>
            </a:r>
          </a:p>
          <a:p>
            <a:pPr marL="668338" lvl="1" indent="-266700"/>
            <a:r>
              <a:rPr lang="en-US" altLang="zh-CN" sz="1800" dirty="0">
                <a:ea typeface="宋体" panose="02010600030101010101" pitchFamily="2" charset="-122"/>
              </a:rPr>
              <a:t>$9,500</a:t>
            </a:r>
          </a:p>
          <a:p>
            <a:pPr marL="304800" indent="-304800"/>
            <a:r>
              <a:rPr lang="en-US" altLang="zh-CN" sz="2000" dirty="0">
                <a:ea typeface="宋体" panose="02010600030101010101" pitchFamily="2" charset="-122"/>
              </a:rPr>
              <a:t>2. This bond was purchased at a:</a:t>
            </a:r>
          </a:p>
          <a:p>
            <a:pPr marL="668338" lvl="1" indent="-266700"/>
            <a:r>
              <a:rPr lang="en-US" altLang="zh-CN" sz="1800" b="1" dirty="0">
                <a:solidFill>
                  <a:srgbClr val="FF0000"/>
                </a:solidFill>
                <a:ea typeface="宋体" panose="02010600030101010101" pitchFamily="2" charset="-122"/>
              </a:rPr>
              <a:t>Discount</a:t>
            </a:r>
          </a:p>
          <a:p>
            <a:pPr marL="668338" lvl="1" indent="-266700"/>
            <a:r>
              <a:rPr lang="en-US" altLang="zh-CN" sz="1800" dirty="0">
                <a:ea typeface="宋体" panose="02010600030101010101" pitchFamily="2" charset="-122"/>
              </a:rPr>
              <a:t>Premium</a:t>
            </a:r>
          </a:p>
          <a:p>
            <a:pPr marL="304800" indent="-304800"/>
            <a:r>
              <a:rPr lang="en-US" altLang="zh-CN" sz="2000" dirty="0">
                <a:ea typeface="宋体" panose="02010600030101010101" pitchFamily="2" charset="-122"/>
              </a:rPr>
              <a:t>3. How much will the investor receive when the bond mature?</a:t>
            </a:r>
          </a:p>
          <a:p>
            <a:pPr marL="668338" lvl="1" indent="-266700"/>
            <a:r>
              <a:rPr lang="en-US" altLang="zh-CN" sz="1800" dirty="0">
                <a:ea typeface="宋体" panose="02010600030101010101" pitchFamily="2" charset="-122"/>
              </a:rPr>
              <a:t>$800</a:t>
            </a:r>
          </a:p>
          <a:p>
            <a:pPr marL="668338" lvl="1" indent="-266700"/>
            <a:r>
              <a:rPr lang="en-US" altLang="zh-CN" sz="1800" dirty="0">
                <a:ea typeface="宋体" panose="02010600030101010101" pitchFamily="2" charset="-122"/>
              </a:rPr>
              <a:t>$950</a:t>
            </a:r>
          </a:p>
          <a:p>
            <a:pPr marL="668338" lvl="1" indent="-266700"/>
            <a:r>
              <a:rPr lang="en-US" altLang="zh-CN" sz="1800" dirty="0">
                <a:ea typeface="宋体" panose="02010600030101010101" pitchFamily="2" charset="-122"/>
              </a:rPr>
              <a:t>$1,040</a:t>
            </a:r>
          </a:p>
          <a:p>
            <a:pPr marL="668338" lvl="1" indent="-266700"/>
            <a:r>
              <a:rPr lang="en-US" altLang="zh-CN" sz="1800" b="1" dirty="0">
                <a:solidFill>
                  <a:srgbClr val="FF0000"/>
                </a:solidFill>
                <a:ea typeface="宋体" panose="02010600030101010101" pitchFamily="2" charset="-122"/>
              </a:rPr>
              <a:t>$1,080</a:t>
            </a:r>
          </a:p>
          <a:p>
            <a:pPr marL="304800" indent="-304800"/>
            <a:endParaRPr lang="zh-CN" altLang="en-US" sz="2000" dirty="0">
              <a:ea typeface="宋体" panose="02010600030101010101" pitchFamily="2" charset="-122"/>
            </a:endParaRPr>
          </a:p>
        </p:txBody>
      </p:sp>
    </p:spTree>
    <p:extLst>
      <p:ext uri="{BB962C8B-B14F-4D97-AF65-F5344CB8AC3E}">
        <p14:creationId xmlns:p14="http://schemas.microsoft.com/office/powerpoint/2010/main" val="71097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C7FD779F-D8FA-42B7-AC25-752DBB0EC810}"/>
              </a:ext>
            </a:extLst>
          </p:cNvPr>
          <p:cNvSpPr>
            <a:spLocks noGrp="1" noChangeArrowheads="1"/>
          </p:cNvSpPr>
          <p:nvPr>
            <p:ph type="title"/>
          </p:nvPr>
        </p:nvSpPr>
        <p:spPr>
          <a:xfrm>
            <a:off x="1843089" y="838201"/>
            <a:ext cx="8505825" cy="354013"/>
          </a:xfrm>
        </p:spPr>
        <p:txBody>
          <a:bodyPr>
            <a:normAutofit fontScale="90000"/>
          </a:bodyPr>
          <a:lstStyle/>
          <a:p>
            <a:pPr eaLnBrk="1" hangingPunct="1"/>
            <a:r>
              <a:rPr lang="en-US" altLang="zh-CN">
                <a:ea typeface="宋体" panose="02010600030101010101" pitchFamily="2" charset="-122"/>
              </a:rPr>
              <a:t>Calculating Returns on Fixed-Income Securities</a:t>
            </a:r>
          </a:p>
        </p:txBody>
      </p:sp>
      <p:sp>
        <p:nvSpPr>
          <p:cNvPr id="194563" name="Rectangle 3">
            <a:extLst>
              <a:ext uri="{FF2B5EF4-FFF2-40B4-BE49-F238E27FC236}">
                <a16:creationId xmlns:a16="http://schemas.microsoft.com/office/drawing/2014/main" id="{0551BB4B-7141-420F-AB68-45D08410FC2B}"/>
              </a:ext>
            </a:extLst>
          </p:cNvPr>
          <p:cNvSpPr>
            <a:spLocks noGrp="1" noChangeArrowheads="1"/>
          </p:cNvSpPr>
          <p:nvPr>
            <p:ph type="body" idx="1"/>
          </p:nvPr>
        </p:nvSpPr>
        <p:spPr>
          <a:xfrm>
            <a:off x="1843089" y="1545842"/>
            <a:ext cx="8505825" cy="4692911"/>
          </a:xfrm>
        </p:spPr>
        <p:txBody>
          <a:bodyPr>
            <a:noAutofit/>
          </a:bodyPr>
          <a:lstStyle/>
          <a:p>
            <a:pPr eaLnBrk="1" hangingPunct="1">
              <a:lnSpc>
                <a:spcPct val="80000"/>
              </a:lnSpc>
            </a:pPr>
            <a:r>
              <a:rPr lang="en-US" altLang="zh-CN" sz="2000" dirty="0">
                <a:ea typeface="宋体" panose="02010600030101010101" pitchFamily="2" charset="-122"/>
              </a:rPr>
              <a:t>Use the following information to answer questions 1 through 3.</a:t>
            </a:r>
          </a:p>
          <a:p>
            <a:pPr eaLnBrk="1" hangingPunct="1">
              <a:lnSpc>
                <a:spcPct val="80000"/>
              </a:lnSpc>
            </a:pPr>
            <a:r>
              <a:rPr lang="en-US" altLang="zh-CN" sz="2000" dirty="0">
                <a:ea typeface="宋体" panose="02010600030101010101" pitchFamily="2" charset="-122"/>
              </a:rPr>
              <a:t>1. An investor purchased an 8% Lemon Country Bond at 80.</a:t>
            </a:r>
          </a:p>
          <a:p>
            <a:pPr eaLnBrk="1" hangingPunct="1">
              <a:lnSpc>
                <a:spcPct val="80000"/>
              </a:lnSpc>
            </a:pPr>
            <a:r>
              <a:rPr lang="en-US" altLang="zh-CN" sz="2000" dirty="0">
                <a:ea typeface="宋体" panose="02010600030101010101" pitchFamily="2" charset="-122"/>
              </a:rPr>
              <a:t>What is the bond’s nominal yield?</a:t>
            </a:r>
          </a:p>
          <a:p>
            <a:pPr lvl="1" eaLnBrk="1" hangingPunct="1">
              <a:lnSpc>
                <a:spcPct val="80000"/>
              </a:lnSpc>
            </a:pPr>
            <a:r>
              <a:rPr lang="en-US" altLang="zh-CN" sz="1800" dirty="0">
                <a:ea typeface="宋体" panose="02010600030101010101" pitchFamily="2" charset="-122"/>
              </a:rPr>
              <a:t>6%</a:t>
            </a:r>
          </a:p>
          <a:p>
            <a:pPr lvl="1" eaLnBrk="1" hangingPunct="1">
              <a:lnSpc>
                <a:spcPct val="80000"/>
              </a:lnSpc>
            </a:pPr>
            <a:r>
              <a:rPr lang="en-US" altLang="zh-CN" sz="1800" b="1" dirty="0">
                <a:solidFill>
                  <a:srgbClr val="FF0000"/>
                </a:solidFill>
                <a:ea typeface="宋体" panose="02010600030101010101" pitchFamily="2" charset="-122"/>
              </a:rPr>
              <a:t>8%</a:t>
            </a:r>
          </a:p>
          <a:p>
            <a:pPr lvl="1" eaLnBrk="1" hangingPunct="1">
              <a:lnSpc>
                <a:spcPct val="80000"/>
              </a:lnSpc>
            </a:pPr>
            <a:r>
              <a:rPr lang="en-US" altLang="zh-CN" sz="1800" dirty="0">
                <a:ea typeface="宋体" panose="02010600030101010101" pitchFamily="2" charset="-122"/>
              </a:rPr>
              <a:t>9%</a:t>
            </a:r>
          </a:p>
          <a:p>
            <a:pPr lvl="1" eaLnBrk="1" hangingPunct="1">
              <a:lnSpc>
                <a:spcPct val="80000"/>
              </a:lnSpc>
            </a:pPr>
            <a:r>
              <a:rPr lang="en-US" altLang="zh-CN" sz="1800" dirty="0">
                <a:ea typeface="宋体" panose="02010600030101010101" pitchFamily="2" charset="-122"/>
              </a:rPr>
              <a:t>10%</a:t>
            </a:r>
          </a:p>
          <a:p>
            <a:pPr eaLnBrk="1" hangingPunct="1">
              <a:lnSpc>
                <a:spcPct val="80000"/>
              </a:lnSpc>
            </a:pPr>
            <a:r>
              <a:rPr lang="en-US" altLang="zh-CN" sz="2000" dirty="0">
                <a:ea typeface="宋体" panose="02010600030101010101" pitchFamily="2" charset="-122"/>
              </a:rPr>
              <a:t>2. What is the bond’s current yield?</a:t>
            </a:r>
          </a:p>
          <a:p>
            <a:pPr lvl="1" eaLnBrk="1" hangingPunct="1">
              <a:lnSpc>
                <a:spcPct val="80000"/>
              </a:lnSpc>
            </a:pPr>
            <a:r>
              <a:rPr lang="en-US" altLang="zh-CN" sz="1800" dirty="0">
                <a:ea typeface="宋体" panose="02010600030101010101" pitchFamily="2" charset="-122"/>
              </a:rPr>
              <a:t>6%</a:t>
            </a:r>
          </a:p>
          <a:p>
            <a:pPr lvl="1" eaLnBrk="1" hangingPunct="1">
              <a:lnSpc>
                <a:spcPct val="80000"/>
              </a:lnSpc>
            </a:pPr>
            <a:r>
              <a:rPr lang="en-US" altLang="zh-CN" sz="1800" dirty="0">
                <a:ea typeface="宋体" panose="02010600030101010101" pitchFamily="2" charset="-122"/>
              </a:rPr>
              <a:t>8%</a:t>
            </a:r>
          </a:p>
          <a:p>
            <a:pPr lvl="1" eaLnBrk="1" hangingPunct="1">
              <a:lnSpc>
                <a:spcPct val="80000"/>
              </a:lnSpc>
            </a:pPr>
            <a:r>
              <a:rPr lang="en-US" altLang="zh-CN" sz="1800" dirty="0">
                <a:ea typeface="宋体" panose="02010600030101010101" pitchFamily="2" charset="-122"/>
              </a:rPr>
              <a:t>9%</a:t>
            </a:r>
          </a:p>
          <a:p>
            <a:pPr lvl="1" eaLnBrk="1" hangingPunct="1">
              <a:lnSpc>
                <a:spcPct val="80000"/>
              </a:lnSpc>
            </a:pPr>
            <a:r>
              <a:rPr lang="en-US" altLang="zh-CN" sz="1800" b="1" dirty="0">
                <a:solidFill>
                  <a:srgbClr val="FF0000"/>
                </a:solidFill>
                <a:ea typeface="宋体" panose="02010600030101010101" pitchFamily="2" charset="-122"/>
              </a:rPr>
              <a:t>10%</a:t>
            </a:r>
          </a:p>
          <a:p>
            <a:pPr eaLnBrk="1" hangingPunct="1">
              <a:lnSpc>
                <a:spcPct val="80000"/>
              </a:lnSpc>
            </a:pPr>
            <a:r>
              <a:rPr lang="en-US" altLang="zh-CN" sz="2000" dirty="0">
                <a:ea typeface="宋体" panose="02010600030101010101" pitchFamily="2" charset="-122"/>
              </a:rPr>
              <a:t>3. The yield to maturity will be:</a:t>
            </a:r>
          </a:p>
          <a:p>
            <a:pPr lvl="1" eaLnBrk="1" hangingPunct="1">
              <a:lnSpc>
                <a:spcPct val="80000"/>
              </a:lnSpc>
            </a:pPr>
            <a:r>
              <a:rPr lang="en-US" altLang="zh-CN" sz="1800" dirty="0">
                <a:ea typeface="宋体" panose="02010600030101010101" pitchFamily="2" charset="-122"/>
              </a:rPr>
              <a:t>The same as the nominal and current yield</a:t>
            </a:r>
          </a:p>
          <a:p>
            <a:pPr lvl="1" eaLnBrk="1" hangingPunct="1">
              <a:lnSpc>
                <a:spcPct val="80000"/>
              </a:lnSpc>
            </a:pPr>
            <a:r>
              <a:rPr lang="en-US" altLang="zh-CN" sz="1800" b="1" dirty="0">
                <a:solidFill>
                  <a:srgbClr val="FF0000"/>
                </a:solidFill>
                <a:ea typeface="宋体" panose="02010600030101010101" pitchFamily="2" charset="-122"/>
              </a:rPr>
              <a:t>Greater than the current yield</a:t>
            </a:r>
          </a:p>
          <a:p>
            <a:pPr lvl="1" eaLnBrk="1" hangingPunct="1">
              <a:lnSpc>
                <a:spcPct val="80000"/>
              </a:lnSpc>
            </a:pPr>
            <a:r>
              <a:rPr lang="en-US" altLang="zh-CN" sz="1800" dirty="0">
                <a:ea typeface="宋体" panose="02010600030101010101" pitchFamily="2" charset="-122"/>
              </a:rPr>
              <a:t>Less than the current yield</a:t>
            </a:r>
          </a:p>
          <a:p>
            <a:pPr lvl="1" eaLnBrk="1" hangingPunct="1">
              <a:lnSpc>
                <a:spcPct val="80000"/>
              </a:lnSpc>
            </a:pPr>
            <a:r>
              <a:rPr lang="en-US" altLang="zh-CN" sz="1800" dirty="0">
                <a:ea typeface="宋体" panose="02010600030101010101" pitchFamily="2" charset="-122"/>
              </a:rPr>
              <a:t>Less than both the current and nominal yields</a:t>
            </a:r>
          </a:p>
          <a:p>
            <a:pPr eaLnBrk="1" hangingPunct="1">
              <a:lnSpc>
                <a:spcPct val="80000"/>
              </a:lnSpc>
            </a:pPr>
            <a:endParaRPr lang="en-US" altLang="zh-CN" sz="2000" dirty="0">
              <a:ea typeface="宋体" panose="02010600030101010101" pitchFamily="2" charset="-122"/>
            </a:endParaRPr>
          </a:p>
        </p:txBody>
      </p:sp>
    </p:spTree>
    <p:extLst>
      <p:ext uri="{BB962C8B-B14F-4D97-AF65-F5344CB8AC3E}">
        <p14:creationId xmlns:p14="http://schemas.microsoft.com/office/powerpoint/2010/main" val="14268354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94563">
                                            <p:txEl>
                                              <p:pRg st="0" end="0"/>
                                            </p:txEl>
                                          </p:spTgt>
                                        </p:tgtEl>
                                        <p:attrNameLst>
                                          <p:attrName>style.visibility</p:attrName>
                                        </p:attrNameLst>
                                      </p:cBhvr>
                                      <p:to>
                                        <p:strVal val="visible"/>
                                      </p:to>
                                    </p:set>
                                    <p:anim calcmode="lin" valueType="num">
                                      <p:cBhvr additive="base">
                                        <p:cTn id="7" dur="1000" fill="hold"/>
                                        <p:tgtEl>
                                          <p:spTgt spid="19456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945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94563">
                                            <p:txEl>
                                              <p:pRg st="1" end="1"/>
                                            </p:txEl>
                                          </p:spTgt>
                                        </p:tgtEl>
                                        <p:attrNameLst>
                                          <p:attrName>style.visibility</p:attrName>
                                        </p:attrNameLst>
                                      </p:cBhvr>
                                      <p:to>
                                        <p:strVal val="visible"/>
                                      </p:to>
                                    </p:set>
                                    <p:anim calcmode="lin" valueType="num">
                                      <p:cBhvr additive="base">
                                        <p:cTn id="13" dur="1000" fill="hold"/>
                                        <p:tgtEl>
                                          <p:spTgt spid="194563">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945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94563">
                                            <p:txEl>
                                              <p:pRg st="2" end="2"/>
                                            </p:txEl>
                                          </p:spTgt>
                                        </p:tgtEl>
                                        <p:attrNameLst>
                                          <p:attrName>style.visibility</p:attrName>
                                        </p:attrNameLst>
                                      </p:cBhvr>
                                      <p:to>
                                        <p:strVal val="visible"/>
                                      </p:to>
                                    </p:set>
                                    <p:anim calcmode="lin" valueType="num">
                                      <p:cBhvr additive="base">
                                        <p:cTn id="19" dur="1000" fill="hold"/>
                                        <p:tgtEl>
                                          <p:spTgt spid="194563">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945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94563">
                                            <p:txEl>
                                              <p:pRg st="3" end="3"/>
                                            </p:txEl>
                                          </p:spTgt>
                                        </p:tgtEl>
                                        <p:attrNameLst>
                                          <p:attrName>style.visibility</p:attrName>
                                        </p:attrNameLst>
                                      </p:cBhvr>
                                      <p:to>
                                        <p:strVal val="visible"/>
                                      </p:to>
                                    </p:set>
                                    <p:anim calcmode="lin" valueType="num">
                                      <p:cBhvr additive="base">
                                        <p:cTn id="25" dur="1000" fill="hold"/>
                                        <p:tgtEl>
                                          <p:spTgt spid="194563">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1945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94563">
                                            <p:txEl>
                                              <p:pRg st="4" end="4"/>
                                            </p:txEl>
                                          </p:spTgt>
                                        </p:tgtEl>
                                        <p:attrNameLst>
                                          <p:attrName>style.visibility</p:attrName>
                                        </p:attrNameLst>
                                      </p:cBhvr>
                                      <p:to>
                                        <p:strVal val="visible"/>
                                      </p:to>
                                    </p:set>
                                    <p:anim calcmode="lin" valueType="num">
                                      <p:cBhvr additive="base">
                                        <p:cTn id="31" dur="1000" fill="hold"/>
                                        <p:tgtEl>
                                          <p:spTgt spid="194563">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19456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94563">
                                            <p:txEl>
                                              <p:pRg st="5" end="5"/>
                                            </p:txEl>
                                          </p:spTgt>
                                        </p:tgtEl>
                                        <p:attrNameLst>
                                          <p:attrName>style.visibility</p:attrName>
                                        </p:attrNameLst>
                                      </p:cBhvr>
                                      <p:to>
                                        <p:strVal val="visible"/>
                                      </p:to>
                                    </p:set>
                                    <p:anim calcmode="lin" valueType="num">
                                      <p:cBhvr additive="base">
                                        <p:cTn id="37" dur="1000" fill="hold"/>
                                        <p:tgtEl>
                                          <p:spTgt spid="194563">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19456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94563">
                                            <p:txEl>
                                              <p:pRg st="6" end="6"/>
                                            </p:txEl>
                                          </p:spTgt>
                                        </p:tgtEl>
                                        <p:attrNameLst>
                                          <p:attrName>style.visibility</p:attrName>
                                        </p:attrNameLst>
                                      </p:cBhvr>
                                      <p:to>
                                        <p:strVal val="visible"/>
                                      </p:to>
                                    </p:set>
                                    <p:anim calcmode="lin" valueType="num">
                                      <p:cBhvr additive="base">
                                        <p:cTn id="43" dur="1000" fill="hold"/>
                                        <p:tgtEl>
                                          <p:spTgt spid="194563">
                                            <p:txEl>
                                              <p:pRg st="6" end="6"/>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19456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194563">
                                            <p:txEl>
                                              <p:pRg st="7" end="7"/>
                                            </p:txEl>
                                          </p:spTgt>
                                        </p:tgtEl>
                                        <p:attrNameLst>
                                          <p:attrName>style.visibility</p:attrName>
                                        </p:attrNameLst>
                                      </p:cBhvr>
                                      <p:to>
                                        <p:strVal val="visible"/>
                                      </p:to>
                                    </p:set>
                                    <p:anim calcmode="lin" valueType="num">
                                      <p:cBhvr additive="base">
                                        <p:cTn id="49" dur="1000" fill="hold"/>
                                        <p:tgtEl>
                                          <p:spTgt spid="194563">
                                            <p:txEl>
                                              <p:pRg st="7" end="7"/>
                                            </p:txEl>
                                          </p:spTgt>
                                        </p:tgtEl>
                                        <p:attrNameLst>
                                          <p:attrName>ppt_x</p:attrName>
                                        </p:attrNameLst>
                                      </p:cBhvr>
                                      <p:tavLst>
                                        <p:tav tm="0">
                                          <p:val>
                                            <p:strVal val="0-#ppt_w/2"/>
                                          </p:val>
                                        </p:tav>
                                        <p:tav tm="100000">
                                          <p:val>
                                            <p:strVal val="#ppt_x"/>
                                          </p:val>
                                        </p:tav>
                                      </p:tavLst>
                                    </p:anim>
                                    <p:anim calcmode="lin" valueType="num">
                                      <p:cBhvr additive="base">
                                        <p:cTn id="50" dur="1000" fill="hold"/>
                                        <p:tgtEl>
                                          <p:spTgt spid="19456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194563">
                                            <p:txEl>
                                              <p:pRg st="8" end="8"/>
                                            </p:txEl>
                                          </p:spTgt>
                                        </p:tgtEl>
                                        <p:attrNameLst>
                                          <p:attrName>style.visibility</p:attrName>
                                        </p:attrNameLst>
                                      </p:cBhvr>
                                      <p:to>
                                        <p:strVal val="visible"/>
                                      </p:to>
                                    </p:set>
                                    <p:anim calcmode="lin" valueType="num">
                                      <p:cBhvr additive="base">
                                        <p:cTn id="55" dur="1000" fill="hold"/>
                                        <p:tgtEl>
                                          <p:spTgt spid="194563">
                                            <p:txEl>
                                              <p:pRg st="8" end="8"/>
                                            </p:txEl>
                                          </p:spTgt>
                                        </p:tgtEl>
                                        <p:attrNameLst>
                                          <p:attrName>ppt_x</p:attrName>
                                        </p:attrNameLst>
                                      </p:cBhvr>
                                      <p:tavLst>
                                        <p:tav tm="0">
                                          <p:val>
                                            <p:strVal val="0-#ppt_w/2"/>
                                          </p:val>
                                        </p:tav>
                                        <p:tav tm="100000">
                                          <p:val>
                                            <p:strVal val="#ppt_x"/>
                                          </p:val>
                                        </p:tav>
                                      </p:tavLst>
                                    </p:anim>
                                    <p:anim calcmode="lin" valueType="num">
                                      <p:cBhvr additive="base">
                                        <p:cTn id="56" dur="1000" fill="hold"/>
                                        <p:tgtEl>
                                          <p:spTgt spid="19456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194563">
                                            <p:txEl>
                                              <p:pRg st="9" end="9"/>
                                            </p:txEl>
                                          </p:spTgt>
                                        </p:tgtEl>
                                        <p:attrNameLst>
                                          <p:attrName>style.visibility</p:attrName>
                                        </p:attrNameLst>
                                      </p:cBhvr>
                                      <p:to>
                                        <p:strVal val="visible"/>
                                      </p:to>
                                    </p:set>
                                    <p:anim calcmode="lin" valueType="num">
                                      <p:cBhvr additive="base">
                                        <p:cTn id="61" dur="1000" fill="hold"/>
                                        <p:tgtEl>
                                          <p:spTgt spid="194563">
                                            <p:txEl>
                                              <p:pRg st="9" end="9"/>
                                            </p:txEl>
                                          </p:spTgt>
                                        </p:tgtEl>
                                        <p:attrNameLst>
                                          <p:attrName>ppt_x</p:attrName>
                                        </p:attrNameLst>
                                      </p:cBhvr>
                                      <p:tavLst>
                                        <p:tav tm="0">
                                          <p:val>
                                            <p:strVal val="0-#ppt_w/2"/>
                                          </p:val>
                                        </p:tav>
                                        <p:tav tm="100000">
                                          <p:val>
                                            <p:strVal val="#ppt_x"/>
                                          </p:val>
                                        </p:tav>
                                      </p:tavLst>
                                    </p:anim>
                                    <p:anim calcmode="lin" valueType="num">
                                      <p:cBhvr additive="base">
                                        <p:cTn id="62" dur="1000" fill="hold"/>
                                        <p:tgtEl>
                                          <p:spTgt spid="19456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nodeType="clickEffect">
                                  <p:stCondLst>
                                    <p:cond delay="0"/>
                                  </p:stCondLst>
                                  <p:childTnLst>
                                    <p:set>
                                      <p:cBhvr>
                                        <p:cTn id="66" dur="1" fill="hold">
                                          <p:stCondLst>
                                            <p:cond delay="0"/>
                                          </p:stCondLst>
                                        </p:cTn>
                                        <p:tgtEl>
                                          <p:spTgt spid="194563">
                                            <p:txEl>
                                              <p:pRg st="10" end="10"/>
                                            </p:txEl>
                                          </p:spTgt>
                                        </p:tgtEl>
                                        <p:attrNameLst>
                                          <p:attrName>style.visibility</p:attrName>
                                        </p:attrNameLst>
                                      </p:cBhvr>
                                      <p:to>
                                        <p:strVal val="visible"/>
                                      </p:to>
                                    </p:set>
                                    <p:anim calcmode="lin" valueType="num">
                                      <p:cBhvr additive="base">
                                        <p:cTn id="67" dur="1000" fill="hold"/>
                                        <p:tgtEl>
                                          <p:spTgt spid="194563">
                                            <p:txEl>
                                              <p:pRg st="10" end="10"/>
                                            </p:txEl>
                                          </p:spTgt>
                                        </p:tgtEl>
                                        <p:attrNameLst>
                                          <p:attrName>ppt_x</p:attrName>
                                        </p:attrNameLst>
                                      </p:cBhvr>
                                      <p:tavLst>
                                        <p:tav tm="0">
                                          <p:val>
                                            <p:strVal val="0-#ppt_w/2"/>
                                          </p:val>
                                        </p:tav>
                                        <p:tav tm="100000">
                                          <p:val>
                                            <p:strVal val="#ppt_x"/>
                                          </p:val>
                                        </p:tav>
                                      </p:tavLst>
                                    </p:anim>
                                    <p:anim calcmode="lin" valueType="num">
                                      <p:cBhvr additive="base">
                                        <p:cTn id="68" dur="1000" fill="hold"/>
                                        <p:tgtEl>
                                          <p:spTgt spid="19456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nodeType="clickEffect">
                                  <p:stCondLst>
                                    <p:cond delay="0"/>
                                  </p:stCondLst>
                                  <p:childTnLst>
                                    <p:set>
                                      <p:cBhvr>
                                        <p:cTn id="72" dur="1" fill="hold">
                                          <p:stCondLst>
                                            <p:cond delay="0"/>
                                          </p:stCondLst>
                                        </p:cTn>
                                        <p:tgtEl>
                                          <p:spTgt spid="194563">
                                            <p:txEl>
                                              <p:pRg st="11" end="11"/>
                                            </p:txEl>
                                          </p:spTgt>
                                        </p:tgtEl>
                                        <p:attrNameLst>
                                          <p:attrName>style.visibility</p:attrName>
                                        </p:attrNameLst>
                                      </p:cBhvr>
                                      <p:to>
                                        <p:strVal val="visible"/>
                                      </p:to>
                                    </p:set>
                                    <p:anim calcmode="lin" valueType="num">
                                      <p:cBhvr additive="base">
                                        <p:cTn id="73" dur="1000" fill="hold"/>
                                        <p:tgtEl>
                                          <p:spTgt spid="194563">
                                            <p:txEl>
                                              <p:pRg st="11" end="11"/>
                                            </p:txEl>
                                          </p:spTgt>
                                        </p:tgtEl>
                                        <p:attrNameLst>
                                          <p:attrName>ppt_x</p:attrName>
                                        </p:attrNameLst>
                                      </p:cBhvr>
                                      <p:tavLst>
                                        <p:tav tm="0">
                                          <p:val>
                                            <p:strVal val="0-#ppt_w/2"/>
                                          </p:val>
                                        </p:tav>
                                        <p:tav tm="100000">
                                          <p:val>
                                            <p:strVal val="#ppt_x"/>
                                          </p:val>
                                        </p:tav>
                                      </p:tavLst>
                                    </p:anim>
                                    <p:anim calcmode="lin" valueType="num">
                                      <p:cBhvr additive="base">
                                        <p:cTn id="74" dur="1000" fill="hold"/>
                                        <p:tgtEl>
                                          <p:spTgt spid="19456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nodeType="clickEffect">
                                  <p:stCondLst>
                                    <p:cond delay="0"/>
                                  </p:stCondLst>
                                  <p:childTnLst>
                                    <p:set>
                                      <p:cBhvr>
                                        <p:cTn id="78" dur="1" fill="hold">
                                          <p:stCondLst>
                                            <p:cond delay="0"/>
                                          </p:stCondLst>
                                        </p:cTn>
                                        <p:tgtEl>
                                          <p:spTgt spid="194563">
                                            <p:txEl>
                                              <p:pRg st="12" end="12"/>
                                            </p:txEl>
                                          </p:spTgt>
                                        </p:tgtEl>
                                        <p:attrNameLst>
                                          <p:attrName>style.visibility</p:attrName>
                                        </p:attrNameLst>
                                      </p:cBhvr>
                                      <p:to>
                                        <p:strVal val="visible"/>
                                      </p:to>
                                    </p:set>
                                    <p:anim calcmode="lin" valueType="num">
                                      <p:cBhvr additive="base">
                                        <p:cTn id="79" dur="1000" fill="hold"/>
                                        <p:tgtEl>
                                          <p:spTgt spid="194563">
                                            <p:txEl>
                                              <p:pRg st="12" end="12"/>
                                            </p:txEl>
                                          </p:spTgt>
                                        </p:tgtEl>
                                        <p:attrNameLst>
                                          <p:attrName>ppt_x</p:attrName>
                                        </p:attrNameLst>
                                      </p:cBhvr>
                                      <p:tavLst>
                                        <p:tav tm="0">
                                          <p:val>
                                            <p:strVal val="0-#ppt_w/2"/>
                                          </p:val>
                                        </p:tav>
                                        <p:tav tm="100000">
                                          <p:val>
                                            <p:strVal val="#ppt_x"/>
                                          </p:val>
                                        </p:tav>
                                      </p:tavLst>
                                    </p:anim>
                                    <p:anim calcmode="lin" valueType="num">
                                      <p:cBhvr additive="base">
                                        <p:cTn id="80" dur="1000" fill="hold"/>
                                        <p:tgtEl>
                                          <p:spTgt spid="194563">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nodeType="clickEffect">
                                  <p:stCondLst>
                                    <p:cond delay="0"/>
                                  </p:stCondLst>
                                  <p:childTnLst>
                                    <p:set>
                                      <p:cBhvr>
                                        <p:cTn id="84" dur="1" fill="hold">
                                          <p:stCondLst>
                                            <p:cond delay="0"/>
                                          </p:stCondLst>
                                        </p:cTn>
                                        <p:tgtEl>
                                          <p:spTgt spid="194563">
                                            <p:txEl>
                                              <p:pRg st="13" end="13"/>
                                            </p:txEl>
                                          </p:spTgt>
                                        </p:tgtEl>
                                        <p:attrNameLst>
                                          <p:attrName>style.visibility</p:attrName>
                                        </p:attrNameLst>
                                      </p:cBhvr>
                                      <p:to>
                                        <p:strVal val="visible"/>
                                      </p:to>
                                    </p:set>
                                    <p:anim calcmode="lin" valueType="num">
                                      <p:cBhvr additive="base">
                                        <p:cTn id="85" dur="1000" fill="hold"/>
                                        <p:tgtEl>
                                          <p:spTgt spid="194563">
                                            <p:txEl>
                                              <p:pRg st="13" end="13"/>
                                            </p:txEl>
                                          </p:spTgt>
                                        </p:tgtEl>
                                        <p:attrNameLst>
                                          <p:attrName>ppt_x</p:attrName>
                                        </p:attrNameLst>
                                      </p:cBhvr>
                                      <p:tavLst>
                                        <p:tav tm="0">
                                          <p:val>
                                            <p:strVal val="0-#ppt_w/2"/>
                                          </p:val>
                                        </p:tav>
                                        <p:tav tm="100000">
                                          <p:val>
                                            <p:strVal val="#ppt_x"/>
                                          </p:val>
                                        </p:tav>
                                      </p:tavLst>
                                    </p:anim>
                                    <p:anim calcmode="lin" valueType="num">
                                      <p:cBhvr additive="base">
                                        <p:cTn id="86" dur="1000" fill="hold"/>
                                        <p:tgtEl>
                                          <p:spTgt spid="194563">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nodeType="clickEffect">
                                  <p:stCondLst>
                                    <p:cond delay="0"/>
                                  </p:stCondLst>
                                  <p:childTnLst>
                                    <p:set>
                                      <p:cBhvr>
                                        <p:cTn id="90" dur="1" fill="hold">
                                          <p:stCondLst>
                                            <p:cond delay="0"/>
                                          </p:stCondLst>
                                        </p:cTn>
                                        <p:tgtEl>
                                          <p:spTgt spid="194563">
                                            <p:txEl>
                                              <p:pRg st="14" end="14"/>
                                            </p:txEl>
                                          </p:spTgt>
                                        </p:tgtEl>
                                        <p:attrNameLst>
                                          <p:attrName>style.visibility</p:attrName>
                                        </p:attrNameLst>
                                      </p:cBhvr>
                                      <p:to>
                                        <p:strVal val="visible"/>
                                      </p:to>
                                    </p:set>
                                    <p:anim calcmode="lin" valueType="num">
                                      <p:cBhvr additive="base">
                                        <p:cTn id="91" dur="1000" fill="hold"/>
                                        <p:tgtEl>
                                          <p:spTgt spid="194563">
                                            <p:txEl>
                                              <p:pRg st="14" end="14"/>
                                            </p:txEl>
                                          </p:spTgt>
                                        </p:tgtEl>
                                        <p:attrNameLst>
                                          <p:attrName>ppt_x</p:attrName>
                                        </p:attrNameLst>
                                      </p:cBhvr>
                                      <p:tavLst>
                                        <p:tav tm="0">
                                          <p:val>
                                            <p:strVal val="0-#ppt_w/2"/>
                                          </p:val>
                                        </p:tav>
                                        <p:tav tm="100000">
                                          <p:val>
                                            <p:strVal val="#ppt_x"/>
                                          </p:val>
                                        </p:tav>
                                      </p:tavLst>
                                    </p:anim>
                                    <p:anim calcmode="lin" valueType="num">
                                      <p:cBhvr additive="base">
                                        <p:cTn id="92" dur="1000" fill="hold"/>
                                        <p:tgtEl>
                                          <p:spTgt spid="194563">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nodeType="clickEffect">
                                  <p:stCondLst>
                                    <p:cond delay="0"/>
                                  </p:stCondLst>
                                  <p:childTnLst>
                                    <p:set>
                                      <p:cBhvr>
                                        <p:cTn id="96" dur="1" fill="hold">
                                          <p:stCondLst>
                                            <p:cond delay="0"/>
                                          </p:stCondLst>
                                        </p:cTn>
                                        <p:tgtEl>
                                          <p:spTgt spid="194563">
                                            <p:txEl>
                                              <p:pRg st="15" end="15"/>
                                            </p:txEl>
                                          </p:spTgt>
                                        </p:tgtEl>
                                        <p:attrNameLst>
                                          <p:attrName>style.visibility</p:attrName>
                                        </p:attrNameLst>
                                      </p:cBhvr>
                                      <p:to>
                                        <p:strVal val="visible"/>
                                      </p:to>
                                    </p:set>
                                    <p:anim calcmode="lin" valueType="num">
                                      <p:cBhvr additive="base">
                                        <p:cTn id="97" dur="1000" fill="hold"/>
                                        <p:tgtEl>
                                          <p:spTgt spid="194563">
                                            <p:txEl>
                                              <p:pRg st="15" end="15"/>
                                            </p:txEl>
                                          </p:spTgt>
                                        </p:tgtEl>
                                        <p:attrNameLst>
                                          <p:attrName>ppt_x</p:attrName>
                                        </p:attrNameLst>
                                      </p:cBhvr>
                                      <p:tavLst>
                                        <p:tav tm="0">
                                          <p:val>
                                            <p:strVal val="0-#ppt_w/2"/>
                                          </p:val>
                                        </p:tav>
                                        <p:tav tm="100000">
                                          <p:val>
                                            <p:strVal val="#ppt_x"/>
                                          </p:val>
                                        </p:tav>
                                      </p:tavLst>
                                    </p:anim>
                                    <p:anim calcmode="lin" valueType="num">
                                      <p:cBhvr additive="base">
                                        <p:cTn id="98" dur="1000" fill="hold"/>
                                        <p:tgtEl>
                                          <p:spTgt spid="194563">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nodeType="clickEffect">
                                  <p:stCondLst>
                                    <p:cond delay="0"/>
                                  </p:stCondLst>
                                  <p:childTnLst>
                                    <p:set>
                                      <p:cBhvr>
                                        <p:cTn id="102" dur="1" fill="hold">
                                          <p:stCondLst>
                                            <p:cond delay="0"/>
                                          </p:stCondLst>
                                        </p:cTn>
                                        <p:tgtEl>
                                          <p:spTgt spid="194563">
                                            <p:txEl>
                                              <p:pRg st="16" end="16"/>
                                            </p:txEl>
                                          </p:spTgt>
                                        </p:tgtEl>
                                        <p:attrNameLst>
                                          <p:attrName>style.visibility</p:attrName>
                                        </p:attrNameLst>
                                      </p:cBhvr>
                                      <p:to>
                                        <p:strVal val="visible"/>
                                      </p:to>
                                    </p:set>
                                    <p:anim calcmode="lin" valueType="num">
                                      <p:cBhvr additive="base">
                                        <p:cTn id="103" dur="1000" fill="hold"/>
                                        <p:tgtEl>
                                          <p:spTgt spid="194563">
                                            <p:txEl>
                                              <p:pRg st="16" end="16"/>
                                            </p:txEl>
                                          </p:spTgt>
                                        </p:tgtEl>
                                        <p:attrNameLst>
                                          <p:attrName>ppt_x</p:attrName>
                                        </p:attrNameLst>
                                      </p:cBhvr>
                                      <p:tavLst>
                                        <p:tav tm="0">
                                          <p:val>
                                            <p:strVal val="0-#ppt_w/2"/>
                                          </p:val>
                                        </p:tav>
                                        <p:tav tm="100000">
                                          <p:val>
                                            <p:strVal val="#ppt_x"/>
                                          </p:val>
                                        </p:tav>
                                      </p:tavLst>
                                    </p:anim>
                                    <p:anim calcmode="lin" valueType="num">
                                      <p:cBhvr additive="base">
                                        <p:cTn id="104" dur="1000" fill="hold"/>
                                        <p:tgtEl>
                                          <p:spTgt spid="194563">
                                            <p:txEl>
                                              <p:pRg st="16" end="1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944C2FAB-FA68-4596-8C4A-5802F999F110}"/>
              </a:ext>
            </a:extLst>
          </p:cNvPr>
          <p:cNvSpPr>
            <a:spLocks noGrp="1" noChangeArrowheads="1"/>
          </p:cNvSpPr>
          <p:nvPr>
            <p:ph type="title"/>
          </p:nvPr>
        </p:nvSpPr>
        <p:spPr>
          <a:xfrm>
            <a:off x="1843089" y="838201"/>
            <a:ext cx="8505825" cy="354013"/>
          </a:xfrm>
        </p:spPr>
        <p:txBody>
          <a:bodyPr>
            <a:normAutofit fontScale="90000"/>
          </a:bodyPr>
          <a:lstStyle/>
          <a:p>
            <a:pPr eaLnBrk="1" hangingPunct="1"/>
            <a:r>
              <a:rPr lang="en-US" altLang="zh-CN">
                <a:ea typeface="宋体" panose="02010600030101010101" pitchFamily="2" charset="-122"/>
              </a:rPr>
              <a:t>Risks association with bonds</a:t>
            </a:r>
          </a:p>
        </p:txBody>
      </p:sp>
      <p:sp>
        <p:nvSpPr>
          <p:cNvPr id="191491" name="Rectangle 3">
            <a:extLst>
              <a:ext uri="{FF2B5EF4-FFF2-40B4-BE49-F238E27FC236}">
                <a16:creationId xmlns:a16="http://schemas.microsoft.com/office/drawing/2014/main" id="{D6316B00-5BC8-4B4B-A09B-87722D4A5A33}"/>
              </a:ext>
            </a:extLst>
          </p:cNvPr>
          <p:cNvSpPr>
            <a:spLocks noGrp="1" noChangeArrowheads="1"/>
          </p:cNvSpPr>
          <p:nvPr>
            <p:ph type="body" idx="1"/>
          </p:nvPr>
        </p:nvSpPr>
        <p:spPr>
          <a:xfrm>
            <a:off x="1843089" y="1754188"/>
            <a:ext cx="8505825" cy="3840162"/>
          </a:xfrm>
        </p:spPr>
        <p:txBody>
          <a:bodyPr>
            <a:normAutofit fontScale="70000" lnSpcReduction="20000"/>
          </a:bodyPr>
          <a:lstStyle/>
          <a:p>
            <a:pPr marL="342900" indent="-342900"/>
            <a:r>
              <a:rPr lang="en-US" altLang="zh-CN" dirty="0">
                <a:ea typeface="宋体" panose="02010600030101010101" pitchFamily="2" charset="-122"/>
              </a:rPr>
              <a:t>Interest risk is the risk that a bond’s market price will decrease if interest rates increase.</a:t>
            </a:r>
          </a:p>
          <a:p>
            <a:pPr marL="342900" indent="-342900"/>
            <a:r>
              <a:rPr lang="en-US" altLang="zh-CN" dirty="0">
                <a:ea typeface="宋体" panose="02010600030101010101" pitchFamily="2" charset="-122"/>
              </a:rPr>
              <a:t>Long-term bonds are more vulnerable to interest-rate risk than short-term bonds.</a:t>
            </a:r>
          </a:p>
          <a:p>
            <a:pPr marL="342900" indent="-342900"/>
            <a:r>
              <a:rPr lang="en-US" altLang="zh-CN" dirty="0">
                <a:ea typeface="宋体" panose="02010600030101010101" pitchFamily="2" charset="-122"/>
              </a:rPr>
              <a:t>For a bond selling at a discount, the nominal yield (coupon) is less than the current yield, which is less than the yield to maturity</a:t>
            </a:r>
          </a:p>
          <a:p>
            <a:pPr marL="342900" indent="-342900"/>
            <a:r>
              <a:rPr lang="en-US" altLang="zh-CN" dirty="0">
                <a:ea typeface="宋体" panose="02010600030101010101" pitchFamily="2" charset="-122"/>
              </a:rPr>
              <a:t>For a bond selling at a premium, the nominal yield (coupon) is more than the current yield, which is more than the yield to maturity</a:t>
            </a:r>
          </a:p>
          <a:p>
            <a:pPr marL="342900" indent="-342900"/>
            <a:endParaRPr lang="en-US" altLang="zh-CN" dirty="0">
              <a:ea typeface="宋体" panose="02010600030101010101" pitchFamily="2" charset="-122"/>
            </a:endParaRPr>
          </a:p>
          <a:p>
            <a:pPr marL="342900" indent="-342900"/>
            <a:r>
              <a:rPr lang="en-US" altLang="zh-CN" dirty="0">
                <a:ea typeface="宋体" panose="02010600030101010101" pitchFamily="2" charset="-122"/>
              </a:rPr>
              <a:t>Which of the following securities is likely to decrease the most in price if interest rates rise?</a:t>
            </a:r>
          </a:p>
          <a:p>
            <a:pPr marL="706438" lvl="1" indent="-304800"/>
            <a:r>
              <a:rPr lang="en-US" altLang="zh-CN" dirty="0">
                <a:ea typeface="宋体" panose="02010600030101010101" pitchFamily="2" charset="-122"/>
              </a:rPr>
              <a:t>A bond maturing in 2 years</a:t>
            </a:r>
          </a:p>
          <a:p>
            <a:pPr marL="706438" lvl="1" indent="-304800"/>
            <a:r>
              <a:rPr lang="en-US" altLang="zh-CN" b="1" dirty="0">
                <a:solidFill>
                  <a:srgbClr val="FF0000"/>
                </a:solidFill>
                <a:ea typeface="宋体" panose="02010600030101010101" pitchFamily="2" charset="-122"/>
              </a:rPr>
              <a:t>A bond maturing in 15 years</a:t>
            </a:r>
          </a:p>
          <a:p>
            <a:pPr marL="342900" indent="-342900"/>
            <a:endParaRPr lang="en-US" altLang="zh-CN" dirty="0">
              <a:ea typeface="宋体" panose="02010600030101010101" pitchFamily="2" charset="-122"/>
            </a:endParaRPr>
          </a:p>
        </p:txBody>
      </p:sp>
    </p:spTree>
    <p:extLst>
      <p:ext uri="{BB962C8B-B14F-4D97-AF65-F5344CB8AC3E}">
        <p14:creationId xmlns:p14="http://schemas.microsoft.com/office/powerpoint/2010/main" val="31709728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91491">
                                            <p:txEl>
                                              <p:pRg st="5" end="5"/>
                                            </p:txEl>
                                          </p:spTgt>
                                        </p:tgtEl>
                                        <p:attrNameLst>
                                          <p:attrName>style.visibility</p:attrName>
                                        </p:attrNameLst>
                                      </p:cBhvr>
                                      <p:to>
                                        <p:strVal val="visible"/>
                                      </p:to>
                                    </p:set>
                                    <p:anim calcmode="lin" valueType="num">
                                      <p:cBhvr additive="base">
                                        <p:cTn id="7" dur="1000" fill="hold"/>
                                        <p:tgtEl>
                                          <p:spTgt spid="191491">
                                            <p:txEl>
                                              <p:pRg st="5" end="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9149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91491">
                                            <p:txEl>
                                              <p:pRg st="0" end="0"/>
                                            </p:txEl>
                                          </p:spTgt>
                                        </p:tgtEl>
                                        <p:attrNameLst>
                                          <p:attrName>style.visibility</p:attrName>
                                        </p:attrNameLst>
                                      </p:cBhvr>
                                      <p:to>
                                        <p:strVal val="visible"/>
                                      </p:to>
                                    </p:set>
                                    <p:anim calcmode="lin" valueType="num">
                                      <p:cBhvr additive="base">
                                        <p:cTn id="13" dur="1000" fill="hold"/>
                                        <p:tgtEl>
                                          <p:spTgt spid="191491">
                                            <p:txEl>
                                              <p:pRg st="0" end="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914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91491">
                                            <p:txEl>
                                              <p:pRg st="1" end="1"/>
                                            </p:txEl>
                                          </p:spTgt>
                                        </p:tgtEl>
                                        <p:attrNameLst>
                                          <p:attrName>style.visibility</p:attrName>
                                        </p:attrNameLst>
                                      </p:cBhvr>
                                      <p:to>
                                        <p:strVal val="visible"/>
                                      </p:to>
                                    </p:set>
                                    <p:anim calcmode="lin" valueType="num">
                                      <p:cBhvr additive="base">
                                        <p:cTn id="19" dur="1000" fill="hold"/>
                                        <p:tgtEl>
                                          <p:spTgt spid="191491">
                                            <p:txEl>
                                              <p:pRg st="1" end="1"/>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914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91491">
                                            <p:txEl>
                                              <p:pRg st="2" end="2"/>
                                            </p:txEl>
                                          </p:spTgt>
                                        </p:tgtEl>
                                        <p:attrNameLst>
                                          <p:attrName>style.visibility</p:attrName>
                                        </p:attrNameLst>
                                      </p:cBhvr>
                                      <p:to>
                                        <p:strVal val="visible"/>
                                      </p:to>
                                    </p:set>
                                    <p:anim calcmode="lin" valueType="num">
                                      <p:cBhvr additive="base">
                                        <p:cTn id="25" dur="1000" fill="hold"/>
                                        <p:tgtEl>
                                          <p:spTgt spid="191491">
                                            <p:txEl>
                                              <p:pRg st="2" end="2"/>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1914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91491">
                                            <p:txEl>
                                              <p:pRg st="3" end="3"/>
                                            </p:txEl>
                                          </p:spTgt>
                                        </p:tgtEl>
                                        <p:attrNameLst>
                                          <p:attrName>style.visibility</p:attrName>
                                        </p:attrNameLst>
                                      </p:cBhvr>
                                      <p:to>
                                        <p:strVal val="visible"/>
                                      </p:to>
                                    </p:set>
                                    <p:anim calcmode="lin" valueType="num">
                                      <p:cBhvr additive="base">
                                        <p:cTn id="31" dur="1000" fill="hold"/>
                                        <p:tgtEl>
                                          <p:spTgt spid="191491">
                                            <p:txEl>
                                              <p:pRg st="3" end="3"/>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1914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91491">
                                            <p:txEl>
                                              <p:pRg st="6" end="6"/>
                                            </p:txEl>
                                          </p:spTgt>
                                        </p:tgtEl>
                                        <p:attrNameLst>
                                          <p:attrName>style.visibility</p:attrName>
                                        </p:attrNameLst>
                                      </p:cBhvr>
                                      <p:to>
                                        <p:strVal val="visible"/>
                                      </p:to>
                                    </p:set>
                                    <p:anim calcmode="lin" valueType="num">
                                      <p:cBhvr additive="base">
                                        <p:cTn id="37" dur="1000" fill="hold"/>
                                        <p:tgtEl>
                                          <p:spTgt spid="191491">
                                            <p:txEl>
                                              <p:pRg st="6" end="6"/>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19149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91491">
                                            <p:txEl>
                                              <p:pRg st="7" end="7"/>
                                            </p:txEl>
                                          </p:spTgt>
                                        </p:tgtEl>
                                        <p:attrNameLst>
                                          <p:attrName>style.visibility</p:attrName>
                                        </p:attrNameLst>
                                      </p:cBhvr>
                                      <p:to>
                                        <p:strVal val="visible"/>
                                      </p:to>
                                    </p:set>
                                    <p:anim calcmode="lin" valueType="num">
                                      <p:cBhvr additive="base">
                                        <p:cTn id="43" dur="1000" fill="hold"/>
                                        <p:tgtEl>
                                          <p:spTgt spid="191491">
                                            <p:txEl>
                                              <p:pRg st="7" end="7"/>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191491">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462CFDA9-05C1-45CB-B236-09BA6B39E005}"/>
              </a:ext>
            </a:extLst>
          </p:cNvPr>
          <p:cNvSpPr>
            <a:spLocks noGrp="1" noChangeArrowheads="1"/>
          </p:cNvSpPr>
          <p:nvPr>
            <p:ph type="title"/>
          </p:nvPr>
        </p:nvSpPr>
        <p:spPr>
          <a:xfrm>
            <a:off x="1843089" y="838201"/>
            <a:ext cx="8505825" cy="354013"/>
          </a:xfrm>
        </p:spPr>
        <p:txBody>
          <a:bodyPr>
            <a:normAutofit fontScale="90000"/>
          </a:bodyPr>
          <a:lstStyle/>
          <a:p>
            <a:pPr eaLnBrk="1" hangingPunct="1"/>
            <a:r>
              <a:rPr lang="en-US" altLang="zh-CN">
                <a:ea typeface="宋体" panose="02010600030101010101" pitchFamily="2" charset="-122"/>
              </a:rPr>
              <a:t>Risks association with bonds</a:t>
            </a:r>
          </a:p>
        </p:txBody>
      </p:sp>
      <p:sp>
        <p:nvSpPr>
          <p:cNvPr id="195587" name="Rectangle 3">
            <a:extLst>
              <a:ext uri="{FF2B5EF4-FFF2-40B4-BE49-F238E27FC236}">
                <a16:creationId xmlns:a16="http://schemas.microsoft.com/office/drawing/2014/main" id="{D02B4C33-27F2-433C-8A3A-A0F8521AF111}"/>
              </a:ext>
            </a:extLst>
          </p:cNvPr>
          <p:cNvSpPr>
            <a:spLocks noGrp="1" noChangeArrowheads="1"/>
          </p:cNvSpPr>
          <p:nvPr>
            <p:ph type="body" idx="1"/>
          </p:nvPr>
        </p:nvSpPr>
        <p:spPr>
          <a:xfrm>
            <a:off x="1843089" y="1754188"/>
            <a:ext cx="8505825" cy="3840162"/>
          </a:xfrm>
        </p:spPr>
        <p:txBody>
          <a:bodyPr>
            <a:normAutofit fontScale="92500" lnSpcReduction="20000"/>
          </a:bodyPr>
          <a:lstStyle/>
          <a:p>
            <a:pPr marL="342900" indent="-342900"/>
            <a:r>
              <a:rPr lang="en-US" altLang="zh-CN" dirty="0">
                <a:ea typeface="宋体" panose="02010600030101010101" pitchFamily="2" charset="-122"/>
              </a:rPr>
              <a:t>As interest rates increase, the value of existing bonds decreases; vice verse, as interests decrease, the value of existing bonds increases.</a:t>
            </a:r>
          </a:p>
          <a:p>
            <a:pPr marL="342900" indent="-342900"/>
            <a:endParaRPr lang="en-US" altLang="zh-CN" dirty="0">
              <a:ea typeface="宋体" panose="02010600030101010101" pitchFamily="2" charset="-122"/>
            </a:endParaRPr>
          </a:p>
          <a:p>
            <a:pPr marL="342900" indent="-342900"/>
            <a:r>
              <a:rPr lang="en-US" altLang="zh-CN" dirty="0">
                <a:ea typeface="宋体" panose="02010600030101010101" pitchFamily="2" charset="-122"/>
              </a:rPr>
              <a:t>An investor recently invested $100,000 in bonds.  What will happen to the value of his portfolio if interest rates increase?</a:t>
            </a:r>
          </a:p>
          <a:p>
            <a:pPr marL="706438" lvl="1" indent="-304800"/>
            <a:r>
              <a:rPr lang="en-US" altLang="zh-CN" b="1" dirty="0">
                <a:solidFill>
                  <a:srgbClr val="FF0000"/>
                </a:solidFill>
                <a:ea typeface="宋体" panose="02010600030101010101" pitchFamily="2" charset="-122"/>
              </a:rPr>
              <a:t>It will decrease</a:t>
            </a:r>
          </a:p>
          <a:p>
            <a:pPr marL="706438" lvl="1" indent="-304800"/>
            <a:r>
              <a:rPr lang="en-US" altLang="zh-CN" dirty="0">
                <a:ea typeface="宋体" panose="02010600030101010101" pitchFamily="2" charset="-122"/>
              </a:rPr>
              <a:t>It will remain the same</a:t>
            </a:r>
          </a:p>
          <a:p>
            <a:pPr marL="706438" lvl="1" indent="-304800"/>
            <a:r>
              <a:rPr lang="en-US" altLang="zh-CN" dirty="0">
                <a:ea typeface="宋体" panose="02010600030101010101" pitchFamily="2" charset="-122"/>
              </a:rPr>
              <a:t>It will increase</a:t>
            </a:r>
          </a:p>
          <a:p>
            <a:pPr marL="706438" lvl="1" indent="-304800"/>
            <a:r>
              <a:rPr lang="en-US" altLang="zh-CN" dirty="0">
                <a:ea typeface="宋体" panose="02010600030101010101" pitchFamily="2" charset="-122"/>
              </a:rPr>
              <a:t>It cannot be determined from the information given</a:t>
            </a:r>
          </a:p>
          <a:p>
            <a:pPr marL="342900" indent="-342900"/>
            <a:endParaRPr lang="en-US" altLang="zh-CN" dirty="0">
              <a:ea typeface="宋体" panose="02010600030101010101" pitchFamily="2" charset="-122"/>
            </a:endParaRPr>
          </a:p>
        </p:txBody>
      </p:sp>
    </p:spTree>
    <p:extLst>
      <p:ext uri="{BB962C8B-B14F-4D97-AF65-F5344CB8AC3E}">
        <p14:creationId xmlns:p14="http://schemas.microsoft.com/office/powerpoint/2010/main" val="3404198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95587">
                                            <p:txEl>
                                              <p:pRg st="2" end="2"/>
                                            </p:txEl>
                                          </p:spTgt>
                                        </p:tgtEl>
                                        <p:attrNameLst>
                                          <p:attrName>style.visibility</p:attrName>
                                        </p:attrNameLst>
                                      </p:cBhvr>
                                      <p:to>
                                        <p:strVal val="visible"/>
                                      </p:to>
                                    </p:set>
                                    <p:anim calcmode="lin" valueType="num">
                                      <p:cBhvr additive="base">
                                        <p:cTn id="7" dur="1000" fill="hold"/>
                                        <p:tgtEl>
                                          <p:spTgt spid="195587">
                                            <p:txEl>
                                              <p:pRg st="2" end="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955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95587">
                                            <p:txEl>
                                              <p:pRg st="0" end="0"/>
                                            </p:txEl>
                                          </p:spTgt>
                                        </p:tgtEl>
                                        <p:attrNameLst>
                                          <p:attrName>style.visibility</p:attrName>
                                        </p:attrNameLst>
                                      </p:cBhvr>
                                      <p:to>
                                        <p:strVal val="visible"/>
                                      </p:to>
                                    </p:set>
                                    <p:anim calcmode="lin" valueType="num">
                                      <p:cBhvr additive="base">
                                        <p:cTn id="13" dur="1000" fill="hold"/>
                                        <p:tgtEl>
                                          <p:spTgt spid="195587">
                                            <p:txEl>
                                              <p:pRg st="0" end="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955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95587">
                                            <p:txEl>
                                              <p:pRg st="3" end="3"/>
                                            </p:txEl>
                                          </p:spTgt>
                                        </p:tgtEl>
                                        <p:attrNameLst>
                                          <p:attrName>style.visibility</p:attrName>
                                        </p:attrNameLst>
                                      </p:cBhvr>
                                      <p:to>
                                        <p:strVal val="visible"/>
                                      </p:to>
                                    </p:set>
                                    <p:anim calcmode="lin" valueType="num">
                                      <p:cBhvr additive="base">
                                        <p:cTn id="19" dur="1000" fill="hold"/>
                                        <p:tgtEl>
                                          <p:spTgt spid="195587">
                                            <p:txEl>
                                              <p:pRg st="3" end="3"/>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955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95587">
                                            <p:txEl>
                                              <p:pRg st="4" end="4"/>
                                            </p:txEl>
                                          </p:spTgt>
                                        </p:tgtEl>
                                        <p:attrNameLst>
                                          <p:attrName>style.visibility</p:attrName>
                                        </p:attrNameLst>
                                      </p:cBhvr>
                                      <p:to>
                                        <p:strVal val="visible"/>
                                      </p:to>
                                    </p:set>
                                    <p:anim calcmode="lin" valueType="num">
                                      <p:cBhvr additive="base">
                                        <p:cTn id="25" dur="1000" fill="hold"/>
                                        <p:tgtEl>
                                          <p:spTgt spid="195587">
                                            <p:txEl>
                                              <p:pRg st="4" end="4"/>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19558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95587">
                                            <p:txEl>
                                              <p:pRg st="5" end="5"/>
                                            </p:txEl>
                                          </p:spTgt>
                                        </p:tgtEl>
                                        <p:attrNameLst>
                                          <p:attrName>style.visibility</p:attrName>
                                        </p:attrNameLst>
                                      </p:cBhvr>
                                      <p:to>
                                        <p:strVal val="visible"/>
                                      </p:to>
                                    </p:set>
                                    <p:anim calcmode="lin" valueType="num">
                                      <p:cBhvr additive="base">
                                        <p:cTn id="31" dur="1000" fill="hold"/>
                                        <p:tgtEl>
                                          <p:spTgt spid="195587">
                                            <p:txEl>
                                              <p:pRg st="5" end="5"/>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19558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95587">
                                            <p:txEl>
                                              <p:pRg st="6" end="6"/>
                                            </p:txEl>
                                          </p:spTgt>
                                        </p:tgtEl>
                                        <p:attrNameLst>
                                          <p:attrName>style.visibility</p:attrName>
                                        </p:attrNameLst>
                                      </p:cBhvr>
                                      <p:to>
                                        <p:strVal val="visible"/>
                                      </p:to>
                                    </p:set>
                                    <p:anim calcmode="lin" valueType="num">
                                      <p:cBhvr additive="base">
                                        <p:cTn id="37" dur="1000" fill="hold"/>
                                        <p:tgtEl>
                                          <p:spTgt spid="195587">
                                            <p:txEl>
                                              <p:pRg st="6" end="6"/>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19558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6BFF526D-7387-4AEE-8D8B-512C622D31D3}"/>
              </a:ext>
            </a:extLst>
          </p:cNvPr>
          <p:cNvSpPr>
            <a:spLocks noGrp="1" noChangeArrowheads="1"/>
          </p:cNvSpPr>
          <p:nvPr>
            <p:ph type="title"/>
          </p:nvPr>
        </p:nvSpPr>
        <p:spPr>
          <a:xfrm>
            <a:off x="1843089" y="882651"/>
            <a:ext cx="8505825" cy="354013"/>
          </a:xfrm>
        </p:spPr>
        <p:txBody>
          <a:bodyPr>
            <a:normAutofit fontScale="90000"/>
          </a:bodyPr>
          <a:lstStyle/>
          <a:p>
            <a:pPr eaLnBrk="1" hangingPunct="1"/>
            <a:r>
              <a:rPr lang="en-US" altLang="zh-CN">
                <a:ea typeface="宋体" panose="02010600030101010101" pitchFamily="2" charset="-122"/>
              </a:rPr>
              <a:t>U.S. Treasury Securities</a:t>
            </a:r>
          </a:p>
        </p:txBody>
      </p:sp>
      <p:sp>
        <p:nvSpPr>
          <p:cNvPr id="39939" name="Rectangle 3">
            <a:extLst>
              <a:ext uri="{FF2B5EF4-FFF2-40B4-BE49-F238E27FC236}">
                <a16:creationId xmlns:a16="http://schemas.microsoft.com/office/drawing/2014/main" id="{3B05F2EB-C7E0-4F92-903B-AC075862786F}"/>
              </a:ext>
            </a:extLst>
          </p:cNvPr>
          <p:cNvSpPr>
            <a:spLocks noGrp="1" noChangeArrowheads="1"/>
          </p:cNvSpPr>
          <p:nvPr>
            <p:ph type="body" idx="1"/>
          </p:nvPr>
        </p:nvSpPr>
        <p:spPr>
          <a:xfrm>
            <a:off x="1843089" y="1447801"/>
            <a:ext cx="8505825" cy="3840163"/>
          </a:xfrm>
        </p:spPr>
        <p:txBody>
          <a:bodyPr>
            <a:normAutofit fontScale="77500" lnSpcReduction="20000"/>
          </a:bodyPr>
          <a:lstStyle/>
          <a:p>
            <a:pPr marL="342900" indent="-342900"/>
            <a:r>
              <a:rPr lang="en-US" altLang="zh-CN" dirty="0">
                <a:ea typeface="宋体" panose="02010600030101010101" pitchFamily="2" charset="-122"/>
              </a:rPr>
              <a:t>Treasury STRIPS do not pay interest periodically</a:t>
            </a:r>
          </a:p>
          <a:p>
            <a:pPr marL="342900" indent="-342900"/>
            <a:r>
              <a:rPr lang="en-US" altLang="zh-CN" dirty="0">
                <a:ea typeface="宋体" panose="02010600030101010101" pitchFamily="2" charset="-122"/>
              </a:rPr>
              <a:t>T-bonds mature in more than 10 years, carrying high interest-rate risk</a:t>
            </a:r>
          </a:p>
          <a:p>
            <a:pPr marL="342900" indent="-342900"/>
            <a:endParaRPr lang="en-US" altLang="zh-CN" dirty="0">
              <a:ea typeface="宋体" panose="02010600030101010101" pitchFamily="2" charset="-122"/>
            </a:endParaRPr>
          </a:p>
          <a:p>
            <a:pPr marL="342900" indent="-342900"/>
            <a:r>
              <a:rPr lang="en-US" altLang="zh-CN" dirty="0">
                <a:ea typeface="宋体" panose="02010600030101010101" pitchFamily="2" charset="-122"/>
              </a:rPr>
              <a:t>Jessica just received an inheritance from her Uncle Sam.  She plans to use the money for a down payment on a house in six months, but she wants to earn some interest on the money in the meantime.  Which of the following investments would suitable for her?</a:t>
            </a:r>
          </a:p>
          <a:p>
            <a:pPr marL="706438" lvl="1" indent="-304800"/>
            <a:r>
              <a:rPr lang="en-US" altLang="zh-CN" b="1" dirty="0">
                <a:solidFill>
                  <a:srgbClr val="FF0000"/>
                </a:solidFill>
                <a:ea typeface="宋体" panose="02010600030101010101" pitchFamily="2" charset="-122"/>
              </a:rPr>
              <a:t>Treasury bills</a:t>
            </a:r>
          </a:p>
          <a:p>
            <a:pPr marL="706438" lvl="1" indent="-304800"/>
            <a:r>
              <a:rPr lang="en-US" altLang="zh-CN" dirty="0">
                <a:ea typeface="宋体" panose="02010600030101010101" pitchFamily="2" charset="-122"/>
              </a:rPr>
              <a:t>Treasury STRIPS</a:t>
            </a:r>
          </a:p>
          <a:p>
            <a:pPr marL="706438" lvl="1" indent="-304800"/>
            <a:r>
              <a:rPr lang="en-US" altLang="zh-CN" dirty="0">
                <a:ea typeface="宋体" panose="02010600030101010101" pitchFamily="2" charset="-122"/>
              </a:rPr>
              <a:t>Treasury bonds</a:t>
            </a:r>
          </a:p>
          <a:p>
            <a:pPr marL="706438" lvl="1" indent="-304800"/>
            <a:r>
              <a:rPr lang="en-US" altLang="zh-CN" dirty="0">
                <a:ea typeface="宋体" panose="02010600030101010101" pitchFamily="2" charset="-122"/>
              </a:rPr>
              <a:t>Common stocks</a:t>
            </a:r>
          </a:p>
        </p:txBody>
      </p:sp>
    </p:spTree>
    <p:extLst>
      <p:ext uri="{BB962C8B-B14F-4D97-AF65-F5344CB8AC3E}">
        <p14:creationId xmlns:p14="http://schemas.microsoft.com/office/powerpoint/2010/main" val="3910792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18DE712B-4E57-40F1-ADB4-FB4E6DB496D4}"/>
              </a:ext>
            </a:extLst>
          </p:cNvPr>
          <p:cNvSpPr>
            <a:spLocks noGrp="1" noChangeArrowheads="1"/>
          </p:cNvSpPr>
          <p:nvPr>
            <p:ph type="title"/>
          </p:nvPr>
        </p:nvSpPr>
        <p:spPr>
          <a:xfrm>
            <a:off x="1843089" y="882651"/>
            <a:ext cx="8505825" cy="354013"/>
          </a:xfrm>
        </p:spPr>
        <p:txBody>
          <a:bodyPr>
            <a:normAutofit fontScale="90000"/>
          </a:bodyPr>
          <a:lstStyle/>
          <a:p>
            <a:pPr eaLnBrk="1" hangingPunct="1"/>
            <a:r>
              <a:rPr lang="en-US" altLang="zh-CN">
                <a:ea typeface="宋体" panose="02010600030101010101" pitchFamily="2" charset="-122"/>
              </a:rPr>
              <a:t>U.S. Treasury Securities</a:t>
            </a:r>
          </a:p>
        </p:txBody>
      </p:sp>
      <p:sp>
        <p:nvSpPr>
          <p:cNvPr id="44035" name="Rectangle 3">
            <a:extLst>
              <a:ext uri="{FF2B5EF4-FFF2-40B4-BE49-F238E27FC236}">
                <a16:creationId xmlns:a16="http://schemas.microsoft.com/office/drawing/2014/main" id="{8EBE9B97-5C11-4995-9F6A-0D335ADE3182}"/>
              </a:ext>
            </a:extLst>
          </p:cNvPr>
          <p:cNvSpPr>
            <a:spLocks noGrp="1" noChangeArrowheads="1"/>
          </p:cNvSpPr>
          <p:nvPr>
            <p:ph type="body" idx="1"/>
          </p:nvPr>
        </p:nvSpPr>
        <p:spPr>
          <a:xfrm>
            <a:off x="1843089" y="1447801"/>
            <a:ext cx="8505825" cy="3840163"/>
          </a:xfrm>
        </p:spPr>
        <p:txBody>
          <a:bodyPr/>
          <a:lstStyle/>
          <a:p>
            <a:pPr marL="342900" indent="-342900"/>
            <a:r>
              <a:rPr lang="en-US" altLang="zh-CN" dirty="0">
                <a:ea typeface="宋体" panose="02010600030101010101" pitchFamily="2" charset="-122"/>
              </a:rPr>
              <a:t>Price Quote</a:t>
            </a:r>
          </a:p>
          <a:p>
            <a:pPr marL="342900" indent="-342900"/>
            <a:endParaRPr lang="en-US" altLang="zh-CN" dirty="0">
              <a:ea typeface="宋体" panose="02010600030101010101" pitchFamily="2" charset="-122"/>
            </a:endParaRPr>
          </a:p>
          <a:p>
            <a:pPr marL="342900" indent="-342900"/>
            <a:r>
              <a:rPr lang="en-US" altLang="zh-CN" dirty="0">
                <a:ea typeface="宋体" panose="02010600030101010101" pitchFamily="2" charset="-122"/>
              </a:rPr>
              <a:t>A U.S. government bond is selling in the market at 98.08.  The dollar value of this bond is:</a:t>
            </a:r>
          </a:p>
          <a:p>
            <a:pPr marL="706438" lvl="1" indent="-304800"/>
            <a:r>
              <a:rPr lang="en-US" altLang="zh-CN" dirty="0">
                <a:ea typeface="宋体" panose="02010600030101010101" pitchFamily="2" charset="-122"/>
              </a:rPr>
              <a:t>$980.25</a:t>
            </a:r>
          </a:p>
          <a:p>
            <a:pPr marL="706438" lvl="1" indent="-304800"/>
            <a:r>
              <a:rPr lang="en-US" altLang="zh-CN" dirty="0">
                <a:ea typeface="宋体" panose="02010600030101010101" pitchFamily="2" charset="-122"/>
              </a:rPr>
              <a:t>$980.80</a:t>
            </a:r>
          </a:p>
          <a:p>
            <a:pPr marL="706438" lvl="1" indent="-304800"/>
            <a:r>
              <a:rPr lang="en-US" altLang="zh-CN" b="1" dirty="0">
                <a:solidFill>
                  <a:srgbClr val="FF0000"/>
                </a:solidFill>
                <a:ea typeface="宋体" panose="02010600030101010101" pitchFamily="2" charset="-122"/>
              </a:rPr>
              <a:t>$982.50</a:t>
            </a:r>
          </a:p>
          <a:p>
            <a:pPr marL="706438" lvl="1" indent="-304800"/>
            <a:r>
              <a:rPr lang="en-US" altLang="zh-CN" dirty="0">
                <a:ea typeface="宋体" panose="02010600030101010101" pitchFamily="2" charset="-122"/>
              </a:rPr>
              <a:t>$9,808.00</a:t>
            </a:r>
          </a:p>
        </p:txBody>
      </p:sp>
    </p:spTree>
    <p:extLst>
      <p:ext uri="{BB962C8B-B14F-4D97-AF65-F5344CB8AC3E}">
        <p14:creationId xmlns:p14="http://schemas.microsoft.com/office/powerpoint/2010/main" val="113912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A5A0154D-734E-4EA5-BEBF-BA2B948662D7}"/>
              </a:ext>
            </a:extLst>
          </p:cNvPr>
          <p:cNvSpPr>
            <a:spLocks noGrp="1" noChangeArrowheads="1"/>
          </p:cNvSpPr>
          <p:nvPr>
            <p:ph type="title"/>
          </p:nvPr>
        </p:nvSpPr>
        <p:spPr>
          <a:xfrm>
            <a:off x="1843089" y="882651"/>
            <a:ext cx="8505825" cy="354013"/>
          </a:xfrm>
        </p:spPr>
        <p:txBody>
          <a:bodyPr>
            <a:normAutofit fontScale="90000"/>
          </a:bodyPr>
          <a:lstStyle/>
          <a:p>
            <a:pPr eaLnBrk="1" hangingPunct="1"/>
            <a:r>
              <a:rPr lang="en-US" altLang="zh-CN">
                <a:ea typeface="宋体" panose="02010600030101010101" pitchFamily="2" charset="-122"/>
              </a:rPr>
              <a:t>U.S. Treasury Securities</a:t>
            </a:r>
          </a:p>
        </p:txBody>
      </p:sp>
      <p:sp>
        <p:nvSpPr>
          <p:cNvPr id="46083" name="Rectangle 3">
            <a:extLst>
              <a:ext uri="{FF2B5EF4-FFF2-40B4-BE49-F238E27FC236}">
                <a16:creationId xmlns:a16="http://schemas.microsoft.com/office/drawing/2014/main" id="{09457B32-4A5B-4AF8-A82D-FE81FB50050C}"/>
              </a:ext>
            </a:extLst>
          </p:cNvPr>
          <p:cNvSpPr>
            <a:spLocks noGrp="1" noChangeArrowheads="1"/>
          </p:cNvSpPr>
          <p:nvPr>
            <p:ph type="body" idx="1"/>
          </p:nvPr>
        </p:nvSpPr>
        <p:spPr>
          <a:xfrm>
            <a:off x="1843089" y="1447801"/>
            <a:ext cx="8505825" cy="3840163"/>
          </a:xfrm>
        </p:spPr>
        <p:txBody>
          <a:bodyPr>
            <a:normAutofit fontScale="85000" lnSpcReduction="20000"/>
          </a:bodyPr>
          <a:lstStyle/>
          <a:p>
            <a:pPr marL="342900" indent="-342900"/>
            <a:r>
              <a:rPr lang="en-US" altLang="zh-CN" dirty="0">
                <a:ea typeface="宋体" panose="02010600030101010101" pitchFamily="2" charset="-122"/>
              </a:rPr>
              <a:t>Considered the safest type of fixed-income investment, suitable for the most conservative investors</a:t>
            </a:r>
          </a:p>
          <a:p>
            <a:pPr marL="342900" indent="-342900"/>
            <a:r>
              <a:rPr lang="en-US" altLang="zh-CN" dirty="0">
                <a:ea typeface="宋体" panose="02010600030101010101" pitchFamily="2" charset="-122"/>
              </a:rPr>
              <a:t>The Treasury currently sells T-bills that mature in 4-week, 13-week, 26-week and 52-week maturities</a:t>
            </a:r>
          </a:p>
          <a:p>
            <a:pPr marL="342900" indent="-342900"/>
            <a:r>
              <a:rPr lang="en-US" altLang="zh-CN" dirty="0">
                <a:ea typeface="宋体" panose="02010600030101010101" pitchFamily="2" charset="-122"/>
              </a:rPr>
              <a:t>It does not sell T-bills that mature in 2 years</a:t>
            </a:r>
          </a:p>
          <a:p>
            <a:pPr marL="342900" indent="-342900"/>
            <a:endParaRPr lang="en-US" altLang="zh-CN" dirty="0">
              <a:ea typeface="宋体" panose="02010600030101010101" pitchFamily="2" charset="-122"/>
            </a:endParaRPr>
          </a:p>
          <a:p>
            <a:pPr marL="342900" indent="-342900"/>
            <a:r>
              <a:rPr lang="en-US" altLang="zh-CN" dirty="0">
                <a:ea typeface="宋体" panose="02010600030101010101" pitchFamily="2" charset="-122"/>
              </a:rPr>
              <a:t>All the following characteristics are true of Treasury bills EXCEPT:</a:t>
            </a:r>
          </a:p>
          <a:p>
            <a:pPr marL="706438" lvl="1" indent="-304800"/>
            <a:r>
              <a:rPr lang="en-US" altLang="zh-CN" dirty="0">
                <a:ea typeface="宋体" panose="02010600030101010101" pitchFamily="2" charset="-122"/>
              </a:rPr>
              <a:t>They are sold at a discount from their face value</a:t>
            </a:r>
          </a:p>
          <a:p>
            <a:pPr marL="706438" lvl="1" indent="-304800"/>
            <a:r>
              <a:rPr lang="en-US" altLang="zh-CN" b="1" dirty="0">
                <a:solidFill>
                  <a:srgbClr val="FF0000"/>
                </a:solidFill>
                <a:ea typeface="宋体" panose="02010600030101010101" pitchFamily="2" charset="-122"/>
              </a:rPr>
              <a:t>Investors can purchase T-Bills that mature in two years</a:t>
            </a:r>
          </a:p>
          <a:p>
            <a:pPr marL="706438" lvl="1" indent="-304800"/>
            <a:r>
              <a:rPr lang="en-US" altLang="zh-CN" dirty="0">
                <a:ea typeface="宋体" panose="02010600030101010101" pitchFamily="2" charset="-122"/>
              </a:rPr>
              <a:t>T-Bills are negotiable securities that trade in the secondary market</a:t>
            </a:r>
          </a:p>
          <a:p>
            <a:pPr marL="706438" lvl="1" indent="-304800"/>
            <a:r>
              <a:rPr lang="en-US" altLang="zh-CN" u="sng" dirty="0">
                <a:ea typeface="宋体" panose="02010600030101010101" pitchFamily="2" charset="-122"/>
              </a:rPr>
              <a:t>They are direct obligations of the U.S. Treasury</a:t>
            </a:r>
            <a:r>
              <a:rPr lang="en-US" altLang="zh-CN" b="1" u="sng" dirty="0">
                <a:ea typeface="宋体" panose="02010600030101010101" pitchFamily="2" charset="-122"/>
              </a:rPr>
              <a:t> </a:t>
            </a:r>
          </a:p>
        </p:txBody>
      </p:sp>
    </p:spTree>
    <p:extLst>
      <p:ext uri="{BB962C8B-B14F-4D97-AF65-F5344CB8AC3E}">
        <p14:creationId xmlns:p14="http://schemas.microsoft.com/office/powerpoint/2010/main" val="2510450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D8E29833-4666-4264-8785-9D2050865111}"/>
              </a:ext>
            </a:extLst>
          </p:cNvPr>
          <p:cNvSpPr>
            <a:spLocks noGrp="1" noChangeArrowheads="1"/>
          </p:cNvSpPr>
          <p:nvPr>
            <p:ph type="title"/>
          </p:nvPr>
        </p:nvSpPr>
        <p:spPr>
          <a:xfrm>
            <a:off x="1843089" y="914401"/>
            <a:ext cx="8505825" cy="354013"/>
          </a:xfrm>
        </p:spPr>
        <p:txBody>
          <a:bodyPr>
            <a:normAutofit fontScale="90000"/>
          </a:bodyPr>
          <a:lstStyle/>
          <a:p>
            <a:pPr eaLnBrk="1" hangingPunct="1"/>
            <a:r>
              <a:rPr lang="en-US" altLang="zh-CN">
                <a:ea typeface="宋体" panose="02010600030101010101" pitchFamily="2" charset="-122"/>
              </a:rPr>
              <a:t>Types of Corporate Bonds</a:t>
            </a:r>
          </a:p>
        </p:txBody>
      </p:sp>
      <p:sp>
        <p:nvSpPr>
          <p:cNvPr id="54275" name="Rectangle 3">
            <a:extLst>
              <a:ext uri="{FF2B5EF4-FFF2-40B4-BE49-F238E27FC236}">
                <a16:creationId xmlns:a16="http://schemas.microsoft.com/office/drawing/2014/main" id="{0D139156-4EAA-4736-8D69-4CB8E45C8FF3}"/>
              </a:ext>
            </a:extLst>
          </p:cNvPr>
          <p:cNvSpPr>
            <a:spLocks noGrp="1" noChangeArrowheads="1"/>
          </p:cNvSpPr>
          <p:nvPr>
            <p:ph type="body" idx="1"/>
          </p:nvPr>
        </p:nvSpPr>
        <p:spPr>
          <a:xfrm>
            <a:off x="1828801" y="1524001"/>
            <a:ext cx="8505825" cy="3840163"/>
          </a:xfrm>
          <a:noFill/>
        </p:spPr>
        <p:txBody>
          <a:bodyPr/>
          <a:lstStyle/>
          <a:p>
            <a:pPr marL="342900" indent="-342900">
              <a:buNone/>
            </a:pPr>
            <a:endParaRPr lang="en-US" altLang="zh-CN" sz="2000" dirty="0">
              <a:ea typeface="宋体" panose="02010600030101010101" pitchFamily="2" charset="-122"/>
            </a:endParaRPr>
          </a:p>
          <a:p>
            <a:pPr marL="342900" indent="-342900"/>
            <a:r>
              <a:rPr lang="en-US" altLang="zh-CN" sz="2000" dirty="0">
                <a:ea typeface="宋体" panose="02010600030101010101" pitchFamily="2" charset="-122"/>
              </a:rPr>
              <a:t>Unsecured</a:t>
            </a:r>
          </a:p>
          <a:p>
            <a:pPr marL="762000" lvl="1" indent="-304800"/>
            <a:r>
              <a:rPr lang="en-US" altLang="zh-CN" sz="1800" b="1" dirty="0">
                <a:ea typeface="宋体" panose="02010600030101010101" pitchFamily="2" charset="-122"/>
              </a:rPr>
              <a:t>Secured only by the corporation’s good faith and credit</a:t>
            </a:r>
          </a:p>
          <a:p>
            <a:pPr marL="762000" lvl="1" indent="-304800"/>
            <a:r>
              <a:rPr lang="en-US" altLang="zh-CN" sz="1800" b="1" dirty="0">
                <a:ea typeface="宋体" panose="02010600030101010101" pitchFamily="2" charset="-122"/>
              </a:rPr>
              <a:t>These unsecured securities are called notes and debentures</a:t>
            </a:r>
          </a:p>
          <a:p>
            <a:pPr marL="762000" lvl="1" indent="-304800">
              <a:buNone/>
            </a:pPr>
            <a:endParaRPr lang="en-US" altLang="zh-CN" sz="1800" b="1" dirty="0">
              <a:ea typeface="宋体" panose="02010600030101010101" pitchFamily="2" charset="-122"/>
            </a:endParaRPr>
          </a:p>
          <a:p>
            <a:pPr marL="342900" indent="-342900"/>
            <a:r>
              <a:rPr lang="en-US" altLang="zh-CN" dirty="0">
                <a:ea typeface="宋体" panose="02010600030101010101" pitchFamily="2" charset="-122"/>
              </a:rPr>
              <a:t>Debentures are:</a:t>
            </a:r>
          </a:p>
          <a:p>
            <a:pPr marL="762000" lvl="1" indent="-304800"/>
            <a:r>
              <a:rPr lang="en-US" altLang="zh-CN" b="1" dirty="0">
                <a:solidFill>
                  <a:srgbClr val="FF0000"/>
                </a:solidFill>
                <a:ea typeface="宋体" panose="02010600030101010101" pitchFamily="2" charset="-122"/>
              </a:rPr>
              <a:t>Unsecured corporate bonds</a:t>
            </a:r>
          </a:p>
          <a:p>
            <a:pPr marL="762000" lvl="1" indent="-304800"/>
            <a:r>
              <a:rPr lang="en-US" altLang="zh-CN" dirty="0">
                <a:ea typeface="宋体" panose="02010600030101010101" pitchFamily="2" charset="-122"/>
              </a:rPr>
              <a:t>Municipal bonds</a:t>
            </a:r>
          </a:p>
          <a:p>
            <a:pPr marL="762000" lvl="1" indent="-304800"/>
            <a:r>
              <a:rPr lang="en-US" altLang="zh-CN" dirty="0">
                <a:ea typeface="宋体" panose="02010600030101010101" pitchFamily="2" charset="-122"/>
              </a:rPr>
              <a:t>Mortgage bonds</a:t>
            </a:r>
          </a:p>
          <a:p>
            <a:pPr marL="762000" lvl="1" indent="-304800"/>
            <a:r>
              <a:rPr lang="en-US" altLang="zh-CN" dirty="0">
                <a:ea typeface="宋体" panose="02010600030101010101" pitchFamily="2" charset="-122"/>
              </a:rPr>
              <a:t>High-yield bonds</a:t>
            </a:r>
          </a:p>
          <a:p>
            <a:pPr marL="342900" indent="-342900"/>
            <a:endParaRPr lang="en-US" altLang="zh-CN" sz="2000" dirty="0">
              <a:ea typeface="宋体" panose="02010600030101010101" pitchFamily="2" charset="-122"/>
            </a:endParaRPr>
          </a:p>
          <a:p>
            <a:pPr marL="342900" indent="-342900"/>
            <a:endParaRPr lang="en-US" altLang="zh-CN" sz="2000" dirty="0">
              <a:ea typeface="宋体" panose="02010600030101010101" pitchFamily="2" charset="-122"/>
            </a:endParaRPr>
          </a:p>
          <a:p>
            <a:pPr marL="762000" lvl="1" indent="-304800"/>
            <a:endParaRPr lang="zh-CN" altLang="en-US" sz="2000" dirty="0">
              <a:ea typeface="宋体" panose="02010600030101010101" pitchFamily="2" charset="-122"/>
            </a:endParaRPr>
          </a:p>
        </p:txBody>
      </p:sp>
    </p:spTree>
    <p:extLst>
      <p:ext uri="{BB962C8B-B14F-4D97-AF65-F5344CB8AC3E}">
        <p14:creationId xmlns:p14="http://schemas.microsoft.com/office/powerpoint/2010/main" val="42889854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BA154CE2-2A0D-4D72-A9E2-9B55FF6D20AB}"/>
              </a:ext>
            </a:extLst>
          </p:cNvPr>
          <p:cNvSpPr>
            <a:spLocks noGrp="1" noChangeArrowheads="1"/>
          </p:cNvSpPr>
          <p:nvPr>
            <p:ph type="title"/>
          </p:nvPr>
        </p:nvSpPr>
        <p:spPr>
          <a:xfrm>
            <a:off x="1843089" y="914401"/>
            <a:ext cx="8505825" cy="354013"/>
          </a:xfrm>
        </p:spPr>
        <p:txBody>
          <a:bodyPr>
            <a:normAutofit fontScale="90000"/>
          </a:bodyPr>
          <a:lstStyle/>
          <a:p>
            <a:pPr eaLnBrk="1" hangingPunct="1"/>
            <a:r>
              <a:rPr lang="en-US" altLang="zh-CN">
                <a:ea typeface="宋体" panose="02010600030101010101" pitchFamily="2" charset="-122"/>
              </a:rPr>
              <a:t>Convertible Bonds</a:t>
            </a:r>
          </a:p>
        </p:txBody>
      </p:sp>
      <p:sp>
        <p:nvSpPr>
          <p:cNvPr id="56323" name="Rectangle 3">
            <a:extLst>
              <a:ext uri="{FF2B5EF4-FFF2-40B4-BE49-F238E27FC236}">
                <a16:creationId xmlns:a16="http://schemas.microsoft.com/office/drawing/2014/main" id="{8D2B8FF7-F70A-4354-B7FA-5E04ADC09C51}"/>
              </a:ext>
            </a:extLst>
          </p:cNvPr>
          <p:cNvSpPr>
            <a:spLocks noGrp="1" noChangeArrowheads="1"/>
          </p:cNvSpPr>
          <p:nvPr>
            <p:ph type="body" idx="1"/>
          </p:nvPr>
        </p:nvSpPr>
        <p:spPr>
          <a:xfrm>
            <a:off x="1828801" y="1265238"/>
            <a:ext cx="8505825" cy="3840162"/>
          </a:xfrm>
          <a:noFill/>
        </p:spPr>
        <p:txBody>
          <a:bodyPr>
            <a:normAutofit fontScale="85000" lnSpcReduction="20000"/>
          </a:bodyPr>
          <a:lstStyle/>
          <a:p>
            <a:pPr marL="342900" indent="-342900">
              <a:buNone/>
            </a:pPr>
            <a:endParaRPr lang="en-US" altLang="zh-CN" sz="2000" dirty="0">
              <a:ea typeface="宋体" panose="02010600030101010101" pitchFamily="2" charset="-122"/>
            </a:endParaRPr>
          </a:p>
          <a:p>
            <a:pPr marL="342900" indent="-342900"/>
            <a:r>
              <a:rPr lang="en-US" altLang="zh-CN" sz="2000" dirty="0">
                <a:ea typeface="宋体" panose="02010600030101010101" pitchFamily="2" charset="-122"/>
              </a:rPr>
              <a:t>Allow the investor to convert the bonds into shares of the company’s common stocks, at a predetermined ratio</a:t>
            </a:r>
          </a:p>
          <a:p>
            <a:pPr marL="342900" indent="-342900"/>
            <a:r>
              <a:rPr lang="en-US" altLang="zh-CN" sz="2000" dirty="0">
                <a:ea typeface="宋体" panose="02010600030101010101" pitchFamily="2" charset="-122"/>
              </a:rPr>
              <a:t>The conversion price is set at the time the bond is issued</a:t>
            </a:r>
          </a:p>
          <a:p>
            <a:pPr marL="342900" indent="-342900"/>
            <a:r>
              <a:rPr lang="en-US" altLang="zh-CN" sz="2000" dirty="0">
                <a:ea typeface="宋体" panose="02010600030101010101" pitchFamily="2" charset="-122"/>
              </a:rPr>
              <a:t>Conversion Ratio = Par Value of Bond/Conversion Price</a:t>
            </a:r>
          </a:p>
          <a:p>
            <a:pPr marL="342900" indent="-342900"/>
            <a:r>
              <a:rPr lang="en-US" altLang="zh-CN" sz="2000" dirty="0">
                <a:ea typeface="宋体" panose="02010600030101010101" pitchFamily="2" charset="-122"/>
              </a:rPr>
              <a:t>Example, if ABC Company issues 10% convertible subordinated debentured with a conversion price of $40, the conversion)</a:t>
            </a:r>
          </a:p>
          <a:p>
            <a:pPr marL="342900" indent="-342900"/>
            <a:endParaRPr lang="en-US" altLang="zh-CN" sz="2000" dirty="0">
              <a:ea typeface="宋体" panose="02010600030101010101" pitchFamily="2" charset="-122"/>
            </a:endParaRPr>
          </a:p>
          <a:p>
            <a:pPr marL="342900" indent="-342900"/>
            <a:r>
              <a:rPr lang="en-US" altLang="zh-CN" dirty="0">
                <a:ea typeface="宋体" panose="02010600030101010101" pitchFamily="2" charset="-122"/>
              </a:rPr>
              <a:t>Convertible bonds can be converted into:</a:t>
            </a:r>
          </a:p>
          <a:p>
            <a:pPr marL="762000" lvl="1" indent="-304800"/>
            <a:r>
              <a:rPr lang="en-US" altLang="zh-CN" dirty="0">
                <a:ea typeface="宋体" panose="02010600030101010101" pitchFamily="2" charset="-122"/>
              </a:rPr>
              <a:t>Subordinated debentures</a:t>
            </a:r>
          </a:p>
          <a:p>
            <a:pPr marL="762000" lvl="1" indent="-304800"/>
            <a:r>
              <a:rPr lang="en-US" altLang="zh-CN" b="1" dirty="0">
                <a:solidFill>
                  <a:srgbClr val="FF0000"/>
                </a:solidFill>
                <a:ea typeface="宋体" panose="02010600030101010101" pitchFamily="2" charset="-122"/>
              </a:rPr>
              <a:t>Common stock</a:t>
            </a:r>
          </a:p>
          <a:p>
            <a:pPr marL="762000" lvl="1" indent="-304800"/>
            <a:r>
              <a:rPr lang="en-US" altLang="zh-CN" dirty="0">
                <a:ea typeface="宋体" panose="02010600030101010101" pitchFamily="2" charset="-122"/>
              </a:rPr>
              <a:t>Equipment trust certificates</a:t>
            </a:r>
          </a:p>
          <a:p>
            <a:pPr marL="762000" lvl="1" indent="-304800"/>
            <a:r>
              <a:rPr lang="en-US" altLang="zh-CN" dirty="0">
                <a:ea typeface="宋体" panose="02010600030101010101" pitchFamily="2" charset="-122"/>
              </a:rPr>
              <a:t>Warrants</a:t>
            </a:r>
          </a:p>
          <a:p>
            <a:pPr marL="342900" indent="-342900"/>
            <a:endParaRPr lang="en-US" altLang="zh-CN" sz="2000" dirty="0">
              <a:ea typeface="宋体" panose="02010600030101010101" pitchFamily="2" charset="-122"/>
            </a:endParaRPr>
          </a:p>
          <a:p>
            <a:pPr marL="762000" lvl="1" indent="-304800"/>
            <a:endParaRPr lang="zh-CN" altLang="en-US" sz="2000" dirty="0">
              <a:ea typeface="宋体" panose="02010600030101010101" pitchFamily="2" charset="-122"/>
            </a:endParaRPr>
          </a:p>
        </p:txBody>
      </p:sp>
    </p:spTree>
    <p:extLst>
      <p:ext uri="{BB962C8B-B14F-4D97-AF65-F5344CB8AC3E}">
        <p14:creationId xmlns:p14="http://schemas.microsoft.com/office/powerpoint/2010/main" val="980572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5B97BA1E-54D4-44CB-807E-0FC289D5DD47}"/>
              </a:ext>
            </a:extLst>
          </p:cNvPr>
          <p:cNvSpPr>
            <a:spLocks noGrp="1" noChangeArrowheads="1"/>
          </p:cNvSpPr>
          <p:nvPr>
            <p:ph type="title"/>
          </p:nvPr>
        </p:nvSpPr>
        <p:spPr>
          <a:xfrm>
            <a:off x="1843089" y="914401"/>
            <a:ext cx="8505825" cy="354013"/>
          </a:xfrm>
        </p:spPr>
        <p:txBody>
          <a:bodyPr>
            <a:normAutofit fontScale="90000"/>
          </a:bodyPr>
          <a:lstStyle/>
          <a:p>
            <a:pPr eaLnBrk="1" hangingPunct="1"/>
            <a:r>
              <a:rPr lang="en-US" altLang="zh-CN">
                <a:ea typeface="宋体" panose="02010600030101010101" pitchFamily="2" charset="-122"/>
              </a:rPr>
              <a:t>Mutual Fund Industry</a:t>
            </a:r>
          </a:p>
        </p:txBody>
      </p:sp>
      <p:sp>
        <p:nvSpPr>
          <p:cNvPr id="28675" name="Rectangle 3">
            <a:extLst>
              <a:ext uri="{FF2B5EF4-FFF2-40B4-BE49-F238E27FC236}">
                <a16:creationId xmlns:a16="http://schemas.microsoft.com/office/drawing/2014/main" id="{21DCB261-F67A-4D5C-A303-224492DD0B1A}"/>
              </a:ext>
            </a:extLst>
          </p:cNvPr>
          <p:cNvSpPr>
            <a:spLocks noGrp="1" noChangeArrowheads="1"/>
          </p:cNvSpPr>
          <p:nvPr>
            <p:ph type="body" idx="1"/>
          </p:nvPr>
        </p:nvSpPr>
        <p:spPr>
          <a:xfrm>
            <a:off x="1843089" y="1600201"/>
            <a:ext cx="8505825" cy="3840163"/>
          </a:xfrm>
        </p:spPr>
        <p:txBody>
          <a:bodyPr/>
          <a:lstStyle/>
          <a:p>
            <a:pPr marL="342900" indent="-342900"/>
            <a:r>
              <a:rPr lang="en-US" altLang="zh-CN" dirty="0">
                <a:ea typeface="宋体" panose="02010600030101010101" pitchFamily="2" charset="-122"/>
              </a:rPr>
              <a:t>Investment Advisor</a:t>
            </a:r>
          </a:p>
          <a:p>
            <a:pPr marL="342900" indent="-342900"/>
            <a:endParaRPr lang="en-US" altLang="zh-CN" dirty="0">
              <a:ea typeface="宋体" panose="02010600030101010101" pitchFamily="2" charset="-122"/>
            </a:endParaRPr>
          </a:p>
          <a:p>
            <a:pPr marL="342900" indent="-342900"/>
            <a:r>
              <a:rPr lang="en-US" altLang="zh-CN" dirty="0">
                <a:ea typeface="宋体" panose="02010600030101010101" pitchFamily="2" charset="-122"/>
              </a:rPr>
              <a:t>A fund’s investment advisor may have complete discretion to manage the fund’s portfolio any way it wants as long as the fund outperforms the Dow Jones Industrial Average or some other relevant index specified in the advisor’s contract:</a:t>
            </a:r>
          </a:p>
          <a:p>
            <a:pPr marL="706438" lvl="1" indent="-304800"/>
            <a:r>
              <a:rPr lang="en-US" altLang="zh-CN" dirty="0">
                <a:ea typeface="宋体" panose="02010600030101010101" pitchFamily="2" charset="-122"/>
              </a:rPr>
              <a:t>True</a:t>
            </a:r>
          </a:p>
          <a:p>
            <a:pPr marL="706438" lvl="1" indent="-304800"/>
            <a:r>
              <a:rPr lang="en-US" altLang="zh-CN" b="1" dirty="0">
                <a:solidFill>
                  <a:srgbClr val="FF0000"/>
                </a:solidFill>
                <a:ea typeface="宋体" panose="02010600030101010101" pitchFamily="2" charset="-122"/>
              </a:rPr>
              <a:t>False</a:t>
            </a:r>
          </a:p>
          <a:p>
            <a:pPr marL="342900" indent="-342900"/>
            <a:endParaRPr lang="en-US" altLang="zh-CN" dirty="0">
              <a:ea typeface="宋体" panose="02010600030101010101" pitchFamily="2" charset="-122"/>
            </a:endParaRPr>
          </a:p>
          <a:p>
            <a:pPr marL="342900" indent="-342900"/>
            <a:endParaRPr lang="en-US" altLang="zh-CN" dirty="0">
              <a:ea typeface="宋体" panose="02010600030101010101" pitchFamily="2" charset="-122"/>
            </a:endParaRPr>
          </a:p>
          <a:p>
            <a:pPr marL="342900" indent="-342900"/>
            <a:endParaRPr lang="en-US" altLang="zh-CN" dirty="0">
              <a:ea typeface="宋体" panose="02010600030101010101" pitchFamily="2" charset="-122"/>
            </a:endParaRPr>
          </a:p>
          <a:p>
            <a:pPr marL="342900" indent="-342900"/>
            <a:endParaRPr lang="en-US" altLang="zh-CN" dirty="0">
              <a:ea typeface="宋体" panose="02010600030101010101" pitchFamily="2" charset="-122"/>
            </a:endParaRPr>
          </a:p>
        </p:txBody>
      </p:sp>
    </p:spTree>
    <p:extLst>
      <p:ext uri="{BB962C8B-B14F-4D97-AF65-F5344CB8AC3E}">
        <p14:creationId xmlns:p14="http://schemas.microsoft.com/office/powerpoint/2010/main" val="1440095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9BEF75AE-CAFE-4296-98B8-FDA6474197EC}"/>
              </a:ext>
            </a:extLst>
          </p:cNvPr>
          <p:cNvSpPr>
            <a:spLocks noGrp="1" noChangeArrowheads="1"/>
          </p:cNvSpPr>
          <p:nvPr>
            <p:ph type="title"/>
          </p:nvPr>
        </p:nvSpPr>
        <p:spPr>
          <a:xfrm>
            <a:off x="1843089" y="914401"/>
            <a:ext cx="8505825" cy="354013"/>
          </a:xfrm>
        </p:spPr>
        <p:txBody>
          <a:bodyPr>
            <a:normAutofit fontScale="90000"/>
          </a:bodyPr>
          <a:lstStyle/>
          <a:p>
            <a:pPr eaLnBrk="1" hangingPunct="1"/>
            <a:r>
              <a:rPr lang="en-US" altLang="zh-CN">
                <a:ea typeface="宋体" panose="02010600030101010101" pitchFamily="2" charset="-122"/>
              </a:rPr>
              <a:t>Convertible Bonds</a:t>
            </a:r>
          </a:p>
        </p:txBody>
      </p:sp>
      <p:sp>
        <p:nvSpPr>
          <p:cNvPr id="57347" name="Rectangle 3">
            <a:extLst>
              <a:ext uri="{FF2B5EF4-FFF2-40B4-BE49-F238E27FC236}">
                <a16:creationId xmlns:a16="http://schemas.microsoft.com/office/drawing/2014/main" id="{E23FA723-331E-4061-BEDF-1F3B9647E47F}"/>
              </a:ext>
            </a:extLst>
          </p:cNvPr>
          <p:cNvSpPr>
            <a:spLocks noGrp="1" noChangeArrowheads="1"/>
          </p:cNvSpPr>
          <p:nvPr>
            <p:ph type="body" idx="1"/>
          </p:nvPr>
        </p:nvSpPr>
        <p:spPr>
          <a:xfrm>
            <a:off x="1828801" y="1265238"/>
            <a:ext cx="8505825" cy="3840162"/>
          </a:xfrm>
          <a:noFill/>
        </p:spPr>
        <p:txBody>
          <a:bodyPr>
            <a:normAutofit lnSpcReduction="10000"/>
          </a:bodyPr>
          <a:lstStyle/>
          <a:p>
            <a:pPr marL="342900" indent="-342900">
              <a:buNone/>
            </a:pPr>
            <a:endParaRPr lang="en-US" altLang="zh-CN" sz="2000" dirty="0">
              <a:ea typeface="宋体" panose="02010600030101010101" pitchFamily="2" charset="-122"/>
            </a:endParaRPr>
          </a:p>
          <a:p>
            <a:pPr marL="342900" indent="-342900"/>
            <a:r>
              <a:rPr lang="en-US" altLang="zh-CN" dirty="0">
                <a:ea typeface="宋体" panose="02010600030101010101" pitchFamily="2" charset="-122"/>
              </a:rPr>
              <a:t>XYZ convertible debentures are convertible into 20 shares of XYZ Corporation common stock.  If the bonds were selling in the market at $980, what would the common stock have to be selling at to be at parity?</a:t>
            </a:r>
          </a:p>
          <a:p>
            <a:pPr marL="762000" lvl="1" indent="-304800"/>
            <a:r>
              <a:rPr lang="en-US" altLang="zh-CN" dirty="0">
                <a:ea typeface="宋体" panose="02010600030101010101" pitchFamily="2" charset="-122"/>
              </a:rPr>
              <a:t>$20</a:t>
            </a:r>
          </a:p>
          <a:p>
            <a:pPr marL="762000" lvl="1" indent="-304800"/>
            <a:r>
              <a:rPr lang="en-US" altLang="zh-CN" dirty="0">
                <a:ea typeface="宋体" panose="02010600030101010101" pitchFamily="2" charset="-122"/>
              </a:rPr>
              <a:t>$45</a:t>
            </a:r>
          </a:p>
          <a:p>
            <a:pPr marL="762000" lvl="1" indent="-304800"/>
            <a:r>
              <a:rPr lang="en-US" altLang="zh-CN" b="1" dirty="0">
                <a:solidFill>
                  <a:srgbClr val="FF0000"/>
                </a:solidFill>
                <a:ea typeface="宋体" panose="02010600030101010101" pitchFamily="2" charset="-122"/>
              </a:rPr>
              <a:t>$49</a:t>
            </a:r>
          </a:p>
          <a:p>
            <a:pPr marL="762000" lvl="1" indent="-304800"/>
            <a:r>
              <a:rPr lang="en-US" altLang="zh-CN" dirty="0">
                <a:ea typeface="宋体" panose="02010600030101010101" pitchFamily="2" charset="-122"/>
              </a:rPr>
              <a:t>$50</a:t>
            </a:r>
          </a:p>
          <a:p>
            <a:pPr marL="342900" indent="-342900"/>
            <a:endParaRPr lang="en-US" altLang="zh-CN" sz="2000" dirty="0">
              <a:ea typeface="宋体" panose="02010600030101010101" pitchFamily="2" charset="-122"/>
            </a:endParaRPr>
          </a:p>
          <a:p>
            <a:pPr marL="762000" lvl="1" indent="-304800"/>
            <a:endParaRPr lang="zh-CN" altLang="en-US" sz="2000" dirty="0">
              <a:ea typeface="宋体" panose="02010600030101010101" pitchFamily="2" charset="-122"/>
            </a:endParaRPr>
          </a:p>
        </p:txBody>
      </p:sp>
    </p:spTree>
    <p:extLst>
      <p:ext uri="{BB962C8B-B14F-4D97-AF65-F5344CB8AC3E}">
        <p14:creationId xmlns:p14="http://schemas.microsoft.com/office/powerpoint/2010/main" val="28002733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BEF615B5-31FE-42AF-8116-3716D3184DFA}"/>
              </a:ext>
            </a:extLst>
          </p:cNvPr>
          <p:cNvSpPr>
            <a:spLocks noGrp="1" noChangeArrowheads="1"/>
          </p:cNvSpPr>
          <p:nvPr>
            <p:ph type="title"/>
          </p:nvPr>
        </p:nvSpPr>
        <p:spPr>
          <a:xfrm>
            <a:off x="1843089" y="914401"/>
            <a:ext cx="8505825" cy="354013"/>
          </a:xfrm>
        </p:spPr>
        <p:txBody>
          <a:bodyPr>
            <a:normAutofit fontScale="90000"/>
          </a:bodyPr>
          <a:lstStyle/>
          <a:p>
            <a:pPr eaLnBrk="1" hangingPunct="1"/>
            <a:r>
              <a:rPr lang="en-US" altLang="zh-CN">
                <a:ea typeface="宋体" panose="02010600030101010101" pitchFamily="2" charset="-122"/>
              </a:rPr>
              <a:t>Convertible Bonds</a:t>
            </a:r>
          </a:p>
        </p:txBody>
      </p:sp>
      <p:sp>
        <p:nvSpPr>
          <p:cNvPr id="59395" name="Rectangle 3">
            <a:extLst>
              <a:ext uri="{FF2B5EF4-FFF2-40B4-BE49-F238E27FC236}">
                <a16:creationId xmlns:a16="http://schemas.microsoft.com/office/drawing/2014/main" id="{5F6E0C3F-FA98-4207-87F3-AAC5B592945C}"/>
              </a:ext>
            </a:extLst>
          </p:cNvPr>
          <p:cNvSpPr>
            <a:spLocks noGrp="1" noChangeArrowheads="1"/>
          </p:cNvSpPr>
          <p:nvPr>
            <p:ph type="body" idx="1"/>
          </p:nvPr>
        </p:nvSpPr>
        <p:spPr>
          <a:xfrm>
            <a:off x="1828801" y="1265238"/>
            <a:ext cx="8505825" cy="3840162"/>
          </a:xfrm>
          <a:noFill/>
        </p:spPr>
        <p:txBody>
          <a:bodyPr>
            <a:normAutofit fontScale="92500" lnSpcReduction="20000"/>
          </a:bodyPr>
          <a:lstStyle/>
          <a:p>
            <a:pPr marL="342900" indent="-342900">
              <a:buNone/>
            </a:pPr>
            <a:endParaRPr lang="en-US" altLang="zh-CN" sz="2000" dirty="0">
              <a:ea typeface="宋体" panose="02010600030101010101" pitchFamily="2" charset="-122"/>
            </a:endParaRPr>
          </a:p>
          <a:p>
            <a:pPr marL="342900" indent="-342900"/>
            <a:r>
              <a:rPr lang="en-US" altLang="zh-CN" sz="2000" dirty="0">
                <a:ea typeface="宋体" panose="02010600030101010101" pitchFamily="2" charset="-122"/>
              </a:rPr>
              <a:t>Arbitrage</a:t>
            </a:r>
          </a:p>
          <a:p>
            <a:pPr marL="762000" lvl="1" indent="-304800"/>
            <a:r>
              <a:rPr lang="en-US" altLang="zh-CN" sz="1800" dirty="0">
                <a:ea typeface="宋体" panose="02010600030101010101" pitchFamily="2" charset="-122"/>
              </a:rPr>
              <a:t>A technique that involves profiting from price differentials in the same or similar security</a:t>
            </a:r>
          </a:p>
          <a:p>
            <a:pPr marL="762000" lvl="1" indent="-304800"/>
            <a:r>
              <a:rPr lang="en-US" altLang="zh-CN" sz="1800" dirty="0">
                <a:ea typeface="宋体" panose="02010600030101010101" pitchFamily="2" charset="-122"/>
              </a:rPr>
              <a:t>These are the times when the market price of the convertible bonds does not reflect the value of the common stock that would be received if the bond were converted into stock</a:t>
            </a:r>
          </a:p>
          <a:p>
            <a:pPr marL="342900" indent="-342900"/>
            <a:r>
              <a:rPr lang="en-US" altLang="zh-CN" dirty="0">
                <a:ea typeface="宋体" panose="02010600030101010101" pitchFamily="2" charset="-122"/>
              </a:rPr>
              <a:t>A technique used to profit from price differentials in the same security is known as:</a:t>
            </a:r>
          </a:p>
          <a:p>
            <a:pPr marL="762000" lvl="1" indent="-304800"/>
            <a:r>
              <a:rPr lang="en-US" altLang="zh-CN" b="1" dirty="0">
                <a:solidFill>
                  <a:srgbClr val="FF0000"/>
                </a:solidFill>
                <a:ea typeface="宋体" panose="02010600030101010101" pitchFamily="2" charset="-122"/>
              </a:rPr>
              <a:t>Arbitrage</a:t>
            </a:r>
          </a:p>
          <a:p>
            <a:pPr marL="762000" lvl="1" indent="-304800"/>
            <a:r>
              <a:rPr lang="en-US" altLang="zh-CN" dirty="0">
                <a:ea typeface="宋体" panose="02010600030101010101" pitchFamily="2" charset="-122"/>
              </a:rPr>
              <a:t>Dilution</a:t>
            </a:r>
          </a:p>
          <a:p>
            <a:pPr marL="762000" lvl="1" indent="-304800"/>
            <a:r>
              <a:rPr lang="en-US" altLang="zh-CN" dirty="0">
                <a:ea typeface="宋体" panose="02010600030101010101" pitchFamily="2" charset="-122"/>
              </a:rPr>
              <a:t>Forced conversion</a:t>
            </a:r>
          </a:p>
          <a:p>
            <a:pPr marL="762000" lvl="1" indent="-304800"/>
            <a:r>
              <a:rPr lang="en-US" altLang="zh-CN" dirty="0">
                <a:ea typeface="宋体" panose="02010600030101010101" pitchFamily="2" charset="-122"/>
              </a:rPr>
              <a:t>Tender offer</a:t>
            </a:r>
            <a:endParaRPr lang="en-US" altLang="zh-CN" sz="1800" dirty="0">
              <a:ea typeface="宋体" panose="02010600030101010101" pitchFamily="2" charset="-122"/>
            </a:endParaRPr>
          </a:p>
          <a:p>
            <a:pPr marL="762000" lvl="1" indent="-304800"/>
            <a:endParaRPr lang="zh-CN" altLang="en-US" sz="2000" dirty="0">
              <a:ea typeface="宋体" panose="02010600030101010101" pitchFamily="2" charset="-122"/>
            </a:endParaRPr>
          </a:p>
        </p:txBody>
      </p:sp>
    </p:spTree>
    <p:extLst>
      <p:ext uri="{BB962C8B-B14F-4D97-AF65-F5344CB8AC3E}">
        <p14:creationId xmlns:p14="http://schemas.microsoft.com/office/powerpoint/2010/main" val="14421871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DC920711-7B0D-4DF6-92F2-CA12251F846A}"/>
              </a:ext>
            </a:extLst>
          </p:cNvPr>
          <p:cNvSpPr>
            <a:spLocks noGrp="1" noChangeArrowheads="1"/>
          </p:cNvSpPr>
          <p:nvPr>
            <p:ph type="title"/>
          </p:nvPr>
        </p:nvSpPr>
        <p:spPr>
          <a:xfrm>
            <a:off x="1843089" y="914401"/>
            <a:ext cx="8505825" cy="354013"/>
          </a:xfrm>
        </p:spPr>
        <p:txBody>
          <a:bodyPr>
            <a:normAutofit fontScale="90000"/>
          </a:bodyPr>
          <a:lstStyle/>
          <a:p>
            <a:pPr eaLnBrk="1" hangingPunct="1"/>
            <a:r>
              <a:rPr lang="en-US" altLang="zh-CN">
                <a:ea typeface="宋体" panose="02010600030101010101" pitchFamily="2" charset="-122"/>
              </a:rPr>
              <a:t>Corporate Bond Rating</a:t>
            </a:r>
          </a:p>
        </p:txBody>
      </p:sp>
      <p:sp>
        <p:nvSpPr>
          <p:cNvPr id="64515" name="Rectangle 3">
            <a:extLst>
              <a:ext uri="{FF2B5EF4-FFF2-40B4-BE49-F238E27FC236}">
                <a16:creationId xmlns:a16="http://schemas.microsoft.com/office/drawing/2014/main" id="{D4817D2F-0A5D-448B-9BE9-D5F7F86D3886}"/>
              </a:ext>
            </a:extLst>
          </p:cNvPr>
          <p:cNvSpPr>
            <a:spLocks noChangeArrowheads="1"/>
          </p:cNvSpPr>
          <p:nvPr/>
        </p:nvSpPr>
        <p:spPr bwMode="auto">
          <a:xfrm>
            <a:off x="3657600" y="19812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00A6D6"/>
              </a:buClr>
              <a:buFont typeface="Arial" panose="020B0604020202020204" pitchFamily="34" charset="0"/>
              <a:buChar char="&gt;"/>
              <a:defRPr b="1">
                <a:solidFill>
                  <a:schemeClr val="tx1"/>
                </a:solidFill>
                <a:latin typeface="Arial" panose="020B0604020202020204" pitchFamily="34" charset="0"/>
              </a:defRPr>
            </a:lvl1pPr>
            <a:lvl2pPr marL="742950" indent="-285750">
              <a:spcBef>
                <a:spcPct val="20000"/>
              </a:spcBef>
              <a:buClr>
                <a:schemeClr val="bg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bg2"/>
              </a:buClr>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Clr>
                <a:schemeClr val="bg2"/>
              </a:buClr>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Clr>
                <a:schemeClr val="bg2"/>
              </a:buClr>
              <a:buFont typeface="Arial" panose="020B0604020202020204" pitchFamily="34" charset="0"/>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Arial" panose="020B0604020202020204" pitchFamily="34" charset="0"/>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Arial" panose="020B0604020202020204" pitchFamily="34" charset="0"/>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Arial" panose="020B0604020202020204" pitchFamily="34" charset="0"/>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Arial" panose="020B0604020202020204" pitchFamily="34" charset="0"/>
              <a:buChar char="–"/>
              <a:defRPr sz="1200">
                <a:solidFill>
                  <a:schemeClr val="tx1"/>
                </a:solidFill>
                <a:latin typeface="Arial" panose="020B0604020202020204" pitchFamily="34" charset="0"/>
              </a:defRPr>
            </a:lvl9pPr>
          </a:lstStyle>
          <a:p>
            <a:pPr eaLnBrk="1" hangingPunct="1">
              <a:lnSpc>
                <a:spcPct val="80000"/>
              </a:lnSpc>
            </a:pPr>
            <a:endParaRPr lang="zh-CN" altLang="en-US" sz="1000">
              <a:ea typeface="宋体" panose="02010600030101010101" pitchFamily="2" charset="-122"/>
            </a:endParaRPr>
          </a:p>
        </p:txBody>
      </p:sp>
      <p:sp>
        <p:nvSpPr>
          <p:cNvPr id="64516" name="Rectangle 4">
            <a:extLst>
              <a:ext uri="{FF2B5EF4-FFF2-40B4-BE49-F238E27FC236}">
                <a16:creationId xmlns:a16="http://schemas.microsoft.com/office/drawing/2014/main" id="{CEDD746D-BEB1-4247-8F6E-BB6152AD8C89}"/>
              </a:ext>
            </a:extLst>
          </p:cNvPr>
          <p:cNvSpPr>
            <a:spLocks noGrp="1" noChangeArrowheads="1"/>
          </p:cNvSpPr>
          <p:nvPr>
            <p:ph type="body" idx="1"/>
          </p:nvPr>
        </p:nvSpPr>
        <p:spPr>
          <a:xfrm>
            <a:off x="1905000" y="1525588"/>
            <a:ext cx="7315200" cy="4191000"/>
          </a:xfrm>
        </p:spPr>
        <p:txBody>
          <a:bodyPr>
            <a:normAutofit fontScale="77500" lnSpcReduction="20000"/>
          </a:bodyPr>
          <a:lstStyle/>
          <a:p>
            <a:pPr marL="342900" indent="-342900"/>
            <a:r>
              <a:rPr lang="en-US" altLang="zh-CN" dirty="0">
                <a:ea typeface="宋体" panose="02010600030101010101" pitchFamily="2" charset="-122"/>
              </a:rPr>
              <a:t>Securities that are rated </a:t>
            </a:r>
            <a:r>
              <a:rPr lang="en-US" altLang="zh-CN" dirty="0" err="1">
                <a:ea typeface="宋体" panose="02010600030101010101" pitchFamily="2" charset="-122"/>
              </a:rPr>
              <a:t>Aaa</a:t>
            </a:r>
            <a:r>
              <a:rPr lang="en-US" altLang="zh-CN" dirty="0">
                <a:ea typeface="宋体" panose="02010600030101010101" pitchFamily="2" charset="-122"/>
              </a:rPr>
              <a:t> to Baa or AAA to BBB are called Investment Grade securities and are suitable for most investors</a:t>
            </a:r>
          </a:p>
          <a:p>
            <a:pPr marL="342900" indent="-342900"/>
            <a:r>
              <a:rPr lang="en-US" altLang="zh-CN" dirty="0">
                <a:ea typeface="宋体" panose="02010600030101010101" pitchFamily="2" charset="-122"/>
              </a:rPr>
              <a:t>Ba or BB and blow are considered speculative</a:t>
            </a:r>
          </a:p>
          <a:p>
            <a:pPr marL="342900" indent="-342900"/>
            <a:r>
              <a:rPr lang="en-US" altLang="zh-CN" dirty="0">
                <a:ea typeface="宋体" panose="02010600030101010101" pitchFamily="2" charset="-122"/>
              </a:rPr>
              <a:t>The lower the rating, the greater the chance of default</a:t>
            </a:r>
          </a:p>
          <a:p>
            <a:pPr marL="342900" indent="-342900"/>
            <a:r>
              <a:rPr lang="en-US" altLang="zh-CN" dirty="0">
                <a:ea typeface="宋体" panose="02010600030101010101" pitchFamily="2" charset="-122"/>
              </a:rPr>
              <a:t>Bonds that are rated below Baa or BBB are also known as high-yield or junk bonds</a:t>
            </a:r>
          </a:p>
          <a:p>
            <a:pPr marL="342900" indent="-342900"/>
            <a:endParaRPr lang="en-US" altLang="zh-CN" dirty="0">
              <a:ea typeface="宋体" panose="02010600030101010101" pitchFamily="2" charset="-122"/>
            </a:endParaRPr>
          </a:p>
          <a:p>
            <a:pPr marL="342900" indent="-342900"/>
            <a:r>
              <a:rPr lang="en-US" altLang="zh-CN" dirty="0">
                <a:ea typeface="宋体" panose="02010600030101010101" pitchFamily="2" charset="-122"/>
              </a:rPr>
              <a:t>Bonds that are rated BB or below are called:</a:t>
            </a:r>
          </a:p>
          <a:p>
            <a:pPr marL="706438" lvl="1" indent="-304800"/>
            <a:r>
              <a:rPr lang="en-US" altLang="zh-CN" dirty="0">
                <a:ea typeface="宋体" panose="02010600030101010101" pitchFamily="2" charset="-122"/>
              </a:rPr>
              <a:t>Short-term bonds</a:t>
            </a:r>
          </a:p>
          <a:p>
            <a:pPr marL="706438" lvl="1" indent="-304800"/>
            <a:r>
              <a:rPr lang="en-US" altLang="zh-CN" dirty="0">
                <a:ea typeface="宋体" panose="02010600030101010101" pitchFamily="2" charset="-122"/>
              </a:rPr>
              <a:t>Zero-coupon bonds</a:t>
            </a:r>
          </a:p>
          <a:p>
            <a:pPr marL="706438" lvl="1" indent="-304800"/>
            <a:r>
              <a:rPr lang="en-US" altLang="zh-CN" b="1" dirty="0">
                <a:solidFill>
                  <a:srgbClr val="FF0000"/>
                </a:solidFill>
                <a:ea typeface="宋体" panose="02010600030101010101" pitchFamily="2" charset="-122"/>
              </a:rPr>
              <a:t>High-yield bonds</a:t>
            </a:r>
          </a:p>
          <a:p>
            <a:pPr marL="706438" lvl="1" indent="-304800"/>
            <a:r>
              <a:rPr lang="en-US" altLang="zh-CN" dirty="0">
                <a:ea typeface="宋体" panose="02010600030101010101" pitchFamily="2" charset="-122"/>
              </a:rPr>
              <a:t>Callable bonds</a:t>
            </a:r>
          </a:p>
          <a:p>
            <a:pPr marL="342900" indent="-342900"/>
            <a:endParaRPr lang="en-US" altLang="zh-CN" dirty="0">
              <a:ea typeface="宋体" panose="02010600030101010101" pitchFamily="2" charset="-122"/>
            </a:endParaRPr>
          </a:p>
          <a:p>
            <a:pPr marL="342900" indent="-342900"/>
            <a:endParaRPr lang="en-US" altLang="zh-CN" dirty="0">
              <a:ea typeface="宋体" panose="02010600030101010101" pitchFamily="2" charset="-122"/>
            </a:endParaRPr>
          </a:p>
        </p:txBody>
      </p:sp>
    </p:spTree>
    <p:extLst>
      <p:ext uri="{BB962C8B-B14F-4D97-AF65-F5344CB8AC3E}">
        <p14:creationId xmlns:p14="http://schemas.microsoft.com/office/powerpoint/2010/main" val="6862600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9FCAE4B5-E205-4F1F-BF71-0698CB10905A}"/>
              </a:ext>
            </a:extLst>
          </p:cNvPr>
          <p:cNvSpPr>
            <a:spLocks noGrp="1" noChangeArrowheads="1"/>
          </p:cNvSpPr>
          <p:nvPr>
            <p:ph type="title"/>
          </p:nvPr>
        </p:nvSpPr>
        <p:spPr>
          <a:xfrm>
            <a:off x="1843089" y="914401"/>
            <a:ext cx="8505825" cy="354013"/>
          </a:xfrm>
        </p:spPr>
        <p:txBody>
          <a:bodyPr>
            <a:normAutofit fontScale="90000"/>
          </a:bodyPr>
          <a:lstStyle/>
          <a:p>
            <a:pPr eaLnBrk="1" hangingPunct="1"/>
            <a:r>
              <a:rPr lang="en-US" altLang="zh-CN">
                <a:ea typeface="宋体" panose="02010600030101010101" pitchFamily="2" charset="-122"/>
              </a:rPr>
              <a:t>Corporate Bond Rating</a:t>
            </a:r>
          </a:p>
        </p:txBody>
      </p:sp>
      <p:sp>
        <p:nvSpPr>
          <p:cNvPr id="66563" name="Rectangle 3">
            <a:extLst>
              <a:ext uri="{FF2B5EF4-FFF2-40B4-BE49-F238E27FC236}">
                <a16:creationId xmlns:a16="http://schemas.microsoft.com/office/drawing/2014/main" id="{7DFD8E30-7C5D-4C25-82CB-A92357FEBD2B}"/>
              </a:ext>
            </a:extLst>
          </p:cNvPr>
          <p:cNvSpPr>
            <a:spLocks noChangeArrowheads="1"/>
          </p:cNvSpPr>
          <p:nvPr/>
        </p:nvSpPr>
        <p:spPr bwMode="auto">
          <a:xfrm>
            <a:off x="3657600" y="19812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00A6D6"/>
              </a:buClr>
              <a:buFont typeface="Arial" panose="020B0604020202020204" pitchFamily="34" charset="0"/>
              <a:buChar char="&gt;"/>
              <a:defRPr b="1">
                <a:solidFill>
                  <a:schemeClr val="tx1"/>
                </a:solidFill>
                <a:latin typeface="Arial" panose="020B0604020202020204" pitchFamily="34" charset="0"/>
              </a:defRPr>
            </a:lvl1pPr>
            <a:lvl2pPr marL="742950" indent="-285750">
              <a:spcBef>
                <a:spcPct val="20000"/>
              </a:spcBef>
              <a:buClr>
                <a:schemeClr val="bg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bg2"/>
              </a:buClr>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Clr>
                <a:schemeClr val="bg2"/>
              </a:buClr>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Clr>
                <a:schemeClr val="bg2"/>
              </a:buClr>
              <a:buFont typeface="Arial" panose="020B0604020202020204" pitchFamily="34" charset="0"/>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Arial" panose="020B0604020202020204" pitchFamily="34" charset="0"/>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Arial" panose="020B0604020202020204" pitchFamily="34" charset="0"/>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Arial" panose="020B0604020202020204" pitchFamily="34" charset="0"/>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Arial" panose="020B0604020202020204" pitchFamily="34" charset="0"/>
              <a:buChar char="–"/>
              <a:defRPr sz="1200">
                <a:solidFill>
                  <a:schemeClr val="tx1"/>
                </a:solidFill>
                <a:latin typeface="Arial" panose="020B0604020202020204" pitchFamily="34" charset="0"/>
              </a:defRPr>
            </a:lvl9pPr>
          </a:lstStyle>
          <a:p>
            <a:pPr eaLnBrk="1" hangingPunct="1">
              <a:lnSpc>
                <a:spcPct val="80000"/>
              </a:lnSpc>
            </a:pPr>
            <a:endParaRPr lang="zh-CN" altLang="en-US" sz="1000">
              <a:ea typeface="宋体" panose="02010600030101010101" pitchFamily="2" charset="-122"/>
            </a:endParaRPr>
          </a:p>
        </p:txBody>
      </p:sp>
      <p:sp>
        <p:nvSpPr>
          <p:cNvPr id="66564" name="Rectangle 4">
            <a:extLst>
              <a:ext uri="{FF2B5EF4-FFF2-40B4-BE49-F238E27FC236}">
                <a16:creationId xmlns:a16="http://schemas.microsoft.com/office/drawing/2014/main" id="{14AF670E-AD30-42E4-8103-483D976ED5D6}"/>
              </a:ext>
            </a:extLst>
          </p:cNvPr>
          <p:cNvSpPr>
            <a:spLocks noGrp="1" noChangeArrowheads="1"/>
          </p:cNvSpPr>
          <p:nvPr>
            <p:ph type="body" idx="1"/>
          </p:nvPr>
        </p:nvSpPr>
        <p:spPr>
          <a:xfrm>
            <a:off x="1905000" y="1525588"/>
            <a:ext cx="7315200" cy="4191000"/>
          </a:xfrm>
        </p:spPr>
        <p:txBody>
          <a:bodyPr>
            <a:normAutofit lnSpcReduction="10000"/>
          </a:bodyPr>
          <a:lstStyle/>
          <a:p>
            <a:pPr marL="342900" indent="-342900"/>
            <a:r>
              <a:rPr lang="en-US" altLang="zh-CN" dirty="0">
                <a:ea typeface="宋体" panose="02010600030101010101" pitchFamily="2" charset="-122"/>
              </a:rPr>
              <a:t>Rating organizations are primarily concerned with the risk of default.</a:t>
            </a:r>
          </a:p>
          <a:p>
            <a:pPr marL="342900" indent="-342900"/>
            <a:r>
              <a:rPr lang="en-US" altLang="zh-CN" dirty="0">
                <a:ea typeface="宋体" panose="02010600030101010101" pitchFamily="2" charset="-122"/>
              </a:rPr>
              <a:t>A high rating indicates a low risk of default</a:t>
            </a:r>
          </a:p>
          <a:p>
            <a:pPr marL="342900" indent="-342900"/>
            <a:endParaRPr lang="en-US" altLang="zh-CN" dirty="0">
              <a:ea typeface="宋体" panose="02010600030101010101" pitchFamily="2" charset="-122"/>
            </a:endParaRPr>
          </a:p>
          <a:p>
            <a:pPr marL="342900" indent="-342900"/>
            <a:r>
              <a:rPr lang="en-US" altLang="zh-CN" dirty="0">
                <a:ea typeface="宋体" panose="02010600030101010101" pitchFamily="2" charset="-122"/>
              </a:rPr>
              <a:t>Rating organizations are primarily concerned with the risk of:</a:t>
            </a:r>
          </a:p>
          <a:p>
            <a:pPr marL="706438" lvl="1" indent="-304800"/>
            <a:r>
              <a:rPr lang="en-US" altLang="zh-CN" dirty="0">
                <a:ea typeface="宋体" panose="02010600030101010101" pitchFamily="2" charset="-122"/>
              </a:rPr>
              <a:t>Declining purchasing power</a:t>
            </a:r>
          </a:p>
          <a:p>
            <a:pPr marL="706438" lvl="1" indent="-304800"/>
            <a:r>
              <a:rPr lang="en-US" altLang="zh-CN" dirty="0">
                <a:ea typeface="宋体" panose="02010600030101010101" pitchFamily="2" charset="-122"/>
              </a:rPr>
              <a:t>Market price fluctuation</a:t>
            </a:r>
          </a:p>
          <a:p>
            <a:pPr marL="706438" lvl="1" indent="-304800"/>
            <a:r>
              <a:rPr lang="en-US" altLang="zh-CN" b="1" dirty="0">
                <a:solidFill>
                  <a:srgbClr val="FF0000"/>
                </a:solidFill>
                <a:ea typeface="宋体" panose="02010600030101010101" pitchFamily="2" charset="-122"/>
              </a:rPr>
              <a:t>Default</a:t>
            </a:r>
          </a:p>
          <a:p>
            <a:pPr marL="706438" lvl="1" indent="-304800"/>
            <a:r>
              <a:rPr lang="en-US" altLang="zh-CN" dirty="0">
                <a:ea typeface="宋体" panose="02010600030101010101" pitchFamily="2" charset="-122"/>
              </a:rPr>
              <a:t>Illiquidity</a:t>
            </a:r>
          </a:p>
          <a:p>
            <a:pPr marL="342900" indent="-342900"/>
            <a:endParaRPr lang="en-US" altLang="zh-CN" dirty="0">
              <a:ea typeface="宋体" panose="02010600030101010101" pitchFamily="2" charset="-122"/>
            </a:endParaRPr>
          </a:p>
          <a:p>
            <a:pPr marL="342900" indent="-342900"/>
            <a:endParaRPr lang="en-US" altLang="zh-CN" dirty="0">
              <a:ea typeface="宋体" panose="02010600030101010101" pitchFamily="2" charset="-122"/>
            </a:endParaRPr>
          </a:p>
        </p:txBody>
      </p:sp>
    </p:spTree>
    <p:extLst>
      <p:ext uri="{BB962C8B-B14F-4D97-AF65-F5344CB8AC3E}">
        <p14:creationId xmlns:p14="http://schemas.microsoft.com/office/powerpoint/2010/main" val="4078643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643B3061-4C61-41E8-A66E-ABEFC2BEEE64}"/>
              </a:ext>
            </a:extLst>
          </p:cNvPr>
          <p:cNvSpPr>
            <a:spLocks noGrp="1" noChangeArrowheads="1"/>
          </p:cNvSpPr>
          <p:nvPr>
            <p:ph type="title"/>
          </p:nvPr>
        </p:nvSpPr>
        <p:spPr>
          <a:xfrm>
            <a:off x="1843089" y="914401"/>
            <a:ext cx="8505825" cy="354013"/>
          </a:xfrm>
        </p:spPr>
        <p:txBody>
          <a:bodyPr>
            <a:normAutofit fontScale="90000"/>
          </a:bodyPr>
          <a:lstStyle/>
          <a:p>
            <a:pPr eaLnBrk="1" hangingPunct="1"/>
            <a:r>
              <a:rPr lang="en-US" altLang="zh-CN">
                <a:ea typeface="宋体" panose="02010600030101010101" pitchFamily="2" charset="-122"/>
              </a:rPr>
              <a:t>Call Provisions</a:t>
            </a:r>
          </a:p>
        </p:txBody>
      </p:sp>
      <p:sp>
        <p:nvSpPr>
          <p:cNvPr id="69635" name="Rectangle 3">
            <a:extLst>
              <a:ext uri="{FF2B5EF4-FFF2-40B4-BE49-F238E27FC236}">
                <a16:creationId xmlns:a16="http://schemas.microsoft.com/office/drawing/2014/main" id="{0697566A-88DE-4651-992B-8E11404A83C9}"/>
              </a:ext>
            </a:extLst>
          </p:cNvPr>
          <p:cNvSpPr>
            <a:spLocks noChangeArrowheads="1"/>
          </p:cNvSpPr>
          <p:nvPr/>
        </p:nvSpPr>
        <p:spPr bwMode="auto">
          <a:xfrm>
            <a:off x="3657600" y="19812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00A6D6"/>
              </a:buClr>
              <a:buFont typeface="Arial" panose="020B0604020202020204" pitchFamily="34" charset="0"/>
              <a:buChar char="&gt;"/>
              <a:defRPr b="1">
                <a:solidFill>
                  <a:schemeClr val="tx1"/>
                </a:solidFill>
                <a:latin typeface="Arial" panose="020B0604020202020204" pitchFamily="34" charset="0"/>
              </a:defRPr>
            </a:lvl1pPr>
            <a:lvl2pPr marL="742950" indent="-285750">
              <a:spcBef>
                <a:spcPct val="20000"/>
              </a:spcBef>
              <a:buClr>
                <a:schemeClr val="bg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bg2"/>
              </a:buClr>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Clr>
                <a:schemeClr val="bg2"/>
              </a:buClr>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Clr>
                <a:schemeClr val="bg2"/>
              </a:buClr>
              <a:buFont typeface="Arial" panose="020B0604020202020204" pitchFamily="34" charset="0"/>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Arial" panose="020B0604020202020204" pitchFamily="34" charset="0"/>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Arial" panose="020B0604020202020204" pitchFamily="34" charset="0"/>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Arial" panose="020B0604020202020204" pitchFamily="34" charset="0"/>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Arial" panose="020B0604020202020204" pitchFamily="34" charset="0"/>
              <a:buChar char="–"/>
              <a:defRPr sz="1200">
                <a:solidFill>
                  <a:schemeClr val="tx1"/>
                </a:solidFill>
                <a:latin typeface="Arial" panose="020B0604020202020204" pitchFamily="34" charset="0"/>
              </a:defRPr>
            </a:lvl9pPr>
          </a:lstStyle>
          <a:p>
            <a:pPr eaLnBrk="1" hangingPunct="1">
              <a:lnSpc>
                <a:spcPct val="80000"/>
              </a:lnSpc>
            </a:pPr>
            <a:endParaRPr lang="zh-CN" altLang="en-US" sz="1000">
              <a:ea typeface="宋体" panose="02010600030101010101" pitchFamily="2" charset="-122"/>
            </a:endParaRPr>
          </a:p>
        </p:txBody>
      </p:sp>
      <p:sp>
        <p:nvSpPr>
          <p:cNvPr id="69636" name="Rectangle 4">
            <a:extLst>
              <a:ext uri="{FF2B5EF4-FFF2-40B4-BE49-F238E27FC236}">
                <a16:creationId xmlns:a16="http://schemas.microsoft.com/office/drawing/2014/main" id="{CCEDF979-8340-42B1-8FFA-B5963CFA8711}"/>
              </a:ext>
            </a:extLst>
          </p:cNvPr>
          <p:cNvSpPr>
            <a:spLocks noGrp="1" noChangeArrowheads="1"/>
          </p:cNvSpPr>
          <p:nvPr>
            <p:ph type="body" idx="1"/>
          </p:nvPr>
        </p:nvSpPr>
        <p:spPr>
          <a:xfrm>
            <a:off x="1905000" y="1525588"/>
            <a:ext cx="7315200" cy="4191000"/>
          </a:xfrm>
        </p:spPr>
        <p:txBody>
          <a:bodyPr>
            <a:normAutofit fontScale="92500" lnSpcReduction="20000"/>
          </a:bodyPr>
          <a:lstStyle/>
          <a:p>
            <a:pPr marL="342900" indent="-342900"/>
            <a:r>
              <a:rPr lang="en-US" altLang="zh-CN" dirty="0">
                <a:ea typeface="宋体" panose="02010600030101010101" pitchFamily="2" charset="-122"/>
              </a:rPr>
              <a:t>Call Premium</a:t>
            </a:r>
          </a:p>
          <a:p>
            <a:pPr marL="706438" lvl="1" indent="-304800"/>
            <a:r>
              <a:rPr lang="en-US" altLang="zh-CN" dirty="0">
                <a:ea typeface="宋体" panose="02010600030101010101" pitchFamily="2" charset="-122"/>
              </a:rPr>
              <a:t>For callable bonds, the issuer will usually need to pay the investors more than the par value of the bonds in order to compensate them for the call risk</a:t>
            </a:r>
          </a:p>
          <a:p>
            <a:pPr marL="706438" lvl="1" indent="-304800"/>
            <a:r>
              <a:rPr lang="en-US" altLang="zh-CN" dirty="0">
                <a:ea typeface="宋体" panose="02010600030101010101" pitchFamily="2" charset="-122"/>
              </a:rPr>
              <a:t>This is known as a call premium</a:t>
            </a:r>
          </a:p>
          <a:p>
            <a:pPr marL="706438" lvl="1" indent="-304800"/>
            <a:endParaRPr lang="en-US" altLang="zh-CN" dirty="0">
              <a:ea typeface="宋体" panose="02010600030101010101" pitchFamily="2" charset="-122"/>
            </a:endParaRPr>
          </a:p>
          <a:p>
            <a:pPr marL="342900" indent="-342900"/>
            <a:r>
              <a:rPr lang="en-US" altLang="zh-CN" dirty="0">
                <a:ea typeface="宋体" panose="02010600030101010101" pitchFamily="2" charset="-122"/>
              </a:rPr>
              <a:t>A bond is purchased that is callable at 105 in five years.  How much will the investor receive if the bond id called after five years?</a:t>
            </a:r>
          </a:p>
          <a:p>
            <a:pPr marL="706438" lvl="1" indent="-304800"/>
            <a:r>
              <a:rPr lang="en-US" altLang="zh-CN" dirty="0">
                <a:ea typeface="宋体" panose="02010600030101010101" pitchFamily="2" charset="-122"/>
              </a:rPr>
              <a:t>$800</a:t>
            </a:r>
          </a:p>
          <a:p>
            <a:pPr marL="706438" lvl="1" indent="-304800"/>
            <a:r>
              <a:rPr lang="en-US" altLang="zh-CN" dirty="0">
                <a:ea typeface="宋体" panose="02010600030101010101" pitchFamily="2" charset="-122"/>
              </a:rPr>
              <a:t>$950</a:t>
            </a:r>
          </a:p>
          <a:p>
            <a:pPr marL="706438" lvl="1" indent="-304800"/>
            <a:r>
              <a:rPr lang="en-US" altLang="zh-CN" dirty="0">
                <a:ea typeface="宋体" panose="02010600030101010101" pitchFamily="2" charset="-122"/>
              </a:rPr>
              <a:t>$1,000</a:t>
            </a:r>
          </a:p>
          <a:p>
            <a:pPr marL="706438" lvl="1" indent="-304800"/>
            <a:r>
              <a:rPr lang="en-US" altLang="zh-CN" b="1" dirty="0">
                <a:solidFill>
                  <a:srgbClr val="FF0000"/>
                </a:solidFill>
                <a:ea typeface="宋体" panose="02010600030101010101" pitchFamily="2" charset="-122"/>
              </a:rPr>
              <a:t>$1,050</a:t>
            </a:r>
          </a:p>
          <a:p>
            <a:pPr marL="342900" indent="-342900"/>
            <a:endParaRPr lang="en-US" altLang="zh-CN" dirty="0">
              <a:ea typeface="宋体" panose="02010600030101010101" pitchFamily="2" charset="-122"/>
            </a:endParaRPr>
          </a:p>
          <a:p>
            <a:pPr marL="706438" lvl="1" indent="-304800"/>
            <a:endParaRPr lang="en-US" altLang="zh-CN" dirty="0">
              <a:ea typeface="宋体" panose="02010600030101010101" pitchFamily="2" charset="-122"/>
            </a:endParaRPr>
          </a:p>
          <a:p>
            <a:pPr marL="342900" indent="-342900"/>
            <a:endParaRPr lang="en-US" altLang="zh-CN" dirty="0">
              <a:ea typeface="宋体" panose="02010600030101010101" pitchFamily="2" charset="-122"/>
            </a:endParaRPr>
          </a:p>
          <a:p>
            <a:pPr marL="342900" indent="-342900"/>
            <a:endParaRPr lang="en-US" altLang="zh-CN" dirty="0">
              <a:ea typeface="宋体" panose="02010600030101010101" pitchFamily="2" charset="-122"/>
            </a:endParaRPr>
          </a:p>
        </p:txBody>
      </p:sp>
    </p:spTree>
    <p:extLst>
      <p:ext uri="{BB962C8B-B14F-4D97-AF65-F5344CB8AC3E}">
        <p14:creationId xmlns:p14="http://schemas.microsoft.com/office/powerpoint/2010/main" val="12189019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9BC931DD-5172-4FA1-BA4B-D6A0F9D7F77E}"/>
              </a:ext>
            </a:extLst>
          </p:cNvPr>
          <p:cNvSpPr>
            <a:spLocks noGrp="1" noChangeArrowheads="1"/>
          </p:cNvSpPr>
          <p:nvPr>
            <p:ph type="title"/>
          </p:nvPr>
        </p:nvSpPr>
        <p:spPr>
          <a:xfrm>
            <a:off x="1843089" y="914401"/>
            <a:ext cx="8505825" cy="354013"/>
          </a:xfrm>
        </p:spPr>
        <p:txBody>
          <a:bodyPr>
            <a:normAutofit fontScale="90000"/>
          </a:bodyPr>
          <a:lstStyle/>
          <a:p>
            <a:pPr eaLnBrk="1" hangingPunct="1"/>
            <a:r>
              <a:rPr lang="en-US" altLang="zh-CN">
                <a:ea typeface="宋体" panose="02010600030101010101" pitchFamily="2" charset="-122"/>
              </a:rPr>
              <a:t>Call Premium</a:t>
            </a:r>
          </a:p>
        </p:txBody>
      </p:sp>
      <p:sp>
        <p:nvSpPr>
          <p:cNvPr id="71683" name="Rectangle 3">
            <a:extLst>
              <a:ext uri="{FF2B5EF4-FFF2-40B4-BE49-F238E27FC236}">
                <a16:creationId xmlns:a16="http://schemas.microsoft.com/office/drawing/2014/main" id="{80D53911-5509-462B-BE82-99566D00686F}"/>
              </a:ext>
            </a:extLst>
          </p:cNvPr>
          <p:cNvSpPr>
            <a:spLocks noChangeArrowheads="1"/>
          </p:cNvSpPr>
          <p:nvPr/>
        </p:nvSpPr>
        <p:spPr bwMode="auto">
          <a:xfrm>
            <a:off x="3657600" y="19812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00A6D6"/>
              </a:buClr>
              <a:buFont typeface="Arial" panose="020B0604020202020204" pitchFamily="34" charset="0"/>
              <a:buChar char="&gt;"/>
              <a:defRPr b="1">
                <a:solidFill>
                  <a:schemeClr val="tx1"/>
                </a:solidFill>
                <a:latin typeface="Arial" panose="020B0604020202020204" pitchFamily="34" charset="0"/>
              </a:defRPr>
            </a:lvl1pPr>
            <a:lvl2pPr marL="742950" indent="-285750">
              <a:spcBef>
                <a:spcPct val="20000"/>
              </a:spcBef>
              <a:buClr>
                <a:schemeClr val="bg2"/>
              </a:buClr>
              <a:buFont typeface="Arial" panose="020B0604020202020204" pitchFamily="34" charset="0"/>
              <a:buChar char="–"/>
              <a:defRPr sz="1600">
                <a:solidFill>
                  <a:schemeClr val="tx1"/>
                </a:solidFill>
                <a:latin typeface="Arial" panose="020B0604020202020204" pitchFamily="34" charset="0"/>
              </a:defRPr>
            </a:lvl2pPr>
            <a:lvl3pPr marL="1143000" indent="-228600">
              <a:spcBef>
                <a:spcPct val="20000"/>
              </a:spcBef>
              <a:buClr>
                <a:schemeClr val="bg2"/>
              </a:buClr>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Clr>
                <a:schemeClr val="bg2"/>
              </a:buClr>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Clr>
                <a:schemeClr val="bg2"/>
              </a:buClr>
              <a:buFont typeface="Arial" panose="020B0604020202020204" pitchFamily="34" charset="0"/>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Arial" panose="020B0604020202020204" pitchFamily="34" charset="0"/>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Arial" panose="020B0604020202020204" pitchFamily="34" charset="0"/>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Arial" panose="020B0604020202020204" pitchFamily="34" charset="0"/>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Arial" panose="020B0604020202020204" pitchFamily="34" charset="0"/>
              <a:buChar char="–"/>
              <a:defRPr sz="1200">
                <a:solidFill>
                  <a:schemeClr val="tx1"/>
                </a:solidFill>
                <a:latin typeface="Arial" panose="020B0604020202020204" pitchFamily="34" charset="0"/>
              </a:defRPr>
            </a:lvl9pPr>
          </a:lstStyle>
          <a:p>
            <a:pPr eaLnBrk="1" hangingPunct="1">
              <a:lnSpc>
                <a:spcPct val="80000"/>
              </a:lnSpc>
            </a:pPr>
            <a:endParaRPr lang="zh-CN" altLang="en-US" sz="1000">
              <a:ea typeface="宋体" panose="02010600030101010101" pitchFamily="2" charset="-122"/>
            </a:endParaRPr>
          </a:p>
        </p:txBody>
      </p:sp>
      <p:sp>
        <p:nvSpPr>
          <p:cNvPr id="71684" name="Rectangle 4">
            <a:extLst>
              <a:ext uri="{FF2B5EF4-FFF2-40B4-BE49-F238E27FC236}">
                <a16:creationId xmlns:a16="http://schemas.microsoft.com/office/drawing/2014/main" id="{2DBECEFE-2C69-41C8-93B4-A6B0D8EFDB87}"/>
              </a:ext>
            </a:extLst>
          </p:cNvPr>
          <p:cNvSpPr>
            <a:spLocks noGrp="1" noChangeArrowheads="1"/>
          </p:cNvSpPr>
          <p:nvPr>
            <p:ph type="body" idx="1"/>
          </p:nvPr>
        </p:nvSpPr>
        <p:spPr>
          <a:xfrm>
            <a:off x="1905000" y="1525588"/>
            <a:ext cx="7315200" cy="4191000"/>
          </a:xfrm>
        </p:spPr>
        <p:txBody>
          <a:bodyPr>
            <a:normAutofit fontScale="85000" lnSpcReduction="20000"/>
          </a:bodyPr>
          <a:lstStyle/>
          <a:p>
            <a:pPr marL="342900" indent="-342900"/>
            <a:r>
              <a:rPr lang="en-US" altLang="zh-CN" dirty="0">
                <a:ea typeface="宋体" panose="02010600030101010101" pitchFamily="2" charset="-122"/>
              </a:rPr>
              <a:t>The amount of money that the issuer must pay the owner of the bond when the bond is called</a:t>
            </a:r>
          </a:p>
          <a:p>
            <a:pPr marL="342900" indent="-342900"/>
            <a:r>
              <a:rPr lang="en-US" altLang="zh-CN" dirty="0">
                <a:ea typeface="宋体" panose="02010600030101010101" pitchFamily="2" charset="-122"/>
              </a:rPr>
              <a:t>The amount is above the par value of the bond</a:t>
            </a:r>
          </a:p>
          <a:p>
            <a:pPr marL="342900" indent="-342900"/>
            <a:r>
              <a:rPr lang="en-US" altLang="zh-CN" dirty="0">
                <a:ea typeface="宋体" panose="02010600030101010101" pitchFamily="2" charset="-122"/>
              </a:rPr>
              <a:t>Issuers usually call outstanding bonds when interest rates have dropped and they are able to issue new bonds at lower rates of interest</a:t>
            </a:r>
          </a:p>
          <a:p>
            <a:pPr marL="342900" indent="-342900"/>
            <a:endParaRPr lang="en-US" altLang="zh-CN" dirty="0">
              <a:ea typeface="宋体" panose="02010600030101010101" pitchFamily="2" charset="-122"/>
            </a:endParaRPr>
          </a:p>
          <a:p>
            <a:pPr marL="342900" indent="-342900"/>
            <a:r>
              <a:rPr lang="en-US" altLang="zh-CN" dirty="0">
                <a:ea typeface="宋体" panose="02010600030101010101" pitchFamily="2" charset="-122"/>
              </a:rPr>
              <a:t>The call premium of a bond refers to the amount:</a:t>
            </a:r>
          </a:p>
          <a:p>
            <a:pPr marL="706438" lvl="1" indent="-304800"/>
            <a:r>
              <a:rPr lang="en-US" altLang="zh-CN" dirty="0">
                <a:ea typeface="宋体" panose="02010600030101010101" pitchFamily="2" charset="-122"/>
              </a:rPr>
              <a:t>An investor must pay to buy a callable bond</a:t>
            </a:r>
          </a:p>
          <a:p>
            <a:pPr marL="706438" lvl="1" indent="-304800"/>
            <a:r>
              <a:rPr lang="en-US" altLang="zh-CN" dirty="0">
                <a:ea typeface="宋体" panose="02010600030101010101" pitchFamily="2" charset="-122"/>
              </a:rPr>
              <a:t>The issue must pay to exercise the call privilege</a:t>
            </a:r>
          </a:p>
          <a:p>
            <a:pPr marL="706438" lvl="1" indent="-304800"/>
            <a:r>
              <a:rPr lang="en-US" altLang="zh-CN" dirty="0">
                <a:ea typeface="宋体" panose="02010600030101010101" pitchFamily="2" charset="-122"/>
              </a:rPr>
              <a:t>The issuer must add to the semiannual interest payments to offset the call feature</a:t>
            </a:r>
          </a:p>
          <a:p>
            <a:pPr marL="706438" lvl="1" indent="-304800"/>
            <a:r>
              <a:rPr lang="en-US" altLang="zh-CN" b="1" dirty="0">
                <a:solidFill>
                  <a:srgbClr val="FF0000"/>
                </a:solidFill>
                <a:ea typeface="宋体" panose="02010600030101010101" pitchFamily="2" charset="-122"/>
              </a:rPr>
              <a:t>Added to the price at issuance to compensate for the call privilege</a:t>
            </a:r>
          </a:p>
          <a:p>
            <a:pPr marL="342900" indent="-342900"/>
            <a:endParaRPr lang="en-US" altLang="zh-CN" dirty="0">
              <a:ea typeface="宋体" panose="02010600030101010101" pitchFamily="2" charset="-122"/>
            </a:endParaRPr>
          </a:p>
          <a:p>
            <a:pPr marL="342900" indent="-342900"/>
            <a:endParaRPr lang="en-US" altLang="zh-CN" dirty="0">
              <a:ea typeface="宋体" panose="02010600030101010101" pitchFamily="2" charset="-122"/>
            </a:endParaRPr>
          </a:p>
          <a:p>
            <a:pPr marL="706438" lvl="1" indent="-304800"/>
            <a:endParaRPr lang="en-US" altLang="zh-CN" dirty="0">
              <a:ea typeface="宋体" panose="02010600030101010101" pitchFamily="2" charset="-122"/>
            </a:endParaRPr>
          </a:p>
          <a:p>
            <a:pPr marL="342900" indent="-342900"/>
            <a:endParaRPr lang="en-US" altLang="zh-CN" dirty="0">
              <a:ea typeface="宋体" panose="02010600030101010101" pitchFamily="2" charset="-122"/>
            </a:endParaRPr>
          </a:p>
          <a:p>
            <a:pPr marL="342900" indent="-342900"/>
            <a:endParaRPr lang="en-US" altLang="zh-CN" dirty="0">
              <a:ea typeface="宋体" panose="02010600030101010101" pitchFamily="2" charset="-122"/>
            </a:endParaRPr>
          </a:p>
        </p:txBody>
      </p:sp>
    </p:spTree>
    <p:extLst>
      <p:ext uri="{BB962C8B-B14F-4D97-AF65-F5344CB8AC3E}">
        <p14:creationId xmlns:p14="http://schemas.microsoft.com/office/powerpoint/2010/main" val="15601228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3BE5F31A-7EC3-46D0-891B-A41327BFF65E}"/>
              </a:ext>
            </a:extLst>
          </p:cNvPr>
          <p:cNvSpPr>
            <a:spLocks noGrp="1" noChangeArrowheads="1"/>
          </p:cNvSpPr>
          <p:nvPr>
            <p:ph type="title"/>
          </p:nvPr>
        </p:nvSpPr>
        <p:spPr>
          <a:xfrm>
            <a:off x="1843089" y="838201"/>
            <a:ext cx="8505825" cy="354013"/>
          </a:xfrm>
        </p:spPr>
        <p:txBody>
          <a:bodyPr>
            <a:normAutofit fontScale="90000"/>
          </a:bodyPr>
          <a:lstStyle/>
          <a:p>
            <a:pPr eaLnBrk="1" hangingPunct="1"/>
            <a:r>
              <a:rPr lang="en-US" altLang="zh-CN">
                <a:ea typeface="宋体" panose="02010600030101010101" pitchFamily="2" charset="-122"/>
              </a:rPr>
              <a:t>Agency Securities</a:t>
            </a:r>
          </a:p>
        </p:txBody>
      </p:sp>
      <p:sp>
        <p:nvSpPr>
          <p:cNvPr id="74755" name="Rectangle 3">
            <a:extLst>
              <a:ext uri="{FF2B5EF4-FFF2-40B4-BE49-F238E27FC236}">
                <a16:creationId xmlns:a16="http://schemas.microsoft.com/office/drawing/2014/main" id="{BBB16EEB-D302-4B54-B011-D4C26E01C070}"/>
              </a:ext>
            </a:extLst>
          </p:cNvPr>
          <p:cNvSpPr>
            <a:spLocks noGrp="1" noChangeArrowheads="1"/>
          </p:cNvSpPr>
          <p:nvPr>
            <p:ph type="body" idx="1"/>
          </p:nvPr>
        </p:nvSpPr>
        <p:spPr>
          <a:xfrm>
            <a:off x="1843089" y="1371601"/>
            <a:ext cx="8505825" cy="3840163"/>
          </a:xfrm>
        </p:spPr>
        <p:txBody>
          <a:bodyPr/>
          <a:lstStyle/>
          <a:p>
            <a:pPr marL="342900" indent="-342900"/>
            <a:r>
              <a:rPr lang="en-US" altLang="zh-CN" sz="1600" dirty="0">
                <a:ea typeface="宋体" panose="02010600030101010101" pitchFamily="2" charset="-122"/>
              </a:rPr>
              <a:t>Some examples of government-sponsored enterprise are:</a:t>
            </a:r>
          </a:p>
          <a:p>
            <a:pPr marL="706438" lvl="1" indent="-304800"/>
            <a:r>
              <a:rPr lang="en-US" altLang="zh-CN" sz="1400" dirty="0">
                <a:ea typeface="宋体" panose="02010600030101010101" pitchFamily="2" charset="-122"/>
              </a:rPr>
              <a:t>Federal Farm Credit Banks (FFCBs)</a:t>
            </a:r>
          </a:p>
          <a:p>
            <a:pPr marL="706438" lvl="1" indent="-304800"/>
            <a:r>
              <a:rPr lang="en-US" altLang="zh-CN" sz="1400" dirty="0">
                <a:ea typeface="宋体" panose="02010600030101010101" pitchFamily="2" charset="-122"/>
              </a:rPr>
              <a:t>Federal Home Loan Banks (FHLBs)</a:t>
            </a:r>
          </a:p>
          <a:p>
            <a:pPr marL="706438" lvl="1" indent="-304800"/>
            <a:r>
              <a:rPr lang="en-US" altLang="zh-CN" sz="1400" dirty="0">
                <a:ea typeface="宋体" panose="02010600030101010101" pitchFamily="2" charset="-122"/>
              </a:rPr>
              <a:t>Student Loan Marketing Association (SLMA or Sallie Mae)</a:t>
            </a:r>
          </a:p>
          <a:p>
            <a:pPr marL="706438" lvl="1" indent="-304800"/>
            <a:endParaRPr lang="en-US" altLang="zh-CN" sz="1400" dirty="0">
              <a:ea typeface="宋体" panose="02010600030101010101" pitchFamily="2" charset="-122"/>
            </a:endParaRPr>
          </a:p>
          <a:p>
            <a:pPr marL="342900" indent="-342900"/>
            <a:r>
              <a:rPr lang="en-US" altLang="zh-CN" dirty="0">
                <a:ea typeface="宋体" panose="02010600030101010101" pitchFamily="2" charset="-122"/>
              </a:rPr>
              <a:t>All the following securities are backed by the U.S. government EXCEPT:</a:t>
            </a:r>
          </a:p>
          <a:p>
            <a:pPr marL="706438" lvl="1" indent="-304800"/>
            <a:r>
              <a:rPr lang="en-US" altLang="zh-CN" dirty="0">
                <a:ea typeface="宋体" panose="02010600030101010101" pitchFamily="2" charset="-122"/>
              </a:rPr>
              <a:t>Government National Mortgage Association Certificates</a:t>
            </a:r>
          </a:p>
          <a:p>
            <a:pPr marL="706438" lvl="1" indent="-304800"/>
            <a:r>
              <a:rPr lang="en-US" altLang="zh-CN" dirty="0">
                <a:ea typeface="宋体" panose="02010600030101010101" pitchFamily="2" charset="-122"/>
              </a:rPr>
              <a:t>Treasury bills</a:t>
            </a:r>
          </a:p>
          <a:p>
            <a:pPr marL="706438" lvl="1" indent="-304800"/>
            <a:r>
              <a:rPr lang="en-US" altLang="zh-CN" b="1" dirty="0">
                <a:solidFill>
                  <a:srgbClr val="FF0000"/>
                </a:solidFill>
                <a:ea typeface="宋体" panose="02010600030101010101" pitchFamily="2" charset="-122"/>
              </a:rPr>
              <a:t>Student Loan Marketing Association certificates</a:t>
            </a:r>
          </a:p>
          <a:p>
            <a:pPr marL="706438" lvl="1" indent="-304800"/>
            <a:r>
              <a:rPr lang="en-US" altLang="zh-CN" dirty="0">
                <a:ea typeface="宋体" panose="02010600030101010101" pitchFamily="2" charset="-122"/>
              </a:rPr>
              <a:t>Treasury bonds</a:t>
            </a:r>
          </a:p>
        </p:txBody>
      </p:sp>
    </p:spTree>
    <p:extLst>
      <p:ext uri="{BB962C8B-B14F-4D97-AF65-F5344CB8AC3E}">
        <p14:creationId xmlns:p14="http://schemas.microsoft.com/office/powerpoint/2010/main" val="38779671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5F7682B1-8282-4576-BBCD-5040E9870EAE}"/>
              </a:ext>
            </a:extLst>
          </p:cNvPr>
          <p:cNvSpPr>
            <a:spLocks noGrp="1" noChangeArrowheads="1"/>
          </p:cNvSpPr>
          <p:nvPr>
            <p:ph type="title"/>
          </p:nvPr>
        </p:nvSpPr>
        <p:spPr>
          <a:xfrm>
            <a:off x="1843089" y="914401"/>
            <a:ext cx="8505825" cy="354013"/>
          </a:xfrm>
        </p:spPr>
        <p:txBody>
          <a:bodyPr>
            <a:normAutofit fontScale="90000"/>
          </a:bodyPr>
          <a:lstStyle/>
          <a:p>
            <a:pPr eaLnBrk="1" hangingPunct="1"/>
            <a:r>
              <a:rPr lang="en-US" altLang="zh-CN">
                <a:ea typeface="宋体" panose="02010600030101010101" pitchFamily="2" charset="-122"/>
              </a:rPr>
              <a:t>Types of Mortgage-Backed Securities</a:t>
            </a:r>
          </a:p>
        </p:txBody>
      </p:sp>
      <p:sp>
        <p:nvSpPr>
          <p:cNvPr id="86019" name="Rectangle 3">
            <a:extLst>
              <a:ext uri="{FF2B5EF4-FFF2-40B4-BE49-F238E27FC236}">
                <a16:creationId xmlns:a16="http://schemas.microsoft.com/office/drawing/2014/main" id="{BA6792BB-B001-4D1D-97A0-EAE1A2BBB8D6}"/>
              </a:ext>
            </a:extLst>
          </p:cNvPr>
          <p:cNvSpPr>
            <a:spLocks noGrp="1" noChangeArrowheads="1"/>
          </p:cNvSpPr>
          <p:nvPr>
            <p:ph type="body" idx="1"/>
          </p:nvPr>
        </p:nvSpPr>
        <p:spPr>
          <a:xfrm>
            <a:off x="1843089" y="1524000"/>
            <a:ext cx="8505825" cy="4572000"/>
          </a:xfrm>
        </p:spPr>
        <p:txBody>
          <a:bodyPr/>
          <a:lstStyle/>
          <a:p>
            <a:pPr marL="342900" indent="-342900"/>
            <a:r>
              <a:rPr lang="en-US" altLang="zh-CN" sz="1600" dirty="0">
                <a:ea typeface="宋体" panose="02010600030101010101" pitchFamily="2" charset="-122"/>
              </a:rPr>
              <a:t>Pass-through certificates</a:t>
            </a:r>
          </a:p>
          <a:p>
            <a:pPr marL="342900" indent="-342900"/>
            <a:endParaRPr lang="en-US" altLang="zh-CN" dirty="0">
              <a:ea typeface="宋体" panose="02010600030101010101" pitchFamily="2" charset="-122"/>
            </a:endParaRPr>
          </a:p>
          <a:p>
            <a:pPr marL="342900" indent="-342900"/>
            <a:r>
              <a:rPr lang="en-US" altLang="zh-CN" dirty="0">
                <a:ea typeface="宋体" panose="02010600030101010101" pitchFamily="2" charset="-122"/>
              </a:rPr>
              <a:t>Monthly payments from GNMA pass-through certificates represent:</a:t>
            </a:r>
          </a:p>
          <a:p>
            <a:pPr marL="706438" lvl="1" indent="-304800"/>
            <a:r>
              <a:rPr lang="en-US" altLang="zh-CN" dirty="0">
                <a:ea typeface="宋体" panose="02010600030101010101" pitchFamily="2" charset="-122"/>
              </a:rPr>
              <a:t>Interest</a:t>
            </a:r>
          </a:p>
          <a:p>
            <a:pPr marL="706438" lvl="1" indent="-304800"/>
            <a:r>
              <a:rPr lang="en-US" altLang="zh-CN" dirty="0">
                <a:ea typeface="宋体" panose="02010600030101010101" pitchFamily="2" charset="-122"/>
              </a:rPr>
              <a:t>Principal</a:t>
            </a:r>
          </a:p>
          <a:p>
            <a:pPr marL="706438" lvl="1" indent="-304800"/>
            <a:r>
              <a:rPr lang="en-US" altLang="zh-CN" b="1" dirty="0">
                <a:solidFill>
                  <a:srgbClr val="FF0000"/>
                </a:solidFill>
                <a:ea typeface="宋体" panose="02010600030101010101" pitchFamily="2" charset="-122"/>
              </a:rPr>
              <a:t>Interest and Principal</a:t>
            </a:r>
          </a:p>
          <a:p>
            <a:pPr marL="706438" lvl="1" indent="-304800"/>
            <a:r>
              <a:rPr lang="en-US" altLang="zh-CN" dirty="0">
                <a:ea typeface="宋体" panose="02010600030101010101" pitchFamily="2" charset="-122"/>
              </a:rPr>
              <a:t>The performance of the mortgage pool</a:t>
            </a:r>
          </a:p>
          <a:p>
            <a:pPr marL="706438" lvl="1" indent="-304800"/>
            <a:endParaRPr lang="en-US" altLang="zh-CN" dirty="0">
              <a:ea typeface="宋体" panose="02010600030101010101" pitchFamily="2" charset="-122"/>
            </a:endParaRPr>
          </a:p>
        </p:txBody>
      </p:sp>
    </p:spTree>
    <p:extLst>
      <p:ext uri="{BB962C8B-B14F-4D97-AF65-F5344CB8AC3E}">
        <p14:creationId xmlns:p14="http://schemas.microsoft.com/office/powerpoint/2010/main" val="29115431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03257593-EBCD-42E2-8140-1B4CD83EBF16}"/>
              </a:ext>
            </a:extLst>
          </p:cNvPr>
          <p:cNvSpPr>
            <a:spLocks noGrp="1" noChangeArrowheads="1"/>
          </p:cNvSpPr>
          <p:nvPr>
            <p:ph type="title"/>
          </p:nvPr>
        </p:nvSpPr>
        <p:spPr>
          <a:xfrm>
            <a:off x="1843089" y="914401"/>
            <a:ext cx="8505825" cy="354013"/>
          </a:xfrm>
        </p:spPr>
        <p:txBody>
          <a:bodyPr>
            <a:normAutofit fontScale="90000"/>
          </a:bodyPr>
          <a:lstStyle/>
          <a:p>
            <a:pPr eaLnBrk="1" hangingPunct="1"/>
            <a:r>
              <a:rPr lang="en-US" altLang="zh-CN">
                <a:ea typeface="宋体" panose="02010600030101010101" pitchFamily="2" charset="-122"/>
              </a:rPr>
              <a:t>Types of Mortgage-Backed Securities</a:t>
            </a:r>
          </a:p>
        </p:txBody>
      </p:sp>
      <p:sp>
        <p:nvSpPr>
          <p:cNvPr id="88067" name="Rectangle 3">
            <a:extLst>
              <a:ext uri="{FF2B5EF4-FFF2-40B4-BE49-F238E27FC236}">
                <a16:creationId xmlns:a16="http://schemas.microsoft.com/office/drawing/2014/main" id="{5E13C950-8E4B-42C1-8429-1F22647F4784}"/>
              </a:ext>
            </a:extLst>
          </p:cNvPr>
          <p:cNvSpPr>
            <a:spLocks noGrp="1" noChangeArrowheads="1"/>
          </p:cNvSpPr>
          <p:nvPr>
            <p:ph type="body" idx="1"/>
          </p:nvPr>
        </p:nvSpPr>
        <p:spPr>
          <a:xfrm>
            <a:off x="1843089" y="1524000"/>
            <a:ext cx="8505825" cy="4572000"/>
          </a:xfrm>
        </p:spPr>
        <p:txBody>
          <a:bodyPr>
            <a:normAutofit lnSpcReduction="10000"/>
          </a:bodyPr>
          <a:lstStyle/>
          <a:p>
            <a:pPr marL="342900" indent="-342900"/>
            <a:r>
              <a:rPr lang="en-US" altLang="zh-CN" sz="1600" dirty="0">
                <a:ea typeface="宋体" panose="02010600030101010101" pitchFamily="2" charset="-122"/>
              </a:rPr>
              <a:t>Pass-through certificates</a:t>
            </a:r>
          </a:p>
          <a:p>
            <a:pPr marL="706438" lvl="1" indent="-304800"/>
            <a:r>
              <a:rPr lang="en-US" altLang="zh-CN" sz="1400" dirty="0">
                <a:ea typeface="宋体" panose="02010600030101010101" pitchFamily="2" charset="-122"/>
              </a:rPr>
              <a:t>Would provide investors with a monthly income</a:t>
            </a:r>
          </a:p>
          <a:p>
            <a:pPr marL="342900" indent="-342900"/>
            <a:r>
              <a:rPr lang="en-US" altLang="zh-CN" sz="1600" dirty="0">
                <a:ea typeface="宋体" panose="02010600030101010101" pitchFamily="2" charset="-122"/>
              </a:rPr>
              <a:t>Treasury STRIPS are a form of zero-coupon bonds that do not pay any income until they mature</a:t>
            </a:r>
          </a:p>
          <a:p>
            <a:pPr marL="342900" indent="-342900"/>
            <a:r>
              <a:rPr lang="en-US" altLang="zh-CN" sz="1600" dirty="0">
                <a:ea typeface="宋体" panose="02010600030101010101" pitchFamily="2" charset="-122"/>
              </a:rPr>
              <a:t>Treasury notes pay interest twice a year</a:t>
            </a:r>
          </a:p>
          <a:p>
            <a:pPr marL="342900" indent="-342900"/>
            <a:r>
              <a:rPr lang="en-US" altLang="zh-CN" sz="1600" dirty="0">
                <a:ea typeface="宋体" panose="02010600030101010101" pitchFamily="2" charset="-122"/>
              </a:rPr>
              <a:t>Common stock do not always pay dividends and, if they d, they are usually paid quarterly</a:t>
            </a:r>
          </a:p>
          <a:p>
            <a:pPr marL="342900" indent="-342900"/>
            <a:endParaRPr lang="en-US" altLang="zh-CN" dirty="0">
              <a:ea typeface="宋体" panose="02010600030101010101" pitchFamily="2" charset="-122"/>
            </a:endParaRPr>
          </a:p>
          <a:p>
            <a:pPr marL="342900" indent="-342900"/>
            <a:r>
              <a:rPr lang="en-US" altLang="zh-CN" dirty="0">
                <a:ea typeface="宋体" panose="02010600030101010101" pitchFamily="2" charset="-122"/>
              </a:rPr>
              <a:t>Which of the following securities would you recommend to investors who need monthly income?</a:t>
            </a:r>
          </a:p>
          <a:p>
            <a:pPr marL="706438" lvl="1" indent="-304800"/>
            <a:r>
              <a:rPr lang="en-US" altLang="zh-CN" dirty="0">
                <a:ea typeface="宋体" panose="02010600030101010101" pitchFamily="2" charset="-122"/>
              </a:rPr>
              <a:t>Treasury STRIPS</a:t>
            </a:r>
          </a:p>
          <a:p>
            <a:pPr marL="706438" lvl="1" indent="-304800"/>
            <a:r>
              <a:rPr lang="en-US" altLang="zh-CN" b="1" dirty="0">
                <a:solidFill>
                  <a:srgbClr val="FF0000"/>
                </a:solidFill>
                <a:ea typeface="宋体" panose="02010600030101010101" pitchFamily="2" charset="-122"/>
              </a:rPr>
              <a:t>GNMA pass-through certificates</a:t>
            </a:r>
          </a:p>
          <a:p>
            <a:pPr marL="706438" lvl="1" indent="-304800"/>
            <a:r>
              <a:rPr lang="en-US" altLang="zh-CN" dirty="0">
                <a:ea typeface="宋体" panose="02010600030101010101" pitchFamily="2" charset="-122"/>
              </a:rPr>
              <a:t>Treasury notes</a:t>
            </a:r>
          </a:p>
          <a:p>
            <a:pPr marL="706438" lvl="1" indent="-304800"/>
            <a:r>
              <a:rPr lang="en-US" altLang="zh-CN" dirty="0">
                <a:ea typeface="宋体" panose="02010600030101010101" pitchFamily="2" charset="-122"/>
              </a:rPr>
              <a:t>Common stocks </a:t>
            </a:r>
          </a:p>
          <a:p>
            <a:pPr marL="706438" lvl="1" indent="-304800"/>
            <a:endParaRPr lang="en-US" altLang="zh-CN" dirty="0">
              <a:ea typeface="宋体" panose="02010600030101010101" pitchFamily="2" charset="-122"/>
            </a:endParaRPr>
          </a:p>
        </p:txBody>
      </p:sp>
    </p:spTree>
    <p:extLst>
      <p:ext uri="{BB962C8B-B14F-4D97-AF65-F5344CB8AC3E}">
        <p14:creationId xmlns:p14="http://schemas.microsoft.com/office/powerpoint/2010/main" val="29756894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2D00CF3E-A06D-4562-B180-484FB3D83F6F}"/>
              </a:ext>
            </a:extLst>
          </p:cNvPr>
          <p:cNvSpPr>
            <a:spLocks noGrp="1" noChangeArrowheads="1"/>
          </p:cNvSpPr>
          <p:nvPr>
            <p:ph type="title"/>
          </p:nvPr>
        </p:nvSpPr>
        <p:spPr>
          <a:xfrm>
            <a:off x="1843089" y="914401"/>
            <a:ext cx="8505825" cy="354013"/>
          </a:xfrm>
        </p:spPr>
        <p:txBody>
          <a:bodyPr>
            <a:normAutofit fontScale="90000"/>
          </a:bodyPr>
          <a:lstStyle/>
          <a:p>
            <a:pPr eaLnBrk="1" hangingPunct="1"/>
            <a:r>
              <a:rPr lang="en-US" altLang="zh-CN">
                <a:ea typeface="宋体" panose="02010600030101010101" pitchFamily="2" charset="-122"/>
              </a:rPr>
              <a:t>Money-Market Securities</a:t>
            </a:r>
          </a:p>
        </p:txBody>
      </p:sp>
      <p:sp>
        <p:nvSpPr>
          <p:cNvPr id="92163" name="Rectangle 3">
            <a:extLst>
              <a:ext uri="{FF2B5EF4-FFF2-40B4-BE49-F238E27FC236}">
                <a16:creationId xmlns:a16="http://schemas.microsoft.com/office/drawing/2014/main" id="{7221B505-7046-4AB2-B101-06389435ECA1}"/>
              </a:ext>
            </a:extLst>
          </p:cNvPr>
          <p:cNvSpPr>
            <a:spLocks noGrp="1" noChangeArrowheads="1"/>
          </p:cNvSpPr>
          <p:nvPr>
            <p:ph type="body" idx="1"/>
          </p:nvPr>
        </p:nvSpPr>
        <p:spPr>
          <a:xfrm>
            <a:off x="1843089" y="1524000"/>
            <a:ext cx="8505825" cy="4572000"/>
          </a:xfrm>
        </p:spPr>
        <p:txBody>
          <a:bodyPr/>
          <a:lstStyle/>
          <a:p>
            <a:pPr marL="342900" indent="-342900"/>
            <a:r>
              <a:rPr lang="en-US" altLang="zh-CN" b="0" dirty="0">
                <a:ea typeface="宋体" panose="02010600030101010101" pitchFamily="2" charset="-122"/>
              </a:rPr>
              <a:t>Short-term money-market instruments guaranteed (accepted) by a bank or trust company in order to provide manufacturers and exporters with capital to operate and which are traded in the secondary market at prices that are discounted from the face value are:</a:t>
            </a:r>
          </a:p>
          <a:p>
            <a:pPr marL="706438" lvl="1" indent="-304800"/>
            <a:r>
              <a:rPr lang="en-US" altLang="zh-CN" b="1" dirty="0">
                <a:ea typeface="宋体" panose="02010600030101010101" pitchFamily="2" charset="-122"/>
              </a:rPr>
              <a:t>Certificates of deposit</a:t>
            </a:r>
          </a:p>
          <a:p>
            <a:pPr marL="706438" lvl="1" indent="-304800"/>
            <a:r>
              <a:rPr lang="en-US" altLang="zh-CN" b="1" dirty="0">
                <a:solidFill>
                  <a:srgbClr val="FF0000"/>
                </a:solidFill>
                <a:ea typeface="宋体" panose="02010600030101010101" pitchFamily="2" charset="-122"/>
              </a:rPr>
              <a:t>Bankers’ acceptances</a:t>
            </a:r>
          </a:p>
          <a:p>
            <a:pPr marL="706438" lvl="1" indent="-304800"/>
            <a:r>
              <a:rPr lang="en-US" altLang="zh-CN" b="1" dirty="0">
                <a:ea typeface="宋体" panose="02010600030101010101" pitchFamily="2" charset="-122"/>
              </a:rPr>
              <a:t>Commercial paper</a:t>
            </a:r>
          </a:p>
          <a:p>
            <a:pPr marL="706438" lvl="1" indent="-304800"/>
            <a:r>
              <a:rPr lang="en-US" altLang="zh-CN" b="1" dirty="0">
                <a:ea typeface="宋体" panose="02010600030101010101" pitchFamily="2" charset="-122"/>
              </a:rPr>
              <a:t>ADRs</a:t>
            </a:r>
            <a:endParaRPr lang="en-US" altLang="zh-CN" sz="1800" b="1" dirty="0">
              <a:ea typeface="宋体" panose="02010600030101010101" pitchFamily="2" charset="-122"/>
            </a:endParaRPr>
          </a:p>
          <a:p>
            <a:pPr marL="342900" indent="-342900"/>
            <a:endParaRPr lang="en-US" altLang="zh-CN" sz="2000" dirty="0">
              <a:ea typeface="宋体" panose="02010600030101010101" pitchFamily="2" charset="-122"/>
            </a:endParaRPr>
          </a:p>
          <a:p>
            <a:pPr marL="706438" lvl="1" indent="-304800"/>
            <a:endParaRPr lang="en-US" altLang="zh-CN" dirty="0">
              <a:ea typeface="宋体" panose="02010600030101010101" pitchFamily="2" charset="-122"/>
            </a:endParaRPr>
          </a:p>
        </p:txBody>
      </p:sp>
    </p:spTree>
    <p:extLst>
      <p:ext uri="{BB962C8B-B14F-4D97-AF65-F5344CB8AC3E}">
        <p14:creationId xmlns:p14="http://schemas.microsoft.com/office/powerpoint/2010/main" val="2214212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03319049-CB0E-4812-87DB-355ED9A597B5}"/>
              </a:ext>
            </a:extLst>
          </p:cNvPr>
          <p:cNvSpPr>
            <a:spLocks noGrp="1" noChangeArrowheads="1"/>
          </p:cNvSpPr>
          <p:nvPr>
            <p:ph type="title"/>
          </p:nvPr>
        </p:nvSpPr>
        <p:spPr>
          <a:xfrm>
            <a:off x="2466976" y="228601"/>
            <a:ext cx="8505825" cy="354013"/>
          </a:xfrm>
        </p:spPr>
        <p:txBody>
          <a:bodyPr>
            <a:normAutofit fontScale="90000"/>
          </a:bodyPr>
          <a:lstStyle/>
          <a:p>
            <a:pPr eaLnBrk="1" hangingPunct="1"/>
            <a:r>
              <a:rPr lang="en-US" altLang="zh-CN">
                <a:ea typeface="宋体" panose="02010600030101010101" pitchFamily="2" charset="-122"/>
              </a:rPr>
              <a:t>Mutual Fund Industry</a:t>
            </a:r>
          </a:p>
        </p:txBody>
      </p:sp>
      <p:sp>
        <p:nvSpPr>
          <p:cNvPr id="43011" name="Rectangle 3">
            <a:extLst>
              <a:ext uri="{FF2B5EF4-FFF2-40B4-BE49-F238E27FC236}">
                <a16:creationId xmlns:a16="http://schemas.microsoft.com/office/drawing/2014/main" id="{FB9CC275-B561-4EA5-85DF-AE67C60148C9}"/>
              </a:ext>
            </a:extLst>
          </p:cNvPr>
          <p:cNvSpPr>
            <a:spLocks noGrp="1" noChangeArrowheads="1"/>
          </p:cNvSpPr>
          <p:nvPr>
            <p:ph type="body" idx="1"/>
          </p:nvPr>
        </p:nvSpPr>
        <p:spPr>
          <a:xfrm>
            <a:off x="1843089" y="990601"/>
            <a:ext cx="8505825" cy="3840163"/>
          </a:xfrm>
        </p:spPr>
        <p:txBody>
          <a:bodyPr>
            <a:normAutofit lnSpcReduction="10000"/>
          </a:bodyPr>
          <a:lstStyle/>
          <a:p>
            <a:pPr marL="342900" indent="-342900"/>
            <a:r>
              <a:rPr lang="en-US" altLang="zh-CN" dirty="0">
                <a:ea typeface="宋体" panose="02010600030101010101" pitchFamily="2" charset="-122"/>
              </a:rPr>
              <a:t>In-class Exercise:</a:t>
            </a:r>
          </a:p>
          <a:p>
            <a:pPr marL="342900" indent="-342900"/>
            <a:endParaRPr lang="en-US" altLang="zh-CN" dirty="0">
              <a:ea typeface="宋体" panose="02010600030101010101" pitchFamily="2" charset="-122"/>
            </a:endParaRPr>
          </a:p>
          <a:p>
            <a:pPr marL="342900" indent="-342900"/>
            <a:r>
              <a:rPr lang="en-US" altLang="zh-CN" dirty="0">
                <a:ea typeface="宋体" panose="02010600030101010101" pitchFamily="2" charset="-122"/>
              </a:rPr>
              <a:t>The CEO of the Happy Widows Income Fund wants to change its investment objective from income to growth and income.  In order to do this, she will need to obtain the approval of:</a:t>
            </a:r>
          </a:p>
          <a:p>
            <a:pPr marL="706438" lvl="1" indent="-304800"/>
            <a:r>
              <a:rPr lang="en-US" altLang="zh-CN" dirty="0">
                <a:ea typeface="宋体" panose="02010600030101010101" pitchFamily="2" charset="-122"/>
              </a:rPr>
              <a:t>A majority of the fund’s non-interested directors</a:t>
            </a:r>
          </a:p>
          <a:p>
            <a:pPr marL="706438" lvl="1" indent="-304800"/>
            <a:r>
              <a:rPr lang="en-US" altLang="zh-CN" dirty="0">
                <a:ea typeface="宋体" panose="02010600030101010101" pitchFamily="2" charset="-122"/>
              </a:rPr>
              <a:t>All of the members of the fund’s board of directors</a:t>
            </a:r>
          </a:p>
          <a:p>
            <a:pPr marL="706438" lvl="1" indent="-304800"/>
            <a:r>
              <a:rPr lang="en-US" altLang="zh-CN" b="1" dirty="0">
                <a:solidFill>
                  <a:srgbClr val="FF0000"/>
                </a:solidFill>
                <a:ea typeface="宋体" panose="02010600030101010101" pitchFamily="2" charset="-122"/>
              </a:rPr>
              <a:t>A majority of the fund’s outstanding shares</a:t>
            </a:r>
          </a:p>
          <a:p>
            <a:pPr marL="706438" lvl="1" indent="-304800"/>
            <a:r>
              <a:rPr lang="en-US" altLang="zh-CN" dirty="0">
                <a:ea typeface="宋体" panose="02010600030101010101" pitchFamily="2" charset="-122"/>
              </a:rPr>
              <a:t>The fund’s investment advisor and custodian</a:t>
            </a:r>
          </a:p>
          <a:p>
            <a:pPr marL="342900" indent="-342900"/>
            <a:endParaRPr lang="en-US" altLang="zh-CN" dirty="0">
              <a:ea typeface="宋体" panose="02010600030101010101" pitchFamily="2" charset="-122"/>
            </a:endParaRPr>
          </a:p>
        </p:txBody>
      </p:sp>
    </p:spTree>
    <p:extLst>
      <p:ext uri="{BB962C8B-B14F-4D97-AF65-F5344CB8AC3E}">
        <p14:creationId xmlns:p14="http://schemas.microsoft.com/office/powerpoint/2010/main" val="1966908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C68C1136-D584-479F-ABC7-A77703459296}"/>
              </a:ext>
            </a:extLst>
          </p:cNvPr>
          <p:cNvSpPr>
            <a:spLocks noGrp="1" noChangeArrowheads="1"/>
          </p:cNvSpPr>
          <p:nvPr>
            <p:ph type="title"/>
          </p:nvPr>
        </p:nvSpPr>
        <p:spPr>
          <a:xfrm>
            <a:off x="1843089" y="914401"/>
            <a:ext cx="8505825" cy="354013"/>
          </a:xfrm>
        </p:spPr>
        <p:txBody>
          <a:bodyPr>
            <a:normAutofit fontScale="90000"/>
          </a:bodyPr>
          <a:lstStyle/>
          <a:p>
            <a:pPr eaLnBrk="1" hangingPunct="1"/>
            <a:r>
              <a:rPr lang="en-US" altLang="zh-CN">
                <a:ea typeface="宋体" panose="02010600030101010101" pitchFamily="2" charset="-122"/>
              </a:rPr>
              <a:t>NAV</a:t>
            </a:r>
          </a:p>
        </p:txBody>
      </p:sp>
      <p:sp>
        <p:nvSpPr>
          <p:cNvPr id="61443" name="Rectangle 3">
            <a:extLst>
              <a:ext uri="{FF2B5EF4-FFF2-40B4-BE49-F238E27FC236}">
                <a16:creationId xmlns:a16="http://schemas.microsoft.com/office/drawing/2014/main" id="{79D6F69C-C798-4C77-9A86-DCE76ACFFD58}"/>
              </a:ext>
            </a:extLst>
          </p:cNvPr>
          <p:cNvSpPr>
            <a:spLocks noGrp="1" noChangeArrowheads="1"/>
          </p:cNvSpPr>
          <p:nvPr>
            <p:ph type="body" idx="1"/>
          </p:nvPr>
        </p:nvSpPr>
        <p:spPr>
          <a:xfrm>
            <a:off x="1843089" y="1524001"/>
            <a:ext cx="8505825" cy="3840163"/>
          </a:xfrm>
        </p:spPr>
        <p:txBody>
          <a:bodyPr/>
          <a:lstStyle/>
          <a:p>
            <a:pPr marL="342900" indent="-342900"/>
            <a:r>
              <a:rPr lang="en-US" altLang="zh-CN" dirty="0">
                <a:ea typeface="宋体" panose="02010600030101010101" pitchFamily="2" charset="-122"/>
              </a:rPr>
              <a:t>A mutual fund must calculate its NAV:</a:t>
            </a:r>
          </a:p>
          <a:p>
            <a:pPr marL="706438" lvl="1" indent="-304800"/>
            <a:r>
              <a:rPr lang="en-US" altLang="zh-CN" dirty="0">
                <a:ea typeface="宋体" panose="02010600030101010101" pitchFamily="2" charset="-122"/>
              </a:rPr>
              <a:t>Continuously</a:t>
            </a:r>
          </a:p>
          <a:p>
            <a:pPr marL="706438" lvl="1" indent="-304800"/>
            <a:r>
              <a:rPr lang="en-US" altLang="zh-CN" dirty="0">
                <a:ea typeface="宋体" panose="02010600030101010101" pitchFamily="2" charset="-122"/>
              </a:rPr>
              <a:t>Only once per day</a:t>
            </a:r>
          </a:p>
          <a:p>
            <a:pPr marL="706438" lvl="1" indent="-304800"/>
            <a:r>
              <a:rPr lang="en-US" altLang="zh-CN" dirty="0">
                <a:ea typeface="宋体" panose="02010600030101010101" pitchFamily="2" charset="-122"/>
              </a:rPr>
              <a:t>Weekly</a:t>
            </a:r>
          </a:p>
          <a:p>
            <a:pPr marL="706438" lvl="1" indent="-304800"/>
            <a:r>
              <a:rPr lang="en-US" altLang="zh-CN" b="1" dirty="0">
                <a:solidFill>
                  <a:srgbClr val="FF0000"/>
                </a:solidFill>
                <a:ea typeface="宋体" panose="02010600030101010101" pitchFamily="2" charset="-122"/>
              </a:rPr>
              <a:t>As stated in its prospectus</a:t>
            </a:r>
          </a:p>
          <a:p>
            <a:pPr marL="342900" indent="-342900"/>
            <a:endParaRPr lang="zh-CN" altLang="en-US" dirty="0">
              <a:ea typeface="宋体" panose="02010600030101010101" pitchFamily="2" charset="-122"/>
            </a:endParaRPr>
          </a:p>
        </p:txBody>
      </p:sp>
    </p:spTree>
    <p:extLst>
      <p:ext uri="{BB962C8B-B14F-4D97-AF65-F5344CB8AC3E}">
        <p14:creationId xmlns:p14="http://schemas.microsoft.com/office/powerpoint/2010/main" val="3629243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095CBC4D-9B10-4CEC-AB4B-A806651DCD54}"/>
              </a:ext>
            </a:extLst>
          </p:cNvPr>
          <p:cNvSpPr>
            <a:spLocks noGrp="1" noChangeArrowheads="1"/>
          </p:cNvSpPr>
          <p:nvPr>
            <p:ph type="title"/>
          </p:nvPr>
        </p:nvSpPr>
        <p:spPr>
          <a:xfrm>
            <a:off x="1843089" y="914401"/>
            <a:ext cx="8505825" cy="354013"/>
          </a:xfrm>
        </p:spPr>
        <p:txBody>
          <a:bodyPr>
            <a:normAutofit fontScale="90000"/>
          </a:bodyPr>
          <a:lstStyle/>
          <a:p>
            <a:pPr eaLnBrk="1" hangingPunct="1"/>
            <a:r>
              <a:rPr lang="en-US" altLang="zh-CN">
                <a:ea typeface="宋体" panose="02010600030101010101" pitchFamily="2" charset="-122"/>
              </a:rPr>
              <a:t>Automatic Reinvesting Dividends</a:t>
            </a:r>
          </a:p>
        </p:txBody>
      </p:sp>
      <p:sp>
        <p:nvSpPr>
          <p:cNvPr id="62467" name="Rectangle 3">
            <a:extLst>
              <a:ext uri="{FF2B5EF4-FFF2-40B4-BE49-F238E27FC236}">
                <a16:creationId xmlns:a16="http://schemas.microsoft.com/office/drawing/2014/main" id="{3685F430-B54A-4919-9EE6-23DA1E111B1F}"/>
              </a:ext>
            </a:extLst>
          </p:cNvPr>
          <p:cNvSpPr>
            <a:spLocks noGrp="1" noChangeArrowheads="1"/>
          </p:cNvSpPr>
          <p:nvPr>
            <p:ph type="body" idx="1"/>
          </p:nvPr>
        </p:nvSpPr>
        <p:spPr>
          <a:xfrm>
            <a:off x="1843089" y="1676401"/>
            <a:ext cx="8505825" cy="3840163"/>
          </a:xfrm>
        </p:spPr>
        <p:txBody>
          <a:bodyPr/>
          <a:lstStyle/>
          <a:p>
            <a:pPr marL="342900" indent="-342900"/>
            <a:r>
              <a:rPr lang="en-US" altLang="zh-CN" dirty="0">
                <a:ea typeface="宋体" panose="02010600030101010101" pitchFamily="2" charset="-122"/>
              </a:rPr>
              <a:t>What are the advantages for mutual fund investors in automatically reinvesting their dividends?</a:t>
            </a:r>
          </a:p>
          <a:p>
            <a:pPr marL="706438" lvl="1" indent="-304800"/>
            <a:r>
              <a:rPr lang="en-US" altLang="zh-CN" dirty="0">
                <a:ea typeface="宋体" panose="02010600030101010101" pitchFamily="2" charset="-122"/>
              </a:rPr>
              <a:t>Deferring income taxes</a:t>
            </a:r>
          </a:p>
          <a:p>
            <a:pPr marL="706438" lvl="1" indent="-304800"/>
            <a:r>
              <a:rPr lang="en-US" altLang="zh-CN" dirty="0">
                <a:ea typeface="宋体" panose="02010600030101010101" pitchFamily="2" charset="-122"/>
              </a:rPr>
              <a:t>The effects compounding</a:t>
            </a:r>
          </a:p>
          <a:p>
            <a:pPr marL="706438" lvl="1" indent="-304800"/>
            <a:r>
              <a:rPr lang="en-US" altLang="zh-CN" dirty="0">
                <a:ea typeface="宋体" panose="02010600030101010101" pitchFamily="2" charset="-122"/>
              </a:rPr>
              <a:t>Being able to purchase more shares with no sales charges</a:t>
            </a:r>
          </a:p>
          <a:p>
            <a:pPr marL="706438" lvl="1" indent="-304800"/>
            <a:r>
              <a:rPr lang="en-US" altLang="zh-CN" b="1" dirty="0">
                <a:solidFill>
                  <a:srgbClr val="FF0000"/>
                </a:solidFill>
                <a:ea typeface="宋体" panose="02010600030101010101" pitchFamily="2" charset="-122"/>
              </a:rPr>
              <a:t>Both b and c</a:t>
            </a:r>
          </a:p>
          <a:p>
            <a:pPr marL="342900" indent="-342900"/>
            <a:endParaRPr lang="zh-CN" altLang="en-US" dirty="0">
              <a:ea typeface="宋体" panose="02010600030101010101" pitchFamily="2" charset="-122"/>
            </a:endParaRPr>
          </a:p>
        </p:txBody>
      </p:sp>
    </p:spTree>
    <p:extLst>
      <p:ext uri="{BB962C8B-B14F-4D97-AF65-F5344CB8AC3E}">
        <p14:creationId xmlns:p14="http://schemas.microsoft.com/office/powerpoint/2010/main" val="1820418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F3D77968-7BC0-45C5-9B9A-CC94C7E529B6}"/>
              </a:ext>
            </a:extLst>
          </p:cNvPr>
          <p:cNvSpPr>
            <a:spLocks noGrp="1" noChangeArrowheads="1"/>
          </p:cNvSpPr>
          <p:nvPr>
            <p:ph type="title"/>
          </p:nvPr>
        </p:nvSpPr>
        <p:spPr>
          <a:xfrm>
            <a:off x="1843089" y="838201"/>
            <a:ext cx="8505825" cy="354013"/>
          </a:xfrm>
        </p:spPr>
        <p:txBody>
          <a:bodyPr>
            <a:normAutofit fontScale="90000"/>
          </a:bodyPr>
          <a:lstStyle/>
          <a:p>
            <a:pPr eaLnBrk="1" hangingPunct="1"/>
            <a:r>
              <a:rPr lang="en-US" altLang="zh-CN">
                <a:ea typeface="宋体" panose="02010600030101010101" pitchFamily="2" charset="-122"/>
              </a:rPr>
              <a:t>Fixed-dollar systematic withdrawal plan</a:t>
            </a:r>
          </a:p>
        </p:txBody>
      </p:sp>
      <p:sp>
        <p:nvSpPr>
          <p:cNvPr id="63491" name="Rectangle 3">
            <a:extLst>
              <a:ext uri="{FF2B5EF4-FFF2-40B4-BE49-F238E27FC236}">
                <a16:creationId xmlns:a16="http://schemas.microsoft.com/office/drawing/2014/main" id="{4252C295-DD98-494F-B080-BE7A50F342C9}"/>
              </a:ext>
            </a:extLst>
          </p:cNvPr>
          <p:cNvSpPr>
            <a:spLocks noGrp="1" noChangeArrowheads="1"/>
          </p:cNvSpPr>
          <p:nvPr>
            <p:ph type="body" idx="1"/>
          </p:nvPr>
        </p:nvSpPr>
        <p:spPr>
          <a:xfrm>
            <a:off x="1843089" y="1447801"/>
            <a:ext cx="8505825" cy="3840163"/>
          </a:xfrm>
        </p:spPr>
        <p:txBody>
          <a:bodyPr>
            <a:normAutofit fontScale="92500" lnSpcReduction="20000"/>
          </a:bodyPr>
          <a:lstStyle/>
          <a:p>
            <a:pPr marL="342900" indent="-342900"/>
            <a:r>
              <a:rPr lang="en-US" altLang="zh-CN" dirty="0">
                <a:ea typeface="宋体" panose="02010600030101010101" pitchFamily="2" charset="-122"/>
              </a:rPr>
              <a:t>Under this withdrawal plan, the investor will receive the same amount of money every month until the funds in his account are exhausted. </a:t>
            </a:r>
          </a:p>
          <a:p>
            <a:pPr marL="342900" indent="-342900"/>
            <a:endParaRPr lang="en-US" altLang="zh-CN" dirty="0">
              <a:ea typeface="宋体" panose="02010600030101010101" pitchFamily="2" charset="-122"/>
            </a:endParaRPr>
          </a:p>
          <a:p>
            <a:pPr marL="342900" indent="-342900"/>
            <a:r>
              <a:rPr lang="en-US" altLang="zh-CN" dirty="0">
                <a:ea typeface="宋体" panose="02010600030101010101" pitchFamily="2" charset="-122"/>
              </a:rPr>
              <a:t>Walker is liquidating his account at Spendthrift Funds.  He is going to receive $1000 per month as long as the money in his account lasts. Walker is using:</a:t>
            </a:r>
          </a:p>
          <a:p>
            <a:pPr marL="706438" lvl="1" indent="-304800"/>
            <a:r>
              <a:rPr lang="en-US" altLang="zh-CN" b="1" dirty="0">
                <a:solidFill>
                  <a:srgbClr val="FF0000"/>
                </a:solidFill>
                <a:ea typeface="宋体" panose="02010600030101010101" pitchFamily="2" charset="-122"/>
              </a:rPr>
              <a:t>A fixed-dollar systematic withdrawal plan</a:t>
            </a:r>
          </a:p>
          <a:p>
            <a:pPr marL="706438" lvl="1" indent="-304800"/>
            <a:r>
              <a:rPr lang="en-US" altLang="zh-CN" dirty="0">
                <a:ea typeface="宋体" panose="02010600030101010101" pitchFamily="2" charset="-122"/>
              </a:rPr>
              <a:t>A fixed-shares systematic withdrawal plan</a:t>
            </a:r>
          </a:p>
          <a:p>
            <a:pPr marL="706438" lvl="1" indent="-304800"/>
            <a:r>
              <a:rPr lang="en-US" altLang="zh-CN" dirty="0">
                <a:ea typeface="宋体" panose="02010600030101010101" pitchFamily="2" charset="-122"/>
              </a:rPr>
              <a:t>A letter of intent</a:t>
            </a:r>
          </a:p>
          <a:p>
            <a:pPr marL="706438" lvl="1" indent="-304800"/>
            <a:r>
              <a:rPr lang="en-US" altLang="zh-CN" dirty="0">
                <a:ea typeface="宋体" panose="02010600030101010101" pitchFamily="2" charset="-122"/>
              </a:rPr>
              <a:t>Dollar cost averaging</a:t>
            </a:r>
          </a:p>
          <a:p>
            <a:pPr marL="342900" indent="-342900"/>
            <a:endParaRPr lang="zh-CN" altLang="en-US" dirty="0">
              <a:ea typeface="宋体" panose="02010600030101010101" pitchFamily="2" charset="-122"/>
            </a:endParaRPr>
          </a:p>
          <a:p>
            <a:pPr marL="342900" indent="-342900"/>
            <a:endParaRPr lang="zh-CN" altLang="en-US" dirty="0">
              <a:ea typeface="宋体" panose="02010600030101010101" pitchFamily="2" charset="-122"/>
            </a:endParaRPr>
          </a:p>
        </p:txBody>
      </p:sp>
    </p:spTree>
    <p:extLst>
      <p:ext uri="{BB962C8B-B14F-4D97-AF65-F5344CB8AC3E}">
        <p14:creationId xmlns:p14="http://schemas.microsoft.com/office/powerpoint/2010/main" val="855987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763108D1-6819-41F7-9B20-0AC034D008FC}"/>
              </a:ext>
            </a:extLst>
          </p:cNvPr>
          <p:cNvSpPr>
            <a:spLocks noGrp="1" noChangeArrowheads="1"/>
          </p:cNvSpPr>
          <p:nvPr>
            <p:ph type="title"/>
          </p:nvPr>
        </p:nvSpPr>
        <p:spPr>
          <a:xfrm>
            <a:off x="1843089" y="914401"/>
            <a:ext cx="8505825" cy="354013"/>
          </a:xfrm>
        </p:spPr>
        <p:txBody>
          <a:bodyPr>
            <a:normAutofit fontScale="90000"/>
          </a:bodyPr>
          <a:lstStyle/>
          <a:p>
            <a:pPr eaLnBrk="1" hangingPunct="1"/>
            <a:r>
              <a:rPr lang="en-US" altLang="zh-CN">
                <a:ea typeface="宋体" panose="02010600030101010101" pitchFamily="2" charset="-122"/>
              </a:rPr>
              <a:t>Characteristics of Open-end Funds</a:t>
            </a:r>
            <a:endParaRPr lang="zh-CN" altLang="en-US">
              <a:ea typeface="宋体" panose="02010600030101010101" pitchFamily="2" charset="-122"/>
            </a:endParaRPr>
          </a:p>
        </p:txBody>
      </p:sp>
      <p:sp>
        <p:nvSpPr>
          <p:cNvPr id="65539" name="Rectangle 3">
            <a:extLst>
              <a:ext uri="{FF2B5EF4-FFF2-40B4-BE49-F238E27FC236}">
                <a16:creationId xmlns:a16="http://schemas.microsoft.com/office/drawing/2014/main" id="{9F3A9919-0FEF-4AF6-9D27-F39BCC7B8CA1}"/>
              </a:ext>
            </a:extLst>
          </p:cNvPr>
          <p:cNvSpPr>
            <a:spLocks noGrp="1" noChangeArrowheads="1"/>
          </p:cNvSpPr>
          <p:nvPr>
            <p:ph type="body" idx="1"/>
          </p:nvPr>
        </p:nvSpPr>
        <p:spPr>
          <a:xfrm>
            <a:off x="1843089" y="1447801"/>
            <a:ext cx="8505825" cy="3840163"/>
          </a:xfrm>
        </p:spPr>
        <p:txBody>
          <a:bodyPr>
            <a:normAutofit lnSpcReduction="10000"/>
          </a:bodyPr>
          <a:lstStyle/>
          <a:p>
            <a:pPr marL="457200" indent="-457200"/>
            <a:r>
              <a:rPr lang="en-US" altLang="zh-CN" dirty="0">
                <a:ea typeface="宋体" panose="02010600030101010101" pitchFamily="2" charset="-122"/>
              </a:rPr>
              <a:t>Which of the following would NOT require a majority vote of a mutual fund's shares? </a:t>
            </a:r>
          </a:p>
          <a:p>
            <a:pPr marL="808038" lvl="1" indent="-406400">
              <a:buFont typeface="Arial" panose="020B0604020202020204" pitchFamily="34" charset="0"/>
              <a:buAutoNum type="romanLcPeriod"/>
            </a:pPr>
            <a:r>
              <a:rPr lang="en-US" altLang="zh-CN" dirty="0">
                <a:ea typeface="宋体" panose="02010600030101010101" pitchFamily="2" charset="-122"/>
              </a:rPr>
              <a:t>Changing the fund from open-end to closed-end </a:t>
            </a:r>
          </a:p>
          <a:p>
            <a:pPr marL="808038" lvl="1" indent="-406400">
              <a:buFont typeface="Arial" panose="020B0604020202020204" pitchFamily="34" charset="0"/>
              <a:buAutoNum type="romanLcPeriod"/>
            </a:pPr>
            <a:r>
              <a:rPr lang="en-US" altLang="zh-CN" dirty="0">
                <a:ea typeface="宋体" panose="02010600030101010101" pitchFamily="2" charset="-122"/>
              </a:rPr>
              <a:t>Changing the investment objectives of the fund </a:t>
            </a:r>
          </a:p>
          <a:p>
            <a:pPr marL="808038" lvl="1" indent="-406400">
              <a:buFont typeface="Arial" panose="020B0604020202020204" pitchFamily="34" charset="0"/>
              <a:buAutoNum type="romanLcPeriod"/>
            </a:pPr>
            <a:r>
              <a:rPr lang="en-US" altLang="zh-CN" dirty="0">
                <a:ea typeface="宋体" panose="02010600030101010101" pitchFamily="2" charset="-122"/>
              </a:rPr>
              <a:t>Increasing the capital gain distribution paid by the fund </a:t>
            </a:r>
          </a:p>
          <a:p>
            <a:pPr marL="808038" lvl="1" indent="-406400">
              <a:buFont typeface="Arial" panose="020B0604020202020204" pitchFamily="34" charset="0"/>
              <a:buAutoNum type="romanLcPeriod"/>
            </a:pPr>
            <a:r>
              <a:rPr lang="en-US" altLang="zh-CN" dirty="0">
                <a:ea typeface="宋体" panose="02010600030101010101" pitchFamily="2" charset="-122"/>
              </a:rPr>
              <a:t>Decreasing the dividend paid by the fund</a:t>
            </a:r>
          </a:p>
          <a:p>
            <a:pPr marL="808038" lvl="1" indent="-406400">
              <a:buFont typeface="Arial" panose="020B0604020202020204" pitchFamily="34" charset="0"/>
              <a:buAutoNum type="alphaLcPeriod"/>
            </a:pPr>
            <a:r>
              <a:rPr lang="en-US" altLang="zh-CN" dirty="0">
                <a:ea typeface="宋体" panose="02010600030101010101" pitchFamily="2" charset="-122"/>
              </a:rPr>
              <a:t>I and II only </a:t>
            </a:r>
          </a:p>
          <a:p>
            <a:pPr marL="808038" lvl="1" indent="-406400">
              <a:buFont typeface="Arial" panose="020B0604020202020204" pitchFamily="34" charset="0"/>
              <a:buAutoNum type="alphaLcPeriod"/>
            </a:pPr>
            <a:r>
              <a:rPr lang="en-US" altLang="zh-CN" dirty="0">
                <a:ea typeface="宋体" panose="02010600030101010101" pitchFamily="2" charset="-122"/>
              </a:rPr>
              <a:t>I and III only </a:t>
            </a:r>
          </a:p>
          <a:p>
            <a:pPr marL="808038" lvl="1" indent="-406400">
              <a:buFont typeface="Arial" panose="020B0604020202020204" pitchFamily="34" charset="0"/>
              <a:buAutoNum type="alphaLcPeriod"/>
            </a:pPr>
            <a:r>
              <a:rPr lang="en-US" altLang="zh-CN" b="1" dirty="0">
                <a:solidFill>
                  <a:srgbClr val="FF0000"/>
                </a:solidFill>
                <a:ea typeface="宋体" panose="02010600030101010101" pitchFamily="2" charset="-122"/>
              </a:rPr>
              <a:t>III and IV only </a:t>
            </a:r>
          </a:p>
          <a:p>
            <a:pPr marL="808038" lvl="1" indent="-406400">
              <a:buFont typeface="Arial" panose="020B0604020202020204" pitchFamily="34" charset="0"/>
              <a:buAutoNum type="alphaLcPeriod"/>
            </a:pPr>
            <a:r>
              <a:rPr lang="en-US" altLang="zh-CN" dirty="0">
                <a:ea typeface="宋体" panose="02010600030101010101" pitchFamily="2" charset="-122"/>
              </a:rPr>
              <a:t>I, II, III, and IV</a:t>
            </a:r>
          </a:p>
          <a:p>
            <a:pPr marL="457200" indent="-457200">
              <a:buNone/>
            </a:pPr>
            <a:endParaRPr lang="zh-CN" altLang="en-US" dirty="0">
              <a:ea typeface="宋体" panose="02010600030101010101" pitchFamily="2" charset="-122"/>
            </a:endParaRPr>
          </a:p>
        </p:txBody>
      </p:sp>
    </p:spTree>
    <p:extLst>
      <p:ext uri="{BB962C8B-B14F-4D97-AF65-F5344CB8AC3E}">
        <p14:creationId xmlns:p14="http://schemas.microsoft.com/office/powerpoint/2010/main" val="3361350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E2BC96B1-C510-4D4D-9D73-6996BEEC78EC}"/>
              </a:ext>
            </a:extLst>
          </p:cNvPr>
          <p:cNvSpPr>
            <a:spLocks noGrp="1" noChangeArrowheads="1"/>
          </p:cNvSpPr>
          <p:nvPr>
            <p:ph type="title"/>
          </p:nvPr>
        </p:nvSpPr>
        <p:spPr>
          <a:xfrm>
            <a:off x="1843089" y="838201"/>
            <a:ext cx="8505825" cy="354013"/>
          </a:xfrm>
        </p:spPr>
        <p:txBody>
          <a:bodyPr>
            <a:normAutofit fontScale="90000"/>
          </a:bodyPr>
          <a:lstStyle/>
          <a:p>
            <a:pPr eaLnBrk="1" hangingPunct="1"/>
            <a:r>
              <a:rPr lang="en-US" altLang="zh-CN">
                <a:ea typeface="宋体" panose="02010600030101010101" pitchFamily="2" charset="-122"/>
              </a:rPr>
              <a:t>Closed-end Funds</a:t>
            </a:r>
            <a:endParaRPr lang="zh-CN" altLang="en-US">
              <a:ea typeface="宋体" panose="02010600030101010101" pitchFamily="2" charset="-122"/>
            </a:endParaRPr>
          </a:p>
        </p:txBody>
      </p:sp>
      <p:sp>
        <p:nvSpPr>
          <p:cNvPr id="68611" name="Rectangle 3">
            <a:extLst>
              <a:ext uri="{FF2B5EF4-FFF2-40B4-BE49-F238E27FC236}">
                <a16:creationId xmlns:a16="http://schemas.microsoft.com/office/drawing/2014/main" id="{54C03DBC-0440-4F9E-9EA2-9A340ABB9B77}"/>
              </a:ext>
            </a:extLst>
          </p:cNvPr>
          <p:cNvSpPr>
            <a:spLocks noGrp="1" noChangeArrowheads="1"/>
          </p:cNvSpPr>
          <p:nvPr>
            <p:ph type="body" idx="1"/>
          </p:nvPr>
        </p:nvSpPr>
        <p:spPr>
          <a:xfrm>
            <a:off x="1843089" y="1371601"/>
            <a:ext cx="8505825" cy="3840163"/>
          </a:xfrm>
        </p:spPr>
        <p:txBody>
          <a:bodyPr/>
          <a:lstStyle/>
          <a:p>
            <a:pPr marL="342900" indent="-342900"/>
            <a:r>
              <a:rPr lang="en-US" altLang="zh-CN" dirty="0">
                <a:ea typeface="宋体" panose="02010600030101010101" pitchFamily="2" charset="-122"/>
              </a:rPr>
              <a:t>All of the following statements are true about closed-end investment companies EXCEPT that the: </a:t>
            </a:r>
          </a:p>
          <a:p>
            <a:pPr marL="706438" lvl="1" indent="-304800">
              <a:buFont typeface="Arial" panose="020B0604020202020204" pitchFamily="34" charset="0"/>
              <a:buAutoNum type="alphaLcPeriod"/>
            </a:pPr>
            <a:r>
              <a:rPr lang="en-US" altLang="zh-CN" dirty="0">
                <a:ea typeface="宋体" panose="02010600030101010101" pitchFamily="2" charset="-122"/>
              </a:rPr>
              <a:t>Number of outstanding shares is constant </a:t>
            </a:r>
          </a:p>
          <a:p>
            <a:pPr marL="706438" lvl="1" indent="-304800">
              <a:buFont typeface="Arial" panose="020B0604020202020204" pitchFamily="34" charset="0"/>
              <a:buAutoNum type="alphaLcPeriod"/>
            </a:pPr>
            <a:r>
              <a:rPr lang="en-US" altLang="zh-CN" dirty="0">
                <a:ea typeface="宋体" panose="02010600030101010101" pitchFamily="2" charset="-122"/>
              </a:rPr>
              <a:t>Shares are sold at the current market price </a:t>
            </a:r>
          </a:p>
          <a:p>
            <a:pPr marL="706438" lvl="1" indent="-304800">
              <a:buFont typeface="Arial" panose="020B0604020202020204" pitchFamily="34" charset="0"/>
              <a:buAutoNum type="alphaLcPeriod"/>
            </a:pPr>
            <a:r>
              <a:rPr lang="en-US" altLang="zh-CN" b="1" dirty="0">
                <a:solidFill>
                  <a:srgbClr val="FF0000"/>
                </a:solidFill>
                <a:ea typeface="宋体" panose="02010600030101010101" pitchFamily="2" charset="-122"/>
              </a:rPr>
              <a:t>Shares may not sell below the current net asset value </a:t>
            </a:r>
          </a:p>
          <a:p>
            <a:pPr marL="706438" lvl="1" indent="-304800">
              <a:buFont typeface="Arial" panose="020B0604020202020204" pitchFamily="34" charset="0"/>
              <a:buAutoNum type="alphaLcPeriod"/>
            </a:pPr>
            <a:r>
              <a:rPr lang="en-US" altLang="zh-CN" dirty="0">
                <a:ea typeface="宋体" panose="02010600030101010101" pitchFamily="2" charset="-122"/>
              </a:rPr>
              <a:t>Shares may be listed on the NYSE</a:t>
            </a:r>
          </a:p>
          <a:p>
            <a:pPr marL="342900" indent="-342900"/>
            <a:endParaRPr lang="en-US" altLang="zh-CN" dirty="0">
              <a:ea typeface="宋体" panose="02010600030101010101" pitchFamily="2" charset="-122"/>
            </a:endParaRPr>
          </a:p>
        </p:txBody>
      </p:sp>
    </p:spTree>
    <p:extLst>
      <p:ext uri="{BB962C8B-B14F-4D97-AF65-F5344CB8AC3E}">
        <p14:creationId xmlns:p14="http://schemas.microsoft.com/office/powerpoint/2010/main" val="55877352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2542</Words>
  <Application>Microsoft Office PowerPoint</Application>
  <PresentationFormat>宽屏</PresentationFormat>
  <Paragraphs>394</Paragraphs>
  <Slides>39</Slides>
  <Notes>15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39</vt:i4>
      </vt:variant>
    </vt:vector>
  </HeadingPairs>
  <TitlesOfParts>
    <vt:vector size="44" baseType="lpstr">
      <vt:lpstr>等线</vt:lpstr>
      <vt:lpstr>等线 Light</vt:lpstr>
      <vt:lpstr>宋体</vt:lpstr>
      <vt:lpstr>Arial</vt:lpstr>
      <vt:lpstr>Office 主题​​</vt:lpstr>
      <vt:lpstr>Mutual Fund Industry</vt:lpstr>
      <vt:lpstr>Mutual Fund Industry</vt:lpstr>
      <vt:lpstr>Mutual Fund Industry</vt:lpstr>
      <vt:lpstr>Mutual Fund Industry</vt:lpstr>
      <vt:lpstr>NAV</vt:lpstr>
      <vt:lpstr>Automatic Reinvesting Dividends</vt:lpstr>
      <vt:lpstr>Fixed-dollar systematic withdrawal plan</vt:lpstr>
      <vt:lpstr>Characteristics of Open-end Funds</vt:lpstr>
      <vt:lpstr>Closed-end Funds</vt:lpstr>
      <vt:lpstr>Money Market Funds  </vt:lpstr>
      <vt:lpstr>Money Market Funds  </vt:lpstr>
      <vt:lpstr>Municipal Bond Fund</vt:lpstr>
      <vt:lpstr>Balanced Funds</vt:lpstr>
      <vt:lpstr>Balanced Funds</vt:lpstr>
      <vt:lpstr>Equity Funds </vt:lpstr>
      <vt:lpstr>Specialty Funds </vt:lpstr>
      <vt:lpstr>Index Funds </vt:lpstr>
      <vt:lpstr>Exchange Traded Fund (ETF)</vt:lpstr>
      <vt:lpstr>Mutual Fund Style Analysis</vt:lpstr>
      <vt:lpstr>Mutual Fund Style Analysis</vt:lpstr>
      <vt:lpstr>Example</vt:lpstr>
      <vt:lpstr>Calculating Returns on Fixed-Income Securities</vt:lpstr>
      <vt:lpstr>Risks association with bonds</vt:lpstr>
      <vt:lpstr>Risks association with bonds</vt:lpstr>
      <vt:lpstr>U.S. Treasury Securities</vt:lpstr>
      <vt:lpstr>U.S. Treasury Securities</vt:lpstr>
      <vt:lpstr>U.S. Treasury Securities</vt:lpstr>
      <vt:lpstr>Types of Corporate Bonds</vt:lpstr>
      <vt:lpstr>Convertible Bonds</vt:lpstr>
      <vt:lpstr>Convertible Bonds</vt:lpstr>
      <vt:lpstr>Convertible Bonds</vt:lpstr>
      <vt:lpstr>Corporate Bond Rating</vt:lpstr>
      <vt:lpstr>Corporate Bond Rating</vt:lpstr>
      <vt:lpstr>Call Provisions</vt:lpstr>
      <vt:lpstr>Call Premium</vt:lpstr>
      <vt:lpstr>Agency Securities</vt:lpstr>
      <vt:lpstr>Types of Mortgage-Backed Securities</vt:lpstr>
      <vt:lpstr>Types of Mortgage-Backed Securities</vt:lpstr>
      <vt:lpstr>Money-Market Securities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Mutual Fund Industry</dc:title>
  <dc:creator>3160105088@zju.edu.cn</dc:creator>
  <cp:lastModifiedBy>3160105088@zju.edu.cn</cp:lastModifiedBy>
  <cp:revision>7</cp:revision>
  <dcterms:created xsi:type="dcterms:W3CDTF">2018-05-20T04:46:55Z</dcterms:created>
  <dcterms:modified xsi:type="dcterms:W3CDTF">2018-05-20T05:44:58Z</dcterms:modified>
</cp:coreProperties>
</file>