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59" r:id="rId4"/>
    <p:sldId id="260" r:id="rId5"/>
    <p:sldId id="268" r:id="rId6"/>
    <p:sldId id="289" r:id="rId7"/>
    <p:sldId id="290" r:id="rId8"/>
    <p:sldId id="266" r:id="rId9"/>
    <p:sldId id="292" r:id="rId10"/>
    <p:sldId id="291" r:id="rId11"/>
    <p:sldId id="298" r:id="rId12"/>
    <p:sldId id="300" r:id="rId13"/>
    <p:sldId id="301" r:id="rId14"/>
    <p:sldId id="283" r:id="rId15"/>
    <p:sldId id="296" r:id="rId16"/>
    <p:sldId id="286" r:id="rId17"/>
    <p:sldId id="297" r:id="rId18"/>
    <p:sldId id="303" r:id="rId19"/>
    <p:sldId id="304" r:id="rId20"/>
    <p:sldId id="293" r:id="rId21"/>
    <p:sldId id="295" r:id="rId22"/>
    <p:sldId id="302" r:id="rId23"/>
    <p:sldId id="274" r:id="rId24"/>
    <p:sldId id="272" r:id="rId25"/>
    <p:sldId id="276" r:id="rId26"/>
    <p:sldId id="277" r:id="rId27"/>
    <p:sldId id="278" r:id="rId28"/>
    <p:sldId id="299" r:id="rId29"/>
    <p:sldId id="294" r:id="rId30"/>
    <p:sldId id="285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6" autoAdjust="0"/>
    <p:restoredTop sz="90612" autoAdjust="0"/>
  </p:normalViewPr>
  <p:slideViewPr>
    <p:cSldViewPr snapToGrid="0">
      <p:cViewPr varScale="1">
        <p:scale>
          <a:sx n="115" d="100"/>
          <a:sy n="115" d="100"/>
        </p:scale>
        <p:origin x="1152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4D80A-B53E-484B-BF9F-A649B689179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20545-CFBF-4AD4-9398-287682A58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512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20545-CFBF-4AD4-9398-287682A5828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375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20545-CFBF-4AD4-9398-287682A5828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244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20545-CFBF-4AD4-9398-287682A5828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907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20545-CFBF-4AD4-9398-287682A5828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656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20545-CFBF-4AD4-9398-287682A5828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201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20545-CFBF-4AD4-9398-287682A5828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023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20545-CFBF-4AD4-9398-287682A5828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59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237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7FAC0-D894-4F9E-8F65-7C4E4E532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A9F7A9-A5DA-4530-8614-674702153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951974-7BA6-4C20-8F1D-B7521B974C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9380F6-66B4-4B5A-AAFF-6F52F6259C62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14C46F-750C-4C7D-8F48-B9FE24318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CE70D6-ADBC-4E85-A351-92491D19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45BA3-A30E-4AD0-A3D2-9D27FF0CF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332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F16096-9667-419D-93C7-70D17F1984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DA0303-7D82-43EE-977D-43F291CBF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BE9840-C3BE-4C7F-B1C3-9D82588763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9380F6-66B4-4B5A-AAFF-6F52F6259C62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A0F1A8-2C83-4110-AB15-6382E0443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B83BF5-EA7C-4279-90F7-27A56E3A5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45BA3-A30E-4AD0-A3D2-9D27FF0CF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69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13292-7F85-43FD-80F2-D90B4FA99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0904A-D14E-4F40-A2B1-2CD0FED71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DC59F9-70D5-41F2-93AA-3B4D1C0391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9380F6-66B4-4B5A-AAFF-6F52F6259C62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2AECC9-AE7C-4FD3-A449-4D0B86F07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210663-3044-481B-BDCE-22C7B1DB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45BA3-A30E-4AD0-A3D2-9D27FF0CF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2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F2412-EA2B-4BB8-B77C-77792E9C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983007-C571-412A-A3BE-401DCA29F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EE659D-9953-481F-87EC-DFD47AF245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9380F6-66B4-4B5A-AAFF-6F52F6259C62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D82ED4-A87A-4F34-82A5-1F68E366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C252A3-7ED0-49B2-9818-6AB06F21A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45BA3-A30E-4AD0-A3D2-9D27FF0CF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88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5C837-827D-4B93-83F6-132787301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8830A7-6718-4859-AEFB-C31F2AEDE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00F9D8-35DB-4B8B-B959-5A7EBEDDE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02D0A1-1CC5-4C84-881D-30CF675A12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9380F6-66B4-4B5A-AAFF-6F52F6259C62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C057D1-D676-47E0-B022-A101CEAF2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26CE64-4158-407B-BC0A-F44A3FE42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45BA3-A30E-4AD0-A3D2-9D27FF0CF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27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4028D-FB33-4402-B857-951DBB2E6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7E8D30-213C-4695-98E5-5155F4061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395D34-1C94-4F4A-BCCD-EF66449EB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E4F4A7-D5B9-4905-BA5E-89E82DEFC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D958B0-1B83-4C90-97A9-0A46F7484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A1AD11-25CB-461C-802F-95267ECBFD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9380F6-66B4-4B5A-AAFF-6F52F6259C62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0D97D4-B24C-41A0-A945-FA62FC7D6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C3FF73-9AF7-45BA-B8E1-4056DA923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45BA3-A30E-4AD0-A3D2-9D27FF0CF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17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14CB9-4B89-420A-97DE-5526A6E87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09DA1A-B12B-4ED2-83ED-1E308ACF39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9380F6-66B4-4B5A-AAFF-6F52F6259C62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6D0993-6CD6-4449-9ED4-3976DEC80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209C55-A2F7-42E8-873B-F7A59265E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45BA3-A30E-4AD0-A3D2-9D27FF0CF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50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5F349A-3D52-4401-92EB-22B69757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9380F6-66B4-4B5A-AAFF-6F52F6259C62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F1D476-3C3C-449D-AFCE-1D95A1E28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436A7D-0503-4B68-A552-29953F58A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45BA3-A30E-4AD0-A3D2-9D27FF0CF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427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7EDB1-BB65-4B3F-B610-8E70BADC2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AC0A75-B1DC-4CE0-BD7C-4E4389725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7A2B0D-20A5-4D40-9AE9-2E66F2DAF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AA5C03-2CAF-4A63-8D5A-F3B3268C7E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9380F6-66B4-4B5A-AAFF-6F52F6259C62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8963A7-FD30-4AAA-948B-0428A2DE2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2BCAE4-D904-4391-94C3-3FB3E5971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45BA3-A30E-4AD0-A3D2-9D27FF0CF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7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FA6F4-B12B-4270-8EA7-13FB0E666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F4E3CE-ECBF-4675-A535-4E58EECB53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2BFAE1-8434-43D1-83CF-29FB286DE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E2CA61-B888-49A4-A646-EACD04D3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9380F6-66B4-4B5A-AAFF-6F52F6259C62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479D8A-2468-4C6A-891E-1F76E963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D8C3A0-B6C2-456B-8913-9914A7EB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45BA3-A30E-4AD0-A3D2-9D27FF0CF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62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6BD5FB2-6251-4BA9-AD98-10FA43E21DB8}"/>
              </a:ext>
            </a:extLst>
          </p:cNvPr>
          <p:cNvSpPr/>
          <p:nvPr userDrawn="1"/>
        </p:nvSpPr>
        <p:spPr>
          <a:xfrm>
            <a:off x="-79131" y="-61546"/>
            <a:ext cx="12397154" cy="701626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8B7BA8B-8A1B-4B14-A110-E19B755EE80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35619" y="61549"/>
            <a:ext cx="375134" cy="375134"/>
          </a:xfrm>
          <a:prstGeom prst="rect">
            <a:avLst/>
          </a:prstGeom>
        </p:spPr>
      </p:pic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AD7264F-296F-46B8-B128-B431299A5F9E}"/>
              </a:ext>
            </a:extLst>
          </p:cNvPr>
          <p:cNvCxnSpPr>
            <a:cxnSpLocks/>
          </p:cNvCxnSpPr>
          <p:nvPr userDrawn="1"/>
        </p:nvCxnSpPr>
        <p:spPr>
          <a:xfrm>
            <a:off x="-79131" y="559777"/>
            <a:ext cx="1251145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8428F304-7140-4DFF-825A-31513106176C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926" y="67409"/>
            <a:ext cx="369273" cy="3692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063F6FF-55A3-4D5F-9C8C-13A042170BE9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3672" y="40526"/>
            <a:ext cx="397128" cy="41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8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iff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CDE2440-A320-4A9A-AF6C-60BA2CEB96EA}"/>
              </a:ext>
            </a:extLst>
          </p:cNvPr>
          <p:cNvSpPr/>
          <p:nvPr/>
        </p:nvSpPr>
        <p:spPr>
          <a:xfrm>
            <a:off x="-128870" y="-120357"/>
            <a:ext cx="12449740" cy="70987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967E7C3-E3C8-4072-B088-96249A707CEA}"/>
              </a:ext>
            </a:extLst>
          </p:cNvPr>
          <p:cNvSpPr/>
          <p:nvPr/>
        </p:nvSpPr>
        <p:spPr>
          <a:xfrm>
            <a:off x="-749279" y="-1539145"/>
            <a:ext cx="3328752" cy="4968145"/>
          </a:xfrm>
          <a:prstGeom prst="roundRect">
            <a:avLst>
              <a:gd name="adj" fmla="val 11795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0DA6F3F-F190-4A6E-85CD-B2B2317DD664}"/>
              </a:ext>
            </a:extLst>
          </p:cNvPr>
          <p:cNvSpPr/>
          <p:nvPr/>
        </p:nvSpPr>
        <p:spPr>
          <a:xfrm>
            <a:off x="915097" y="-1085803"/>
            <a:ext cx="3328752" cy="4968145"/>
          </a:xfrm>
          <a:prstGeom prst="roundRect">
            <a:avLst>
              <a:gd name="adj" fmla="val 11795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B0666EE-3F21-4373-BA78-D846140BCC71}"/>
              </a:ext>
            </a:extLst>
          </p:cNvPr>
          <p:cNvSpPr/>
          <p:nvPr/>
        </p:nvSpPr>
        <p:spPr>
          <a:xfrm>
            <a:off x="3984317" y="-910253"/>
            <a:ext cx="879941" cy="2796926"/>
          </a:xfrm>
          <a:prstGeom prst="roundRect">
            <a:avLst>
              <a:gd name="adj" fmla="val 11795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73E8951-DB5A-42A9-953F-5A603B05F326}"/>
              </a:ext>
            </a:extLst>
          </p:cNvPr>
          <p:cNvSpPr/>
          <p:nvPr/>
        </p:nvSpPr>
        <p:spPr>
          <a:xfrm>
            <a:off x="3623440" y="2956368"/>
            <a:ext cx="5576176" cy="3599137"/>
          </a:xfrm>
          <a:prstGeom prst="roundRect">
            <a:avLst>
              <a:gd name="adj" fmla="val 11795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992D4CA-C3E8-4084-9980-DDFDA9B46335}"/>
              </a:ext>
            </a:extLst>
          </p:cNvPr>
          <p:cNvSpPr/>
          <p:nvPr/>
        </p:nvSpPr>
        <p:spPr>
          <a:xfrm>
            <a:off x="5940128" y="-910253"/>
            <a:ext cx="5576176" cy="6250999"/>
          </a:xfrm>
          <a:prstGeom prst="roundRect">
            <a:avLst>
              <a:gd name="adj" fmla="val 11795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2B94FE3-CE10-49AB-ABA3-F05E27FA6296}"/>
              </a:ext>
            </a:extLst>
          </p:cNvPr>
          <p:cNvSpPr/>
          <p:nvPr/>
        </p:nvSpPr>
        <p:spPr>
          <a:xfrm>
            <a:off x="10984375" y="-480060"/>
            <a:ext cx="1541264" cy="1857448"/>
          </a:xfrm>
          <a:prstGeom prst="roundRect">
            <a:avLst>
              <a:gd name="adj" fmla="val 11795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49A6D12-2976-49AD-AEE2-37F1E27B5C2A}"/>
              </a:ext>
            </a:extLst>
          </p:cNvPr>
          <p:cNvSpPr/>
          <p:nvPr/>
        </p:nvSpPr>
        <p:spPr>
          <a:xfrm>
            <a:off x="10960720" y="4771725"/>
            <a:ext cx="1103118" cy="928724"/>
          </a:xfrm>
          <a:prstGeom prst="roundRect">
            <a:avLst>
              <a:gd name="adj" fmla="val 11795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5B792D4-D2DD-49FC-A70F-F2A10B4EB933}"/>
              </a:ext>
            </a:extLst>
          </p:cNvPr>
          <p:cNvSpPr/>
          <p:nvPr/>
        </p:nvSpPr>
        <p:spPr>
          <a:xfrm>
            <a:off x="9853674" y="3537510"/>
            <a:ext cx="5016785" cy="3966176"/>
          </a:xfrm>
          <a:prstGeom prst="roundRect">
            <a:avLst>
              <a:gd name="adj" fmla="val 11795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3AADB18-865C-40B7-8E75-1178819E183E}"/>
              </a:ext>
            </a:extLst>
          </p:cNvPr>
          <p:cNvSpPr/>
          <p:nvPr/>
        </p:nvSpPr>
        <p:spPr>
          <a:xfrm>
            <a:off x="-1040803" y="4498695"/>
            <a:ext cx="5576176" cy="3599137"/>
          </a:xfrm>
          <a:prstGeom prst="roundRect">
            <a:avLst>
              <a:gd name="adj" fmla="val 11795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38DEF7C-B7BD-4ED0-8A5F-93D7A89229DE}"/>
              </a:ext>
            </a:extLst>
          </p:cNvPr>
          <p:cNvSpPr/>
          <p:nvPr/>
        </p:nvSpPr>
        <p:spPr>
          <a:xfrm>
            <a:off x="1084801" y="2631746"/>
            <a:ext cx="9710654" cy="138840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68DE954-FB6E-412C-856D-1151698F1687}"/>
              </a:ext>
            </a:extLst>
          </p:cNvPr>
          <p:cNvSpPr txBox="1"/>
          <p:nvPr/>
        </p:nvSpPr>
        <p:spPr>
          <a:xfrm>
            <a:off x="1031592" y="2584958"/>
            <a:ext cx="127307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分布式</a:t>
            </a:r>
            <a:r>
              <a:rPr lang="en-US" altLang="zh-CN" sz="9600" b="1" dirty="0" err="1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SiriusDB</a:t>
            </a:r>
            <a:endParaRPr lang="zh-CN" altLang="en-US" sz="4800" b="1" dirty="0"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326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0598354-E310-4D54-A4F1-8B22D10941BA}"/>
              </a:ext>
            </a:extLst>
          </p:cNvPr>
          <p:cNvSpPr txBox="1"/>
          <p:nvPr/>
        </p:nvSpPr>
        <p:spPr>
          <a:xfrm>
            <a:off x="0" y="0"/>
            <a:ext cx="10036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整体数据流示意图</a:t>
            </a:r>
            <a:endParaRPr lang="zh-CN" altLang="en-US" sz="3200" dirty="0"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</p:txBody>
      </p:sp>
      <p:pic>
        <p:nvPicPr>
          <p:cNvPr id="5" name="Picture 4" descr="Generated">
            <a:extLst>
              <a:ext uri="{FF2B5EF4-FFF2-40B4-BE49-F238E27FC236}">
                <a16:creationId xmlns:a16="http://schemas.microsoft.com/office/drawing/2014/main" id="{BA32250D-F205-8E48-9FDC-7E1EB5C326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33054" y="1140032"/>
            <a:ext cx="9725891" cy="502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551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CD1B4FB-B3CC-497E-A550-6736C2147BB0}"/>
              </a:ext>
            </a:extLst>
          </p:cNvPr>
          <p:cNvSpPr/>
          <p:nvPr/>
        </p:nvSpPr>
        <p:spPr>
          <a:xfrm>
            <a:off x="-135820" y="-103554"/>
            <a:ext cx="12449740" cy="70987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pple Braille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573AFE-6FD7-498E-B549-E9E2E7570D8A}"/>
              </a:ext>
            </a:extLst>
          </p:cNvPr>
          <p:cNvSpPr txBox="1"/>
          <p:nvPr/>
        </p:nvSpPr>
        <p:spPr>
          <a:xfrm>
            <a:off x="2562931" y="2644728"/>
            <a:ext cx="10036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副本复制与容错容灾</a:t>
            </a:r>
            <a:endParaRPr lang="zh-CN" altLang="en-US" sz="3600" b="1" dirty="0"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938BE2-1A67-4C7B-9962-4B63E1610AB3}"/>
              </a:ext>
            </a:extLst>
          </p:cNvPr>
          <p:cNvSpPr txBox="1"/>
          <p:nvPr/>
        </p:nvSpPr>
        <p:spPr>
          <a:xfrm>
            <a:off x="1371575" y="2313869"/>
            <a:ext cx="264396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>
                <a:solidFill>
                  <a:schemeClr val="bg1"/>
                </a:solidFill>
                <a:latin typeface="Apple Braille" pitchFamily="2" charset="0"/>
                <a:ea typeface="汉仪旗黑-40S" panose="00020600040101010101" pitchFamily="18" charset="-122"/>
              </a:rPr>
              <a:t>2</a:t>
            </a:r>
            <a:endParaRPr lang="zh-CN" altLang="en-US" sz="11500" dirty="0">
              <a:solidFill>
                <a:schemeClr val="bg1"/>
              </a:solidFill>
              <a:latin typeface="Apple Braille" pitchFamily="2" charset="0"/>
              <a:ea typeface="汉仪旗黑-40S" panose="00020600040101010101" pitchFamily="18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D423208-EA81-4145-AE9D-A5CF6BCFA217}"/>
              </a:ext>
            </a:extLst>
          </p:cNvPr>
          <p:cNvSpPr/>
          <p:nvPr/>
        </p:nvSpPr>
        <p:spPr>
          <a:xfrm>
            <a:off x="1426280" y="2489103"/>
            <a:ext cx="854916" cy="1576167"/>
          </a:xfrm>
          <a:prstGeom prst="roundRect">
            <a:avLst>
              <a:gd name="adj" fmla="val 2474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pple Brai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308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FBB93C4D-4C6F-F242-B463-73359A8E471E}"/>
              </a:ext>
            </a:extLst>
          </p:cNvPr>
          <p:cNvSpPr txBox="1"/>
          <p:nvPr/>
        </p:nvSpPr>
        <p:spPr>
          <a:xfrm>
            <a:off x="0" y="0"/>
            <a:ext cx="10036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副本复制：使用刘氏管理策略</a:t>
            </a:r>
            <a:endParaRPr lang="zh-CN" altLang="en-US" sz="3200" dirty="0"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</p:txBody>
      </p:sp>
      <p:pic>
        <p:nvPicPr>
          <p:cNvPr id="16" name="Picture 8" descr="Generated">
            <a:extLst>
              <a:ext uri="{FF2B5EF4-FFF2-40B4-BE49-F238E27FC236}">
                <a16:creationId xmlns:a16="http://schemas.microsoft.com/office/drawing/2014/main" id="{1153547D-ED58-F443-91D3-2CCBEC7E20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00304" y="700644"/>
            <a:ext cx="5275860" cy="594289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6EABFE3-F10A-8747-8F2F-15EE81CEE51A}"/>
              </a:ext>
            </a:extLst>
          </p:cNvPr>
          <p:cNvSpPr txBox="1"/>
          <p:nvPr/>
        </p:nvSpPr>
        <p:spPr>
          <a:xfrm>
            <a:off x="415836" y="1182423"/>
            <a:ext cx="6285052" cy="22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服务器配对策略：</a:t>
            </a:r>
            <a:endParaRPr lang="en-US" altLang="zh-CN" sz="2400" dirty="0">
              <a:solidFill>
                <a:schemeClr val="bg1"/>
              </a:solidFill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每台机器都需要有副本机与之对偶</a:t>
            </a:r>
            <a:endParaRPr lang="en-US" altLang="zh-CN" sz="2400" dirty="0">
              <a:solidFill>
                <a:schemeClr val="bg1"/>
              </a:solidFill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系统中必须要有至少一台备用机存在</a:t>
            </a:r>
            <a:endParaRPr lang="en-US" altLang="zh-CN" sz="2400" dirty="0">
              <a:solidFill>
                <a:schemeClr val="bg1"/>
              </a:solidFill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推导：服务器数量大于等于</a:t>
            </a:r>
            <a:r>
              <a:rPr lang="en-US" altLang="zh-CN" sz="24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3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3823E45-BBE3-1846-903C-043A7B97BC61}"/>
              </a:ext>
            </a:extLst>
          </p:cNvPr>
          <p:cNvSpPr txBox="1"/>
          <p:nvPr/>
        </p:nvSpPr>
        <p:spPr>
          <a:xfrm>
            <a:off x="415836" y="4159394"/>
            <a:ext cx="6285052" cy="1138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服务器到来：</a:t>
            </a:r>
            <a:endParaRPr lang="en-US" altLang="zh-CN" sz="2400" dirty="0">
              <a:solidFill>
                <a:schemeClr val="bg1"/>
              </a:solidFill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业务流程如右图所示</a:t>
            </a:r>
            <a:endParaRPr lang="en-US" altLang="zh-CN" sz="2400" dirty="0">
              <a:solidFill>
                <a:schemeClr val="bg1"/>
              </a:solidFill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7578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DD5603B4-9A25-E94F-8268-07832333BA6C}"/>
              </a:ext>
            </a:extLst>
          </p:cNvPr>
          <p:cNvSpPr txBox="1"/>
          <p:nvPr/>
        </p:nvSpPr>
        <p:spPr>
          <a:xfrm>
            <a:off x="0" y="0"/>
            <a:ext cx="10036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容错容灾</a:t>
            </a:r>
            <a:endParaRPr lang="zh-CN" altLang="en-US" sz="3200" dirty="0"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</p:txBody>
      </p:sp>
      <p:pic>
        <p:nvPicPr>
          <p:cNvPr id="15" name="Picture 9" descr="Generated">
            <a:extLst>
              <a:ext uri="{FF2B5EF4-FFF2-40B4-BE49-F238E27FC236}">
                <a16:creationId xmlns:a16="http://schemas.microsoft.com/office/drawing/2014/main" id="{3CD49827-89F6-DD42-95E9-FE210E0A8F9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14505" y="1261849"/>
            <a:ext cx="7267698" cy="474716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C15D2C5-2DEC-524B-A6C3-5B70A2E2BF5B}"/>
              </a:ext>
            </a:extLst>
          </p:cNvPr>
          <p:cNvSpPr txBox="1"/>
          <p:nvPr/>
        </p:nvSpPr>
        <p:spPr>
          <a:xfrm>
            <a:off x="376052" y="2039648"/>
            <a:ext cx="3847406" cy="1138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服务器失效：</a:t>
            </a:r>
            <a:endParaRPr lang="en-US" altLang="zh-CN" sz="2400" dirty="0">
              <a:solidFill>
                <a:schemeClr val="bg1"/>
              </a:solidFill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业务流程如右图所示</a:t>
            </a:r>
            <a:endParaRPr lang="en-US" altLang="zh-CN" sz="2400" dirty="0">
              <a:solidFill>
                <a:schemeClr val="bg1"/>
              </a:solidFill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595BB4-47DE-0A41-9208-F006110B5278}"/>
              </a:ext>
            </a:extLst>
          </p:cNvPr>
          <p:cNvSpPr txBox="1"/>
          <p:nvPr/>
        </p:nvSpPr>
        <p:spPr>
          <a:xfrm>
            <a:off x="376052" y="3976243"/>
            <a:ext cx="3847406" cy="1692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读写策略：</a:t>
            </a:r>
            <a:endParaRPr lang="en-US" altLang="zh-CN" sz="2400" dirty="0">
              <a:solidFill>
                <a:schemeClr val="bg1"/>
              </a:solidFill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强一致性</a:t>
            </a:r>
            <a:endParaRPr lang="en-US" altLang="zh-CN" sz="2400" dirty="0">
              <a:solidFill>
                <a:schemeClr val="bg1"/>
              </a:solidFill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主从复制</a:t>
            </a:r>
            <a:endParaRPr lang="en-US" altLang="zh-CN" sz="2400" dirty="0">
              <a:solidFill>
                <a:schemeClr val="bg1"/>
              </a:solidFill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6047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7E83636A-CD31-47E8-BAC8-B37B452076BC}"/>
              </a:ext>
            </a:extLst>
          </p:cNvPr>
          <p:cNvSpPr/>
          <p:nvPr/>
        </p:nvSpPr>
        <p:spPr>
          <a:xfrm>
            <a:off x="929150" y="1447029"/>
            <a:ext cx="3558346" cy="1254760"/>
          </a:xfrm>
          <a:prstGeom prst="roundRect">
            <a:avLst>
              <a:gd name="adj" fmla="val 14953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5E263C-069E-4751-ABA9-4E77F9EFC3FF}"/>
              </a:ext>
            </a:extLst>
          </p:cNvPr>
          <p:cNvSpPr txBox="1"/>
          <p:nvPr/>
        </p:nvSpPr>
        <p:spPr>
          <a:xfrm>
            <a:off x="1697256" y="1843576"/>
            <a:ext cx="2408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FZQingKeBenYueSongS-R-GB" panose="02000000000000000000" pitchFamily="2" charset="-122"/>
                <a:ea typeface="汉仪旗黑-40S" panose="00020600040101010101" pitchFamily="18" charset="-122"/>
              </a:rPr>
              <a:t>Death Primary</a:t>
            </a:r>
            <a:endParaRPr lang="zh-CN" altLang="en-US" sz="2400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C740A0D-7E02-44FB-9C01-61534B0E3F38}"/>
              </a:ext>
            </a:extLst>
          </p:cNvPr>
          <p:cNvSpPr/>
          <p:nvPr/>
        </p:nvSpPr>
        <p:spPr>
          <a:xfrm>
            <a:off x="929150" y="4248650"/>
            <a:ext cx="3558346" cy="1274772"/>
          </a:xfrm>
          <a:prstGeom prst="roundRect">
            <a:avLst>
              <a:gd name="adj" fmla="val 1495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71AE26-B12F-4D1A-AF84-2DA15B1B3B42}"/>
              </a:ext>
            </a:extLst>
          </p:cNvPr>
          <p:cNvSpPr txBox="1"/>
          <p:nvPr/>
        </p:nvSpPr>
        <p:spPr>
          <a:xfrm>
            <a:off x="2170660" y="4645197"/>
            <a:ext cx="1780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FZQingKeBenYueSongS-R-GB" panose="02000000000000000000" pitchFamily="2" charset="-122"/>
                <a:ea typeface="汉仪旗黑-40S" panose="00020600040101010101" pitchFamily="18" charset="-122"/>
              </a:rPr>
              <a:t>Copy</a:t>
            </a:r>
            <a:endParaRPr lang="zh-CN" altLang="en-US" sz="24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53D0680-0E81-4F8A-91BA-409CDA172B97}"/>
              </a:ext>
            </a:extLst>
          </p:cNvPr>
          <p:cNvSpPr/>
          <p:nvPr/>
        </p:nvSpPr>
        <p:spPr>
          <a:xfrm>
            <a:off x="6936398" y="1427017"/>
            <a:ext cx="3558346" cy="1274772"/>
          </a:xfrm>
          <a:prstGeom prst="roundRect">
            <a:avLst>
              <a:gd name="adj" fmla="val 1495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ADF305-A037-424F-A1A9-D3BE43F87281}"/>
              </a:ext>
            </a:extLst>
          </p:cNvPr>
          <p:cNvSpPr txBox="1"/>
          <p:nvPr/>
        </p:nvSpPr>
        <p:spPr>
          <a:xfrm>
            <a:off x="7720038" y="1843576"/>
            <a:ext cx="2316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FZQingKeBenYueSongS-R-GB" panose="02000000000000000000" pitchFamily="2" charset="-122"/>
                <a:ea typeface="汉仪旗黑-40S" panose="00020600040101010101" pitchFamily="18" charset="-122"/>
              </a:rPr>
              <a:t>New Primary</a:t>
            </a:r>
            <a:endParaRPr lang="zh-CN" altLang="en-US" sz="24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E6467F4-B30E-452E-B732-0B25C0B803F9}"/>
              </a:ext>
            </a:extLst>
          </p:cNvPr>
          <p:cNvCxnSpPr>
            <a:cxnSpLocks/>
          </p:cNvCxnSpPr>
          <p:nvPr/>
        </p:nvCxnSpPr>
        <p:spPr>
          <a:xfrm>
            <a:off x="2699137" y="2655569"/>
            <a:ext cx="0" cy="154686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09849C1-0600-416B-A589-1D9FF093C268}"/>
              </a:ext>
            </a:extLst>
          </p:cNvPr>
          <p:cNvCxnSpPr>
            <a:cxnSpLocks/>
          </p:cNvCxnSpPr>
          <p:nvPr/>
        </p:nvCxnSpPr>
        <p:spPr>
          <a:xfrm flipV="1">
            <a:off x="4425417" y="2701789"/>
            <a:ext cx="2573061" cy="159308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形 17">
            <a:extLst>
              <a:ext uri="{FF2B5EF4-FFF2-40B4-BE49-F238E27FC236}">
                <a16:creationId xmlns:a16="http://schemas.microsoft.com/office/drawing/2014/main" id="{5BECDE97-74F4-4A2E-B4DC-2AD2BDA4D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9856" y="3528150"/>
            <a:ext cx="3317200" cy="188398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DD5603B4-9A25-E94F-8268-07832333BA6C}"/>
              </a:ext>
            </a:extLst>
          </p:cNvPr>
          <p:cNvSpPr txBox="1"/>
          <p:nvPr/>
        </p:nvSpPr>
        <p:spPr>
          <a:xfrm>
            <a:off x="0" y="0"/>
            <a:ext cx="10036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容错容灾</a:t>
            </a:r>
            <a:endParaRPr lang="zh-CN" altLang="en-US" sz="3200" dirty="0"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</p:txBody>
      </p:sp>
      <p:cxnSp>
        <p:nvCxnSpPr>
          <p:cNvPr id="17" name="直接箭头连接符 12">
            <a:extLst>
              <a:ext uri="{FF2B5EF4-FFF2-40B4-BE49-F238E27FC236}">
                <a16:creationId xmlns:a16="http://schemas.microsoft.com/office/drawing/2014/main" id="{09B2D64E-F602-764B-8E98-1D1D6DA5A91B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4487496" y="4876029"/>
            <a:ext cx="1105782" cy="1000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11FCFBF-DA1A-2042-A363-905E12FCC0FD}"/>
              </a:ext>
            </a:extLst>
          </p:cNvPr>
          <p:cNvSpPr txBox="1"/>
          <p:nvPr/>
        </p:nvSpPr>
        <p:spPr>
          <a:xfrm>
            <a:off x="5793166" y="4659566"/>
            <a:ext cx="1780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FZQingKeBenYueSongS-R-GB" panose="02000000000000000000" pitchFamily="2" charset="-122"/>
                <a:ea typeface="汉仪旗黑-40S" panose="00020600040101010101" pitchFamily="18" charset="-122"/>
              </a:rPr>
              <a:t>Master</a:t>
            </a:r>
            <a:endParaRPr lang="zh-CN" altLang="en-US" sz="2400" dirty="0"/>
          </a:p>
        </p:txBody>
      </p:sp>
      <p:cxnSp>
        <p:nvCxnSpPr>
          <p:cNvPr id="21" name="直接箭头连接符 12">
            <a:extLst>
              <a:ext uri="{FF2B5EF4-FFF2-40B4-BE49-F238E27FC236}">
                <a16:creationId xmlns:a16="http://schemas.microsoft.com/office/drawing/2014/main" id="{A5631BFC-C18E-A140-AD05-32E2A11E3D9A}"/>
              </a:ext>
            </a:extLst>
          </p:cNvPr>
          <p:cNvCxnSpPr>
            <a:cxnSpLocks/>
            <a:stCxn id="20" idx="0"/>
            <a:endCxn id="10" idx="2"/>
          </p:cNvCxnSpPr>
          <p:nvPr/>
        </p:nvCxnSpPr>
        <p:spPr>
          <a:xfrm flipV="1">
            <a:off x="6683313" y="2701789"/>
            <a:ext cx="2032258" cy="195777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928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CD1B4FB-B3CC-497E-A550-6736C2147BB0}"/>
              </a:ext>
            </a:extLst>
          </p:cNvPr>
          <p:cNvSpPr/>
          <p:nvPr/>
        </p:nvSpPr>
        <p:spPr>
          <a:xfrm>
            <a:off x="-135820" y="-103554"/>
            <a:ext cx="12449740" cy="70987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pple Braille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573AFE-6FD7-498E-B549-E9E2E7570D8A}"/>
              </a:ext>
            </a:extLst>
          </p:cNvPr>
          <p:cNvSpPr txBox="1"/>
          <p:nvPr/>
        </p:nvSpPr>
        <p:spPr>
          <a:xfrm>
            <a:off x="2586682" y="2346160"/>
            <a:ext cx="1003687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500" b="1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负载均衡</a:t>
            </a:r>
            <a:endParaRPr lang="zh-CN" altLang="en-US" sz="5400" b="1" dirty="0"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938BE2-1A67-4C7B-9962-4B63E1610AB3}"/>
              </a:ext>
            </a:extLst>
          </p:cNvPr>
          <p:cNvSpPr txBox="1"/>
          <p:nvPr/>
        </p:nvSpPr>
        <p:spPr>
          <a:xfrm>
            <a:off x="1371575" y="2313869"/>
            <a:ext cx="264396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>
                <a:solidFill>
                  <a:schemeClr val="bg1"/>
                </a:solidFill>
                <a:latin typeface="Apple Braille" pitchFamily="2" charset="0"/>
                <a:ea typeface="汉仪旗黑-40S" panose="00020600040101010101" pitchFamily="18" charset="-122"/>
              </a:rPr>
              <a:t>3</a:t>
            </a:r>
            <a:endParaRPr lang="zh-CN" altLang="en-US" sz="11500" dirty="0">
              <a:solidFill>
                <a:schemeClr val="bg1"/>
              </a:solidFill>
              <a:latin typeface="Apple Braille" pitchFamily="2" charset="0"/>
              <a:ea typeface="汉仪旗黑-40S" panose="00020600040101010101" pitchFamily="18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D423208-EA81-4145-AE9D-A5CF6BCFA217}"/>
              </a:ext>
            </a:extLst>
          </p:cNvPr>
          <p:cNvSpPr/>
          <p:nvPr/>
        </p:nvSpPr>
        <p:spPr>
          <a:xfrm>
            <a:off x="1426280" y="2489103"/>
            <a:ext cx="854916" cy="1576167"/>
          </a:xfrm>
          <a:prstGeom prst="roundRect">
            <a:avLst>
              <a:gd name="adj" fmla="val 2474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pple Brai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805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45BA502-7FBF-4EAD-BD35-3E3EA2357FCE}"/>
              </a:ext>
            </a:extLst>
          </p:cNvPr>
          <p:cNvSpPr txBox="1"/>
          <p:nvPr/>
        </p:nvSpPr>
        <p:spPr>
          <a:xfrm>
            <a:off x="497248" y="1723078"/>
            <a:ext cx="5488943" cy="3446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Apple Symbols" panose="02000000000000000000" pitchFamily="2" charset="-79"/>
              </a:rPr>
              <a:t>桶装均衡策略</a:t>
            </a:r>
            <a:endParaRPr lang="en-US" altLang="zh-CN" sz="2800" b="1" dirty="0">
              <a:solidFill>
                <a:schemeClr val="bg1"/>
              </a:solidFill>
              <a:latin typeface="FZQingKeBenYueSongS-R-GB" panose="02000000000000000000" pitchFamily="2" charset="-122"/>
              <a:ea typeface="FZQingKeBenYueSongS-R-GB" panose="02000000000000000000" pitchFamily="2" charset="-122"/>
              <a:cs typeface="Apple Symbols" panose="02000000000000000000" pitchFamily="2" charset="-79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bg1"/>
              </a:solidFill>
              <a:latin typeface="FZQingKeBenYueSongS-R-GB" panose="02000000000000000000" pitchFamily="2" charset="-122"/>
              <a:ea typeface="FZQingKeBenYueSongS-R-GB" panose="02000000000000000000" pitchFamily="2" charset="-122"/>
              <a:cs typeface="Apple Symbols" panose="02000000000000000000" pitchFamily="2" charset="-79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Apple Symbols" panose="02000000000000000000" pitchFamily="2" charset="-79"/>
              </a:rPr>
              <a:t>建模假设：数据查询频率一致性</a:t>
            </a:r>
            <a:endParaRPr lang="en-US" altLang="zh-CN" sz="2400" dirty="0">
              <a:solidFill>
                <a:schemeClr val="bg1"/>
              </a:solidFill>
              <a:latin typeface="FZQingKeBenYueSongS-R-GB" panose="02000000000000000000" pitchFamily="2" charset="-122"/>
              <a:ea typeface="FZQingKeBenYueSongS-R-GB" panose="02000000000000000000" pitchFamily="2" charset="-122"/>
              <a:cs typeface="Apple Symbols" panose="02000000000000000000" pitchFamily="2" charset="-79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Apple Symbols" panose="02000000000000000000" pitchFamily="2" charset="-79"/>
              </a:rPr>
              <a:t>建模结论：表格数量决定访问频率</a:t>
            </a:r>
            <a:endParaRPr lang="en-US" altLang="zh-CN" sz="2400" dirty="0">
              <a:solidFill>
                <a:schemeClr val="bg1"/>
              </a:solidFill>
              <a:latin typeface="FZQingKeBenYueSongS-R-GB" panose="02000000000000000000" pitchFamily="2" charset="-122"/>
              <a:ea typeface="FZQingKeBenYueSongS-R-GB" panose="02000000000000000000" pitchFamily="2" charset="-122"/>
              <a:cs typeface="Apple Symbols" panose="02000000000000000000" pitchFamily="2" charset="-79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Apple Symbols" panose="02000000000000000000" pitchFamily="2" charset="-79"/>
              </a:rPr>
              <a:t>执行方式：选取最少的容纳物最少的桶</a:t>
            </a:r>
            <a:endParaRPr lang="en-US" altLang="zh-CN" sz="2400" dirty="0">
              <a:solidFill>
                <a:schemeClr val="bg1"/>
              </a:solidFill>
              <a:latin typeface="FZQingKeBenYueSongS-R-GB" panose="02000000000000000000" pitchFamily="2" charset="-122"/>
              <a:ea typeface="FZQingKeBenYueSongS-R-GB" panose="02000000000000000000" pitchFamily="2" charset="-122"/>
              <a:cs typeface="Apple Symbols" panose="02000000000000000000" pitchFamily="2" charset="-79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Apple Symbols" panose="02000000000000000000" pitchFamily="2" charset="-79"/>
              </a:rPr>
              <a:t>动画演示</a:t>
            </a:r>
            <a:endParaRPr lang="en-US" altLang="zh-CN" sz="2400" dirty="0">
              <a:solidFill>
                <a:schemeClr val="bg1"/>
              </a:solidFill>
              <a:latin typeface="FZQingKeBenYueSongS-R-GB" panose="02000000000000000000" pitchFamily="2" charset="-122"/>
              <a:ea typeface="FZQingKeBenYueSongS-R-GB" panose="02000000000000000000" pitchFamily="2" charset="-122"/>
              <a:cs typeface="Apple Symbols" panose="02000000000000000000" pitchFamily="2" charset="-79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FA04CEA-53C4-4A2C-AA26-6027726C9F5C}"/>
              </a:ext>
            </a:extLst>
          </p:cNvPr>
          <p:cNvSpPr/>
          <p:nvPr/>
        </p:nvSpPr>
        <p:spPr>
          <a:xfrm>
            <a:off x="6427788" y="3939808"/>
            <a:ext cx="2176606" cy="2272068"/>
          </a:xfrm>
          <a:prstGeom prst="roundRect">
            <a:avLst>
              <a:gd name="adj" fmla="val 18441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07F16B3-4281-455E-B0C4-4ABE79D2E184}"/>
              </a:ext>
            </a:extLst>
          </p:cNvPr>
          <p:cNvSpPr/>
          <p:nvPr/>
        </p:nvSpPr>
        <p:spPr>
          <a:xfrm flipH="1">
            <a:off x="10412537" y="3181408"/>
            <a:ext cx="676041" cy="705691"/>
          </a:xfrm>
          <a:prstGeom prst="roundRect">
            <a:avLst>
              <a:gd name="adj" fmla="val 18441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AC27890-570F-479B-A0F9-32A65B645680}"/>
              </a:ext>
            </a:extLst>
          </p:cNvPr>
          <p:cNvSpPr/>
          <p:nvPr/>
        </p:nvSpPr>
        <p:spPr>
          <a:xfrm flipH="1">
            <a:off x="9533316" y="3181409"/>
            <a:ext cx="676041" cy="705691"/>
          </a:xfrm>
          <a:prstGeom prst="roundRect">
            <a:avLst>
              <a:gd name="adj" fmla="val 18441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F195E57-1529-4F6E-8A68-70F378CBE6A8}"/>
              </a:ext>
            </a:extLst>
          </p:cNvPr>
          <p:cNvSpPr/>
          <p:nvPr/>
        </p:nvSpPr>
        <p:spPr>
          <a:xfrm flipH="1">
            <a:off x="11341459" y="3181407"/>
            <a:ext cx="676041" cy="705691"/>
          </a:xfrm>
          <a:prstGeom prst="roundRect">
            <a:avLst>
              <a:gd name="adj" fmla="val 18441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15B7614-C45A-4DB8-85D6-43CB34E7AB98}"/>
              </a:ext>
            </a:extLst>
          </p:cNvPr>
          <p:cNvSpPr/>
          <p:nvPr/>
        </p:nvSpPr>
        <p:spPr>
          <a:xfrm flipH="1">
            <a:off x="8654095" y="3184208"/>
            <a:ext cx="676041" cy="705691"/>
          </a:xfrm>
          <a:prstGeom prst="roundRect">
            <a:avLst>
              <a:gd name="adj" fmla="val 18441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F148581-22B8-8245-996A-82D7A39D18F5}"/>
              </a:ext>
            </a:extLst>
          </p:cNvPr>
          <p:cNvSpPr txBox="1"/>
          <p:nvPr/>
        </p:nvSpPr>
        <p:spPr>
          <a:xfrm>
            <a:off x="0" y="0"/>
            <a:ext cx="10036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负载均衡：桶装均衡算法</a:t>
            </a:r>
            <a:endParaRPr lang="zh-CN" altLang="en-US" sz="3200" dirty="0"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</p:txBody>
      </p:sp>
      <p:sp>
        <p:nvSpPr>
          <p:cNvPr id="13" name="矩形: 圆角 6">
            <a:extLst>
              <a:ext uri="{FF2B5EF4-FFF2-40B4-BE49-F238E27FC236}">
                <a16:creationId xmlns:a16="http://schemas.microsoft.com/office/drawing/2014/main" id="{082F2920-93A6-DE4D-BAC6-C8905510E1B0}"/>
              </a:ext>
            </a:extLst>
          </p:cNvPr>
          <p:cNvSpPr/>
          <p:nvPr/>
        </p:nvSpPr>
        <p:spPr>
          <a:xfrm>
            <a:off x="6427788" y="913416"/>
            <a:ext cx="2176606" cy="2272068"/>
          </a:xfrm>
          <a:prstGeom prst="roundRect">
            <a:avLst>
              <a:gd name="adj" fmla="val 18441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115EA53-298C-6445-BC9E-0BAAFB84E944}"/>
              </a:ext>
            </a:extLst>
          </p:cNvPr>
          <p:cNvSpPr txBox="1"/>
          <p:nvPr/>
        </p:nvSpPr>
        <p:spPr>
          <a:xfrm>
            <a:off x="9871336" y="2624447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TABLE</a:t>
            </a:r>
            <a:endParaRPr kumimoji="1" lang="zh-CN" altLang="en-US" b="1" dirty="0">
              <a:solidFill>
                <a:schemeClr val="bg1"/>
              </a:solidFill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A44DB4B-0EDA-D242-B018-AA83F0C737F4}"/>
              </a:ext>
            </a:extLst>
          </p:cNvPr>
          <p:cNvSpPr txBox="1"/>
          <p:nvPr/>
        </p:nvSpPr>
        <p:spPr>
          <a:xfrm>
            <a:off x="6842961" y="3396415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Region</a:t>
            </a:r>
            <a:r>
              <a:rPr kumimoji="1" lang="zh-CN" altLang="en-US" b="1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 </a:t>
            </a:r>
            <a:r>
              <a:rPr kumimoji="1" lang="en-US" altLang="zh-CN" b="1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Server</a:t>
            </a:r>
            <a:endParaRPr kumimoji="1" lang="zh-CN" altLang="en-US" b="1" dirty="0">
              <a:solidFill>
                <a:schemeClr val="bg1"/>
              </a:solidFill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692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C -0.00339 -0.01111 -0.0151 -0.02153 -0.0194 -0.02153 C -0.04531 -0.02153 -0.07214 0.14954 -0.07214 0.3206 C -0.07214 0.23426 -0.08555 0.14954 -0.09805 0.14954 C -0.11146 0.14954 -0.12409 0.23542 -0.12409 0.3206 C -0.12409 0.27778 -0.13073 0.23426 -0.1375 0.23426 C -0.14414 0.23426 -0.15091 0.27662 -0.15091 0.3206 C -0.15091 0.29861 -0.1543 0.27778 -0.15755 0.27778 C -0.16094 0.27778 -0.16419 0.29977 -0.16419 0.3206 C -0.16419 0.30926 -0.16589 0.29861 -0.16758 0.29861 C -0.16849 0.29861 -0.17096 0.30972 -0.17096 0.3206 C -0.17096 0.31482 -0.17187 0.30926 -0.17253 0.30926 C -0.17253 0.30787 -0.17422 0.31458 -0.17422 0.3206 C -0.17422 0.31759 -0.17422 0.31482 -0.17513 0.31482 C -0.17513 0.3162 -0.17591 0.31782 -0.17591 0.3206 C -0.17591 0.31898 -0.17591 0.31759 -0.17591 0.3162 C -0.17682 0.3162 -0.17682 0.31759 -0.17682 0.31898 C -0.17773 0.31898 -0.17773 0.31782 -0.17773 0.3162 C -0.17852 0.3162 -0.17852 0.31759 -0.17852 0.31898 " pathEditMode="relative" rAng="0" ptsTypes="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32" y="1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0.02269 C -0.00456 -0.01945 -0.02032 -0.01597 -0.02605 -0.01597 C -0.06081 -0.01597 -0.09688 -0.06759 -0.09688 -0.11898 C -0.09688 -0.09306 -0.11498 -0.06759 -0.13178 -0.06759 C -0.14974 -0.06759 -0.16667 -0.09352 -0.16667 -0.11898 C -0.16667 -0.10625 -0.17566 -0.09306 -0.18464 -0.09306 C -0.19362 -0.09306 -0.20274 -0.10602 -0.20274 -0.11898 C -0.20274 -0.1125 -0.2073 -0.10625 -0.21159 -0.10625 C -0.21615 -0.10625 -0.22058 -0.11297 -0.22058 -0.11898 C -0.22058 -0.11574 -0.22279 -0.1125 -0.22513 -0.1125 C -0.22631 -0.1125 -0.22969 -0.11574 -0.22969 -0.11898 C -0.22969 -0.11736 -0.23086 -0.11574 -0.23191 -0.11574 C -0.23191 -0.11528 -0.23399 -0.11736 -0.23399 -0.11898 C -0.23399 -0.11829 -0.23399 -0.11736 -0.23516 -0.11736 C -0.23516 -0.11783 -0.23633 -0.11829 -0.23633 -0.11898 C -0.23633 -0.11875 -0.23633 -0.11829 -0.23633 -0.11783 C -0.2375 -0.11783 -0.2375 -0.11829 -0.2375 -0.11875 C -0.23868 -0.11875 -0.23868 -0.11829 -0.23868 -0.11783 C -0.23985 -0.11783 -0.23985 -0.11829 -0.23985 -0.11875 " pathEditMode="relative" rAng="0" ptsTypes="AAAAAAAAAAAAAAAAA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92" y="-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00232 C -0.00625 0.00787 -0.02682 0.01828 -0.03437 0.01828 C -0.08021 0.01828 -0.12773 -0.14074 -0.12773 -0.29884 C -0.12773 -0.21922 -0.15156 -0.14074 -0.17357 -0.14074 C -0.19739 -0.14074 -0.21966 -0.2206 -0.21966 -0.29884 C -0.21966 -0.25972 -0.23138 -0.21922 -0.24323 -0.21922 C -0.25508 -0.21922 -0.26706 -0.2588 -0.26706 -0.29884 C -0.26706 -0.27894 -0.27305 -0.25972 -0.27878 -0.25972 C -0.28476 -0.25972 -0.29062 -0.28033 -0.29062 -0.29884 C -0.29062 -0.28889 -0.29362 -0.27894 -0.29648 -0.27894 C -0.29805 -0.27894 -0.3026 -0.28912 -0.3026 -0.29884 C -0.3026 -0.29398 -0.30417 -0.28889 -0.3056 -0.28889 C -0.3056 -0.28773 -0.30833 -0.29375 -0.30833 -0.29884 C -0.30833 -0.2963 -0.30833 -0.29398 -0.30989 -0.29398 C -0.30989 -0.29537 -0.31146 -0.29699 -0.31146 -0.29884 C -0.31146 -0.29792 -0.31146 -0.2963 -0.31146 -0.29537 C -0.31302 -0.29537 -0.31302 -0.2963 -0.31302 -0.29792 C -0.31458 -0.29792 -0.31458 -0.29699 -0.31458 -0.29537 C -0.31588 -0.29537 -0.31588 -0.2963 -0.31588 -0.29792 " pathEditMode="relative" rAng="0" ptsTypes="AAAAAAAAAAAAAAAAA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94" y="-1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.00509 C -0.00573 -0.00556 -0.02513 -0.01597 -0.03216 -0.01597 C -0.07526 -0.01597 -0.11979 0.14953 -0.11979 0.31528 C -0.11979 0.23171 -0.14205 0.14953 -0.16302 0.14953 C -0.18528 0.14953 -0.20612 0.23287 -0.20612 0.31528 C -0.20612 0.27407 -0.21718 0.23171 -0.22838 0.23171 C -0.23945 0.23171 -0.25065 0.27291 -0.25065 0.31528 C -0.25065 0.29398 -0.25625 0.27407 -0.26172 0.27407 C -0.26731 0.27407 -0.27278 0.29514 -0.27278 0.31528 C -0.27278 0.3044 -0.27552 0.29398 -0.27838 0.29398 C -0.27981 0.29398 -0.28398 0.30463 -0.28398 0.31528 C -0.28398 0.30995 -0.28541 0.3044 -0.28672 0.3044 C -0.28672 0.30324 -0.28945 0.30972 -0.28945 0.31528 C -0.28945 0.3125 -0.28945 0.30995 -0.29088 0.30995 C -0.29088 0.31111 -0.29231 0.31273 -0.29231 0.31528 C -0.29231 0.31389 -0.29231 0.3125 -0.29231 0.31111 C -0.29375 0.31111 -0.29375 0.3125 -0.29375 0.31389 C -0.29518 0.31389 -0.29518 0.31273 -0.29518 0.31111 C -0.29661 0.31111 -0.29661 0.3125 -0.29661 0.31389 " pathEditMode="relative" rAng="0" ptsTypes="AAAAAAAAAAAAAAAAA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31" y="1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CD1B4FB-B3CC-497E-A550-6736C2147BB0}"/>
              </a:ext>
            </a:extLst>
          </p:cNvPr>
          <p:cNvSpPr/>
          <p:nvPr/>
        </p:nvSpPr>
        <p:spPr>
          <a:xfrm>
            <a:off x="-135820" y="-103554"/>
            <a:ext cx="12449740" cy="70987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pple Braille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573AFE-6FD7-498E-B549-E9E2E7570D8A}"/>
              </a:ext>
            </a:extLst>
          </p:cNvPr>
          <p:cNvSpPr txBox="1"/>
          <p:nvPr/>
        </p:nvSpPr>
        <p:spPr>
          <a:xfrm>
            <a:off x="2586682" y="2346160"/>
            <a:ext cx="1003687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500" b="1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缓存策略</a:t>
            </a:r>
            <a:endParaRPr lang="zh-CN" altLang="en-US" sz="5400" b="1" dirty="0"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938BE2-1A67-4C7B-9962-4B63E1610AB3}"/>
              </a:ext>
            </a:extLst>
          </p:cNvPr>
          <p:cNvSpPr txBox="1"/>
          <p:nvPr/>
        </p:nvSpPr>
        <p:spPr>
          <a:xfrm>
            <a:off x="1371575" y="2313869"/>
            <a:ext cx="264396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>
                <a:solidFill>
                  <a:schemeClr val="bg1"/>
                </a:solidFill>
                <a:latin typeface="Apple Braille" pitchFamily="2" charset="0"/>
                <a:ea typeface="汉仪旗黑-40S" panose="00020600040101010101" pitchFamily="18" charset="-122"/>
              </a:rPr>
              <a:t>4</a:t>
            </a:r>
            <a:endParaRPr lang="zh-CN" altLang="en-US" sz="11500" dirty="0">
              <a:solidFill>
                <a:schemeClr val="bg1"/>
              </a:solidFill>
              <a:latin typeface="Apple Braille" pitchFamily="2" charset="0"/>
              <a:ea typeface="汉仪旗黑-40S" panose="00020600040101010101" pitchFamily="18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D423208-EA81-4145-AE9D-A5CF6BCFA217}"/>
              </a:ext>
            </a:extLst>
          </p:cNvPr>
          <p:cNvSpPr/>
          <p:nvPr/>
        </p:nvSpPr>
        <p:spPr>
          <a:xfrm>
            <a:off x="1426280" y="2489103"/>
            <a:ext cx="854916" cy="1576167"/>
          </a:xfrm>
          <a:prstGeom prst="roundRect">
            <a:avLst>
              <a:gd name="adj" fmla="val 2474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pple Brai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752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45BA502-7FBF-4EAD-BD35-3E3EA2357FCE}"/>
              </a:ext>
            </a:extLst>
          </p:cNvPr>
          <p:cNvSpPr txBox="1"/>
          <p:nvPr/>
        </p:nvSpPr>
        <p:spPr>
          <a:xfrm>
            <a:off x="497248" y="2305711"/>
            <a:ext cx="6509194" cy="3354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Apple Symbols" panose="02000000000000000000" pitchFamily="2" charset="-79"/>
              </a:rPr>
              <a:t>初次访问：向</a:t>
            </a:r>
            <a:r>
              <a:rPr lang="en-US" altLang="zh-CN" sz="24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Apple Symbols" panose="02000000000000000000" pitchFamily="2" charset="-79"/>
              </a:rPr>
              <a:t>Master</a:t>
            </a:r>
            <a:r>
              <a:rPr lang="zh-CN" altLang="en-US" sz="24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Apple Symbols" panose="02000000000000000000" pitchFamily="2" charset="-79"/>
              </a:rPr>
              <a:t>请求元数据</a:t>
            </a:r>
            <a:endParaRPr lang="en-US" altLang="zh-CN" sz="2400" dirty="0">
              <a:solidFill>
                <a:schemeClr val="bg1"/>
              </a:solidFill>
              <a:latin typeface="FZQingKeBenYueSongS-R-GB" panose="02000000000000000000" pitchFamily="2" charset="-122"/>
              <a:ea typeface="FZQingKeBenYueSongS-R-GB" panose="02000000000000000000" pitchFamily="2" charset="-122"/>
              <a:cs typeface="Apple Symbols" panose="02000000000000000000" pitchFamily="2" charset="-79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Apple Symbols" panose="02000000000000000000" pitchFamily="2" charset="-79"/>
              </a:rPr>
              <a:t>流程如图所示</a:t>
            </a:r>
            <a:endParaRPr lang="en-US" altLang="zh-CN" sz="2400" dirty="0">
              <a:solidFill>
                <a:schemeClr val="bg1"/>
              </a:solidFill>
              <a:latin typeface="FZQingKeBenYueSongS-R-GB" panose="02000000000000000000" pitchFamily="2" charset="-122"/>
              <a:ea typeface="FZQingKeBenYueSongS-R-GB" panose="02000000000000000000" pitchFamily="2" charset="-122"/>
              <a:cs typeface="Apple Symbols" panose="02000000000000000000" pitchFamily="2" charset="-79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Apple Symbols" panose="02000000000000000000" pitchFamily="2" charset="-79"/>
              </a:rPr>
              <a:t>再次访问：访问本地</a:t>
            </a:r>
            <a:r>
              <a:rPr lang="en-US" altLang="zh-CN" sz="24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Apple Symbols" panose="02000000000000000000" pitchFamily="2" charset="-79"/>
              </a:rPr>
              <a:t>Cache</a:t>
            </a:r>
            <a:r>
              <a:rPr lang="zh-CN" altLang="en-US" sz="24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Apple Symbols" panose="02000000000000000000" pitchFamily="2" charset="-79"/>
              </a:rPr>
              <a:t>中的元数据</a:t>
            </a:r>
            <a:endParaRPr lang="en-US" altLang="zh-CN" sz="2400" dirty="0">
              <a:solidFill>
                <a:schemeClr val="bg1"/>
              </a:solidFill>
              <a:latin typeface="FZQingKeBenYueSongS-R-GB" panose="02000000000000000000" pitchFamily="2" charset="-122"/>
              <a:ea typeface="FZQingKeBenYueSongS-R-GB" panose="02000000000000000000" pitchFamily="2" charset="-122"/>
              <a:cs typeface="Apple Symbols" panose="02000000000000000000" pitchFamily="2" charset="-79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Apple Symbols" panose="02000000000000000000" pitchFamily="2" charset="-79"/>
              </a:rPr>
              <a:t>根据</a:t>
            </a:r>
            <a:r>
              <a:rPr lang="en-US" altLang="zh-CN" sz="24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Apple Symbols" panose="02000000000000000000" pitchFamily="2" charset="-79"/>
              </a:rPr>
              <a:t>Cache</a:t>
            </a:r>
            <a:r>
              <a:rPr lang="zh-CN" altLang="en-US" sz="24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Apple Symbols" panose="02000000000000000000" pitchFamily="2" charset="-79"/>
              </a:rPr>
              <a:t>信息请求数据</a:t>
            </a:r>
            <a:endParaRPr lang="en-US" altLang="zh-CN" sz="2400" dirty="0">
              <a:solidFill>
                <a:schemeClr val="bg1"/>
              </a:solidFill>
              <a:latin typeface="FZQingKeBenYueSongS-R-GB" panose="02000000000000000000" pitchFamily="2" charset="-122"/>
              <a:ea typeface="FZQingKeBenYueSongS-R-GB" panose="02000000000000000000" pitchFamily="2" charset="-122"/>
              <a:cs typeface="Apple Symbols" panose="02000000000000000000" pitchFamily="2" charset="-79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Apple Symbols" panose="02000000000000000000" pitchFamily="2" charset="-79"/>
              </a:rPr>
              <a:t>如果请求失败，重新向</a:t>
            </a:r>
            <a:r>
              <a:rPr lang="en-US" altLang="zh-CN" sz="24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Apple Symbols" panose="02000000000000000000" pitchFamily="2" charset="-79"/>
              </a:rPr>
              <a:t>Master</a:t>
            </a:r>
            <a:r>
              <a:rPr lang="zh-CN" altLang="en-US" sz="24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Apple Symbols" panose="02000000000000000000" pitchFamily="2" charset="-79"/>
              </a:rPr>
              <a:t>请求元数据</a:t>
            </a:r>
            <a:endParaRPr lang="en-US" altLang="zh-CN" sz="2400" dirty="0">
              <a:solidFill>
                <a:schemeClr val="bg1"/>
              </a:solidFill>
              <a:latin typeface="FZQingKeBenYueSongS-R-GB" panose="02000000000000000000" pitchFamily="2" charset="-122"/>
              <a:ea typeface="FZQingKeBenYueSongS-R-GB" panose="02000000000000000000" pitchFamily="2" charset="-122"/>
              <a:cs typeface="Apple Symbols" panose="02000000000000000000" pitchFamily="2" charset="-79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bg1"/>
              </a:solidFill>
              <a:latin typeface="FZQingKeBenYueSongS-R-GB" panose="02000000000000000000" pitchFamily="2" charset="-122"/>
              <a:ea typeface="FZQingKeBenYueSongS-R-GB" panose="02000000000000000000" pitchFamily="2" charset="-122"/>
              <a:cs typeface="Apple Symbols" panose="02000000000000000000" pitchFamily="2" charset="-79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F148581-22B8-8245-996A-82D7A39D18F5}"/>
              </a:ext>
            </a:extLst>
          </p:cNvPr>
          <p:cNvSpPr txBox="1"/>
          <p:nvPr/>
        </p:nvSpPr>
        <p:spPr>
          <a:xfrm>
            <a:off x="0" y="0"/>
            <a:ext cx="10036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缓存策略</a:t>
            </a:r>
            <a:endParaRPr lang="zh-CN" altLang="en-US" sz="3200" dirty="0"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</p:txBody>
      </p:sp>
      <p:pic>
        <p:nvPicPr>
          <p:cNvPr id="18" name="Picture 10" descr="Generated">
            <a:extLst>
              <a:ext uri="{FF2B5EF4-FFF2-40B4-BE49-F238E27FC236}">
                <a16:creationId xmlns:a16="http://schemas.microsoft.com/office/drawing/2014/main" id="{385D63F3-FC97-3946-9667-F8555AEDB49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39596" y="615828"/>
            <a:ext cx="2719820" cy="624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82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45BA502-7FBF-4EAD-BD35-3E3EA2357FCE}"/>
              </a:ext>
            </a:extLst>
          </p:cNvPr>
          <p:cNvSpPr txBox="1"/>
          <p:nvPr/>
        </p:nvSpPr>
        <p:spPr>
          <a:xfrm>
            <a:off x="497248" y="2305711"/>
            <a:ext cx="5598752" cy="3354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Apple Symbols" panose="02000000000000000000" pitchFamily="2" charset="-79"/>
              </a:rPr>
              <a:t>初次访问：向</a:t>
            </a:r>
            <a:r>
              <a:rPr lang="en-US" altLang="zh-CN" sz="24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Apple Symbols" panose="02000000000000000000" pitchFamily="2" charset="-79"/>
              </a:rPr>
              <a:t>Master</a:t>
            </a:r>
            <a:r>
              <a:rPr lang="zh-CN" altLang="en-US" sz="24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Apple Symbols" panose="02000000000000000000" pitchFamily="2" charset="-79"/>
              </a:rPr>
              <a:t>请求元数据</a:t>
            </a:r>
            <a:endParaRPr lang="en-US" altLang="zh-CN" sz="2400" dirty="0">
              <a:solidFill>
                <a:schemeClr val="bg1"/>
              </a:solidFill>
              <a:latin typeface="FZQingKeBenYueSongS-R-GB" panose="02000000000000000000" pitchFamily="2" charset="-122"/>
              <a:ea typeface="FZQingKeBenYueSongS-R-GB" panose="02000000000000000000" pitchFamily="2" charset="-122"/>
              <a:cs typeface="Apple Symbols" panose="02000000000000000000" pitchFamily="2" charset="-79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Apple Symbols" panose="02000000000000000000" pitchFamily="2" charset="-79"/>
              </a:rPr>
              <a:t>再次访问：访问本地</a:t>
            </a:r>
            <a:r>
              <a:rPr lang="en-US" altLang="zh-CN" sz="24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Apple Symbols" panose="02000000000000000000" pitchFamily="2" charset="-79"/>
              </a:rPr>
              <a:t>Cache</a:t>
            </a:r>
            <a:r>
              <a:rPr lang="zh-CN" altLang="en-US" sz="24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Apple Symbols" panose="02000000000000000000" pitchFamily="2" charset="-79"/>
              </a:rPr>
              <a:t>中的元数据</a:t>
            </a:r>
            <a:endParaRPr lang="en-US" altLang="zh-CN" sz="2400" dirty="0">
              <a:solidFill>
                <a:schemeClr val="bg1"/>
              </a:solidFill>
              <a:latin typeface="FZQingKeBenYueSongS-R-GB" panose="02000000000000000000" pitchFamily="2" charset="-122"/>
              <a:ea typeface="FZQingKeBenYueSongS-R-GB" panose="02000000000000000000" pitchFamily="2" charset="-122"/>
              <a:cs typeface="Apple Symbols" panose="02000000000000000000" pitchFamily="2" charset="-79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Apple Symbols" panose="02000000000000000000" pitchFamily="2" charset="-79"/>
              </a:rPr>
              <a:t>根据</a:t>
            </a:r>
            <a:r>
              <a:rPr lang="en-US" altLang="zh-CN" sz="24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Apple Symbols" panose="02000000000000000000" pitchFamily="2" charset="-79"/>
              </a:rPr>
              <a:t>Cache</a:t>
            </a:r>
            <a:r>
              <a:rPr lang="zh-CN" altLang="en-US" sz="24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Apple Symbols" panose="02000000000000000000" pitchFamily="2" charset="-79"/>
              </a:rPr>
              <a:t>信息请求数据</a:t>
            </a:r>
            <a:endParaRPr lang="en-US" altLang="zh-CN" sz="2400" dirty="0">
              <a:solidFill>
                <a:schemeClr val="bg1"/>
              </a:solidFill>
              <a:latin typeface="FZQingKeBenYueSongS-R-GB" panose="02000000000000000000" pitchFamily="2" charset="-122"/>
              <a:ea typeface="FZQingKeBenYueSongS-R-GB" panose="02000000000000000000" pitchFamily="2" charset="-122"/>
              <a:cs typeface="Apple Symbols" panose="02000000000000000000" pitchFamily="2" charset="-79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Apple Symbols" panose="02000000000000000000" pitchFamily="2" charset="-79"/>
              </a:rPr>
              <a:t>如果请求失败，重新向</a:t>
            </a:r>
            <a:r>
              <a:rPr lang="en-US" altLang="zh-CN" sz="24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Apple Symbols" panose="02000000000000000000" pitchFamily="2" charset="-79"/>
              </a:rPr>
              <a:t>Master</a:t>
            </a:r>
            <a:r>
              <a:rPr lang="zh-CN" altLang="en-US" sz="24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Apple Symbols" panose="02000000000000000000" pitchFamily="2" charset="-79"/>
              </a:rPr>
              <a:t>请求元数据</a:t>
            </a:r>
            <a:endParaRPr lang="en-US" altLang="zh-CN" sz="2400" dirty="0">
              <a:solidFill>
                <a:schemeClr val="bg1"/>
              </a:solidFill>
              <a:latin typeface="FZQingKeBenYueSongS-R-GB" panose="02000000000000000000" pitchFamily="2" charset="-122"/>
              <a:ea typeface="FZQingKeBenYueSongS-R-GB" panose="02000000000000000000" pitchFamily="2" charset="-122"/>
              <a:cs typeface="Apple Symbols" panose="02000000000000000000" pitchFamily="2" charset="-79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Apple Symbols" panose="02000000000000000000" pitchFamily="2" charset="-79"/>
              </a:rPr>
              <a:t>流程如图所示</a:t>
            </a:r>
            <a:endParaRPr lang="en-US" altLang="zh-CN" sz="2400" dirty="0">
              <a:solidFill>
                <a:schemeClr val="bg1"/>
              </a:solidFill>
              <a:latin typeface="FZQingKeBenYueSongS-R-GB" panose="02000000000000000000" pitchFamily="2" charset="-122"/>
              <a:ea typeface="FZQingKeBenYueSongS-R-GB" panose="02000000000000000000" pitchFamily="2" charset="-122"/>
              <a:cs typeface="Apple Symbols" panose="02000000000000000000" pitchFamily="2" charset="-79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bg1"/>
              </a:solidFill>
              <a:latin typeface="FZQingKeBenYueSongS-R-GB" panose="02000000000000000000" pitchFamily="2" charset="-122"/>
              <a:ea typeface="FZQingKeBenYueSongS-R-GB" panose="02000000000000000000" pitchFamily="2" charset="-122"/>
              <a:cs typeface="Apple Symbols" panose="02000000000000000000" pitchFamily="2" charset="-79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F148581-22B8-8245-996A-82D7A39D18F5}"/>
              </a:ext>
            </a:extLst>
          </p:cNvPr>
          <p:cNvSpPr txBox="1"/>
          <p:nvPr/>
        </p:nvSpPr>
        <p:spPr>
          <a:xfrm>
            <a:off x="0" y="0"/>
            <a:ext cx="10036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缓存策略</a:t>
            </a:r>
            <a:endParaRPr lang="zh-CN" altLang="en-US" sz="3200" dirty="0"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</p:txBody>
      </p:sp>
      <p:sp>
        <p:nvSpPr>
          <p:cNvPr id="6" name="矩形: 圆角 6">
            <a:extLst>
              <a:ext uri="{FF2B5EF4-FFF2-40B4-BE49-F238E27FC236}">
                <a16:creationId xmlns:a16="http://schemas.microsoft.com/office/drawing/2014/main" id="{FE7BCA42-7D55-F841-B279-91F91B60534F}"/>
              </a:ext>
            </a:extLst>
          </p:cNvPr>
          <p:cNvSpPr/>
          <p:nvPr/>
        </p:nvSpPr>
        <p:spPr>
          <a:xfrm>
            <a:off x="8942119" y="2385774"/>
            <a:ext cx="3051958" cy="2264408"/>
          </a:xfrm>
          <a:prstGeom prst="roundRect">
            <a:avLst>
              <a:gd name="adj" fmla="val 18441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3B69CD9-9BFF-3540-9271-4BC72090EB8B}"/>
              </a:ext>
            </a:extLst>
          </p:cNvPr>
          <p:cNvSpPr/>
          <p:nvPr/>
        </p:nvSpPr>
        <p:spPr>
          <a:xfrm>
            <a:off x="6631648" y="2858492"/>
            <a:ext cx="1360446" cy="1141015"/>
          </a:xfrm>
          <a:prstGeom prst="roundRect">
            <a:avLst>
              <a:gd name="adj" fmla="val 18441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FFDEEC0-6961-EF4F-92CC-7B3F30573BA8}"/>
              </a:ext>
            </a:extLst>
          </p:cNvPr>
          <p:cNvGrpSpPr/>
          <p:nvPr/>
        </p:nvGrpSpPr>
        <p:grpSpPr>
          <a:xfrm>
            <a:off x="7015616" y="3136611"/>
            <a:ext cx="783771" cy="584776"/>
            <a:chOff x="7015616" y="3136611"/>
            <a:chExt cx="783771" cy="584776"/>
          </a:xfrm>
        </p:grpSpPr>
        <p:sp>
          <p:nvSpPr>
            <p:cNvPr id="8" name="矩形: 圆角 6">
              <a:extLst>
                <a:ext uri="{FF2B5EF4-FFF2-40B4-BE49-F238E27FC236}">
                  <a16:creationId xmlns:a16="http://schemas.microsoft.com/office/drawing/2014/main" id="{BA49CF58-31B7-AB4C-A0D0-EF85CBC22943}"/>
                </a:ext>
              </a:extLst>
            </p:cNvPr>
            <p:cNvSpPr/>
            <p:nvPr/>
          </p:nvSpPr>
          <p:spPr>
            <a:xfrm>
              <a:off x="7046025" y="3136611"/>
              <a:ext cx="532411" cy="584776"/>
            </a:xfrm>
            <a:prstGeom prst="roundRect">
              <a:avLst>
                <a:gd name="adj" fmla="val 18441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94DD2AE8-E37C-4E48-AD91-4493D305769B}"/>
                </a:ext>
              </a:extLst>
            </p:cNvPr>
            <p:cNvSpPr txBox="1"/>
            <p:nvPr/>
          </p:nvSpPr>
          <p:spPr>
            <a:xfrm>
              <a:off x="7015616" y="3244333"/>
              <a:ext cx="783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  <a:latin typeface="FZQingKeBenYueSongS-R-GB" panose="02000000000000000000" pitchFamily="2" charset="-122"/>
                  <a:ea typeface="FZQingKeBenYueSongS-R-GB" panose="02000000000000000000" pitchFamily="2" charset="-122"/>
                </a:rPr>
                <a:t>Meta</a:t>
              </a:r>
              <a:endParaRPr kumimoji="1" lang="zh-CN" altLang="en-US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C419BB0-9B74-1449-964F-6A35B12C804B}"/>
              </a:ext>
            </a:extLst>
          </p:cNvPr>
          <p:cNvGrpSpPr/>
          <p:nvPr/>
        </p:nvGrpSpPr>
        <p:grpSpPr>
          <a:xfrm>
            <a:off x="6096000" y="-777091"/>
            <a:ext cx="783771" cy="584776"/>
            <a:chOff x="7015616" y="3136611"/>
            <a:chExt cx="783771" cy="584776"/>
          </a:xfrm>
        </p:grpSpPr>
        <p:sp>
          <p:nvSpPr>
            <p:cNvPr id="11" name="矩形: 圆角 6">
              <a:extLst>
                <a:ext uri="{FF2B5EF4-FFF2-40B4-BE49-F238E27FC236}">
                  <a16:creationId xmlns:a16="http://schemas.microsoft.com/office/drawing/2014/main" id="{7A455B30-5564-ED4C-952A-99B29A2082AF}"/>
                </a:ext>
              </a:extLst>
            </p:cNvPr>
            <p:cNvSpPr/>
            <p:nvPr/>
          </p:nvSpPr>
          <p:spPr>
            <a:xfrm>
              <a:off x="7046025" y="3136611"/>
              <a:ext cx="532411" cy="584776"/>
            </a:xfrm>
            <a:prstGeom prst="roundRect">
              <a:avLst>
                <a:gd name="adj" fmla="val 18441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428D652-C115-E548-911B-B67F665CB68A}"/>
                </a:ext>
              </a:extLst>
            </p:cNvPr>
            <p:cNvSpPr txBox="1"/>
            <p:nvPr/>
          </p:nvSpPr>
          <p:spPr>
            <a:xfrm>
              <a:off x="7015616" y="3244333"/>
              <a:ext cx="783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  <a:latin typeface="FZQingKeBenYueSongS-R-GB" panose="02000000000000000000" pitchFamily="2" charset="-122"/>
                  <a:ea typeface="FZQingKeBenYueSongS-R-GB" panose="02000000000000000000" pitchFamily="2" charset="-122"/>
                </a:rPr>
                <a:t>New</a:t>
              </a:r>
              <a:endParaRPr kumimoji="1" lang="zh-CN" altLang="en-US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227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0.00232 C 0.0043 -0.00671 0.01732 -0.01111 0.02214 -0.01111 C 0.05104 -0.01111 0.08086 0.0588 0.08086 0.1287 C 0.08086 0.09329 0.09583 0.0588 0.1099 0.0588 C 0.12474 0.0588 0.1388 0.09398 0.1388 0.1287 C 0.1388 0.11134 0.14623 0.09329 0.15378 0.09329 C 0.1612 0.09329 0.16862 0.11065 0.16862 0.1287 C 0.16862 0.11967 0.1724 0.11134 0.17604 0.11134 C 0.17982 0.11134 0.18346 0.12014 0.18346 0.1287 C 0.18346 0.12407 0.18529 0.11967 0.18724 0.11967 C 0.18828 0.11967 0.19102 0.12407 0.19102 0.1287 C 0.19102 0.12639 0.19206 0.12407 0.19284 0.12407 C 0.19284 0.12361 0.19466 0.12616 0.19466 0.1287 C 0.19466 0.12731 0.19466 0.12639 0.1957 0.12639 C 0.1957 0.12685 0.19662 0.12755 0.19662 0.1287 C 0.19662 0.12801 0.19662 0.12731 0.19662 0.12685 C 0.19766 0.12685 0.19766 0.12731 0.19766 0.12801 C 0.19857 0.12801 0.19857 0.12755 0.19857 0.12685 C 0.19961 0.12685 0.19961 0.12731 0.19961 0.12801 " pathEditMode="relative" rAng="0" ptsTypes="AAAAAAAAAAAAAA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48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.02153 C 0.00143 0.00254 0.00638 -0.01597 0.0082 -0.01597 C 0.01927 -0.01597 0.0306 0.27731 0.0306 0.5706 C 0.0306 0.42268 0.03633 0.27731 0.04167 0.27731 C 0.0474 0.27731 0.05274 0.425 0.05274 0.5706 C 0.05274 0.49768 0.0556 0.42268 0.05847 0.42268 C 0.06133 0.42268 0.06419 0.4956 0.06419 0.5706 C 0.06419 0.5331 0.06563 0.49768 0.06706 0.49768 C 0.06849 0.49768 0.06979 0.53518 0.06979 0.5706 C 0.06979 0.55139 0.07057 0.5331 0.07123 0.5331 C 0.07162 0.5331 0.07279 0.55208 0.07279 0.5706 C 0.07279 0.56134 0.07305 0.55139 0.07344 0.55139 C 0.07344 0.5493 0.07409 0.56065 0.07409 0.5706 C 0.07409 0.56551 0.07409 0.56134 0.07448 0.56134 C 0.07448 0.56342 0.07487 0.5662 0.07487 0.5706 C 0.07487 0.56829 0.07487 0.56551 0.07487 0.56342 C 0.07526 0.56342 0.07526 0.56551 0.07526 0.56829 C 0.07565 0.56829 0.07565 0.5662 0.07565 0.56342 C 0.07604 0.56342 0.07604 0.56551 0.07604 0.56829 " pathEditMode="relative" rAng="0" ptsTypes="AAAAAAAAAAAAAAAAA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2" y="2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04 0.56829 C 0.08216 0.56435 0.10352 0.56065 0.11133 0.56065 C 0.15912 0.56065 0.20847 0.62084 0.20847 0.68125 C 0.20847 0.65093 0.23307 0.62084 0.25612 0.62084 C 0.28073 0.62084 0.30378 0.65139 0.30378 0.68125 C 0.30378 0.66644 0.31589 0.65093 0.32839 0.65093 C 0.3405 0.65093 0.353 0.66597 0.353 0.68125 C 0.353 0.67361 0.35912 0.66644 0.36511 0.66644 C 0.37136 0.66644 0.37748 0.67385 0.37748 0.68125 C 0.37748 0.67755 0.38034 0.67361 0.38373 0.67361 C 0.38516 0.67361 0.38998 0.67755 0.38998 0.68125 C 0.38998 0.6794 0.39141 0.67755 0.39284 0.67755 C 0.39284 0.67685 0.3957 0.67917 0.3957 0.68125 C 0.3957 0.6801 0.3957 0.6794 0.39753 0.6794 C 0.39753 0.67986 0.39909 0.68056 0.39909 0.68125 C 0.39909 0.68079 0.39909 0.6801 0.39909 0.67986 C 0.40065 0.67986 0.40065 0.6801 0.40065 0.68079 C 0.40222 0.68079 0.40222 0.68056 0.40222 0.67986 C 0.40391 0.67986 0.40391 0.6801 0.40391 0.68079 " pathEditMode="relative" rAng="0" ptsTypes="AAAAAAAAAAAAAAAAA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93" y="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4448E154-A218-4160-BBF8-4026DC11B701}"/>
              </a:ext>
            </a:extLst>
          </p:cNvPr>
          <p:cNvSpPr/>
          <p:nvPr/>
        </p:nvSpPr>
        <p:spPr>
          <a:xfrm>
            <a:off x="-135820" y="-103554"/>
            <a:ext cx="12449740" cy="70987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4C17BD7-716E-46A2-AD16-4D6BC3817E3C}"/>
              </a:ext>
            </a:extLst>
          </p:cNvPr>
          <p:cNvSpPr/>
          <p:nvPr/>
        </p:nvSpPr>
        <p:spPr>
          <a:xfrm>
            <a:off x="2166756" y="901739"/>
            <a:ext cx="2514440" cy="1689031"/>
          </a:xfrm>
          <a:prstGeom prst="roundRect">
            <a:avLst>
              <a:gd name="adj" fmla="val 1123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ACDC83-33E3-45C7-A37F-AC08A263F65D}"/>
              </a:ext>
            </a:extLst>
          </p:cNvPr>
          <p:cNvSpPr txBox="1"/>
          <p:nvPr/>
        </p:nvSpPr>
        <p:spPr>
          <a:xfrm>
            <a:off x="230182" y="699669"/>
            <a:ext cx="209927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9600" b="1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目</a:t>
            </a:r>
            <a:endParaRPr lang="en-US" altLang="zh-CN" sz="9600" b="1" dirty="0">
              <a:solidFill>
                <a:schemeClr val="bg1"/>
              </a:solidFill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  <a:p>
            <a:r>
              <a:rPr lang="zh-CN" altLang="en-US" sz="9600" b="1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录</a:t>
            </a: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EF391F0D-8B45-488F-B311-2ECE603E5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4484" y="1264077"/>
            <a:ext cx="1734721" cy="1046538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E248751B-1AF2-4828-A498-93D855603166}"/>
              </a:ext>
            </a:extLst>
          </p:cNvPr>
          <p:cNvSpPr/>
          <p:nvPr/>
        </p:nvSpPr>
        <p:spPr>
          <a:xfrm>
            <a:off x="9277568" y="901739"/>
            <a:ext cx="2514440" cy="1689031"/>
          </a:xfrm>
          <a:prstGeom prst="roundRect">
            <a:avLst>
              <a:gd name="adj" fmla="val 1123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284E335B-90DB-4988-AE5C-37BBDABF5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34164" y="1148651"/>
            <a:ext cx="1869159" cy="1153142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55594FA-6B5B-47AE-BBD2-6F1409F3D591}"/>
              </a:ext>
            </a:extLst>
          </p:cNvPr>
          <p:cNvSpPr/>
          <p:nvPr/>
        </p:nvSpPr>
        <p:spPr>
          <a:xfrm>
            <a:off x="5740427" y="905138"/>
            <a:ext cx="2514440" cy="1689031"/>
          </a:xfrm>
          <a:prstGeom prst="roundRect">
            <a:avLst>
              <a:gd name="adj" fmla="val 1123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</p:txBody>
      </p:sp>
      <p:pic>
        <p:nvPicPr>
          <p:cNvPr id="14" name="图形 13">
            <a:extLst>
              <a:ext uri="{FF2B5EF4-FFF2-40B4-BE49-F238E27FC236}">
                <a16:creationId xmlns:a16="http://schemas.microsoft.com/office/drawing/2014/main" id="{2697ACFA-A515-4AD8-A261-435BF1FD2D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49388" y="1353388"/>
            <a:ext cx="1932290" cy="967192"/>
          </a:xfrm>
          <a:prstGeom prst="rect">
            <a:avLst/>
          </a:prstGeom>
        </p:spPr>
      </p:pic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8E48A1E-20D8-46BE-B934-88421162010E}"/>
              </a:ext>
            </a:extLst>
          </p:cNvPr>
          <p:cNvSpPr/>
          <p:nvPr/>
        </p:nvSpPr>
        <p:spPr>
          <a:xfrm>
            <a:off x="2166756" y="4050461"/>
            <a:ext cx="2514440" cy="1689031"/>
          </a:xfrm>
          <a:prstGeom prst="roundRect">
            <a:avLst>
              <a:gd name="adj" fmla="val 1123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9A0341D-EDAB-4BCA-9C37-98B1F685CE2C}"/>
              </a:ext>
            </a:extLst>
          </p:cNvPr>
          <p:cNvSpPr/>
          <p:nvPr/>
        </p:nvSpPr>
        <p:spPr>
          <a:xfrm>
            <a:off x="5734708" y="4036225"/>
            <a:ext cx="2514440" cy="1689031"/>
          </a:xfrm>
          <a:prstGeom prst="roundRect">
            <a:avLst>
              <a:gd name="adj" fmla="val 1123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ED0E40C-12FC-427A-A717-FF4C6B7D41EB}"/>
              </a:ext>
            </a:extLst>
          </p:cNvPr>
          <p:cNvSpPr/>
          <p:nvPr/>
        </p:nvSpPr>
        <p:spPr>
          <a:xfrm>
            <a:off x="9379044" y="4050461"/>
            <a:ext cx="2514440" cy="1689031"/>
          </a:xfrm>
          <a:prstGeom prst="roundRect">
            <a:avLst>
              <a:gd name="adj" fmla="val 1123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</p:txBody>
      </p:sp>
      <p:pic>
        <p:nvPicPr>
          <p:cNvPr id="24" name="图形 23">
            <a:extLst>
              <a:ext uri="{FF2B5EF4-FFF2-40B4-BE49-F238E27FC236}">
                <a16:creationId xmlns:a16="http://schemas.microsoft.com/office/drawing/2014/main" id="{CA8FD415-81B0-4A7B-BCBC-5BD171FD58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74484" y="4245656"/>
            <a:ext cx="1707060" cy="1260028"/>
          </a:xfrm>
          <a:prstGeom prst="rect">
            <a:avLst/>
          </a:prstGeom>
        </p:spPr>
      </p:pic>
      <p:pic>
        <p:nvPicPr>
          <p:cNvPr id="26" name="图形 25">
            <a:extLst>
              <a:ext uri="{FF2B5EF4-FFF2-40B4-BE49-F238E27FC236}">
                <a16:creationId xmlns:a16="http://schemas.microsoft.com/office/drawing/2014/main" id="{2B352F2C-8338-464A-9ADD-6E31090289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68127" y="4393125"/>
            <a:ext cx="1553072" cy="1082079"/>
          </a:xfrm>
          <a:prstGeom prst="rect">
            <a:avLst/>
          </a:prstGeom>
        </p:spPr>
      </p:pic>
      <p:pic>
        <p:nvPicPr>
          <p:cNvPr id="28" name="图形 27">
            <a:extLst>
              <a:ext uri="{FF2B5EF4-FFF2-40B4-BE49-F238E27FC236}">
                <a16:creationId xmlns:a16="http://schemas.microsoft.com/office/drawing/2014/main" id="{6DAE63E2-D760-41FF-88FD-4A6A97979C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49388" y="4407869"/>
            <a:ext cx="1756967" cy="1097815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A9D11565-2E0C-4494-9FFB-5AAA3C2F8AEE}"/>
              </a:ext>
            </a:extLst>
          </p:cNvPr>
          <p:cNvSpPr txBox="1"/>
          <p:nvPr/>
        </p:nvSpPr>
        <p:spPr>
          <a:xfrm>
            <a:off x="2166756" y="2714473"/>
            <a:ext cx="2377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整体架构与技术栈</a:t>
            </a:r>
            <a:r>
              <a:rPr lang="en-US" altLang="zh-CN" sz="2000" b="1" dirty="0"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r</a:t>
            </a:r>
            <a:endParaRPr lang="zh-CN" altLang="en-US" sz="2000" b="1" dirty="0"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93AAEE6-34F4-4485-835B-972051843F04}"/>
              </a:ext>
            </a:extLst>
          </p:cNvPr>
          <p:cNvSpPr txBox="1"/>
          <p:nvPr/>
        </p:nvSpPr>
        <p:spPr>
          <a:xfrm>
            <a:off x="5677579" y="2667984"/>
            <a:ext cx="3164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系统实现</a:t>
            </a:r>
            <a:endParaRPr lang="zh-CN" altLang="en-US" sz="2000" b="1" dirty="0"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E8126AE-18C8-46B2-951E-1E7E923047AF}"/>
              </a:ext>
            </a:extLst>
          </p:cNvPr>
          <p:cNvSpPr txBox="1"/>
          <p:nvPr/>
        </p:nvSpPr>
        <p:spPr>
          <a:xfrm>
            <a:off x="9247088" y="2652755"/>
            <a:ext cx="3164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成员陈述</a:t>
            </a:r>
            <a:endParaRPr lang="zh-CN" altLang="en-US" sz="2000" b="1" dirty="0"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105F447-55D6-4723-BC08-7A9821B68CF0}"/>
              </a:ext>
            </a:extLst>
          </p:cNvPr>
          <p:cNvSpPr txBox="1"/>
          <p:nvPr/>
        </p:nvSpPr>
        <p:spPr>
          <a:xfrm>
            <a:off x="2166756" y="5750021"/>
            <a:ext cx="3164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容错容灾</a:t>
            </a:r>
            <a:endParaRPr lang="zh-CN" altLang="en-US" sz="2000" b="1" dirty="0"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88C2E0F-A3B5-4453-9EAF-A954A55D0ED4}"/>
              </a:ext>
            </a:extLst>
          </p:cNvPr>
          <p:cNvSpPr txBox="1"/>
          <p:nvPr/>
        </p:nvSpPr>
        <p:spPr>
          <a:xfrm>
            <a:off x="5677579" y="5752706"/>
            <a:ext cx="3164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负载均衡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E73A58E-99C2-4328-A8A3-68E393A04A3C}"/>
              </a:ext>
            </a:extLst>
          </p:cNvPr>
          <p:cNvSpPr txBox="1"/>
          <p:nvPr/>
        </p:nvSpPr>
        <p:spPr>
          <a:xfrm>
            <a:off x="9311672" y="5759595"/>
            <a:ext cx="3164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缓存策略</a:t>
            </a:r>
          </a:p>
        </p:txBody>
      </p:sp>
    </p:spTree>
    <p:extLst>
      <p:ext uri="{BB962C8B-B14F-4D97-AF65-F5344CB8AC3E}">
        <p14:creationId xmlns:p14="http://schemas.microsoft.com/office/powerpoint/2010/main" val="85635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CD1B4FB-B3CC-497E-A550-6736C2147BB0}"/>
              </a:ext>
            </a:extLst>
          </p:cNvPr>
          <p:cNvSpPr/>
          <p:nvPr/>
        </p:nvSpPr>
        <p:spPr>
          <a:xfrm>
            <a:off x="-135820" y="-103554"/>
            <a:ext cx="12449740" cy="70987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pple Braille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573AFE-6FD7-498E-B549-E9E2E7570D8A}"/>
              </a:ext>
            </a:extLst>
          </p:cNvPr>
          <p:cNvSpPr txBox="1"/>
          <p:nvPr/>
        </p:nvSpPr>
        <p:spPr>
          <a:xfrm>
            <a:off x="2586682" y="2346160"/>
            <a:ext cx="1003687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500" b="1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系统实现</a:t>
            </a:r>
            <a:endParaRPr lang="zh-CN" altLang="en-US" sz="5400" b="1" dirty="0"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938BE2-1A67-4C7B-9962-4B63E1610AB3}"/>
              </a:ext>
            </a:extLst>
          </p:cNvPr>
          <p:cNvSpPr txBox="1"/>
          <p:nvPr/>
        </p:nvSpPr>
        <p:spPr>
          <a:xfrm>
            <a:off x="1371575" y="2313869"/>
            <a:ext cx="264396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>
                <a:solidFill>
                  <a:schemeClr val="bg1"/>
                </a:solidFill>
                <a:latin typeface="Apple Braille" pitchFamily="2" charset="0"/>
                <a:ea typeface="汉仪旗黑-40S" panose="00020600040101010101" pitchFamily="18" charset="-122"/>
              </a:rPr>
              <a:t>5</a:t>
            </a:r>
            <a:endParaRPr lang="zh-CN" altLang="en-US" sz="11500" dirty="0">
              <a:solidFill>
                <a:schemeClr val="bg1"/>
              </a:solidFill>
              <a:latin typeface="Apple Braille" pitchFamily="2" charset="0"/>
              <a:ea typeface="汉仪旗黑-40S" panose="00020600040101010101" pitchFamily="18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D423208-EA81-4145-AE9D-A5CF6BCFA217}"/>
              </a:ext>
            </a:extLst>
          </p:cNvPr>
          <p:cNvSpPr/>
          <p:nvPr/>
        </p:nvSpPr>
        <p:spPr>
          <a:xfrm>
            <a:off x="1426280" y="2489103"/>
            <a:ext cx="854916" cy="1576167"/>
          </a:xfrm>
          <a:prstGeom prst="roundRect">
            <a:avLst>
              <a:gd name="adj" fmla="val 2474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pple Braille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5DE88A-A734-6444-A0BE-4B3F9EB6C586}"/>
              </a:ext>
            </a:extLst>
          </p:cNvPr>
          <p:cNvSpPr txBox="1"/>
          <p:nvPr/>
        </p:nvSpPr>
        <p:spPr>
          <a:xfrm>
            <a:off x="2582532" y="4140292"/>
            <a:ext cx="10036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包括</a:t>
            </a:r>
            <a:r>
              <a:rPr lang="en-US" altLang="zh-CN" sz="32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Master</a:t>
            </a:r>
            <a:r>
              <a:rPr lang="zh-CN" altLang="en-US" sz="32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、</a:t>
            </a:r>
            <a:r>
              <a:rPr lang="en-US" altLang="zh-CN" sz="32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Region</a:t>
            </a:r>
            <a:r>
              <a:rPr lang="zh-CN" altLang="en-US" sz="32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和</a:t>
            </a:r>
            <a:r>
              <a:rPr lang="en-US" altLang="zh-CN" sz="32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Client</a:t>
            </a:r>
            <a:endParaRPr lang="zh-CN" altLang="en-US" sz="3200" dirty="0"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9108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1F1AE3B-6A53-E645-BF37-2AB9F5539220}"/>
              </a:ext>
            </a:extLst>
          </p:cNvPr>
          <p:cNvSpPr txBox="1"/>
          <p:nvPr/>
        </p:nvSpPr>
        <p:spPr>
          <a:xfrm>
            <a:off x="-1" y="0"/>
            <a:ext cx="4726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MasterServer</a:t>
            </a:r>
            <a:r>
              <a:rPr lang="zh-CN" altLang="en-US" sz="32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介绍</a:t>
            </a:r>
            <a:endParaRPr lang="zh-CN" altLang="en-US" sz="3200" dirty="0"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2B5BEF-7439-C54C-A952-D6D5CB98D418}"/>
              </a:ext>
            </a:extLst>
          </p:cNvPr>
          <p:cNvSpPr txBox="1"/>
          <p:nvPr/>
        </p:nvSpPr>
        <p:spPr>
          <a:xfrm>
            <a:off x="1286908" y="2632807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管理和维护表的分区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E93495-5AA8-884F-BA51-982A1104E013}"/>
              </a:ext>
            </a:extLst>
          </p:cNvPr>
          <p:cNvSpPr txBox="1"/>
          <p:nvPr/>
        </p:nvSpPr>
        <p:spPr>
          <a:xfrm>
            <a:off x="1310058" y="3281906"/>
            <a:ext cx="3155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表格数据负载均衡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51F79C-3E5C-0640-B608-E893D1EB89B2}"/>
              </a:ext>
            </a:extLst>
          </p:cNvPr>
          <p:cNvSpPr txBox="1"/>
          <p:nvPr/>
        </p:nvSpPr>
        <p:spPr>
          <a:xfrm>
            <a:off x="1310058" y="3931003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向客户端提供表格元数据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2ECE98E-AD17-2045-96A3-27E7F81A0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85" y="2052262"/>
            <a:ext cx="369273" cy="36927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2A4F33F-A8A8-D44A-8C1A-D649D6FB7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9210" y="2707570"/>
            <a:ext cx="375134" cy="37513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3ADA9D3-D75B-C546-904F-51EE59F64C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10" y="3304148"/>
            <a:ext cx="397128" cy="41717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B23C9E7-1A88-444D-A68B-CCE5446FB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10" y="3977198"/>
            <a:ext cx="369273" cy="36927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771ADA4-8B00-DC4D-B1DE-AD094BB7CFF9}"/>
              </a:ext>
            </a:extLst>
          </p:cNvPr>
          <p:cNvSpPr txBox="1"/>
          <p:nvPr/>
        </p:nvSpPr>
        <p:spPr>
          <a:xfrm>
            <a:off x="1286908" y="453360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指挥数据迁移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7401AF5-9CF2-D745-8BD8-EBB03E464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9210" y="4608369"/>
            <a:ext cx="375134" cy="37513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F619FF9-AE81-3D44-8C7A-0904626B5E1E}"/>
              </a:ext>
            </a:extLst>
          </p:cNvPr>
          <p:cNvSpPr txBox="1"/>
          <p:nvPr/>
        </p:nvSpPr>
        <p:spPr>
          <a:xfrm>
            <a:off x="1298483" y="2025788"/>
            <a:ext cx="3546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监听</a:t>
            </a:r>
            <a:r>
              <a:rPr lang="en-US" altLang="zh-CN" sz="28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ZK</a:t>
            </a:r>
            <a:r>
              <a:rPr lang="zh-CN" altLang="en-US" sz="28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和服务器情况</a:t>
            </a:r>
          </a:p>
        </p:txBody>
      </p:sp>
      <p:pic>
        <p:nvPicPr>
          <p:cNvPr id="17" name="Picture 7" descr="Generated">
            <a:extLst>
              <a:ext uri="{FF2B5EF4-FFF2-40B4-BE49-F238E27FC236}">
                <a16:creationId xmlns:a16="http://schemas.microsoft.com/office/drawing/2014/main" id="{2E933902-5D74-ED41-99AD-1F9E74C2BEE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832653" y="1224178"/>
            <a:ext cx="5686412" cy="440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46110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1F1AE3B-6A53-E645-BF37-2AB9F5539220}"/>
              </a:ext>
            </a:extLst>
          </p:cNvPr>
          <p:cNvSpPr txBox="1"/>
          <p:nvPr/>
        </p:nvSpPr>
        <p:spPr>
          <a:xfrm>
            <a:off x="-1" y="0"/>
            <a:ext cx="733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MasterServer</a:t>
            </a:r>
            <a:r>
              <a:rPr lang="zh-CN" altLang="en-US" sz="32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介绍：数据表格查询流程</a:t>
            </a:r>
            <a:endParaRPr lang="zh-CN" altLang="en-US" sz="3200" dirty="0"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</p:txBody>
      </p:sp>
      <p:pic>
        <p:nvPicPr>
          <p:cNvPr id="18" name="Picture 10" descr="Generated">
            <a:extLst>
              <a:ext uri="{FF2B5EF4-FFF2-40B4-BE49-F238E27FC236}">
                <a16:creationId xmlns:a16="http://schemas.microsoft.com/office/drawing/2014/main" id="{B4158537-6C84-C545-9D2D-0823B76EB905}"/>
              </a:ext>
            </a:extLst>
          </p:cNvPr>
          <p:cNvPicPr/>
          <p:nvPr/>
        </p:nvPicPr>
        <p:blipFill rotWithShape="1">
          <a:blip r:embed="rId2"/>
          <a:srcRect l="-799" t="-55809" r="799" b="55809"/>
          <a:stretch/>
        </p:blipFill>
        <p:spPr>
          <a:xfrm>
            <a:off x="1055481" y="-2341810"/>
            <a:ext cx="3717348" cy="7524707"/>
          </a:xfrm>
          <a:prstGeom prst="rect">
            <a:avLst/>
          </a:prstGeom>
        </p:spPr>
      </p:pic>
      <p:pic>
        <p:nvPicPr>
          <p:cNvPr id="19" name="Picture 10" descr="Generated">
            <a:extLst>
              <a:ext uri="{FF2B5EF4-FFF2-40B4-BE49-F238E27FC236}">
                <a16:creationId xmlns:a16="http://schemas.microsoft.com/office/drawing/2014/main" id="{0F35CABD-8033-B44B-865A-13EF065EE777}"/>
              </a:ext>
            </a:extLst>
          </p:cNvPr>
          <p:cNvPicPr/>
          <p:nvPr/>
        </p:nvPicPr>
        <p:blipFill rotWithShape="1">
          <a:blip r:embed="rId2"/>
          <a:srcRect l="522" t="42672" r="-522" b="-42672"/>
          <a:stretch/>
        </p:blipFill>
        <p:spPr>
          <a:xfrm>
            <a:off x="6237762" y="1159286"/>
            <a:ext cx="4552950" cy="923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955875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DD017C8-AADF-4739-B9F1-5289C3536FFE}"/>
              </a:ext>
            </a:extLst>
          </p:cNvPr>
          <p:cNvSpPr txBox="1"/>
          <p:nvPr/>
        </p:nvSpPr>
        <p:spPr>
          <a:xfrm>
            <a:off x="798653" y="2122976"/>
            <a:ext cx="4020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管理每台</a:t>
            </a:r>
            <a:r>
              <a:rPr lang="en-US" altLang="zh-CN" sz="24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Region</a:t>
            </a:r>
            <a:r>
              <a:rPr lang="zh-CN" altLang="en-US" sz="24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机上数据更新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0C486B5-BF90-438F-B3E9-3643A81113B9}"/>
              </a:ext>
            </a:extLst>
          </p:cNvPr>
          <p:cNvSpPr txBox="1"/>
          <p:nvPr/>
        </p:nvSpPr>
        <p:spPr>
          <a:xfrm>
            <a:off x="775503" y="2761291"/>
            <a:ext cx="3414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向</a:t>
            </a:r>
            <a:r>
              <a:rPr lang="en-US" altLang="zh-CN" sz="24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Master</a:t>
            </a:r>
            <a:r>
              <a:rPr lang="zh-CN" altLang="en-US" sz="24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汇报元数据信息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AF0C1D5-3413-405B-867C-1A723AB6EADB}"/>
              </a:ext>
            </a:extLst>
          </p:cNvPr>
          <p:cNvSpPr txBox="1"/>
          <p:nvPr/>
        </p:nvSpPr>
        <p:spPr>
          <a:xfrm>
            <a:off x="798653" y="3410390"/>
            <a:ext cx="5559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与客户端通信，提供或修改</a:t>
            </a:r>
            <a:r>
              <a:rPr lang="en-US" altLang="zh-CN" sz="24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Region</a:t>
            </a:r>
            <a:r>
              <a:rPr lang="zh-CN" altLang="en-US" sz="24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中数据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3741699-5E7C-4BCF-8A0B-03B5CB229E99}"/>
              </a:ext>
            </a:extLst>
          </p:cNvPr>
          <p:cNvSpPr txBox="1"/>
          <p:nvPr/>
        </p:nvSpPr>
        <p:spPr>
          <a:xfrm>
            <a:off x="798653" y="4059487"/>
            <a:ext cx="155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Region</a:t>
            </a:r>
            <a:r>
              <a:rPr lang="zh-CN" altLang="en-US" sz="24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结对</a:t>
            </a: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976C67A1-882A-430F-BA54-203891B2A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80" y="2180746"/>
            <a:ext cx="369273" cy="369273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95BEFCC4-8197-4FD3-BB1F-71A543315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7805" y="2836054"/>
            <a:ext cx="375134" cy="375134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52FB6D9A-8615-426B-B17C-BD8D36C241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05" y="3432632"/>
            <a:ext cx="397128" cy="417179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5F1CC4E3-C2F7-453C-BE95-CB0BD761F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05" y="4105682"/>
            <a:ext cx="369273" cy="36927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B315E07-205A-AA43-9B9C-0B250054E194}"/>
              </a:ext>
            </a:extLst>
          </p:cNvPr>
          <p:cNvSpPr txBox="1"/>
          <p:nvPr/>
        </p:nvSpPr>
        <p:spPr>
          <a:xfrm>
            <a:off x="-1" y="0"/>
            <a:ext cx="4726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RegionServer</a:t>
            </a:r>
            <a:r>
              <a:rPr lang="zh-CN" altLang="en-US" sz="32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介绍</a:t>
            </a:r>
            <a:endParaRPr lang="zh-CN" altLang="en-US" sz="3200" dirty="0"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3642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5913DFD0-9A5C-4B9F-9149-5970123AE082}"/>
              </a:ext>
            </a:extLst>
          </p:cNvPr>
          <p:cNvSpPr/>
          <p:nvPr/>
        </p:nvSpPr>
        <p:spPr>
          <a:xfrm>
            <a:off x="929150" y="1447029"/>
            <a:ext cx="3558346" cy="1254760"/>
          </a:xfrm>
          <a:prstGeom prst="roundRect">
            <a:avLst>
              <a:gd name="adj" fmla="val 14953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716781-2569-40A2-9BAE-7559D2CD7487}"/>
              </a:ext>
            </a:extLst>
          </p:cNvPr>
          <p:cNvSpPr txBox="1"/>
          <p:nvPr/>
        </p:nvSpPr>
        <p:spPr>
          <a:xfrm>
            <a:off x="2079220" y="1843576"/>
            <a:ext cx="1780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汉仪旗黑-40S" panose="00020600040101010101" pitchFamily="18" charset="-122"/>
                <a:ea typeface="汉仪旗黑-40S" panose="00020600040101010101" pitchFamily="18" charset="-122"/>
              </a:rPr>
              <a:t>Primary</a:t>
            </a:r>
            <a:endParaRPr lang="zh-CN" altLang="en-US" sz="24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0B7F3D4-88C4-4C57-9B2E-349419B994A8}"/>
              </a:ext>
            </a:extLst>
          </p:cNvPr>
          <p:cNvSpPr/>
          <p:nvPr/>
        </p:nvSpPr>
        <p:spPr>
          <a:xfrm>
            <a:off x="929150" y="4248650"/>
            <a:ext cx="3558346" cy="1274772"/>
          </a:xfrm>
          <a:prstGeom prst="roundRect">
            <a:avLst>
              <a:gd name="adj" fmla="val 1495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8B2941-D3ED-4634-92B2-B3137ED38288}"/>
              </a:ext>
            </a:extLst>
          </p:cNvPr>
          <p:cNvSpPr txBox="1"/>
          <p:nvPr/>
        </p:nvSpPr>
        <p:spPr>
          <a:xfrm>
            <a:off x="2170660" y="4645197"/>
            <a:ext cx="1780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汉仪旗黑-40S" panose="00020600040101010101" pitchFamily="18" charset="-122"/>
                <a:ea typeface="汉仪旗黑-40S" panose="00020600040101010101" pitchFamily="18" charset="-122"/>
              </a:rPr>
              <a:t>Copy</a:t>
            </a:r>
            <a:endParaRPr lang="zh-CN" altLang="en-US" sz="24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C0C138-BDBA-40EF-A3F6-EB4CFBE9B2D4}"/>
              </a:ext>
            </a:extLst>
          </p:cNvPr>
          <p:cNvCxnSpPr>
            <a:cxnSpLocks/>
          </p:cNvCxnSpPr>
          <p:nvPr/>
        </p:nvCxnSpPr>
        <p:spPr>
          <a:xfrm>
            <a:off x="2560240" y="2701789"/>
            <a:ext cx="0" cy="154686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E61E905-C1BC-4134-8215-D660EC27975B}"/>
              </a:ext>
            </a:extLst>
          </p:cNvPr>
          <p:cNvSpPr/>
          <p:nvPr/>
        </p:nvSpPr>
        <p:spPr>
          <a:xfrm>
            <a:off x="7187710" y="1447029"/>
            <a:ext cx="3558346" cy="1254760"/>
          </a:xfrm>
          <a:prstGeom prst="roundRect">
            <a:avLst>
              <a:gd name="adj" fmla="val 1495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39DEC57-43A2-45F7-BB4F-5DC596429A19}"/>
              </a:ext>
            </a:extLst>
          </p:cNvPr>
          <p:cNvSpPr txBox="1"/>
          <p:nvPr/>
        </p:nvSpPr>
        <p:spPr>
          <a:xfrm>
            <a:off x="8374302" y="1843576"/>
            <a:ext cx="1780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汉仪旗黑-40S" panose="00020600040101010101" pitchFamily="18" charset="-122"/>
                <a:ea typeface="汉仪旗黑-40S" panose="00020600040101010101" pitchFamily="18" charset="-122"/>
              </a:rPr>
              <a:t>Master</a:t>
            </a:r>
            <a:endParaRPr lang="zh-CN" altLang="en-US" sz="24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07E5E40-A26A-4E8B-8BD1-381DA6B94080}"/>
              </a:ext>
            </a:extLst>
          </p:cNvPr>
          <p:cNvSpPr/>
          <p:nvPr/>
        </p:nvSpPr>
        <p:spPr>
          <a:xfrm>
            <a:off x="7190004" y="4177840"/>
            <a:ext cx="309082" cy="315267"/>
          </a:xfrm>
          <a:prstGeom prst="roundRect">
            <a:avLst>
              <a:gd name="adj" fmla="val 1495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C1DDF92-7952-48E8-9132-C1C0F5B18BDC}"/>
              </a:ext>
            </a:extLst>
          </p:cNvPr>
          <p:cNvSpPr/>
          <p:nvPr/>
        </p:nvSpPr>
        <p:spPr>
          <a:xfrm>
            <a:off x="7667524" y="4177839"/>
            <a:ext cx="309082" cy="315267"/>
          </a:xfrm>
          <a:prstGeom prst="roundRect">
            <a:avLst>
              <a:gd name="adj" fmla="val 1495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634C37A-3258-4881-AE88-548D36BC5410}"/>
              </a:ext>
            </a:extLst>
          </p:cNvPr>
          <p:cNvSpPr/>
          <p:nvPr/>
        </p:nvSpPr>
        <p:spPr>
          <a:xfrm>
            <a:off x="8145044" y="4177839"/>
            <a:ext cx="309082" cy="315267"/>
          </a:xfrm>
          <a:prstGeom prst="roundRect">
            <a:avLst>
              <a:gd name="adj" fmla="val 1495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4193999-7F03-4A2F-915F-A34B582E20DB}"/>
              </a:ext>
            </a:extLst>
          </p:cNvPr>
          <p:cNvSpPr/>
          <p:nvPr/>
        </p:nvSpPr>
        <p:spPr>
          <a:xfrm>
            <a:off x="8639739" y="4177840"/>
            <a:ext cx="309082" cy="315267"/>
          </a:xfrm>
          <a:prstGeom prst="roundRect">
            <a:avLst>
              <a:gd name="adj" fmla="val 1495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C965FD2-DE3F-44BC-8A84-78C2C51BFD2D}"/>
              </a:ext>
            </a:extLst>
          </p:cNvPr>
          <p:cNvSpPr/>
          <p:nvPr/>
        </p:nvSpPr>
        <p:spPr>
          <a:xfrm>
            <a:off x="9117259" y="4177839"/>
            <a:ext cx="309082" cy="315267"/>
          </a:xfrm>
          <a:prstGeom prst="roundRect">
            <a:avLst>
              <a:gd name="adj" fmla="val 1495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A435BD7-B3CE-42B8-B3A5-CD77E0E5D291}"/>
              </a:ext>
            </a:extLst>
          </p:cNvPr>
          <p:cNvSpPr/>
          <p:nvPr/>
        </p:nvSpPr>
        <p:spPr>
          <a:xfrm>
            <a:off x="9594779" y="4177839"/>
            <a:ext cx="309082" cy="315267"/>
          </a:xfrm>
          <a:prstGeom prst="roundRect">
            <a:avLst>
              <a:gd name="adj" fmla="val 1495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959C6230-2FD4-4BDE-B7AC-96EFF90C0239}"/>
              </a:ext>
            </a:extLst>
          </p:cNvPr>
          <p:cNvSpPr/>
          <p:nvPr/>
        </p:nvSpPr>
        <p:spPr>
          <a:xfrm>
            <a:off x="7190004" y="4708238"/>
            <a:ext cx="309082" cy="315267"/>
          </a:xfrm>
          <a:prstGeom prst="roundRect">
            <a:avLst>
              <a:gd name="adj" fmla="val 1495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0D32706B-7626-45A8-94B5-4BDCDE3A4BB9}"/>
              </a:ext>
            </a:extLst>
          </p:cNvPr>
          <p:cNvSpPr/>
          <p:nvPr/>
        </p:nvSpPr>
        <p:spPr>
          <a:xfrm>
            <a:off x="7667524" y="4708237"/>
            <a:ext cx="309082" cy="315267"/>
          </a:xfrm>
          <a:prstGeom prst="roundRect">
            <a:avLst>
              <a:gd name="adj" fmla="val 1495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53825E1F-B942-4D9E-BB21-DAAB1262179A}"/>
              </a:ext>
            </a:extLst>
          </p:cNvPr>
          <p:cNvSpPr/>
          <p:nvPr/>
        </p:nvSpPr>
        <p:spPr>
          <a:xfrm>
            <a:off x="8145044" y="4708237"/>
            <a:ext cx="309082" cy="315267"/>
          </a:xfrm>
          <a:prstGeom prst="roundRect">
            <a:avLst>
              <a:gd name="adj" fmla="val 1495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12F138EE-C147-4408-9891-884B3319CC8A}"/>
              </a:ext>
            </a:extLst>
          </p:cNvPr>
          <p:cNvSpPr/>
          <p:nvPr/>
        </p:nvSpPr>
        <p:spPr>
          <a:xfrm>
            <a:off x="8639739" y="4708238"/>
            <a:ext cx="309082" cy="315267"/>
          </a:xfrm>
          <a:prstGeom prst="roundRect">
            <a:avLst>
              <a:gd name="adj" fmla="val 1495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40D0F097-4CFD-4B08-954F-6E5EE021C51E}"/>
              </a:ext>
            </a:extLst>
          </p:cNvPr>
          <p:cNvSpPr/>
          <p:nvPr/>
        </p:nvSpPr>
        <p:spPr>
          <a:xfrm>
            <a:off x="9117259" y="4708237"/>
            <a:ext cx="309082" cy="315267"/>
          </a:xfrm>
          <a:prstGeom prst="roundRect">
            <a:avLst>
              <a:gd name="adj" fmla="val 1495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D7EB8750-870B-454D-92F5-7DB0A1EFFDF6}"/>
              </a:ext>
            </a:extLst>
          </p:cNvPr>
          <p:cNvSpPr/>
          <p:nvPr/>
        </p:nvSpPr>
        <p:spPr>
          <a:xfrm>
            <a:off x="9594779" y="4708237"/>
            <a:ext cx="309082" cy="315267"/>
          </a:xfrm>
          <a:prstGeom prst="roundRect">
            <a:avLst>
              <a:gd name="adj" fmla="val 1495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78F2895F-CE19-403F-8B16-1C5243F1603B}"/>
              </a:ext>
            </a:extLst>
          </p:cNvPr>
          <p:cNvSpPr/>
          <p:nvPr/>
        </p:nvSpPr>
        <p:spPr>
          <a:xfrm>
            <a:off x="7187710" y="5208156"/>
            <a:ext cx="309082" cy="315267"/>
          </a:xfrm>
          <a:prstGeom prst="roundRect">
            <a:avLst>
              <a:gd name="adj" fmla="val 1495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8FF43DA4-B2A7-4FE1-A953-74A149B23ADB}"/>
              </a:ext>
            </a:extLst>
          </p:cNvPr>
          <p:cNvSpPr/>
          <p:nvPr/>
        </p:nvSpPr>
        <p:spPr>
          <a:xfrm>
            <a:off x="7665230" y="5208155"/>
            <a:ext cx="309082" cy="315267"/>
          </a:xfrm>
          <a:prstGeom prst="roundRect">
            <a:avLst>
              <a:gd name="adj" fmla="val 1495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777A2713-8DCA-4125-B664-F832A9DBD70D}"/>
              </a:ext>
            </a:extLst>
          </p:cNvPr>
          <p:cNvSpPr/>
          <p:nvPr/>
        </p:nvSpPr>
        <p:spPr>
          <a:xfrm>
            <a:off x="8142750" y="5208155"/>
            <a:ext cx="309082" cy="315267"/>
          </a:xfrm>
          <a:prstGeom prst="roundRect">
            <a:avLst>
              <a:gd name="adj" fmla="val 1495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0ED20EDA-8027-4FC2-9CB1-41836868A8F6}"/>
              </a:ext>
            </a:extLst>
          </p:cNvPr>
          <p:cNvSpPr/>
          <p:nvPr/>
        </p:nvSpPr>
        <p:spPr>
          <a:xfrm>
            <a:off x="8637445" y="5208156"/>
            <a:ext cx="309082" cy="315267"/>
          </a:xfrm>
          <a:prstGeom prst="roundRect">
            <a:avLst>
              <a:gd name="adj" fmla="val 1495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BE3FA496-68CB-446B-BA4D-CF8C2DE1777E}"/>
              </a:ext>
            </a:extLst>
          </p:cNvPr>
          <p:cNvSpPr/>
          <p:nvPr/>
        </p:nvSpPr>
        <p:spPr>
          <a:xfrm>
            <a:off x="9114965" y="5208155"/>
            <a:ext cx="309082" cy="315267"/>
          </a:xfrm>
          <a:prstGeom prst="roundRect">
            <a:avLst>
              <a:gd name="adj" fmla="val 1495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AB10552D-CD5F-4CB4-B60B-358600A83A15}"/>
              </a:ext>
            </a:extLst>
          </p:cNvPr>
          <p:cNvSpPr/>
          <p:nvPr/>
        </p:nvSpPr>
        <p:spPr>
          <a:xfrm>
            <a:off x="9592485" y="5208155"/>
            <a:ext cx="309082" cy="315267"/>
          </a:xfrm>
          <a:prstGeom prst="roundRect">
            <a:avLst>
              <a:gd name="adj" fmla="val 1495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36E49921-0FCA-4F35-A5EF-35DF7F871D7A}"/>
              </a:ext>
            </a:extLst>
          </p:cNvPr>
          <p:cNvSpPr/>
          <p:nvPr/>
        </p:nvSpPr>
        <p:spPr>
          <a:xfrm>
            <a:off x="10042465" y="5208155"/>
            <a:ext cx="309082" cy="315267"/>
          </a:xfrm>
          <a:prstGeom prst="roundRect">
            <a:avLst>
              <a:gd name="adj" fmla="val 1495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2F597040-4385-42B9-9E3D-1943061347D4}"/>
              </a:ext>
            </a:extLst>
          </p:cNvPr>
          <p:cNvSpPr/>
          <p:nvPr/>
        </p:nvSpPr>
        <p:spPr>
          <a:xfrm>
            <a:off x="10519985" y="5208155"/>
            <a:ext cx="309082" cy="315267"/>
          </a:xfrm>
          <a:prstGeom prst="roundRect">
            <a:avLst>
              <a:gd name="adj" fmla="val 1495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1D9D686E-BE8C-46C3-B0AF-3BEA219F9132}"/>
              </a:ext>
            </a:extLst>
          </p:cNvPr>
          <p:cNvCxnSpPr>
            <a:cxnSpLocks/>
          </p:cNvCxnSpPr>
          <p:nvPr/>
        </p:nvCxnSpPr>
        <p:spPr>
          <a:xfrm flipV="1">
            <a:off x="9045052" y="2701789"/>
            <a:ext cx="0" cy="137160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66D38AC-A686-473B-9E39-8C940CCFAF0F}"/>
              </a:ext>
            </a:extLst>
          </p:cNvPr>
          <p:cNvCxnSpPr>
            <a:cxnSpLocks/>
          </p:cNvCxnSpPr>
          <p:nvPr/>
        </p:nvCxnSpPr>
        <p:spPr>
          <a:xfrm flipH="1">
            <a:off x="5612114" y="4586469"/>
            <a:ext cx="2944107" cy="0"/>
          </a:xfrm>
          <a:prstGeom prst="straightConnector1">
            <a:avLst/>
          </a:prstGeom>
          <a:ln w="190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B6D418A7-6021-463E-B769-F625D578A117}"/>
              </a:ext>
            </a:extLst>
          </p:cNvPr>
          <p:cNvCxnSpPr>
            <a:cxnSpLocks/>
          </p:cNvCxnSpPr>
          <p:nvPr/>
        </p:nvCxnSpPr>
        <p:spPr>
          <a:xfrm>
            <a:off x="8546060" y="2793229"/>
            <a:ext cx="0" cy="179131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B18D6892-4D08-4DFB-B231-F2D1DED526D6}"/>
              </a:ext>
            </a:extLst>
          </p:cNvPr>
          <p:cNvCxnSpPr>
            <a:cxnSpLocks/>
          </p:cNvCxnSpPr>
          <p:nvPr/>
        </p:nvCxnSpPr>
        <p:spPr>
          <a:xfrm flipV="1">
            <a:off x="4487496" y="2698941"/>
            <a:ext cx="2723281" cy="1636531"/>
          </a:xfrm>
          <a:prstGeom prst="straightConnector1">
            <a:avLst/>
          </a:prstGeom>
          <a:ln w="190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5C333F19-8072-4B0A-B2A1-A51DAB84747A}"/>
              </a:ext>
            </a:extLst>
          </p:cNvPr>
          <p:cNvCxnSpPr>
            <a:cxnSpLocks/>
          </p:cNvCxnSpPr>
          <p:nvPr/>
        </p:nvCxnSpPr>
        <p:spPr>
          <a:xfrm flipV="1">
            <a:off x="5607693" y="2199191"/>
            <a:ext cx="0" cy="2396930"/>
          </a:xfrm>
          <a:prstGeom prst="straightConnector1">
            <a:avLst/>
          </a:prstGeom>
          <a:ln w="190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09BE167-9CAD-4FA5-9FD4-A407D8045D9A}"/>
              </a:ext>
            </a:extLst>
          </p:cNvPr>
          <p:cNvCxnSpPr>
            <a:cxnSpLocks/>
          </p:cNvCxnSpPr>
          <p:nvPr/>
        </p:nvCxnSpPr>
        <p:spPr>
          <a:xfrm flipH="1">
            <a:off x="4487496" y="2199191"/>
            <a:ext cx="1120197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74540E83-F39D-4445-ACBA-501333A2C911}"/>
              </a:ext>
            </a:extLst>
          </p:cNvPr>
          <p:cNvSpPr txBox="1"/>
          <p:nvPr/>
        </p:nvSpPr>
        <p:spPr>
          <a:xfrm>
            <a:off x="8416713" y="5638229"/>
            <a:ext cx="17802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汉仪旗黑-40S" panose="00020600040101010101" pitchFamily="18" charset="-122"/>
                <a:ea typeface="汉仪旗黑-40S" panose="00020600040101010101" pitchFamily="18" charset="-122"/>
              </a:rPr>
              <a:t>Client</a:t>
            </a:r>
          </a:p>
          <a:p>
            <a:endParaRPr lang="zh-CN" altLang="en-US" sz="2400" dirty="0"/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DB6B528B-E212-412A-914D-395C69C71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31501" y="4154689"/>
            <a:ext cx="989054" cy="896988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B4E2A69D-669A-0640-BAF1-1946250B50CE}"/>
              </a:ext>
            </a:extLst>
          </p:cNvPr>
          <p:cNvSpPr txBox="1"/>
          <p:nvPr/>
        </p:nvSpPr>
        <p:spPr>
          <a:xfrm>
            <a:off x="-1" y="0"/>
            <a:ext cx="4726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RegionServer</a:t>
            </a:r>
            <a:r>
              <a:rPr lang="zh-CN" altLang="en-US" sz="32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介绍</a:t>
            </a:r>
            <a:endParaRPr lang="zh-CN" altLang="en-US" sz="3200" dirty="0"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</p:txBody>
      </p:sp>
      <p:cxnSp>
        <p:nvCxnSpPr>
          <p:cNvPr id="43" name="直接箭头连接符 75">
            <a:extLst>
              <a:ext uri="{FF2B5EF4-FFF2-40B4-BE49-F238E27FC236}">
                <a16:creationId xmlns:a16="http://schemas.microsoft.com/office/drawing/2014/main" id="{E8C2B364-3FD6-CB45-A973-92B3230D4E5D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4487496" y="2074409"/>
            <a:ext cx="2700214" cy="0"/>
          </a:xfrm>
          <a:prstGeom prst="straightConnector1">
            <a:avLst/>
          </a:prstGeom>
          <a:ln w="190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311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ADED12F-BF4F-444B-8234-88B3E23C8C2F}"/>
              </a:ext>
            </a:extLst>
          </p:cNvPr>
          <p:cNvSpPr txBox="1"/>
          <p:nvPr/>
        </p:nvSpPr>
        <p:spPr>
          <a:xfrm>
            <a:off x="871543" y="2559852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接收用户输入并进行语法分析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0F71C2-9B4B-4762-9CFD-A0DC56155478}"/>
              </a:ext>
            </a:extLst>
          </p:cNvPr>
          <p:cNvSpPr txBox="1"/>
          <p:nvPr/>
        </p:nvSpPr>
        <p:spPr>
          <a:xfrm>
            <a:off x="848393" y="3198167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请求数据库内的数据并处理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407E60-BF32-4590-814C-1B3B169B0774}"/>
              </a:ext>
            </a:extLst>
          </p:cNvPr>
          <p:cNvSpPr txBox="1"/>
          <p:nvPr/>
        </p:nvSpPr>
        <p:spPr>
          <a:xfrm>
            <a:off x="871543" y="3847266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进行逻辑处理并返回结果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44A3E9A-3BBE-4461-8164-8684D7B3A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70" y="2617622"/>
            <a:ext cx="369273" cy="36927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6A4C494-308D-4EF4-BD84-9488496406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0695" y="3272930"/>
            <a:ext cx="375134" cy="37513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A39FA48-88DD-4FAC-AE65-7DC6136B66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95" y="3869508"/>
            <a:ext cx="397128" cy="41717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9C90D4B-4A35-5E46-BE8F-ECAC8446FCE8}"/>
              </a:ext>
            </a:extLst>
          </p:cNvPr>
          <p:cNvSpPr txBox="1"/>
          <p:nvPr/>
        </p:nvSpPr>
        <p:spPr>
          <a:xfrm>
            <a:off x="-1" y="0"/>
            <a:ext cx="4726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客户端介绍：整体描述</a:t>
            </a:r>
            <a:endParaRPr lang="zh-CN" altLang="en-US" sz="3200" dirty="0"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</p:txBody>
      </p:sp>
      <p:pic>
        <p:nvPicPr>
          <p:cNvPr id="15" name="Picture 3" descr="Generated">
            <a:extLst>
              <a:ext uri="{FF2B5EF4-FFF2-40B4-BE49-F238E27FC236}">
                <a16:creationId xmlns:a16="http://schemas.microsoft.com/office/drawing/2014/main" id="{CB053158-5367-104C-B55C-370D0A8E85A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206634" y="1595306"/>
            <a:ext cx="6815746" cy="366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45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50FF993A-3E84-6843-8B69-671599BADA97}"/>
              </a:ext>
            </a:extLst>
          </p:cNvPr>
          <p:cNvSpPr txBox="1"/>
          <p:nvPr/>
        </p:nvSpPr>
        <p:spPr>
          <a:xfrm>
            <a:off x="-1" y="0"/>
            <a:ext cx="5201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客户端介绍：数据结构</a:t>
            </a:r>
            <a:endParaRPr lang="zh-CN" altLang="en-US" sz="3200" dirty="0"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</p:txBody>
      </p:sp>
      <p:pic>
        <p:nvPicPr>
          <p:cNvPr id="11" name="Picture 6" descr="Generated">
            <a:extLst>
              <a:ext uri="{FF2B5EF4-FFF2-40B4-BE49-F238E27FC236}">
                <a16:creationId xmlns:a16="http://schemas.microsoft.com/office/drawing/2014/main" id="{BA2ED26C-3368-064D-B8E5-D999723CE4F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33750" y="942109"/>
            <a:ext cx="55245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64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ED278CC-B3A9-48AE-B457-28341ACAE273}"/>
              </a:ext>
            </a:extLst>
          </p:cNvPr>
          <p:cNvSpPr txBox="1"/>
          <p:nvPr/>
        </p:nvSpPr>
        <p:spPr>
          <a:xfrm>
            <a:off x="748297" y="1107941"/>
            <a:ext cx="648377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kern="100" dirty="0">
                <a:solidFill>
                  <a:schemeClr val="bg1"/>
                </a:solidFill>
                <a:effectLst/>
                <a:latin typeface="FZQingKeBenYueSongS-R-GB" panose="02000000000000000000" pitchFamily="2" charset="-122"/>
                <a:ea typeface="FZQingKeBenYueSongS-R-GB" panose="02000000000000000000" pitchFamily="2" charset="-122"/>
                <a:cs typeface="Apple Symbols" panose="02000000000000000000" pitchFamily="2" charset="-79"/>
              </a:rPr>
              <a:t>Interpreter</a:t>
            </a:r>
            <a:r>
              <a:rPr lang="zh-CN" altLang="en-US" sz="3200" kern="100" dirty="0">
                <a:solidFill>
                  <a:schemeClr val="bg1"/>
                </a:solidFill>
                <a:effectLst/>
                <a:latin typeface="FZQingKeBenYueSongS-R-GB" panose="02000000000000000000" pitchFamily="2" charset="-122"/>
                <a:ea typeface="FZQingKeBenYueSongS-R-GB" panose="02000000000000000000" pitchFamily="2" charset="-122"/>
                <a:cs typeface="Apple Symbols" panose="02000000000000000000" pitchFamily="2" charset="-79"/>
              </a:rPr>
              <a:t>：语法分析</a:t>
            </a:r>
            <a:endParaRPr lang="en-US" altLang="zh-CN" sz="3200" kern="100" dirty="0">
              <a:solidFill>
                <a:schemeClr val="bg1"/>
              </a:solidFill>
              <a:effectLst/>
              <a:latin typeface="FZQingKeBenYueSongS-R-GB" panose="02000000000000000000" pitchFamily="2" charset="-122"/>
              <a:ea typeface="FZQingKeBenYueSongS-R-GB" panose="02000000000000000000" pitchFamily="2" charset="-122"/>
              <a:cs typeface="Apple Symbols" panose="02000000000000000000" pitchFamily="2" charset="-79"/>
            </a:endParaRPr>
          </a:p>
          <a:p>
            <a:r>
              <a:rPr lang="en-US" altLang="zh-CN" sz="2400" kern="1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Apple Symbols" panose="02000000000000000000" pitchFamily="2" charset="-79"/>
              </a:rPr>
              <a:t>Table</a:t>
            </a:r>
            <a:r>
              <a:rPr lang="zh-CN" altLang="en-US" sz="2400" kern="1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Apple Symbols" panose="02000000000000000000" pitchFamily="2" charset="-79"/>
              </a:rPr>
              <a:t>、</a:t>
            </a:r>
            <a:r>
              <a:rPr lang="en-US" altLang="zh-CN" sz="2400" kern="1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Apple Symbols" panose="02000000000000000000" pitchFamily="2" charset="-79"/>
              </a:rPr>
              <a:t>Index</a:t>
            </a:r>
            <a:r>
              <a:rPr lang="zh-CN" altLang="en-US" sz="2400" kern="1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Apple Symbols" panose="02000000000000000000" pitchFamily="2" charset="-79"/>
              </a:rPr>
              <a:t>、</a:t>
            </a:r>
            <a:r>
              <a:rPr lang="en-US" altLang="zh-CN" sz="2400" kern="1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Apple Symbols" panose="02000000000000000000" pitchFamily="2" charset="-79"/>
              </a:rPr>
              <a:t> CRUD</a:t>
            </a:r>
            <a:r>
              <a:rPr lang="zh-CN" altLang="en-US" sz="2400" kern="1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Apple Symbols" panose="02000000000000000000" pitchFamily="2" charset="-79"/>
              </a:rPr>
              <a:t>、</a:t>
            </a:r>
            <a:r>
              <a:rPr lang="en-US" altLang="zh-CN" sz="2400" kern="1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Apple Symbols" panose="02000000000000000000" pitchFamily="2" charset="-79"/>
              </a:rPr>
              <a:t>and/or</a:t>
            </a:r>
            <a:r>
              <a:rPr lang="zh-CN" altLang="en-US" sz="2400" kern="1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Apple Symbols" panose="02000000000000000000" pitchFamily="2" charset="-79"/>
              </a:rPr>
              <a:t>、</a:t>
            </a:r>
            <a:r>
              <a:rPr lang="en-US" altLang="zh-CN" sz="2400" kern="1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Apple Symbols" panose="02000000000000000000" pitchFamily="2" charset="-79"/>
              </a:rPr>
              <a:t>join</a:t>
            </a:r>
            <a:r>
              <a:rPr lang="zh-CN" altLang="en-US" sz="2400" kern="1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Apple Symbols" panose="02000000000000000000" pitchFamily="2" charset="-79"/>
              </a:rPr>
              <a:t>、</a:t>
            </a:r>
            <a:r>
              <a:rPr lang="en-US" altLang="zh-CN" sz="2400" kern="1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Apple Symbols" panose="02000000000000000000" pitchFamily="2" charset="-79"/>
              </a:rPr>
              <a:t>Aggregate</a:t>
            </a:r>
            <a:r>
              <a:rPr lang="zh-CN" altLang="en-US" sz="2400" kern="1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Apple Symbols" panose="02000000000000000000" pitchFamily="2" charset="-79"/>
              </a:rPr>
              <a:t>等</a:t>
            </a:r>
            <a:endParaRPr lang="en-US" altLang="zh-CN" sz="2400" kern="100" dirty="0">
              <a:solidFill>
                <a:schemeClr val="bg1"/>
              </a:solidFill>
              <a:latin typeface="FZQingKeBenYueSongS-R-GB" panose="02000000000000000000" pitchFamily="2" charset="-122"/>
              <a:ea typeface="FZQingKeBenYueSongS-R-GB" panose="02000000000000000000" pitchFamily="2" charset="-122"/>
              <a:cs typeface="Apple Symbols" panose="02000000000000000000" pitchFamily="2" charset="-79"/>
            </a:endParaRPr>
          </a:p>
          <a:p>
            <a:endParaRPr lang="en-US" altLang="zh-CN" sz="2400" kern="100" dirty="0">
              <a:solidFill>
                <a:schemeClr val="bg1"/>
              </a:solidFill>
              <a:latin typeface="FZQingKeBenYueSongS-R-GB" panose="02000000000000000000" pitchFamily="2" charset="-122"/>
              <a:ea typeface="FZQingKeBenYueSongS-R-GB" panose="02000000000000000000" pitchFamily="2" charset="-122"/>
              <a:cs typeface="Apple Symbols" panose="02000000000000000000" pitchFamily="2" charset="-79"/>
            </a:endParaRPr>
          </a:p>
          <a:p>
            <a:r>
              <a:rPr lang="en-US" altLang="zh-CN" sz="3200" kern="1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Apple Symbols" panose="02000000000000000000" pitchFamily="2" charset="-79"/>
              </a:rPr>
              <a:t>Catalog</a:t>
            </a:r>
            <a:r>
              <a:rPr lang="zh-CN" altLang="en-US" sz="3200" kern="1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Apple Symbols" panose="02000000000000000000" pitchFamily="2" charset="-79"/>
              </a:rPr>
              <a:t> </a:t>
            </a:r>
            <a:r>
              <a:rPr lang="en-US" altLang="zh-CN" sz="3200" kern="1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Apple Symbols" panose="02000000000000000000" pitchFamily="2" charset="-79"/>
              </a:rPr>
              <a:t>Manager</a:t>
            </a:r>
            <a:r>
              <a:rPr lang="zh-CN" altLang="en-US" sz="3200" kern="1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Apple Symbols" panose="02000000000000000000" pitchFamily="2" charset="-79"/>
              </a:rPr>
              <a:t>：模式管理</a:t>
            </a:r>
            <a:endParaRPr lang="en-US" altLang="zh-CN" sz="3200" kern="100" dirty="0">
              <a:solidFill>
                <a:schemeClr val="bg1"/>
              </a:solidFill>
              <a:latin typeface="FZQingKeBenYueSongS-R-GB" panose="02000000000000000000" pitchFamily="2" charset="-122"/>
              <a:ea typeface="FZQingKeBenYueSongS-R-GB" panose="02000000000000000000" pitchFamily="2" charset="-122"/>
              <a:cs typeface="Apple Symbols" panose="02000000000000000000" pitchFamily="2" charset="-79"/>
            </a:endParaRPr>
          </a:p>
          <a:p>
            <a:r>
              <a:rPr lang="zh-CN" altLang="en-US" sz="2400" kern="1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Apple Symbols" panose="02000000000000000000" pitchFamily="2" charset="-79"/>
              </a:rPr>
              <a:t>表格元数据管理</a:t>
            </a:r>
            <a:endParaRPr lang="en-US" altLang="zh-CN" sz="2400" kern="100" dirty="0">
              <a:solidFill>
                <a:schemeClr val="bg1"/>
              </a:solidFill>
              <a:latin typeface="FZQingKeBenYueSongS-R-GB" panose="02000000000000000000" pitchFamily="2" charset="-122"/>
              <a:ea typeface="FZQingKeBenYueSongS-R-GB" panose="02000000000000000000" pitchFamily="2" charset="-122"/>
              <a:cs typeface="Apple Symbols" panose="02000000000000000000" pitchFamily="2" charset="-79"/>
            </a:endParaRPr>
          </a:p>
          <a:p>
            <a:endParaRPr lang="en-US" altLang="zh-CN" sz="3200" kern="100" dirty="0">
              <a:solidFill>
                <a:schemeClr val="bg1"/>
              </a:solidFill>
              <a:latin typeface="FZQingKeBenYueSongS-R-GB" panose="02000000000000000000" pitchFamily="2" charset="-122"/>
              <a:ea typeface="FZQingKeBenYueSongS-R-GB" panose="02000000000000000000" pitchFamily="2" charset="-122"/>
              <a:cs typeface="Apple Symbols" panose="02000000000000000000" pitchFamily="2" charset="-79"/>
            </a:endParaRPr>
          </a:p>
          <a:p>
            <a:r>
              <a:rPr lang="en-US" altLang="zh-CN" sz="3200" kern="1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Apple Symbols" panose="02000000000000000000" pitchFamily="2" charset="-79"/>
              </a:rPr>
              <a:t>Index</a:t>
            </a:r>
            <a:r>
              <a:rPr lang="zh-CN" altLang="en-US" sz="3200" kern="1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Apple Symbols" panose="02000000000000000000" pitchFamily="2" charset="-79"/>
              </a:rPr>
              <a:t> </a:t>
            </a:r>
            <a:r>
              <a:rPr lang="en-US" altLang="zh-CN" sz="3200" kern="1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Apple Symbols" panose="02000000000000000000" pitchFamily="2" charset="-79"/>
              </a:rPr>
              <a:t>Manager</a:t>
            </a:r>
            <a:r>
              <a:rPr lang="zh-CN" altLang="en-US" sz="3200" kern="1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Apple Symbols" panose="02000000000000000000" pitchFamily="2" charset="-79"/>
              </a:rPr>
              <a:t>：索引管理</a:t>
            </a:r>
            <a:endParaRPr lang="en-US" altLang="zh-CN" sz="3200" kern="100" dirty="0">
              <a:solidFill>
                <a:schemeClr val="bg1"/>
              </a:solidFill>
              <a:latin typeface="FZQingKeBenYueSongS-R-GB" panose="02000000000000000000" pitchFamily="2" charset="-122"/>
              <a:ea typeface="FZQingKeBenYueSongS-R-GB" panose="02000000000000000000" pitchFamily="2" charset="-122"/>
              <a:cs typeface="Apple Symbols" panose="02000000000000000000" pitchFamily="2" charset="-79"/>
            </a:endParaRPr>
          </a:p>
          <a:p>
            <a:r>
              <a:rPr lang="en-US" altLang="zh-CN" sz="2400" kern="1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Apple Symbols" panose="02000000000000000000" pitchFamily="2" charset="-79"/>
              </a:rPr>
              <a:t>B+</a:t>
            </a:r>
            <a:r>
              <a:rPr lang="zh-CN" altLang="en-US" sz="2400" kern="1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Apple Symbols" panose="02000000000000000000" pitchFamily="2" charset="-79"/>
              </a:rPr>
              <a:t>树索引方式</a:t>
            </a:r>
            <a:endParaRPr lang="en-US" altLang="zh-CN" sz="2400" kern="100" dirty="0">
              <a:solidFill>
                <a:schemeClr val="bg1"/>
              </a:solidFill>
              <a:latin typeface="FZQingKeBenYueSongS-R-GB" panose="02000000000000000000" pitchFamily="2" charset="-122"/>
              <a:ea typeface="FZQingKeBenYueSongS-R-GB" panose="02000000000000000000" pitchFamily="2" charset="-122"/>
              <a:cs typeface="Apple Symbols" panose="02000000000000000000" pitchFamily="2" charset="-79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3200" kern="100" dirty="0">
              <a:solidFill>
                <a:schemeClr val="bg1"/>
              </a:solidFill>
              <a:latin typeface="FZQingKeBenYueSongS-R-GB" panose="02000000000000000000" pitchFamily="2" charset="-122"/>
              <a:ea typeface="FZQingKeBenYueSongS-R-GB" panose="02000000000000000000" pitchFamily="2" charset="-122"/>
              <a:cs typeface="Apple Symbols" panose="02000000000000000000" pitchFamily="2" charset="-79"/>
            </a:endParaRPr>
          </a:p>
          <a:p>
            <a:r>
              <a:rPr lang="en-US" altLang="zh-CN" sz="3200" kern="1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Apple Symbols" panose="02000000000000000000" pitchFamily="2" charset="-79"/>
              </a:rPr>
              <a:t>Record</a:t>
            </a:r>
            <a:r>
              <a:rPr lang="zh-CN" altLang="en-US" sz="3200" kern="1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Apple Symbols" panose="02000000000000000000" pitchFamily="2" charset="-79"/>
              </a:rPr>
              <a:t> </a:t>
            </a:r>
            <a:r>
              <a:rPr lang="en-US" altLang="zh-CN" sz="3200" kern="1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Apple Symbols" panose="02000000000000000000" pitchFamily="2" charset="-79"/>
              </a:rPr>
              <a:t>Manager</a:t>
            </a:r>
            <a:r>
              <a:rPr lang="zh-CN" altLang="en-US" sz="3200" kern="1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Apple Symbols" panose="02000000000000000000" pitchFamily="2" charset="-79"/>
              </a:rPr>
              <a:t>：记录管理</a:t>
            </a:r>
            <a:endParaRPr lang="en-US" altLang="zh-CN" sz="3200" kern="100" dirty="0">
              <a:solidFill>
                <a:schemeClr val="bg1"/>
              </a:solidFill>
              <a:latin typeface="FZQingKeBenYueSongS-R-GB" panose="02000000000000000000" pitchFamily="2" charset="-122"/>
              <a:ea typeface="FZQingKeBenYueSongS-R-GB" panose="02000000000000000000" pitchFamily="2" charset="-122"/>
              <a:cs typeface="Apple Symbols" panose="02000000000000000000" pitchFamily="2" charset="-79"/>
            </a:endParaRPr>
          </a:p>
          <a:p>
            <a:r>
              <a:rPr lang="zh-CN" altLang="en-US" sz="2400" kern="1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Apple Symbols" panose="02000000000000000000" pitchFamily="2" charset="-79"/>
              </a:rPr>
              <a:t>数据记录的增删改查</a:t>
            </a:r>
            <a:endParaRPr lang="zh-CN" altLang="en-US" sz="2400" dirty="0">
              <a:solidFill>
                <a:schemeClr val="bg1"/>
              </a:solidFill>
              <a:latin typeface="FZQingKeBenYueSongS-R-GB" panose="02000000000000000000" pitchFamily="2" charset="-122"/>
              <a:ea typeface="FZQingKeBenYueSongS-R-GB" panose="02000000000000000000" pitchFamily="2" charset="-122"/>
              <a:cs typeface="Apple Symbols" panose="02000000000000000000" pitchFamily="2" charset="-79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9A8919E-7C81-9349-B8D3-91AF9F6BAE8E}"/>
              </a:ext>
            </a:extLst>
          </p:cNvPr>
          <p:cNvSpPr txBox="1"/>
          <p:nvPr/>
        </p:nvSpPr>
        <p:spPr>
          <a:xfrm>
            <a:off x="-1" y="0"/>
            <a:ext cx="5201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客户端介绍：模块介绍</a:t>
            </a:r>
            <a:endParaRPr lang="zh-CN" altLang="en-US" sz="3200" dirty="0"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7CB3ED2-4EE2-6D48-9AE4-E7182BAA1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50643">
            <a:off x="7471241" y="1708709"/>
            <a:ext cx="3440581" cy="344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565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2" descr="Generated">
            <a:extLst>
              <a:ext uri="{FF2B5EF4-FFF2-40B4-BE49-F238E27FC236}">
                <a16:creationId xmlns:a16="http://schemas.microsoft.com/office/drawing/2014/main" id="{9F68EE1A-DF4E-5E4D-947F-0831D29E5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85" y="340888"/>
            <a:ext cx="2160000" cy="3600000"/>
          </a:xfrm>
          <a:prstGeom prst="rect">
            <a:avLst/>
          </a:prstGeom>
        </p:spPr>
      </p:pic>
      <p:pic>
        <p:nvPicPr>
          <p:cNvPr id="7" name="Picture 13" descr="Generated">
            <a:extLst>
              <a:ext uri="{FF2B5EF4-FFF2-40B4-BE49-F238E27FC236}">
                <a16:creationId xmlns:a16="http://schemas.microsoft.com/office/drawing/2014/main" id="{A6309C0C-EE51-B94B-B9B6-920006732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458" y="338695"/>
            <a:ext cx="2160000" cy="3600000"/>
          </a:xfrm>
          <a:prstGeom prst="rect">
            <a:avLst/>
          </a:prstGeom>
        </p:spPr>
      </p:pic>
      <p:pic>
        <p:nvPicPr>
          <p:cNvPr id="5" name="Picture 11" descr="Generated">
            <a:extLst>
              <a:ext uri="{FF2B5EF4-FFF2-40B4-BE49-F238E27FC236}">
                <a16:creationId xmlns:a16="http://schemas.microsoft.com/office/drawing/2014/main" id="{8A2A86A4-15DB-3C4C-A259-7E56440D6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023" y="338695"/>
            <a:ext cx="2160000" cy="3600000"/>
          </a:xfrm>
          <a:prstGeom prst="rect">
            <a:avLst/>
          </a:prstGeom>
        </p:spPr>
      </p:pic>
      <p:pic>
        <p:nvPicPr>
          <p:cNvPr id="4" name="Picture 10" descr="Generated">
            <a:extLst>
              <a:ext uri="{FF2B5EF4-FFF2-40B4-BE49-F238E27FC236}">
                <a16:creationId xmlns:a16="http://schemas.microsoft.com/office/drawing/2014/main" id="{CCFAEB6E-021B-334D-9FBE-3C3A850B76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3482" y="338695"/>
            <a:ext cx="2160000" cy="3600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23D97D8B-CFC5-431A-AA32-93C4522A6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91EAA54-AC0A-4AEF-ACE5-B1DD3DC8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57EE6F04-B543-44E1-BA29-3DD44C5AE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D5559A4F-CFAC-4ECC-B04A-670D559B9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D1209792-2466-AB47-83F8-58B8CFC53D49}"/>
              </a:ext>
            </a:extLst>
          </p:cNvPr>
          <p:cNvSpPr txBox="1"/>
          <p:nvPr/>
        </p:nvSpPr>
        <p:spPr>
          <a:xfrm>
            <a:off x="290188" y="4786180"/>
            <a:ext cx="5201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客户端介绍：操作流程介绍</a:t>
            </a:r>
            <a:endParaRPr lang="zh-CN" altLang="en-US" sz="3200" dirty="0"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85491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D573AFE-6FD7-498E-B549-E9E2E7570D8A}"/>
              </a:ext>
            </a:extLst>
          </p:cNvPr>
          <p:cNvSpPr txBox="1"/>
          <p:nvPr/>
        </p:nvSpPr>
        <p:spPr>
          <a:xfrm>
            <a:off x="866899" y="2497976"/>
            <a:ext cx="1065225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5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各部分任务陈述</a:t>
            </a:r>
            <a:endParaRPr lang="zh-CN" altLang="en-US" sz="5400" dirty="0"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389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3BC4A6DA-3425-4FE1-B6FE-4339A92D76EF}"/>
              </a:ext>
            </a:extLst>
          </p:cNvPr>
          <p:cNvSpPr/>
          <p:nvPr/>
        </p:nvSpPr>
        <p:spPr>
          <a:xfrm>
            <a:off x="-135820" y="-103554"/>
            <a:ext cx="12449740" cy="70987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CF5431A-A4FD-44FE-9349-3A86E3AD56EC}"/>
              </a:ext>
            </a:extLst>
          </p:cNvPr>
          <p:cNvSpPr/>
          <p:nvPr/>
        </p:nvSpPr>
        <p:spPr>
          <a:xfrm>
            <a:off x="5341663" y="3799525"/>
            <a:ext cx="1889760" cy="18897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1BE7A97-68E8-42BC-B70D-8BF6DCAA8766}"/>
              </a:ext>
            </a:extLst>
          </p:cNvPr>
          <p:cNvSpPr/>
          <p:nvPr/>
        </p:nvSpPr>
        <p:spPr>
          <a:xfrm>
            <a:off x="2320331" y="3799525"/>
            <a:ext cx="1889760" cy="18897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034EC85-E7B0-4E11-8B69-06A5C8F53601}"/>
              </a:ext>
            </a:extLst>
          </p:cNvPr>
          <p:cNvSpPr/>
          <p:nvPr/>
        </p:nvSpPr>
        <p:spPr>
          <a:xfrm>
            <a:off x="6952328" y="598170"/>
            <a:ext cx="1889760" cy="18897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5867752-B601-4CC5-80EF-DD4339535BA8}"/>
              </a:ext>
            </a:extLst>
          </p:cNvPr>
          <p:cNvSpPr/>
          <p:nvPr/>
        </p:nvSpPr>
        <p:spPr>
          <a:xfrm>
            <a:off x="3800014" y="598170"/>
            <a:ext cx="1889760" cy="18897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98409FC-35AC-4DE1-A205-142473A5C7EA}"/>
              </a:ext>
            </a:extLst>
          </p:cNvPr>
          <p:cNvSpPr/>
          <p:nvPr/>
        </p:nvSpPr>
        <p:spPr>
          <a:xfrm>
            <a:off x="647700" y="598170"/>
            <a:ext cx="1889760" cy="18897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5F3FC2-B237-4A9D-937B-4C7DF1AC9124}"/>
              </a:ext>
            </a:extLst>
          </p:cNvPr>
          <p:cNvSpPr txBox="1"/>
          <p:nvPr/>
        </p:nvSpPr>
        <p:spPr>
          <a:xfrm>
            <a:off x="10578960" y="410109"/>
            <a:ext cx="209927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8800" b="1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分工</a:t>
            </a:r>
            <a:endParaRPr lang="en-US" altLang="zh-CN" sz="8800" b="1" dirty="0">
              <a:solidFill>
                <a:schemeClr val="bg1"/>
              </a:solidFill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0913605-305A-4AA3-B010-B7F0D2B53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460" y="4030030"/>
            <a:ext cx="1428750" cy="14287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E40F415-62D8-4793-9F45-EB82B60E6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35" y="802963"/>
            <a:ext cx="1428750" cy="14287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3A9C2C2-C28C-4560-A7C0-6C7029C3AA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318" y="4030030"/>
            <a:ext cx="1428750" cy="14287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5E68AFD-D8C7-4534-A45E-0465BD8F80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21" y="885825"/>
            <a:ext cx="1428750" cy="14287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149CED5-9AD3-4193-B251-3EF219618F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551" y="828675"/>
            <a:ext cx="1428750" cy="142875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6433B5ED-F06E-4538-BB81-6FBDF4B57936}"/>
              </a:ext>
            </a:extLst>
          </p:cNvPr>
          <p:cNvSpPr txBox="1"/>
          <p:nvPr/>
        </p:nvSpPr>
        <p:spPr>
          <a:xfrm>
            <a:off x="0" y="2645690"/>
            <a:ext cx="3122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蔡灿宇</a:t>
            </a:r>
            <a:endParaRPr lang="en-US" altLang="zh-CN" b="1" dirty="0">
              <a:solidFill>
                <a:schemeClr val="bg1"/>
              </a:solidFill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  <a:p>
            <a:pPr algn="ctr"/>
            <a:r>
              <a:rPr lang="en-US" altLang="zh-CN" b="1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Client</a:t>
            </a:r>
            <a:r>
              <a:rPr lang="zh-CN" altLang="en-US" b="1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模块</a:t>
            </a:r>
            <a:endParaRPr lang="en-US" altLang="zh-CN" b="1" dirty="0">
              <a:solidFill>
                <a:schemeClr val="bg1"/>
              </a:solidFill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  <a:p>
            <a:pPr algn="ctr"/>
            <a:r>
              <a:rPr lang="en-US" altLang="zh-CN" b="1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interpreter</a:t>
            </a:r>
            <a:r>
              <a:rPr lang="zh-CN" altLang="en-US" b="1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部分</a:t>
            </a:r>
            <a:endParaRPr lang="en-US" altLang="zh-CN" b="1" dirty="0">
              <a:solidFill>
                <a:schemeClr val="bg1"/>
              </a:solidFill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  <a:p>
            <a:r>
              <a:rPr lang="en-US" altLang="zh-CN" b="1" dirty="0"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r</a:t>
            </a:r>
            <a:endParaRPr lang="zh-CN" altLang="en-US" b="1" dirty="0"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887FE94-DF50-4035-BD7D-9D3CDEAC3C7A}"/>
              </a:ext>
            </a:extLst>
          </p:cNvPr>
          <p:cNvSpPr txBox="1"/>
          <p:nvPr/>
        </p:nvSpPr>
        <p:spPr>
          <a:xfrm>
            <a:off x="3141905" y="2645690"/>
            <a:ext cx="3122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刘轩铭</a:t>
            </a:r>
            <a:endParaRPr lang="en-US" altLang="zh-CN" b="1" dirty="0">
              <a:solidFill>
                <a:schemeClr val="bg1"/>
              </a:solidFill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整体架构和</a:t>
            </a:r>
            <a:endParaRPr lang="en-US" altLang="zh-CN" b="1" dirty="0">
              <a:solidFill>
                <a:schemeClr val="bg1"/>
              </a:solidFill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  <a:p>
            <a:pPr algn="ctr"/>
            <a:r>
              <a:rPr lang="en-US" altLang="zh-CN" b="1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Zookeeper-Master</a:t>
            </a:r>
            <a:r>
              <a:rPr lang="zh-CN" altLang="en-US" b="1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部分</a:t>
            </a:r>
            <a:r>
              <a:rPr lang="en-US" altLang="zh-CN" b="1" dirty="0"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r</a:t>
            </a:r>
            <a:endParaRPr lang="zh-CN" altLang="en-US" b="1" dirty="0"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4E156B4-D595-4E48-8BF9-29EEDC6F5A1F}"/>
              </a:ext>
            </a:extLst>
          </p:cNvPr>
          <p:cNvSpPr txBox="1"/>
          <p:nvPr/>
        </p:nvSpPr>
        <p:spPr>
          <a:xfrm>
            <a:off x="6363693" y="2662727"/>
            <a:ext cx="3122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王绍兴</a:t>
            </a:r>
            <a:endParaRPr lang="en-US" altLang="zh-CN" b="1" dirty="0">
              <a:solidFill>
                <a:schemeClr val="bg1"/>
              </a:solidFill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  <a:p>
            <a:pPr algn="ctr"/>
            <a:r>
              <a:rPr lang="en-US" altLang="zh-CN" b="1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Zookeeper-Region</a:t>
            </a:r>
            <a:r>
              <a:rPr lang="zh-CN" altLang="en-US" b="1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部分</a:t>
            </a:r>
            <a:r>
              <a:rPr lang="en-US" altLang="zh-CN" b="1" dirty="0"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r</a:t>
            </a:r>
            <a:endParaRPr lang="zh-CN" altLang="en-US" b="1" dirty="0"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810EC91-7AAA-4D72-92E6-E156B6E9203D}"/>
              </a:ext>
            </a:extLst>
          </p:cNvPr>
          <p:cNvSpPr txBox="1"/>
          <p:nvPr/>
        </p:nvSpPr>
        <p:spPr>
          <a:xfrm>
            <a:off x="1495176" y="5762092"/>
            <a:ext cx="3338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杨凌霄</a:t>
            </a:r>
            <a:endParaRPr lang="en-US" altLang="zh-CN" b="1" dirty="0">
              <a:solidFill>
                <a:schemeClr val="bg1"/>
              </a:solidFill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  <a:p>
            <a:pPr algn="ctr"/>
            <a:r>
              <a:rPr lang="en-US" altLang="zh-CN" b="1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Client</a:t>
            </a:r>
            <a:r>
              <a:rPr lang="zh-CN" altLang="en-US" b="1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模块</a:t>
            </a:r>
            <a:endParaRPr lang="en-US" altLang="zh-CN" b="1" dirty="0">
              <a:solidFill>
                <a:schemeClr val="bg1"/>
              </a:solidFill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  <a:p>
            <a:pPr algn="ctr"/>
            <a:r>
              <a:rPr lang="en-US" altLang="zh-CN" b="1" dirty="0" err="1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IndexManager</a:t>
            </a:r>
            <a:r>
              <a:rPr lang="zh-CN" altLang="en-US" b="1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部分</a:t>
            </a:r>
            <a:endParaRPr lang="zh-CN" altLang="en-US" b="1" dirty="0"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35926D9-507A-47B3-94BF-32819DD59224}"/>
              </a:ext>
            </a:extLst>
          </p:cNvPr>
          <p:cNvSpPr txBox="1"/>
          <p:nvPr/>
        </p:nvSpPr>
        <p:spPr>
          <a:xfrm>
            <a:off x="4617512" y="5753309"/>
            <a:ext cx="3338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胡洋凡</a:t>
            </a:r>
            <a:endParaRPr lang="en-US" altLang="zh-CN" b="1" dirty="0">
              <a:solidFill>
                <a:schemeClr val="bg1"/>
              </a:solidFill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  <a:p>
            <a:pPr algn="ctr"/>
            <a:r>
              <a:rPr lang="en-US" altLang="zh-CN" b="1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Client</a:t>
            </a:r>
            <a:r>
              <a:rPr lang="zh-CN" altLang="en-US" b="1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模块</a:t>
            </a:r>
            <a:endParaRPr lang="en-US" altLang="zh-CN" b="1" dirty="0">
              <a:solidFill>
                <a:schemeClr val="bg1"/>
              </a:solidFill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  <a:p>
            <a:pPr algn="ctr"/>
            <a:r>
              <a:rPr lang="en-US" altLang="zh-CN" b="1" dirty="0" err="1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RecordManager</a:t>
            </a:r>
            <a:r>
              <a:rPr lang="zh-CN" altLang="en-US" b="1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部分</a:t>
            </a:r>
            <a:endParaRPr lang="zh-CN" altLang="en-US" b="1" dirty="0"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73589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39B426C-CA46-4AC4-B9A6-A3CE0DD6C5D0}"/>
              </a:ext>
            </a:extLst>
          </p:cNvPr>
          <p:cNvSpPr txBox="1"/>
          <p:nvPr/>
        </p:nvSpPr>
        <p:spPr>
          <a:xfrm>
            <a:off x="0" y="0"/>
            <a:ext cx="10036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汉仪旗黑-40S" panose="00020600040101010101" pitchFamily="18" charset="-122"/>
                <a:ea typeface="汉仪旗黑-40S" panose="00020600040101010101" pitchFamily="18" charset="-122"/>
              </a:rPr>
              <a:t>本地缓存</a:t>
            </a:r>
            <a:r>
              <a:rPr lang="en-US" altLang="zh-CN" sz="2800" dirty="0">
                <a:solidFill>
                  <a:schemeClr val="bg1"/>
                </a:solidFill>
                <a:latin typeface="汉仪旗黑-40S" panose="00020600040101010101" pitchFamily="18" charset="-122"/>
                <a:ea typeface="汉仪旗黑-40S" panose="00020600040101010101" pitchFamily="18" charset="-122"/>
              </a:rPr>
              <a:t> </a:t>
            </a:r>
            <a:endParaRPr lang="zh-CN" altLang="en-US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EBCFF0-9E06-45CB-A2B5-81DA4E5DCFDC}"/>
              </a:ext>
            </a:extLst>
          </p:cNvPr>
          <p:cNvSpPr/>
          <p:nvPr/>
        </p:nvSpPr>
        <p:spPr>
          <a:xfrm>
            <a:off x="-135820" y="-103554"/>
            <a:ext cx="12449740" cy="70987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0EB8251E-FA8C-46B0-8F4C-2CA230EEA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0901" y="2666277"/>
            <a:ext cx="3335240" cy="309466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322815A-65A1-4CAE-A74B-EE512AFC33C1}"/>
              </a:ext>
            </a:extLst>
          </p:cNvPr>
          <p:cNvSpPr txBox="1"/>
          <p:nvPr/>
        </p:nvSpPr>
        <p:spPr>
          <a:xfrm>
            <a:off x="162153" y="994584"/>
            <a:ext cx="11572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感谢聆听</a:t>
            </a:r>
            <a:endParaRPr lang="en-US" altLang="zh-CN" sz="7200" b="1" dirty="0">
              <a:solidFill>
                <a:schemeClr val="bg1"/>
              </a:solidFill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3970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CD1B4FB-B3CC-497E-A550-6736C2147BB0}"/>
              </a:ext>
            </a:extLst>
          </p:cNvPr>
          <p:cNvSpPr/>
          <p:nvPr/>
        </p:nvSpPr>
        <p:spPr>
          <a:xfrm>
            <a:off x="-135820" y="-103554"/>
            <a:ext cx="12449740" cy="70987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pple Braille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573AFE-6FD7-498E-B549-E9E2E7570D8A}"/>
              </a:ext>
            </a:extLst>
          </p:cNvPr>
          <p:cNvSpPr txBox="1"/>
          <p:nvPr/>
        </p:nvSpPr>
        <p:spPr>
          <a:xfrm>
            <a:off x="2586682" y="2346160"/>
            <a:ext cx="1003687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5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架构与技术栈</a:t>
            </a:r>
            <a:endParaRPr lang="zh-CN" altLang="en-US" sz="5400" dirty="0"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938BE2-1A67-4C7B-9962-4B63E1610AB3}"/>
              </a:ext>
            </a:extLst>
          </p:cNvPr>
          <p:cNvSpPr txBox="1"/>
          <p:nvPr/>
        </p:nvSpPr>
        <p:spPr>
          <a:xfrm>
            <a:off x="1347825" y="2346160"/>
            <a:ext cx="264396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>
                <a:solidFill>
                  <a:schemeClr val="bg1"/>
                </a:solidFill>
                <a:latin typeface="Apple Braille" pitchFamily="2" charset="0"/>
                <a:ea typeface="汉仪旗黑-40S" panose="00020600040101010101" pitchFamily="18" charset="-122"/>
              </a:rPr>
              <a:t>1</a:t>
            </a:r>
            <a:endParaRPr lang="zh-CN" altLang="en-US" sz="13800" dirty="0">
              <a:solidFill>
                <a:schemeClr val="bg1"/>
              </a:solidFill>
              <a:latin typeface="Apple Braille" pitchFamily="2" charset="0"/>
              <a:ea typeface="汉仪旗黑-40S" panose="00020600040101010101" pitchFamily="18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D423208-EA81-4145-AE9D-A5CF6BCFA217}"/>
              </a:ext>
            </a:extLst>
          </p:cNvPr>
          <p:cNvSpPr/>
          <p:nvPr/>
        </p:nvSpPr>
        <p:spPr>
          <a:xfrm>
            <a:off x="1426280" y="2489103"/>
            <a:ext cx="854916" cy="1576167"/>
          </a:xfrm>
          <a:prstGeom prst="roundRect">
            <a:avLst>
              <a:gd name="adj" fmla="val 2474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pple Brai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534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3528AB-56E3-4251-8CB2-A0D797500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280" y="1803042"/>
            <a:ext cx="5684720" cy="3251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SiriusDB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Java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 解决方案（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JDK1.8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）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Maven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 项目管理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2800" dirty="0" err="1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ZooKeeper</a:t>
            </a:r>
            <a:r>
              <a:rPr lang="zh-CN" altLang="en-US" sz="28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 系统协调服务</a:t>
            </a:r>
            <a:endParaRPr lang="en-US" altLang="zh-CN" sz="2800" dirty="0">
              <a:solidFill>
                <a:schemeClr val="bg1"/>
              </a:solidFill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28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Thrift</a:t>
            </a:r>
            <a:r>
              <a:rPr lang="zh-CN" altLang="en-US" sz="28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RPC</a:t>
            </a:r>
            <a:r>
              <a:rPr lang="zh-CN" altLang="en-US" sz="28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框架</a:t>
            </a:r>
            <a:endParaRPr lang="en-US" altLang="zh-CN" sz="2800" dirty="0">
              <a:solidFill>
                <a:schemeClr val="bg1"/>
              </a:solidFill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</p:txBody>
      </p:sp>
      <p:pic>
        <p:nvPicPr>
          <p:cNvPr id="24" name="图形 23">
            <a:extLst>
              <a:ext uri="{FF2B5EF4-FFF2-40B4-BE49-F238E27FC236}">
                <a16:creationId xmlns:a16="http://schemas.microsoft.com/office/drawing/2014/main" id="{48019110-736A-4775-8A48-125C939BA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1227" y="2090172"/>
            <a:ext cx="4438433" cy="267765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1F1AE3B-6A53-E645-BF37-2AB9F5539220}"/>
              </a:ext>
            </a:extLst>
          </p:cNvPr>
          <p:cNvSpPr txBox="1"/>
          <p:nvPr/>
        </p:nvSpPr>
        <p:spPr>
          <a:xfrm>
            <a:off x="-1" y="0"/>
            <a:ext cx="4726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技术栈介绍：整体技术栈</a:t>
            </a:r>
            <a:endParaRPr lang="zh-CN" altLang="en-US" sz="3200" dirty="0"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6076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3528AB-56E3-4251-8CB2-A0D797500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426" y="2163392"/>
            <a:ext cx="5684720" cy="2605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分布式系统协调服务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树形文件系统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28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四种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节点类型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28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Java</a:t>
            </a:r>
            <a:r>
              <a:rPr lang="zh-CN" altLang="en-US" sz="28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Curator</a:t>
            </a:r>
            <a:r>
              <a:rPr lang="zh-CN" altLang="en-US" sz="28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API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1F1AE3B-6A53-E645-BF37-2AB9F5539220}"/>
              </a:ext>
            </a:extLst>
          </p:cNvPr>
          <p:cNvSpPr txBox="1"/>
          <p:nvPr/>
        </p:nvSpPr>
        <p:spPr>
          <a:xfrm>
            <a:off x="-1" y="0"/>
            <a:ext cx="4726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技术栈介绍：</a:t>
            </a:r>
            <a:r>
              <a:rPr lang="en-US" altLang="zh-CN" sz="3200" dirty="0" err="1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ZooKeeper</a:t>
            </a:r>
            <a:endParaRPr lang="zh-CN" altLang="en-US" sz="3200" dirty="0"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39D3EF-0CD4-F74B-8755-B94BD3482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939" y="1374313"/>
            <a:ext cx="4180113" cy="2392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36F8E2E-48FD-9748-862E-9C3081F56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146" y="4768977"/>
            <a:ext cx="57277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92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3528AB-56E3-4251-8CB2-A0D797500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426" y="2486558"/>
            <a:ext cx="5684720" cy="1959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一种通用的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RPC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框架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28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封装其</a:t>
            </a:r>
            <a:r>
              <a:rPr lang="en-US" altLang="zh-CN" sz="28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Client</a:t>
            </a:r>
            <a:r>
              <a:rPr lang="zh-CN" altLang="en-US" sz="28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和</a:t>
            </a:r>
            <a:r>
              <a:rPr lang="en-US" altLang="zh-CN" sz="28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Server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28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在项目中定义数据结构</a:t>
            </a:r>
            <a:endParaRPr lang="en-US" altLang="zh-CN" sz="2800" dirty="0">
              <a:solidFill>
                <a:schemeClr val="bg1"/>
              </a:solidFill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1F1AE3B-6A53-E645-BF37-2AB9F5539220}"/>
              </a:ext>
            </a:extLst>
          </p:cNvPr>
          <p:cNvSpPr txBox="1"/>
          <p:nvPr/>
        </p:nvSpPr>
        <p:spPr>
          <a:xfrm>
            <a:off x="-1" y="0"/>
            <a:ext cx="4726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技术栈介绍：</a:t>
            </a:r>
            <a:r>
              <a:rPr lang="en-US" altLang="zh-CN" sz="32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Thrift</a:t>
            </a:r>
            <a:endParaRPr lang="zh-CN" altLang="en-US" sz="3200" dirty="0"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</p:txBody>
      </p:sp>
      <p:pic>
        <p:nvPicPr>
          <p:cNvPr id="2050" name="Picture 2" descr="RPC通信过程">
            <a:extLst>
              <a:ext uri="{FF2B5EF4-FFF2-40B4-BE49-F238E27FC236}">
                <a16:creationId xmlns:a16="http://schemas.microsoft.com/office/drawing/2014/main" id="{34E2FCA4-A547-C744-9B8D-6675930782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" t="-8040" r="-187" b="16275"/>
          <a:stretch/>
        </p:blipFill>
        <p:spPr bwMode="auto">
          <a:xfrm>
            <a:off x="5341574" y="1599293"/>
            <a:ext cx="6350000" cy="365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36487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0598354-E310-4D54-A4F1-8B22D10941BA}"/>
              </a:ext>
            </a:extLst>
          </p:cNvPr>
          <p:cNvSpPr txBox="1"/>
          <p:nvPr/>
        </p:nvSpPr>
        <p:spPr>
          <a:xfrm>
            <a:off x="0" y="0"/>
            <a:ext cx="10036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整体架构示意图</a:t>
            </a:r>
            <a:endParaRPr lang="zh-CN" altLang="en-US" sz="3200" dirty="0"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9F9A0C-3C18-CB48-AF26-3DFD0C264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95" y="990600"/>
            <a:ext cx="10741610" cy="507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19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0598354-E310-4D54-A4F1-8B22D10941BA}"/>
              </a:ext>
            </a:extLst>
          </p:cNvPr>
          <p:cNvSpPr txBox="1"/>
          <p:nvPr/>
        </p:nvSpPr>
        <p:spPr>
          <a:xfrm>
            <a:off x="0" y="0"/>
            <a:ext cx="10036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MiniSQL</a:t>
            </a:r>
            <a:r>
              <a:rPr lang="zh-CN" altLang="en-US" sz="32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部分架构示意图</a:t>
            </a:r>
            <a:endParaRPr lang="zh-CN" altLang="en-US" sz="3200" dirty="0">
              <a:latin typeface="FZQingKeBenYueSongS-R-GB" panose="02000000000000000000" pitchFamily="2" charset="-122"/>
              <a:ea typeface="FZQingKeBenYueSongS-R-GB" panose="02000000000000000000" pitchFamily="2" charset="-122"/>
            </a:endParaRPr>
          </a:p>
        </p:txBody>
      </p:sp>
      <p:pic>
        <p:nvPicPr>
          <p:cNvPr id="5" name="Picture 3" descr="Generated">
            <a:extLst>
              <a:ext uri="{FF2B5EF4-FFF2-40B4-BE49-F238E27FC236}">
                <a16:creationId xmlns:a16="http://schemas.microsoft.com/office/drawing/2014/main" id="{EF82BC65-6E5E-F741-8D5F-75208806B8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38052" y="985650"/>
            <a:ext cx="9915896" cy="533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0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535</Words>
  <Application>Microsoft Macintosh PowerPoint</Application>
  <PresentationFormat>宽屏</PresentationFormat>
  <Paragraphs>140</Paragraphs>
  <Slides>30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等线</vt:lpstr>
      <vt:lpstr>等线 Light</vt:lpstr>
      <vt:lpstr>汉仪旗黑-40S</vt:lpstr>
      <vt:lpstr>FZQingKeBenYueSongS-R-GB</vt:lpstr>
      <vt:lpstr>Apple Braille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刘轩铭</cp:lastModifiedBy>
  <cp:revision>75</cp:revision>
  <dcterms:created xsi:type="dcterms:W3CDTF">2021-06-08T15:53:25Z</dcterms:created>
  <dcterms:modified xsi:type="dcterms:W3CDTF">2021-06-11T07:21:50Z</dcterms:modified>
</cp:coreProperties>
</file>