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0"/>
  </p:notesMasterIdLst>
  <p:handoutMasterIdLst>
    <p:handoutMasterId r:id="rId31"/>
  </p:handoutMasterIdLst>
  <p:sldIdLst>
    <p:sldId id="256" r:id="rId2"/>
    <p:sldId id="377" r:id="rId3"/>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4" r:id="rId24"/>
    <p:sldId id="379" r:id="rId25"/>
    <p:sldId id="400" r:id="rId26"/>
    <p:sldId id="403" r:id="rId27"/>
    <p:sldId id="401" r:id="rId28"/>
    <p:sldId id="405" r:id="rId29"/>
  </p:sldIdLst>
  <p:sldSz cx="9144000" cy="6858000" type="screen4x3"/>
  <p:notesSz cx="6645275" cy="9779000"/>
  <p:defaultTextStyle>
    <a:defPPr>
      <a:defRPr lang="zh-CN"/>
    </a:defPPr>
    <a:lvl1pPr algn="l" rtl="0" eaLnBrk="0" fontAlgn="base" hangingPunct="0">
      <a:spcBef>
        <a:spcPct val="0"/>
      </a:spcBef>
      <a:spcAft>
        <a:spcPct val="0"/>
      </a:spcAft>
      <a:defRPr kumimoji="1" kern="1200">
        <a:solidFill>
          <a:schemeClr val="tx1"/>
        </a:solidFill>
        <a:latin typeface="Tahoma" charset="0"/>
        <a:ea typeface="华文中宋" charset="-122"/>
        <a:cs typeface="+mn-cs"/>
      </a:defRPr>
    </a:lvl1pPr>
    <a:lvl2pPr marL="457200" algn="l" rtl="0" eaLnBrk="0" fontAlgn="base" hangingPunct="0">
      <a:spcBef>
        <a:spcPct val="0"/>
      </a:spcBef>
      <a:spcAft>
        <a:spcPct val="0"/>
      </a:spcAft>
      <a:defRPr kumimoji="1" kern="1200">
        <a:solidFill>
          <a:schemeClr val="tx1"/>
        </a:solidFill>
        <a:latin typeface="Tahoma" charset="0"/>
        <a:ea typeface="华文中宋" charset="-122"/>
        <a:cs typeface="+mn-cs"/>
      </a:defRPr>
    </a:lvl2pPr>
    <a:lvl3pPr marL="914400" algn="l" rtl="0" eaLnBrk="0" fontAlgn="base" hangingPunct="0">
      <a:spcBef>
        <a:spcPct val="0"/>
      </a:spcBef>
      <a:spcAft>
        <a:spcPct val="0"/>
      </a:spcAft>
      <a:defRPr kumimoji="1" kern="1200">
        <a:solidFill>
          <a:schemeClr val="tx1"/>
        </a:solidFill>
        <a:latin typeface="Tahoma" charset="0"/>
        <a:ea typeface="华文中宋" charset="-122"/>
        <a:cs typeface="+mn-cs"/>
      </a:defRPr>
    </a:lvl3pPr>
    <a:lvl4pPr marL="1371600" algn="l" rtl="0" eaLnBrk="0" fontAlgn="base" hangingPunct="0">
      <a:spcBef>
        <a:spcPct val="0"/>
      </a:spcBef>
      <a:spcAft>
        <a:spcPct val="0"/>
      </a:spcAft>
      <a:defRPr kumimoji="1" kern="1200">
        <a:solidFill>
          <a:schemeClr val="tx1"/>
        </a:solidFill>
        <a:latin typeface="Tahoma" charset="0"/>
        <a:ea typeface="华文中宋" charset="-122"/>
        <a:cs typeface="+mn-cs"/>
      </a:defRPr>
    </a:lvl4pPr>
    <a:lvl5pPr marL="1828800" algn="l" rtl="0" eaLnBrk="0" fontAlgn="base" hangingPunct="0">
      <a:spcBef>
        <a:spcPct val="0"/>
      </a:spcBef>
      <a:spcAft>
        <a:spcPct val="0"/>
      </a:spcAft>
      <a:defRPr kumimoji="1" kern="1200">
        <a:solidFill>
          <a:schemeClr val="tx1"/>
        </a:solidFill>
        <a:latin typeface="Tahoma" charset="0"/>
        <a:ea typeface="华文中宋" charset="-122"/>
        <a:cs typeface="+mn-cs"/>
      </a:defRPr>
    </a:lvl5pPr>
    <a:lvl6pPr marL="2286000" algn="l" defTabSz="914400" rtl="0" eaLnBrk="1" latinLnBrk="0" hangingPunct="1">
      <a:defRPr kumimoji="1" kern="1200">
        <a:solidFill>
          <a:schemeClr val="tx1"/>
        </a:solidFill>
        <a:latin typeface="Tahoma" charset="0"/>
        <a:ea typeface="华文中宋" charset="-122"/>
        <a:cs typeface="+mn-cs"/>
      </a:defRPr>
    </a:lvl6pPr>
    <a:lvl7pPr marL="2743200" algn="l" defTabSz="914400" rtl="0" eaLnBrk="1" latinLnBrk="0" hangingPunct="1">
      <a:defRPr kumimoji="1" kern="1200">
        <a:solidFill>
          <a:schemeClr val="tx1"/>
        </a:solidFill>
        <a:latin typeface="Tahoma" charset="0"/>
        <a:ea typeface="华文中宋" charset="-122"/>
        <a:cs typeface="+mn-cs"/>
      </a:defRPr>
    </a:lvl7pPr>
    <a:lvl8pPr marL="3200400" algn="l" defTabSz="914400" rtl="0" eaLnBrk="1" latinLnBrk="0" hangingPunct="1">
      <a:defRPr kumimoji="1" kern="1200">
        <a:solidFill>
          <a:schemeClr val="tx1"/>
        </a:solidFill>
        <a:latin typeface="Tahoma" charset="0"/>
        <a:ea typeface="华文中宋" charset="-122"/>
        <a:cs typeface="+mn-cs"/>
      </a:defRPr>
    </a:lvl8pPr>
    <a:lvl9pPr marL="3657600" algn="l" defTabSz="914400" rtl="0" eaLnBrk="1" latinLnBrk="0" hangingPunct="1">
      <a:defRPr kumimoji="1" kern="1200">
        <a:solidFill>
          <a:schemeClr val="tx1"/>
        </a:solidFill>
        <a:latin typeface="Tahoma" charset="0"/>
        <a:ea typeface="华文中宋"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FFFFFF"/>
    <a:srgbClr val="CCFFFF"/>
    <a:srgbClr val="66CCFF"/>
    <a:srgbClr val="CCCCFF"/>
    <a:srgbClr val="CCFFCC"/>
    <a:srgbClr val="FFFF99"/>
    <a:srgbClr val="FFFF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00" autoAdjust="0"/>
    <p:restoredTop sz="85817" autoAdjust="0"/>
  </p:normalViewPr>
  <p:slideViewPr>
    <p:cSldViewPr snapToGrid="0">
      <p:cViewPr varScale="1">
        <p:scale>
          <a:sx n="114" d="100"/>
          <a:sy n="114" d="100"/>
        </p:scale>
        <p:origin x="7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64"/>
    </p:cViewPr>
  </p:sorterViewPr>
  <p:notesViewPr>
    <p:cSldViewPr snapToGrid="0">
      <p:cViewPr varScale="1">
        <p:scale>
          <a:sx n="53" d="100"/>
          <a:sy n="53" d="100"/>
        </p:scale>
        <p:origin x="-1956" y="-96"/>
      </p:cViewPr>
      <p:guideLst>
        <p:guide orient="horz" pos="3080"/>
        <p:guide pos="209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89786" tIns="44892" rIns="89786" bIns="44892" numCol="1" anchor="t" anchorCtr="0" compatLnSpc="1">
            <a:prstTxWarp prst="textNoShape">
              <a:avLst/>
            </a:prstTxWarp>
          </a:bodyPr>
          <a:lstStyle>
            <a:lvl1pPr defTabSz="898525" eaLnBrk="1" hangingPunct="1">
              <a:spcBef>
                <a:spcPct val="0"/>
              </a:spcBef>
              <a:buClrTx/>
              <a:buSzTx/>
              <a:buFontTx/>
              <a:buNone/>
              <a:defRPr sz="1200">
                <a:latin typeface="Tahoma" pitchFamily="34" charset="0"/>
                <a:ea typeface="宋体" pitchFamily="2" charset="-122"/>
              </a:defRPr>
            </a:lvl1pPr>
          </a:lstStyle>
          <a:p>
            <a:pPr>
              <a:defRPr/>
            </a:pPr>
            <a:endParaRPr lang="en-US" altLang="zh-CN"/>
          </a:p>
        </p:txBody>
      </p:sp>
      <p:sp>
        <p:nvSpPr>
          <p:cNvPr id="161795" name="Rectangle 3"/>
          <p:cNvSpPr>
            <a:spLocks noGrp="1" noChangeArrowheads="1"/>
          </p:cNvSpPr>
          <p:nvPr>
            <p:ph type="dt" sz="quarter" idx="1"/>
          </p:nvPr>
        </p:nvSpPr>
        <p:spPr bwMode="auto">
          <a:xfrm>
            <a:off x="3765550" y="0"/>
            <a:ext cx="2879725" cy="488950"/>
          </a:xfrm>
          <a:prstGeom prst="rect">
            <a:avLst/>
          </a:prstGeom>
          <a:noFill/>
          <a:ln w="9525">
            <a:noFill/>
            <a:miter lim="800000"/>
            <a:headEnd/>
            <a:tailEnd/>
          </a:ln>
          <a:effectLst/>
        </p:spPr>
        <p:txBody>
          <a:bodyPr vert="horz" wrap="square" lIns="89786" tIns="44892" rIns="89786" bIns="44892" numCol="1" anchor="t" anchorCtr="0" compatLnSpc="1">
            <a:prstTxWarp prst="textNoShape">
              <a:avLst/>
            </a:prstTxWarp>
          </a:bodyPr>
          <a:lstStyle>
            <a:lvl1pPr algn="r" defTabSz="898525" eaLnBrk="1" hangingPunct="1">
              <a:spcBef>
                <a:spcPct val="0"/>
              </a:spcBef>
              <a:buClrTx/>
              <a:buSzTx/>
              <a:buFontTx/>
              <a:buNone/>
              <a:defRPr sz="1200">
                <a:latin typeface="Tahoma" pitchFamily="34" charset="0"/>
                <a:ea typeface="宋体" pitchFamily="2" charset="-122"/>
              </a:defRPr>
            </a:lvl1pPr>
          </a:lstStyle>
          <a:p>
            <a:pPr>
              <a:defRPr/>
            </a:pPr>
            <a:endParaRPr lang="en-US" altLang="zh-CN"/>
          </a:p>
        </p:txBody>
      </p:sp>
      <p:sp>
        <p:nvSpPr>
          <p:cNvPr id="161796" name="Rectangle 4"/>
          <p:cNvSpPr>
            <a:spLocks noGrp="1" noChangeArrowheads="1"/>
          </p:cNvSpPr>
          <p:nvPr>
            <p:ph type="ftr" sz="quarter" idx="2"/>
          </p:nvPr>
        </p:nvSpPr>
        <p:spPr bwMode="auto">
          <a:xfrm>
            <a:off x="0" y="9290050"/>
            <a:ext cx="2879725" cy="488950"/>
          </a:xfrm>
          <a:prstGeom prst="rect">
            <a:avLst/>
          </a:prstGeom>
          <a:noFill/>
          <a:ln w="9525">
            <a:noFill/>
            <a:miter lim="800000"/>
            <a:headEnd/>
            <a:tailEnd/>
          </a:ln>
          <a:effectLst/>
        </p:spPr>
        <p:txBody>
          <a:bodyPr vert="horz" wrap="square" lIns="89786" tIns="44892" rIns="89786" bIns="44892" numCol="1" anchor="b" anchorCtr="0" compatLnSpc="1">
            <a:prstTxWarp prst="textNoShape">
              <a:avLst/>
            </a:prstTxWarp>
          </a:bodyPr>
          <a:lstStyle>
            <a:lvl1pPr defTabSz="898525" eaLnBrk="1" hangingPunct="1">
              <a:spcBef>
                <a:spcPct val="0"/>
              </a:spcBef>
              <a:buClrTx/>
              <a:buSzTx/>
              <a:buFontTx/>
              <a:buNone/>
              <a:defRPr sz="1200">
                <a:latin typeface="Tahoma" pitchFamily="34" charset="0"/>
                <a:ea typeface="宋体" pitchFamily="2" charset="-122"/>
              </a:defRPr>
            </a:lvl1pPr>
          </a:lstStyle>
          <a:p>
            <a:pPr>
              <a:defRPr/>
            </a:pPr>
            <a:endParaRPr lang="en-US" altLang="zh-CN"/>
          </a:p>
        </p:txBody>
      </p:sp>
      <p:sp>
        <p:nvSpPr>
          <p:cNvPr id="161797" name="Rectangle 5"/>
          <p:cNvSpPr>
            <a:spLocks noGrp="1" noChangeArrowheads="1"/>
          </p:cNvSpPr>
          <p:nvPr>
            <p:ph type="sldNum" sz="quarter" idx="3"/>
          </p:nvPr>
        </p:nvSpPr>
        <p:spPr bwMode="auto">
          <a:xfrm>
            <a:off x="3765550" y="9290050"/>
            <a:ext cx="2879725" cy="488950"/>
          </a:xfrm>
          <a:prstGeom prst="rect">
            <a:avLst/>
          </a:prstGeom>
          <a:noFill/>
          <a:ln w="9525">
            <a:noFill/>
            <a:miter lim="800000"/>
            <a:headEnd/>
            <a:tailEnd/>
          </a:ln>
          <a:effectLst/>
        </p:spPr>
        <p:txBody>
          <a:bodyPr vert="horz" wrap="square" lIns="89786" tIns="44892" rIns="89786" bIns="44892" numCol="1" anchor="b" anchorCtr="0" compatLnSpc="1">
            <a:prstTxWarp prst="textNoShape">
              <a:avLst/>
            </a:prstTxWarp>
          </a:bodyPr>
          <a:lstStyle>
            <a:lvl1pPr algn="r" defTabSz="898525" eaLnBrk="1" hangingPunct="1">
              <a:spcBef>
                <a:spcPct val="0"/>
              </a:spcBef>
              <a:buClrTx/>
              <a:buSzTx/>
              <a:buFontTx/>
              <a:buNone/>
              <a:defRPr sz="1200">
                <a:latin typeface="Tahoma" charset="0"/>
                <a:ea typeface="宋体" charset="-122"/>
              </a:defRPr>
            </a:lvl1pPr>
          </a:lstStyle>
          <a:p>
            <a:pPr>
              <a:defRPr/>
            </a:pPr>
            <a:fld id="{17BB66D0-C0FF-A045-BAE6-3DAB70F8CBFA}"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879725" cy="488950"/>
          </a:xfrm>
          <a:prstGeom prst="rect">
            <a:avLst/>
          </a:prstGeom>
          <a:noFill/>
          <a:ln w="9525">
            <a:noFill/>
            <a:miter lim="800000"/>
            <a:headEnd/>
            <a:tailEnd/>
          </a:ln>
          <a:effectLst/>
        </p:spPr>
        <p:txBody>
          <a:bodyPr vert="horz" wrap="square" lIns="89786" tIns="44892" rIns="89786" bIns="44892" numCol="1" anchor="t" anchorCtr="0" compatLnSpc="1">
            <a:prstTxWarp prst="textNoShape">
              <a:avLst/>
            </a:prstTxWarp>
          </a:bodyPr>
          <a:lstStyle>
            <a:lvl1pPr defTabSz="898525" eaLnBrk="1" hangingPunct="1">
              <a:spcBef>
                <a:spcPct val="0"/>
              </a:spcBef>
              <a:buClrTx/>
              <a:buSzTx/>
              <a:buFontTx/>
              <a:buNone/>
              <a:defRPr sz="1200">
                <a:latin typeface="Tahoma" pitchFamily="34" charset="0"/>
                <a:ea typeface="宋体" pitchFamily="2" charset="-122"/>
              </a:defRPr>
            </a:lvl1pPr>
          </a:lstStyle>
          <a:p>
            <a:pPr>
              <a:defRPr/>
            </a:pPr>
            <a:endParaRPr lang="en-US" altLang="zh-CN"/>
          </a:p>
        </p:txBody>
      </p:sp>
      <p:sp>
        <p:nvSpPr>
          <p:cNvPr id="10243" name="Rectangle 3"/>
          <p:cNvSpPr>
            <a:spLocks noGrp="1" noChangeArrowheads="1"/>
          </p:cNvSpPr>
          <p:nvPr>
            <p:ph type="dt" idx="1"/>
          </p:nvPr>
        </p:nvSpPr>
        <p:spPr bwMode="auto">
          <a:xfrm>
            <a:off x="3765550" y="0"/>
            <a:ext cx="2879725" cy="488950"/>
          </a:xfrm>
          <a:prstGeom prst="rect">
            <a:avLst/>
          </a:prstGeom>
          <a:noFill/>
          <a:ln w="9525">
            <a:noFill/>
            <a:miter lim="800000"/>
            <a:headEnd/>
            <a:tailEnd/>
          </a:ln>
          <a:effectLst/>
        </p:spPr>
        <p:txBody>
          <a:bodyPr vert="horz" wrap="square" lIns="89786" tIns="44892" rIns="89786" bIns="44892" numCol="1" anchor="t" anchorCtr="0" compatLnSpc="1">
            <a:prstTxWarp prst="textNoShape">
              <a:avLst/>
            </a:prstTxWarp>
          </a:bodyPr>
          <a:lstStyle>
            <a:lvl1pPr algn="r" defTabSz="898525" eaLnBrk="1" hangingPunct="1">
              <a:spcBef>
                <a:spcPct val="0"/>
              </a:spcBef>
              <a:buClrTx/>
              <a:buSzTx/>
              <a:buFontTx/>
              <a:buNone/>
              <a:defRPr sz="1200">
                <a:latin typeface="Tahoma" pitchFamily="34"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5" name="Rectangle 5"/>
          <p:cNvSpPr>
            <a:spLocks noGrp="1" noChangeArrowheads="1"/>
          </p:cNvSpPr>
          <p:nvPr>
            <p:ph type="body" sz="quarter" idx="3"/>
          </p:nvPr>
        </p:nvSpPr>
        <p:spPr bwMode="auto">
          <a:xfrm>
            <a:off x="885825" y="4645025"/>
            <a:ext cx="4873625" cy="4400550"/>
          </a:xfrm>
          <a:prstGeom prst="rect">
            <a:avLst/>
          </a:prstGeom>
          <a:noFill/>
          <a:ln w="9525">
            <a:noFill/>
            <a:miter lim="800000"/>
            <a:headEnd/>
            <a:tailEnd/>
          </a:ln>
          <a:effectLst/>
        </p:spPr>
        <p:txBody>
          <a:bodyPr vert="horz" wrap="square" lIns="89786" tIns="44892" rIns="89786" bIns="44892"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6" name="Rectangle 6"/>
          <p:cNvSpPr>
            <a:spLocks noGrp="1" noChangeArrowheads="1"/>
          </p:cNvSpPr>
          <p:nvPr>
            <p:ph type="ftr" sz="quarter" idx="4"/>
          </p:nvPr>
        </p:nvSpPr>
        <p:spPr bwMode="auto">
          <a:xfrm>
            <a:off x="0" y="9290050"/>
            <a:ext cx="2879725" cy="488950"/>
          </a:xfrm>
          <a:prstGeom prst="rect">
            <a:avLst/>
          </a:prstGeom>
          <a:noFill/>
          <a:ln w="9525">
            <a:noFill/>
            <a:miter lim="800000"/>
            <a:headEnd/>
            <a:tailEnd/>
          </a:ln>
          <a:effectLst/>
        </p:spPr>
        <p:txBody>
          <a:bodyPr vert="horz" wrap="square" lIns="89786" tIns="44892" rIns="89786" bIns="44892" numCol="1" anchor="b" anchorCtr="0" compatLnSpc="1">
            <a:prstTxWarp prst="textNoShape">
              <a:avLst/>
            </a:prstTxWarp>
          </a:bodyPr>
          <a:lstStyle>
            <a:lvl1pPr defTabSz="898525" eaLnBrk="1" hangingPunct="1">
              <a:spcBef>
                <a:spcPct val="0"/>
              </a:spcBef>
              <a:buClrTx/>
              <a:buSzTx/>
              <a:buFontTx/>
              <a:buNone/>
              <a:defRPr sz="1200">
                <a:latin typeface="Tahoma" pitchFamily="34" charset="0"/>
                <a:ea typeface="宋体" pitchFamily="2"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3765550" y="9290050"/>
            <a:ext cx="2879725" cy="488950"/>
          </a:xfrm>
          <a:prstGeom prst="rect">
            <a:avLst/>
          </a:prstGeom>
          <a:noFill/>
          <a:ln w="9525">
            <a:noFill/>
            <a:miter lim="800000"/>
            <a:headEnd/>
            <a:tailEnd/>
          </a:ln>
          <a:effectLst/>
        </p:spPr>
        <p:txBody>
          <a:bodyPr vert="horz" wrap="square" lIns="89786" tIns="44892" rIns="89786" bIns="44892" numCol="1" anchor="b" anchorCtr="0" compatLnSpc="1">
            <a:prstTxWarp prst="textNoShape">
              <a:avLst/>
            </a:prstTxWarp>
          </a:bodyPr>
          <a:lstStyle>
            <a:lvl1pPr algn="r" defTabSz="898525" eaLnBrk="1" hangingPunct="1">
              <a:spcBef>
                <a:spcPct val="0"/>
              </a:spcBef>
              <a:buClrTx/>
              <a:buSzTx/>
              <a:buFontTx/>
              <a:buNone/>
              <a:defRPr sz="1200">
                <a:latin typeface="Tahoma" charset="0"/>
                <a:ea typeface="宋体" charset="-122"/>
              </a:defRPr>
            </a:lvl1pPr>
          </a:lstStyle>
          <a:p>
            <a:pPr>
              <a:defRPr/>
            </a:pPr>
            <a:fld id="{43220F80-BCA5-5D43-868B-C6F9FA41AD9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525">
              <a:spcBef>
                <a:spcPct val="30000"/>
              </a:spcBef>
              <a:defRPr sz="1200">
                <a:solidFill>
                  <a:schemeClr val="tx1"/>
                </a:solidFill>
                <a:latin typeface="Times New Roman" charset="0"/>
                <a:ea typeface="宋体" charset="-122"/>
              </a:defRPr>
            </a:lvl1pPr>
            <a:lvl2pPr marL="742950" indent="-285750" defTabSz="898525">
              <a:spcBef>
                <a:spcPct val="30000"/>
              </a:spcBef>
              <a:defRPr sz="1200">
                <a:solidFill>
                  <a:schemeClr val="tx1"/>
                </a:solidFill>
                <a:latin typeface="Times New Roman" charset="0"/>
                <a:ea typeface="宋体" charset="-122"/>
              </a:defRPr>
            </a:lvl2pPr>
            <a:lvl3pPr marL="1143000" indent="-228600" defTabSz="898525">
              <a:spcBef>
                <a:spcPct val="30000"/>
              </a:spcBef>
              <a:defRPr sz="1200">
                <a:solidFill>
                  <a:schemeClr val="tx1"/>
                </a:solidFill>
                <a:latin typeface="Times New Roman" charset="0"/>
                <a:ea typeface="宋体" charset="-122"/>
              </a:defRPr>
            </a:lvl3pPr>
            <a:lvl4pPr marL="1600200" indent="-228600" defTabSz="898525">
              <a:spcBef>
                <a:spcPct val="30000"/>
              </a:spcBef>
              <a:defRPr sz="1200">
                <a:solidFill>
                  <a:schemeClr val="tx1"/>
                </a:solidFill>
                <a:latin typeface="Times New Roman" charset="0"/>
                <a:ea typeface="宋体" charset="-122"/>
              </a:defRPr>
            </a:lvl4pPr>
            <a:lvl5pPr marL="2057400" indent="-228600" defTabSz="898525">
              <a:spcBef>
                <a:spcPct val="30000"/>
              </a:spcBef>
              <a:defRPr sz="1200">
                <a:solidFill>
                  <a:schemeClr val="tx1"/>
                </a:solidFill>
                <a:latin typeface="Times New Roman" charset="0"/>
                <a:ea typeface="宋体" charset="-122"/>
              </a:defRPr>
            </a:lvl5pPr>
            <a:lvl6pPr marL="2514600" indent="-228600" defTabSz="898525" eaLnBrk="0" fontAlgn="base" hangingPunct="0">
              <a:spcBef>
                <a:spcPct val="30000"/>
              </a:spcBef>
              <a:spcAft>
                <a:spcPct val="0"/>
              </a:spcAft>
              <a:defRPr sz="1200">
                <a:solidFill>
                  <a:schemeClr val="tx1"/>
                </a:solidFill>
                <a:latin typeface="Times New Roman" charset="0"/>
                <a:ea typeface="宋体" charset="-122"/>
              </a:defRPr>
            </a:lvl6pPr>
            <a:lvl7pPr marL="2971800" indent="-228600" defTabSz="898525" eaLnBrk="0" fontAlgn="base" hangingPunct="0">
              <a:spcBef>
                <a:spcPct val="30000"/>
              </a:spcBef>
              <a:spcAft>
                <a:spcPct val="0"/>
              </a:spcAft>
              <a:defRPr sz="1200">
                <a:solidFill>
                  <a:schemeClr val="tx1"/>
                </a:solidFill>
                <a:latin typeface="Times New Roman" charset="0"/>
                <a:ea typeface="宋体" charset="-122"/>
              </a:defRPr>
            </a:lvl7pPr>
            <a:lvl8pPr marL="3429000" indent="-228600" defTabSz="898525" eaLnBrk="0" fontAlgn="base" hangingPunct="0">
              <a:spcBef>
                <a:spcPct val="30000"/>
              </a:spcBef>
              <a:spcAft>
                <a:spcPct val="0"/>
              </a:spcAft>
              <a:defRPr sz="1200">
                <a:solidFill>
                  <a:schemeClr val="tx1"/>
                </a:solidFill>
                <a:latin typeface="Times New Roman" charset="0"/>
                <a:ea typeface="宋体" charset="-122"/>
              </a:defRPr>
            </a:lvl8pPr>
            <a:lvl9pPr marL="3886200" indent="-228600" defTabSz="898525" eaLnBrk="0" fontAlgn="base" hangingPunct="0">
              <a:spcBef>
                <a:spcPct val="30000"/>
              </a:spcBef>
              <a:spcAft>
                <a:spcPct val="0"/>
              </a:spcAft>
              <a:defRPr sz="1200">
                <a:solidFill>
                  <a:schemeClr val="tx1"/>
                </a:solidFill>
                <a:latin typeface="Times New Roman" charset="0"/>
                <a:ea typeface="宋体" charset="-122"/>
              </a:defRPr>
            </a:lvl9pPr>
          </a:lstStyle>
          <a:p>
            <a:pPr>
              <a:spcBef>
                <a:spcPct val="0"/>
              </a:spcBef>
            </a:pPr>
            <a:fld id="{A49267CC-DEA9-F643-8C47-07152FFA4804}" type="slidenum">
              <a:rPr lang="en-US" altLang="zh-CN">
                <a:latin typeface="Tahoma" charset="0"/>
              </a:rPr>
              <a:pPr>
                <a:spcBef>
                  <a:spcPct val="0"/>
                </a:spcBef>
              </a:pPr>
              <a:t>1</a:t>
            </a:fld>
            <a:endParaRPr lang="en-US" altLang="zh-CN">
              <a:latin typeface="Tahoma"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CN" altLang="zh-CN">
              <a:latin typeface="Times New Roman"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3213" y="-227013"/>
            <a:ext cx="9752013" cy="731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21"/>
          <p:cNvSpPr>
            <a:spLocks noChangeShapeType="1"/>
          </p:cNvSpPr>
          <p:nvPr/>
        </p:nvSpPr>
        <p:spPr bwMode="auto">
          <a:xfrm>
            <a:off x="304800" y="2743200"/>
            <a:ext cx="6629400" cy="0"/>
          </a:xfrm>
          <a:prstGeom prst="line">
            <a:avLst/>
          </a:prstGeom>
          <a:noFill/>
          <a:ln w="349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5"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38400"/>
            <a:ext cx="19685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5" name="Rectangle 23"/>
          <p:cNvSpPr>
            <a:spLocks noGrp="1" noChangeArrowheads="1"/>
          </p:cNvSpPr>
          <p:nvPr>
            <p:ph type="ctrTitle" sz="quarter"/>
          </p:nvPr>
        </p:nvSpPr>
        <p:spPr>
          <a:xfrm>
            <a:off x="1676400" y="1905000"/>
            <a:ext cx="6400800" cy="1143000"/>
          </a:xfrm>
        </p:spPr>
        <p:txBody>
          <a:bodyPr/>
          <a:lstStyle>
            <a:lvl1pPr>
              <a:defRPr>
                <a:solidFill>
                  <a:srgbClr val="FF6600"/>
                </a:solidFill>
              </a:defRPr>
            </a:lvl1pPr>
          </a:lstStyle>
          <a:p>
            <a:r>
              <a:rPr lang="zh-CN" altLang="en-US"/>
              <a:t>单击此处编辑母版标题样式</a:t>
            </a:r>
          </a:p>
        </p:txBody>
      </p:sp>
    </p:spTree>
    <p:extLst>
      <p:ext uri="{BB962C8B-B14F-4D97-AF65-F5344CB8AC3E}">
        <p14:creationId xmlns:p14="http://schemas.microsoft.com/office/powerpoint/2010/main" val="366707603"/>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7" presetClass="entr" presetSubtype="8"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ppt_x</p:attrName>
                                        </p:attrNameLst>
                                      </p:cBhvr>
                                      <p:tavLst>
                                        <p:tav tm="0">
                                          <p:val>
                                            <p:strVal val="#ppt_x-#ppt_w/2"/>
                                          </p:val>
                                        </p:tav>
                                        <p:tav tm="100000">
                                          <p:val>
                                            <p:strVal val="#ppt_x"/>
                                          </p:val>
                                        </p:tav>
                                      </p:tavLst>
                                    </p:anim>
                                    <p:anim calcmode="lin" valueType="num">
                                      <p:cBhvr>
                                        <p:cTn id="11" dur="500" fill="hold"/>
                                        <p:tgtEl>
                                          <p:spTgt spid="4"/>
                                        </p:tgtEl>
                                        <p:attrNameLst>
                                          <p:attrName>ppt_y</p:attrName>
                                        </p:attrNameLst>
                                      </p:cBhvr>
                                      <p:tavLst>
                                        <p:tav tm="0">
                                          <p:val>
                                            <p:strVal val="#ppt_y"/>
                                          </p:val>
                                        </p:tav>
                                        <p:tav tm="100000">
                                          <p:val>
                                            <p:strVal val="#ppt_y"/>
                                          </p:val>
                                        </p:tav>
                                      </p:tavLst>
                                    </p:anim>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73219791"/>
      </p:ext>
    </p:extLst>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04800"/>
            <a:ext cx="2076450" cy="63119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09600" y="-304800"/>
            <a:ext cx="6076950" cy="63119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464685652"/>
      </p:ext>
    </p:extLst>
  </p:cSld>
  <p:clrMapOvr>
    <a:masterClrMapping/>
  </p:clrMapOvr>
  <p:transition>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43442631"/>
      </p:ext>
    </p:extLst>
  </p:cSld>
  <p:clrMapOvr>
    <a:masterClrMapping/>
  </p:clrMapOvr>
  <p:transition>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1363647283"/>
      </p:ext>
    </p:extLst>
  </p:cSld>
  <p:clrMapOvr>
    <a:masterClrMapping/>
  </p:clrMapOvr>
  <p:transition>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09600" y="1143000"/>
            <a:ext cx="4076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838700" y="1143000"/>
            <a:ext cx="40767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874404597"/>
      </p:ext>
    </p:extLst>
  </p:cSld>
  <p:clrMapOvr>
    <a:masterClrMapping/>
  </p:clrMapOvr>
  <p:transition>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887465358"/>
      </p:ext>
    </p:extLst>
  </p:cSld>
  <p:clrMapOvr>
    <a:masterClrMapping/>
  </p:clrMapOvr>
  <p:transition>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1356343491"/>
      </p:ext>
    </p:extLst>
  </p:cSld>
  <p:clrMapOvr>
    <a:masterClrMapping/>
  </p:clrMapOvr>
  <p:transition>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140332"/>
      </p:ext>
    </p:extLst>
  </p:cSld>
  <p:clrMapOvr>
    <a:masterClrMapping/>
  </p:clrMapOvr>
  <p:transition>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650385225"/>
      </p:ext>
    </p:extLst>
  </p:cSld>
  <p:clrMapOvr>
    <a:masterClrMapping/>
  </p:clrMapOvr>
  <p:transition>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125691923"/>
      </p:ext>
    </p:extLst>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03213" y="-227013"/>
            <a:ext cx="9752013" cy="731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5463" y="152400"/>
            <a:ext cx="4651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6" name="Rectangle 18"/>
          <p:cNvSpPr>
            <a:spLocks noGrp="1" noChangeArrowheads="1"/>
          </p:cNvSpPr>
          <p:nvPr>
            <p:ph type="title"/>
          </p:nvPr>
        </p:nvSpPr>
        <p:spPr bwMode="auto">
          <a:xfrm>
            <a:off x="10668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19"/>
          <p:cNvSpPr>
            <a:spLocks noGrp="1" noChangeArrowheads="1"/>
          </p:cNvSpPr>
          <p:nvPr>
            <p:ph type="body" idx="1"/>
          </p:nvPr>
        </p:nvSpPr>
        <p:spPr bwMode="auto">
          <a:xfrm>
            <a:off x="609600" y="1143000"/>
            <a:ext cx="83058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cover/>
  </p:transition>
  <p:txStyles>
    <p:titleStyle>
      <a:lvl1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2pPr>
      <a:lvl3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3pPr>
      <a:lvl4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4pPr>
      <a:lvl5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5pPr>
      <a:lvl6pPr marL="4572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6pPr>
      <a:lvl7pPr marL="9144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7pPr>
      <a:lvl8pPr marL="13716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8pPr>
      <a:lvl9pPr marL="18288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Font typeface="Wingdings" charset="2"/>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charset="2"/>
        <a:defRPr kumimoji="1"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charset="2"/>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charset="2"/>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charset="2"/>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4.png"/><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ctrTitle"/>
          </p:nvPr>
        </p:nvSpPr>
        <p:spPr>
          <a:xfrm>
            <a:off x="1682750" y="1884363"/>
            <a:ext cx="6400800" cy="1143000"/>
          </a:xfrm>
        </p:spPr>
        <p:txBody>
          <a:bodyPr/>
          <a:lstStyle/>
          <a:p>
            <a:pPr eaLnBrk="1" hangingPunct="1"/>
            <a:r>
              <a:rPr lang="en-US" altLang="zh-CN" sz="3200" dirty="0"/>
              <a:t>B/S</a:t>
            </a:r>
            <a:r>
              <a:rPr lang="zh-CN" altLang="en-US" sz="3200" dirty="0"/>
              <a:t>体系软件设计</a:t>
            </a:r>
          </a:p>
        </p:txBody>
      </p:sp>
      <p:sp>
        <p:nvSpPr>
          <p:cNvPr id="5123" name="Rectangle 8"/>
          <p:cNvSpPr>
            <a:spLocks noChangeArrowheads="1"/>
          </p:cNvSpPr>
          <p:nvPr/>
        </p:nvSpPr>
        <p:spPr bwMode="auto">
          <a:xfrm>
            <a:off x="1866900" y="42418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Font typeface="Wingdings" charset="2"/>
              <a:defRPr kumimoji="1" sz="2400" b="1">
                <a:solidFill>
                  <a:schemeClr val="tx1"/>
                </a:solidFill>
                <a:latin typeface="Tahoma" charset="0"/>
                <a:ea typeface="宋体" charset="-122"/>
              </a:defRPr>
            </a:lvl1pPr>
            <a:lvl2pPr marL="742950" indent="-285750">
              <a:spcBef>
                <a:spcPct val="20000"/>
              </a:spcBef>
              <a:buClr>
                <a:schemeClr val="hlink"/>
              </a:buClr>
              <a:buFont typeface="Wingdings" charset="2"/>
              <a:defRPr kumimoji="1" sz="2000" b="1">
                <a:solidFill>
                  <a:schemeClr val="tx1"/>
                </a:solidFill>
                <a:latin typeface="Tahoma" charset="0"/>
                <a:ea typeface="宋体" charset="-122"/>
              </a:defRPr>
            </a:lvl2pPr>
            <a:lvl3pPr marL="1143000" indent="-228600">
              <a:spcBef>
                <a:spcPct val="20000"/>
              </a:spcBef>
              <a:buClr>
                <a:schemeClr val="folHlink"/>
              </a:buClr>
              <a:buFont typeface="Wingdings" charset="2"/>
              <a:defRPr kumimoji="1" sz="2000" b="1">
                <a:solidFill>
                  <a:schemeClr val="tx1"/>
                </a:solidFill>
                <a:latin typeface="Tahoma" charset="0"/>
                <a:ea typeface="宋体" charset="-122"/>
              </a:defRPr>
            </a:lvl3pPr>
            <a:lvl4pPr marL="1600200" indent="-228600">
              <a:spcBef>
                <a:spcPct val="20000"/>
              </a:spcBef>
              <a:buClr>
                <a:schemeClr val="accent2"/>
              </a:buClr>
              <a:buFont typeface="Wingdings" charset="2"/>
              <a:defRPr kumimoji="1" sz="2000" b="1">
                <a:solidFill>
                  <a:schemeClr val="tx1"/>
                </a:solidFill>
                <a:latin typeface="Tahoma" charset="0"/>
                <a:ea typeface="宋体" charset="-122"/>
              </a:defRPr>
            </a:lvl4pPr>
            <a:lvl5pPr marL="2057400" indent="-228600">
              <a:spcBef>
                <a:spcPct val="20000"/>
              </a:spcBef>
              <a:buClr>
                <a:schemeClr val="accent1"/>
              </a:buClr>
              <a:buFont typeface="Wingdings" charset="2"/>
              <a:defRPr kumimoji="1" sz="2000" b="1">
                <a:solidFill>
                  <a:schemeClr val="tx1"/>
                </a:solidFill>
                <a:latin typeface="Tahoma" charset="0"/>
                <a:ea typeface="宋体" charset="-122"/>
              </a:defRPr>
            </a:lvl5pPr>
            <a:lvl6pPr marL="2514600" indent="-228600" eaLnBrk="0" fontAlgn="base" hangingPunct="0">
              <a:spcBef>
                <a:spcPct val="20000"/>
              </a:spcBef>
              <a:spcAft>
                <a:spcPct val="0"/>
              </a:spcAft>
              <a:buClr>
                <a:schemeClr val="accent1"/>
              </a:buClr>
              <a:buFont typeface="Wingdings" charset="2"/>
              <a:defRPr kumimoji="1" sz="2000" b="1">
                <a:solidFill>
                  <a:schemeClr val="tx1"/>
                </a:solidFill>
                <a:latin typeface="Tahoma" charset="0"/>
                <a:ea typeface="宋体" charset="-122"/>
              </a:defRPr>
            </a:lvl6pPr>
            <a:lvl7pPr marL="2971800" indent="-228600" eaLnBrk="0" fontAlgn="base" hangingPunct="0">
              <a:spcBef>
                <a:spcPct val="20000"/>
              </a:spcBef>
              <a:spcAft>
                <a:spcPct val="0"/>
              </a:spcAft>
              <a:buClr>
                <a:schemeClr val="accent1"/>
              </a:buClr>
              <a:buFont typeface="Wingdings" charset="2"/>
              <a:defRPr kumimoji="1" sz="2000" b="1">
                <a:solidFill>
                  <a:schemeClr val="tx1"/>
                </a:solidFill>
                <a:latin typeface="Tahoma" charset="0"/>
                <a:ea typeface="宋体" charset="-122"/>
              </a:defRPr>
            </a:lvl7pPr>
            <a:lvl8pPr marL="3429000" indent="-228600" eaLnBrk="0" fontAlgn="base" hangingPunct="0">
              <a:spcBef>
                <a:spcPct val="20000"/>
              </a:spcBef>
              <a:spcAft>
                <a:spcPct val="0"/>
              </a:spcAft>
              <a:buClr>
                <a:schemeClr val="accent1"/>
              </a:buClr>
              <a:buFont typeface="Wingdings" charset="2"/>
              <a:defRPr kumimoji="1" sz="2000" b="1">
                <a:solidFill>
                  <a:schemeClr val="tx1"/>
                </a:solidFill>
                <a:latin typeface="Tahoma" charset="0"/>
                <a:ea typeface="宋体" charset="-122"/>
              </a:defRPr>
            </a:lvl8pPr>
            <a:lvl9pPr marL="3886200" indent="-228600" eaLnBrk="0" fontAlgn="base" hangingPunct="0">
              <a:spcBef>
                <a:spcPct val="20000"/>
              </a:spcBef>
              <a:spcAft>
                <a:spcPct val="0"/>
              </a:spcAft>
              <a:buClr>
                <a:schemeClr val="accent1"/>
              </a:buClr>
              <a:buFont typeface="Wingdings" charset="2"/>
              <a:defRPr kumimoji="1" sz="2000" b="1">
                <a:solidFill>
                  <a:schemeClr val="tx1"/>
                </a:solidFill>
                <a:latin typeface="Tahoma" charset="0"/>
                <a:ea typeface="宋体" charset="-122"/>
              </a:defRPr>
            </a:lvl9pPr>
          </a:lstStyle>
          <a:p>
            <a:pPr algn="ctr" eaLnBrk="1" hangingPunct="1"/>
            <a:r>
              <a:rPr lang="zh-CN" altLang="en-US" sz="1800" b="0">
                <a:ea typeface="华文中宋" charset="-122"/>
              </a:rPr>
              <a:t>胡晓军</a:t>
            </a:r>
            <a:br>
              <a:rPr lang="zh-CN" altLang="en-US" sz="2000" b="0">
                <a:ea typeface="华文中宋" charset="-122"/>
              </a:rPr>
            </a:br>
            <a:endParaRPr lang="zh-CN" altLang="en-US" sz="2000" b="0">
              <a:ea typeface="华文中宋" charset="-122"/>
            </a:endParaRPr>
          </a:p>
          <a:p>
            <a:pPr algn="ctr" eaLnBrk="1" hangingPunct="1"/>
            <a:endParaRPr lang="en-US" altLang="zh-CN" sz="2000" b="0">
              <a:ea typeface="华文中宋" charset="-122"/>
            </a:endParaRPr>
          </a:p>
        </p:txBody>
      </p:sp>
      <p:sp>
        <p:nvSpPr>
          <p:cNvPr id="5124" name="TextBox 1"/>
          <p:cNvSpPr txBox="1">
            <a:spLocks noChangeArrowheads="1"/>
          </p:cNvSpPr>
          <p:nvPr/>
        </p:nvSpPr>
        <p:spPr bwMode="auto">
          <a:xfrm>
            <a:off x="3898900" y="3251200"/>
            <a:ext cx="18453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charset="2"/>
              <a:defRPr kumimoji="1" sz="2400" b="1">
                <a:solidFill>
                  <a:schemeClr val="tx1"/>
                </a:solidFill>
                <a:latin typeface="Tahoma" charset="0"/>
                <a:ea typeface="宋体" charset="-122"/>
              </a:defRPr>
            </a:lvl1pPr>
            <a:lvl2pPr marL="742950" indent="-285750">
              <a:spcBef>
                <a:spcPct val="20000"/>
              </a:spcBef>
              <a:buClr>
                <a:schemeClr val="hlink"/>
              </a:buClr>
              <a:buFont typeface="Wingdings" charset="2"/>
              <a:defRPr kumimoji="1" sz="2000" b="1">
                <a:solidFill>
                  <a:schemeClr val="tx1"/>
                </a:solidFill>
                <a:latin typeface="Tahoma" charset="0"/>
                <a:ea typeface="宋体" charset="-122"/>
              </a:defRPr>
            </a:lvl2pPr>
            <a:lvl3pPr marL="1143000" indent="-228600">
              <a:spcBef>
                <a:spcPct val="20000"/>
              </a:spcBef>
              <a:buClr>
                <a:schemeClr val="folHlink"/>
              </a:buClr>
              <a:buFont typeface="Wingdings" charset="2"/>
              <a:defRPr kumimoji="1" sz="2000" b="1">
                <a:solidFill>
                  <a:schemeClr val="tx1"/>
                </a:solidFill>
                <a:latin typeface="Tahoma" charset="0"/>
                <a:ea typeface="宋体" charset="-122"/>
              </a:defRPr>
            </a:lvl3pPr>
            <a:lvl4pPr marL="1600200" indent="-228600">
              <a:spcBef>
                <a:spcPct val="20000"/>
              </a:spcBef>
              <a:buClr>
                <a:schemeClr val="accent2"/>
              </a:buClr>
              <a:buFont typeface="Wingdings" charset="2"/>
              <a:defRPr kumimoji="1" sz="2000" b="1">
                <a:solidFill>
                  <a:schemeClr val="tx1"/>
                </a:solidFill>
                <a:latin typeface="Tahoma" charset="0"/>
                <a:ea typeface="宋体" charset="-122"/>
              </a:defRPr>
            </a:lvl4pPr>
            <a:lvl5pPr marL="2057400" indent="-228600">
              <a:spcBef>
                <a:spcPct val="20000"/>
              </a:spcBef>
              <a:buClr>
                <a:schemeClr val="accent1"/>
              </a:buClr>
              <a:buFont typeface="Wingdings" charset="2"/>
              <a:defRPr kumimoji="1" sz="2000" b="1">
                <a:solidFill>
                  <a:schemeClr val="tx1"/>
                </a:solidFill>
                <a:latin typeface="Tahoma" charset="0"/>
                <a:ea typeface="宋体" charset="-122"/>
              </a:defRPr>
            </a:lvl5pPr>
            <a:lvl6pPr marL="2514600" indent="-228600" eaLnBrk="0" fontAlgn="base" hangingPunct="0">
              <a:spcBef>
                <a:spcPct val="20000"/>
              </a:spcBef>
              <a:spcAft>
                <a:spcPct val="0"/>
              </a:spcAft>
              <a:buClr>
                <a:schemeClr val="accent1"/>
              </a:buClr>
              <a:buFont typeface="Wingdings" charset="2"/>
              <a:defRPr kumimoji="1" sz="2000" b="1">
                <a:solidFill>
                  <a:schemeClr val="tx1"/>
                </a:solidFill>
                <a:latin typeface="Tahoma" charset="0"/>
                <a:ea typeface="宋体" charset="-122"/>
              </a:defRPr>
            </a:lvl6pPr>
            <a:lvl7pPr marL="2971800" indent="-228600" eaLnBrk="0" fontAlgn="base" hangingPunct="0">
              <a:spcBef>
                <a:spcPct val="20000"/>
              </a:spcBef>
              <a:spcAft>
                <a:spcPct val="0"/>
              </a:spcAft>
              <a:buClr>
                <a:schemeClr val="accent1"/>
              </a:buClr>
              <a:buFont typeface="Wingdings" charset="2"/>
              <a:defRPr kumimoji="1" sz="2000" b="1">
                <a:solidFill>
                  <a:schemeClr val="tx1"/>
                </a:solidFill>
                <a:latin typeface="Tahoma" charset="0"/>
                <a:ea typeface="宋体" charset="-122"/>
              </a:defRPr>
            </a:lvl7pPr>
            <a:lvl8pPr marL="3429000" indent="-228600" eaLnBrk="0" fontAlgn="base" hangingPunct="0">
              <a:spcBef>
                <a:spcPct val="20000"/>
              </a:spcBef>
              <a:spcAft>
                <a:spcPct val="0"/>
              </a:spcAft>
              <a:buClr>
                <a:schemeClr val="accent1"/>
              </a:buClr>
              <a:buFont typeface="Wingdings" charset="2"/>
              <a:defRPr kumimoji="1" sz="2000" b="1">
                <a:solidFill>
                  <a:schemeClr val="tx1"/>
                </a:solidFill>
                <a:latin typeface="Tahoma" charset="0"/>
                <a:ea typeface="宋体" charset="-122"/>
              </a:defRPr>
            </a:lvl8pPr>
            <a:lvl9pPr marL="3886200" indent="-228600" eaLnBrk="0" fontAlgn="base" hangingPunct="0">
              <a:spcBef>
                <a:spcPct val="20000"/>
              </a:spcBef>
              <a:spcAft>
                <a:spcPct val="0"/>
              </a:spcAft>
              <a:buClr>
                <a:schemeClr val="accent1"/>
              </a:buClr>
              <a:buFont typeface="Wingdings" charset="2"/>
              <a:defRPr kumimoji="1" sz="2000" b="1">
                <a:solidFill>
                  <a:schemeClr val="tx1"/>
                </a:solidFill>
                <a:latin typeface="Tahoma" charset="0"/>
                <a:ea typeface="宋体" charset="-122"/>
              </a:defRPr>
            </a:lvl9pPr>
          </a:lstStyle>
          <a:p>
            <a:pPr eaLnBrk="1" hangingPunct="1">
              <a:buClr>
                <a:schemeClr val="bg1"/>
              </a:buClr>
              <a:buFont typeface="Wingdings" charset="2"/>
              <a:buChar char="n"/>
            </a:pPr>
            <a:r>
              <a:rPr lang="en-US" altLang="zh-CN" sz="1800" b="0" dirty="0">
                <a:ea typeface="华文中宋" charset="-122"/>
              </a:rPr>
              <a:t>SOA</a:t>
            </a:r>
            <a:r>
              <a:rPr lang="zh-CN" altLang="en-US" sz="1800" b="0" dirty="0">
                <a:ea typeface="华文中宋" charset="-122"/>
              </a:rPr>
              <a:t> </a:t>
            </a:r>
            <a:r>
              <a:rPr lang="en-US" altLang="zh-CN" sz="1800" b="0" dirty="0">
                <a:ea typeface="华文中宋" charset="-122"/>
              </a:rPr>
              <a:t>and</a:t>
            </a:r>
            <a:r>
              <a:rPr lang="zh-CN" altLang="en-US" sz="1800" b="0" dirty="0">
                <a:ea typeface="华文中宋" charset="-122"/>
              </a:rPr>
              <a:t> </a:t>
            </a:r>
            <a:r>
              <a:rPr lang="en-US" altLang="zh-CN" sz="1800" b="0" dirty="0">
                <a:ea typeface="华文中宋" charset="-122"/>
              </a:rPr>
              <a:t>REST</a:t>
            </a:r>
          </a:p>
        </p:txBody>
      </p:sp>
    </p:spTree>
  </p:cSld>
  <p:clrMapOvr>
    <a:masterClrMapping/>
  </p:clrMapOvr>
  <p:transition>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5" name="Rectangle 5"/>
          <p:cNvSpPr>
            <a:spLocks noGrp="1" noChangeArrowheads="1"/>
          </p:cNvSpPr>
          <p:nvPr>
            <p:ph type="body" idx="1"/>
          </p:nvPr>
        </p:nvSpPr>
        <p:spPr>
          <a:xfrm>
            <a:off x="512763" y="1327150"/>
            <a:ext cx="8345487" cy="4940300"/>
          </a:xfrm>
          <a:noFill/>
          <a:ln/>
          <a:extLst>
            <a:ext uri="{AF507438-7753-43E0-B8FC-AC1667EBCBE1}">
              <a14:hiddenEffects xmlns:a14="http://schemas.microsoft.com/office/drawing/2010/main">
                <a:effectLst>
                  <a:outerShdw blurRad="63500" dist="71842" dir="2700000" algn="ctr" rotWithShape="0">
                    <a:schemeClr val="bg2">
                      <a:alpha val="74998"/>
                    </a:schemeClr>
                  </a:outerShdw>
                </a:effectLst>
              </a14:hiddenEffects>
            </a:ext>
          </a:extLst>
        </p:spPr>
        <p:txBody>
          <a:bodyPr lIns="92075" tIns="46038" rIns="92075" bIns="46038"/>
          <a:lstStyle/>
          <a:p>
            <a:r>
              <a:rPr lang="en-US" altLang="zh-CN">
                <a:ea typeface="宋体" charset="-122"/>
              </a:rPr>
              <a:t>UDDI – Universal Discovery, Description and Integration</a:t>
            </a:r>
          </a:p>
          <a:p>
            <a:pPr lvl="1"/>
            <a:r>
              <a:rPr lang="en-US" altLang="zh-CN">
                <a:ea typeface="宋体" charset="-122"/>
              </a:rPr>
              <a:t>An open standard for finding web services, like a yellow-pages standard</a:t>
            </a:r>
          </a:p>
          <a:p>
            <a:pPr lvl="1"/>
            <a:r>
              <a:rPr lang="en-US" altLang="zh-CN">
                <a:ea typeface="宋体" charset="-122"/>
              </a:rPr>
              <a:t>We won’t be using UDDI for anything as it is an Enterprise level thing</a:t>
            </a:r>
          </a:p>
          <a:p>
            <a:pPr lvl="1"/>
            <a:endParaRPr lang="en-US" altLang="zh-CN">
              <a:ea typeface="宋体" charset="-122"/>
            </a:endParaRPr>
          </a:p>
          <a:p>
            <a:pPr lvl="1"/>
            <a:r>
              <a:rPr lang="en-US" altLang="zh-CN">
                <a:ea typeface="宋体" charset="-122"/>
              </a:rPr>
              <a:t>Microsoft has VSDisco in VS.NET shipped because UDDI wasn’t agreed to when VS.NET was finished. It’s turned off by default.</a:t>
            </a:r>
          </a:p>
        </p:txBody>
      </p:sp>
      <p:sp>
        <p:nvSpPr>
          <p:cNvPr id="2" name="标题 1"/>
          <p:cNvSpPr>
            <a:spLocks noGrp="1"/>
          </p:cNvSpPr>
          <p:nvPr>
            <p:ph type="title"/>
          </p:nvPr>
        </p:nvSpPr>
        <p:spPr/>
        <p:txBody>
          <a:bodyPr/>
          <a:lstStyle/>
          <a:p>
            <a:r>
              <a:rPr lang="en-US" altLang="zh-CN" dirty="0">
                <a:ea typeface="宋体" charset="-122"/>
              </a:rPr>
              <a:t>The Standards</a:t>
            </a:r>
            <a:endParaRPr kumimoji="1" lang="zh-CN" altLang="en-US" dirty="0"/>
          </a:p>
        </p:txBody>
      </p:sp>
    </p:spTree>
    <p:extLst>
      <p:ext uri="{BB962C8B-B14F-4D97-AF65-F5344CB8AC3E}">
        <p14:creationId xmlns:p14="http://schemas.microsoft.com/office/powerpoint/2010/main" val="1962196754"/>
      </p:ext>
    </p:extLst>
  </p:cSld>
  <p:clrMapOvr>
    <a:masterClrMapping/>
  </p:clrMapOvr>
  <p:transition>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9" name="Rectangle 5"/>
          <p:cNvSpPr>
            <a:spLocks noChangeArrowheads="1"/>
          </p:cNvSpPr>
          <p:nvPr/>
        </p:nvSpPr>
        <p:spPr bwMode="auto">
          <a:xfrm>
            <a:off x="327025" y="3151188"/>
            <a:ext cx="20574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Data</a:t>
            </a:r>
          </a:p>
        </p:txBody>
      </p:sp>
      <p:sp>
        <p:nvSpPr>
          <p:cNvPr id="308230" name="Rectangle 6"/>
          <p:cNvSpPr>
            <a:spLocks noChangeArrowheads="1"/>
          </p:cNvSpPr>
          <p:nvPr/>
        </p:nvSpPr>
        <p:spPr bwMode="auto">
          <a:xfrm>
            <a:off x="327025" y="3989388"/>
            <a:ext cx="20574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Schema</a:t>
            </a:r>
          </a:p>
        </p:txBody>
      </p:sp>
      <p:sp>
        <p:nvSpPr>
          <p:cNvPr id="308231" name="Rectangle 7"/>
          <p:cNvSpPr>
            <a:spLocks noChangeArrowheads="1"/>
          </p:cNvSpPr>
          <p:nvPr/>
        </p:nvSpPr>
        <p:spPr bwMode="auto">
          <a:xfrm>
            <a:off x="327025" y="4827588"/>
            <a:ext cx="20574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Services</a:t>
            </a:r>
          </a:p>
        </p:txBody>
      </p:sp>
      <p:sp>
        <p:nvSpPr>
          <p:cNvPr id="308232" name="Rectangle 8"/>
          <p:cNvSpPr>
            <a:spLocks noChangeArrowheads="1"/>
          </p:cNvSpPr>
          <p:nvPr/>
        </p:nvSpPr>
        <p:spPr bwMode="auto">
          <a:xfrm>
            <a:off x="327025" y="5665788"/>
            <a:ext cx="2057400" cy="685800"/>
          </a:xfrm>
          <a:prstGeom prst="rect">
            <a:avLst/>
          </a:prstGeom>
          <a:noFill/>
          <a:ln w="12700">
            <a:solidFill>
              <a:schemeClr val="tx1"/>
            </a:solidFill>
            <a:miter lim="800000"/>
            <a:headEnd/>
            <a:tailEnd/>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Invocation</a:t>
            </a:r>
          </a:p>
        </p:txBody>
      </p:sp>
      <p:sp>
        <p:nvSpPr>
          <p:cNvPr id="308233" name="Rectangle 9"/>
          <p:cNvSpPr>
            <a:spLocks noChangeArrowheads="1"/>
          </p:cNvSpPr>
          <p:nvPr/>
        </p:nvSpPr>
        <p:spPr bwMode="auto">
          <a:xfrm>
            <a:off x="6194425" y="2922588"/>
            <a:ext cx="2514600" cy="3657600"/>
          </a:xfrm>
          <a:prstGeom prst="rect">
            <a:avLst/>
          </a:prstGeom>
          <a:noFill/>
          <a:ln w="25400">
            <a:solidFill>
              <a:schemeClr val="tx1"/>
            </a:solidFill>
            <a:prstDash val="sysDot"/>
            <a:miter lim="800000"/>
            <a:headEnd/>
            <a:tailEnd/>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8234" name="Text Box 10"/>
          <p:cNvSpPr txBox="1">
            <a:spLocks noChangeArrowheads="1"/>
          </p:cNvSpPr>
          <p:nvPr/>
        </p:nvSpPr>
        <p:spPr bwMode="auto">
          <a:xfrm>
            <a:off x="6278563" y="2209800"/>
            <a:ext cx="2351087" cy="579438"/>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altLang="zh-CN">
                <a:effectLst>
                  <a:outerShdw blurRad="38100" dist="38100" dir="2700000" algn="tl">
                    <a:srgbClr val="000000"/>
                  </a:outerShdw>
                </a:effectLst>
                <a:ea typeface="宋体" charset="-122"/>
              </a:rPr>
              <a:t>Framework</a:t>
            </a:r>
          </a:p>
        </p:txBody>
      </p:sp>
      <p:grpSp>
        <p:nvGrpSpPr>
          <p:cNvPr id="308235" name="Group 11"/>
          <p:cNvGrpSpPr>
            <a:grpSpLocks/>
          </p:cNvGrpSpPr>
          <p:nvPr/>
        </p:nvGrpSpPr>
        <p:grpSpPr bwMode="auto">
          <a:xfrm>
            <a:off x="6423025" y="3105150"/>
            <a:ext cx="2057400" cy="781050"/>
            <a:chOff x="4046" y="1956"/>
            <a:chExt cx="1296" cy="492"/>
          </a:xfrm>
        </p:grpSpPr>
        <p:pic>
          <p:nvPicPr>
            <p:cNvPr id="3082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1956"/>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237" name="Rectangle 13"/>
            <p:cNvSpPr>
              <a:spLocks noChangeArrowheads="1"/>
            </p:cNvSpPr>
            <p:nvPr/>
          </p:nvSpPr>
          <p:spPr bwMode="auto">
            <a:xfrm>
              <a:off x="4046" y="1985"/>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Objects</a:t>
              </a:r>
            </a:p>
          </p:txBody>
        </p:sp>
      </p:grpSp>
      <p:grpSp>
        <p:nvGrpSpPr>
          <p:cNvPr id="308238" name="Group 14"/>
          <p:cNvGrpSpPr>
            <a:grpSpLocks/>
          </p:cNvGrpSpPr>
          <p:nvPr/>
        </p:nvGrpSpPr>
        <p:grpSpPr bwMode="auto">
          <a:xfrm>
            <a:off x="6423025" y="3962400"/>
            <a:ext cx="2057400" cy="781050"/>
            <a:chOff x="4046" y="2496"/>
            <a:chExt cx="1296" cy="492"/>
          </a:xfrm>
        </p:grpSpPr>
        <p:pic>
          <p:nvPicPr>
            <p:cNvPr id="30823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2496"/>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240" name="Rectangle 16"/>
            <p:cNvSpPr>
              <a:spLocks noChangeArrowheads="1"/>
            </p:cNvSpPr>
            <p:nvPr/>
          </p:nvSpPr>
          <p:spPr bwMode="auto">
            <a:xfrm>
              <a:off x="4046" y="2513"/>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Classes</a:t>
              </a:r>
            </a:p>
          </p:txBody>
        </p:sp>
      </p:grpSp>
      <p:grpSp>
        <p:nvGrpSpPr>
          <p:cNvPr id="308241" name="Group 17"/>
          <p:cNvGrpSpPr>
            <a:grpSpLocks/>
          </p:cNvGrpSpPr>
          <p:nvPr/>
        </p:nvGrpSpPr>
        <p:grpSpPr bwMode="auto">
          <a:xfrm>
            <a:off x="6423025" y="4800600"/>
            <a:ext cx="2057400" cy="781050"/>
            <a:chOff x="4046" y="3024"/>
            <a:chExt cx="1296" cy="492"/>
          </a:xfrm>
        </p:grpSpPr>
        <p:pic>
          <p:nvPicPr>
            <p:cNvPr id="30824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3024"/>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243" name="Rectangle 19"/>
            <p:cNvSpPr>
              <a:spLocks noChangeArrowheads="1"/>
            </p:cNvSpPr>
            <p:nvPr/>
          </p:nvSpPr>
          <p:spPr bwMode="auto">
            <a:xfrm>
              <a:off x="4046" y="3041"/>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Methods</a:t>
              </a:r>
            </a:p>
          </p:txBody>
        </p:sp>
      </p:grpSp>
      <p:grpSp>
        <p:nvGrpSpPr>
          <p:cNvPr id="308244" name="Group 20"/>
          <p:cNvGrpSpPr>
            <a:grpSpLocks/>
          </p:cNvGrpSpPr>
          <p:nvPr/>
        </p:nvGrpSpPr>
        <p:grpSpPr bwMode="auto">
          <a:xfrm>
            <a:off x="6423025" y="5638800"/>
            <a:ext cx="2057400" cy="781050"/>
            <a:chOff x="4046" y="3552"/>
            <a:chExt cx="1296" cy="492"/>
          </a:xfrm>
        </p:grpSpPr>
        <p:pic>
          <p:nvPicPr>
            <p:cNvPr id="30824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 y="3552"/>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246" name="Rectangle 22"/>
            <p:cNvSpPr>
              <a:spLocks noChangeArrowheads="1"/>
            </p:cNvSpPr>
            <p:nvPr/>
          </p:nvSpPr>
          <p:spPr bwMode="auto">
            <a:xfrm>
              <a:off x="4046" y="3569"/>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Calls</a:t>
              </a:r>
            </a:p>
          </p:txBody>
        </p:sp>
      </p:grpSp>
      <p:sp>
        <p:nvSpPr>
          <p:cNvPr id="308247" name="Rectangle 23"/>
          <p:cNvSpPr>
            <a:spLocks noChangeArrowheads="1"/>
          </p:cNvSpPr>
          <p:nvPr/>
        </p:nvSpPr>
        <p:spPr bwMode="auto">
          <a:xfrm>
            <a:off x="2765425" y="2922588"/>
            <a:ext cx="2514600" cy="3657600"/>
          </a:xfrm>
          <a:prstGeom prst="rect">
            <a:avLst/>
          </a:prstGeom>
          <a:noFill/>
          <a:ln w="25400">
            <a:solidFill>
              <a:schemeClr val="tx1"/>
            </a:solidFill>
            <a:prstDash val="sysDot"/>
            <a:miter lim="800000"/>
            <a:headEnd/>
            <a:tailEnd/>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08248" name="Text Box 24"/>
          <p:cNvSpPr txBox="1">
            <a:spLocks noChangeArrowheads="1"/>
          </p:cNvSpPr>
          <p:nvPr/>
        </p:nvSpPr>
        <p:spPr bwMode="auto">
          <a:xfrm>
            <a:off x="3505200" y="2209800"/>
            <a:ext cx="1041400" cy="579438"/>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altLang="zh-CN">
                <a:effectLst>
                  <a:outerShdw blurRad="38100" dist="38100" dir="2700000" algn="tl">
                    <a:srgbClr val="000000"/>
                  </a:outerShdw>
                </a:effectLst>
                <a:ea typeface="宋体" charset="-122"/>
              </a:rPr>
              <a:t>Web</a:t>
            </a:r>
          </a:p>
        </p:txBody>
      </p:sp>
      <p:grpSp>
        <p:nvGrpSpPr>
          <p:cNvPr id="308249" name="Group 25"/>
          <p:cNvGrpSpPr>
            <a:grpSpLocks/>
          </p:cNvGrpSpPr>
          <p:nvPr/>
        </p:nvGrpSpPr>
        <p:grpSpPr bwMode="auto">
          <a:xfrm>
            <a:off x="2994025" y="3105150"/>
            <a:ext cx="2057400" cy="781050"/>
            <a:chOff x="1886" y="1956"/>
            <a:chExt cx="1296" cy="492"/>
          </a:xfrm>
        </p:grpSpPr>
        <p:pic>
          <p:nvPicPr>
            <p:cNvPr id="308250"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 y="1956"/>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251" name="Rectangle 27"/>
            <p:cNvSpPr>
              <a:spLocks noChangeArrowheads="1"/>
            </p:cNvSpPr>
            <p:nvPr/>
          </p:nvSpPr>
          <p:spPr bwMode="auto">
            <a:xfrm>
              <a:off x="1886" y="1986"/>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XML</a:t>
              </a:r>
            </a:p>
          </p:txBody>
        </p:sp>
      </p:grpSp>
      <p:grpSp>
        <p:nvGrpSpPr>
          <p:cNvPr id="308252" name="Group 28"/>
          <p:cNvGrpSpPr>
            <a:grpSpLocks/>
          </p:cNvGrpSpPr>
          <p:nvPr/>
        </p:nvGrpSpPr>
        <p:grpSpPr bwMode="auto">
          <a:xfrm>
            <a:off x="2994025" y="3962400"/>
            <a:ext cx="2057400" cy="781050"/>
            <a:chOff x="1886" y="2496"/>
            <a:chExt cx="1296" cy="492"/>
          </a:xfrm>
        </p:grpSpPr>
        <p:pic>
          <p:nvPicPr>
            <p:cNvPr id="308253"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 y="2496"/>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254" name="Rectangle 30"/>
            <p:cNvSpPr>
              <a:spLocks noChangeArrowheads="1"/>
            </p:cNvSpPr>
            <p:nvPr/>
          </p:nvSpPr>
          <p:spPr bwMode="auto">
            <a:xfrm>
              <a:off x="1886" y="2513"/>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XSD</a:t>
              </a:r>
            </a:p>
          </p:txBody>
        </p:sp>
      </p:grpSp>
      <p:grpSp>
        <p:nvGrpSpPr>
          <p:cNvPr id="308255" name="Group 31"/>
          <p:cNvGrpSpPr>
            <a:grpSpLocks/>
          </p:cNvGrpSpPr>
          <p:nvPr/>
        </p:nvGrpSpPr>
        <p:grpSpPr bwMode="auto">
          <a:xfrm>
            <a:off x="2994025" y="4800600"/>
            <a:ext cx="2057400" cy="781050"/>
            <a:chOff x="1886" y="3024"/>
            <a:chExt cx="1296" cy="492"/>
          </a:xfrm>
        </p:grpSpPr>
        <p:pic>
          <p:nvPicPr>
            <p:cNvPr id="308256"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 y="3024"/>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257" name="Rectangle 33"/>
            <p:cNvSpPr>
              <a:spLocks noChangeArrowheads="1"/>
            </p:cNvSpPr>
            <p:nvPr/>
          </p:nvSpPr>
          <p:spPr bwMode="auto">
            <a:xfrm>
              <a:off x="1886" y="3041"/>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WSDL</a:t>
              </a:r>
            </a:p>
          </p:txBody>
        </p:sp>
      </p:grpSp>
      <p:grpSp>
        <p:nvGrpSpPr>
          <p:cNvPr id="308258" name="Group 34"/>
          <p:cNvGrpSpPr>
            <a:grpSpLocks/>
          </p:cNvGrpSpPr>
          <p:nvPr/>
        </p:nvGrpSpPr>
        <p:grpSpPr bwMode="auto">
          <a:xfrm>
            <a:off x="2994025" y="5638800"/>
            <a:ext cx="2057400" cy="781050"/>
            <a:chOff x="1886" y="3552"/>
            <a:chExt cx="1296" cy="492"/>
          </a:xfrm>
        </p:grpSpPr>
        <p:pic>
          <p:nvPicPr>
            <p:cNvPr id="308259"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6" y="3552"/>
              <a:ext cx="1217" cy="49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08260" name="Rectangle 36"/>
            <p:cNvSpPr>
              <a:spLocks noChangeArrowheads="1"/>
            </p:cNvSpPr>
            <p:nvPr/>
          </p:nvSpPr>
          <p:spPr bwMode="auto">
            <a:xfrm>
              <a:off x="1886" y="3569"/>
              <a:ext cx="1296" cy="432"/>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a:effectLst>
                    <a:outerShdw blurRad="38100" dist="38100" dir="2700000" algn="tl">
                      <a:srgbClr val="000000"/>
                    </a:outerShdw>
                  </a:effectLst>
                  <a:ea typeface="宋体" charset="-122"/>
                </a:rPr>
                <a:t>SOAP</a:t>
              </a:r>
            </a:p>
          </p:txBody>
        </p:sp>
      </p:grpSp>
      <p:sp>
        <p:nvSpPr>
          <p:cNvPr id="308261" name="Text Box 37"/>
          <p:cNvSpPr txBox="1">
            <a:spLocks noChangeArrowheads="1"/>
          </p:cNvSpPr>
          <p:nvPr/>
        </p:nvSpPr>
        <p:spPr bwMode="auto">
          <a:xfrm>
            <a:off x="250825" y="2084388"/>
            <a:ext cx="2286000" cy="822325"/>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altLang="zh-CN" sz="2400">
                <a:effectLst>
                  <a:outerShdw blurRad="38100" dist="38100" dir="2700000" algn="tl">
                    <a:srgbClr val="000000"/>
                  </a:outerShdw>
                </a:effectLst>
                <a:ea typeface="宋体" charset="-122"/>
              </a:rPr>
              <a:t>Application</a:t>
            </a:r>
          </a:p>
          <a:p>
            <a:pPr algn="ctr" eaLnBrk="0" hangingPunct="0"/>
            <a:r>
              <a:rPr lang="en-US" altLang="zh-CN" sz="2400">
                <a:effectLst>
                  <a:outerShdw blurRad="38100" dist="38100" dir="2700000" algn="tl">
                    <a:srgbClr val="000000"/>
                  </a:outerShdw>
                </a:effectLst>
                <a:ea typeface="宋体" charset="-122"/>
              </a:rPr>
              <a:t>Concepts</a:t>
            </a:r>
          </a:p>
        </p:txBody>
      </p:sp>
      <p:sp>
        <p:nvSpPr>
          <p:cNvPr id="308262" name="Text Box 38"/>
          <p:cNvSpPr txBox="1">
            <a:spLocks noChangeArrowheads="1"/>
          </p:cNvSpPr>
          <p:nvPr/>
        </p:nvSpPr>
        <p:spPr bwMode="auto">
          <a:xfrm>
            <a:off x="533400" y="1219200"/>
            <a:ext cx="7924800" cy="946150"/>
          </a:xfrm>
          <a:prstGeom prst="rect">
            <a:avLst/>
          </a:prstGeom>
          <a:noFill/>
          <a:ln>
            <a:noFill/>
          </a:ln>
          <a:effectLst/>
          <a:extLst>
            <a:ext uri="{909E8E84-426E-40DD-AFC4-6F175D3DCCD1}">
              <a14:hiddenFill xmlns:a14="http://schemas.microsoft.com/office/drawing/2010/main">
                <a:gradFill rotWithShape="0">
                  <a:gsLst>
                    <a:gs pos="0">
                      <a:schemeClr val="accent2">
                        <a:gamma/>
                        <a:shade val="46275"/>
                        <a:invGamma/>
                      </a:schemeClr>
                    </a:gs>
                    <a:gs pos="100000">
                      <a:schemeClr val="accent2"/>
                    </a:gs>
                  </a:gsLst>
                  <a:lin ang="5400000" scaled="1"/>
                </a:gra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r>
              <a:rPr lang="en-US" altLang="zh-CN" sz="2800">
                <a:effectLst>
                  <a:outerShdw blurRad="38100" dist="38100" dir="2700000" algn="tl">
                    <a:srgbClr val="000000"/>
                  </a:outerShdw>
                </a:effectLst>
                <a:ea typeface="宋体" charset="-122"/>
              </a:rPr>
              <a:t>The .NET Framework provides</a:t>
            </a:r>
          </a:p>
          <a:p>
            <a:pPr algn="ctr" eaLnBrk="0" hangingPunct="0"/>
            <a:r>
              <a:rPr lang="en-US" altLang="zh-CN" sz="2800">
                <a:effectLst>
                  <a:outerShdw blurRad="38100" dist="38100" dir="2700000" algn="tl">
                    <a:srgbClr val="000000"/>
                  </a:outerShdw>
                </a:effectLst>
                <a:ea typeface="宋体" charset="-122"/>
              </a:rPr>
              <a:t>a bi-directional mapping</a:t>
            </a:r>
          </a:p>
        </p:txBody>
      </p:sp>
      <p:pic>
        <p:nvPicPr>
          <p:cNvPr id="308263"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205163"/>
            <a:ext cx="1447800" cy="566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8264"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064000"/>
            <a:ext cx="1447800" cy="566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826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914900"/>
            <a:ext cx="1447800" cy="566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8266"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5715000"/>
            <a:ext cx="1447800" cy="566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8267" name="Picture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332163"/>
            <a:ext cx="762000" cy="4143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8268"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91000"/>
            <a:ext cx="762000" cy="4143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8269"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041900"/>
            <a:ext cx="762000" cy="4143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08270"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842000"/>
            <a:ext cx="762000" cy="4143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标题 1"/>
          <p:cNvSpPr>
            <a:spLocks noGrp="1"/>
          </p:cNvSpPr>
          <p:nvPr>
            <p:ph type="title"/>
          </p:nvPr>
        </p:nvSpPr>
        <p:spPr/>
        <p:txBody>
          <a:bodyPr/>
          <a:lstStyle/>
          <a:p>
            <a:r>
              <a:rPr lang="en-US" altLang="zh-CN" dirty="0">
                <a:ea typeface="宋体" charset="-122"/>
              </a:rPr>
              <a:t>Mapping the protocols</a:t>
            </a:r>
            <a:endParaRPr kumimoji="1" lang="zh-CN" altLang="en-US" dirty="0"/>
          </a:p>
        </p:txBody>
      </p:sp>
    </p:spTree>
    <p:extLst>
      <p:ext uri="{BB962C8B-B14F-4D97-AF65-F5344CB8AC3E}">
        <p14:creationId xmlns:p14="http://schemas.microsoft.com/office/powerpoint/2010/main" val="1881961146"/>
      </p:ext>
    </p:extLst>
  </p:cSld>
  <p:clrMapOvr>
    <a:masterClrMapping/>
  </p:clrMapOvr>
  <p:transition>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ea typeface="宋体" charset="-122"/>
              </a:rPr>
              <a:t>SOAP example	</a:t>
            </a:r>
          </a:p>
        </p:txBody>
      </p:sp>
      <p:sp>
        <p:nvSpPr>
          <p:cNvPr id="376835" name="Rectangle 3"/>
          <p:cNvSpPr>
            <a:spLocks noGrp="1" noChangeArrowheads="1"/>
          </p:cNvSpPr>
          <p:nvPr>
            <p:ph type="body" idx="1"/>
          </p:nvPr>
        </p:nvSpPr>
        <p:spPr>
          <a:xfrm>
            <a:off x="685800" y="2057400"/>
            <a:ext cx="7772400" cy="4648200"/>
          </a:xfrm>
        </p:spPr>
        <p:txBody>
          <a:bodyPr/>
          <a:lstStyle/>
          <a:p>
            <a:r>
              <a:rPr lang="en-US" altLang="zh-CN">
                <a:ea typeface="宋体" charset="-122"/>
              </a:rPr>
              <a:t>www.weather.com</a:t>
            </a:r>
          </a:p>
          <a:p>
            <a:r>
              <a:rPr lang="en-US" altLang="zh-CN">
                <a:ea typeface="宋体" charset="-122"/>
              </a:rPr>
              <a:t>float CurrentTemp(zip_code)</a:t>
            </a:r>
          </a:p>
          <a:p>
            <a:r>
              <a:rPr lang="en-US" altLang="zh-CN">
                <a:ea typeface="宋体" charset="-122"/>
              </a:rPr>
              <a:t>The process</a:t>
            </a:r>
          </a:p>
        </p:txBody>
      </p:sp>
      <p:sp>
        <p:nvSpPr>
          <p:cNvPr id="376836" name="AutoShape 4"/>
          <p:cNvSpPr>
            <a:spLocks noChangeArrowheads="1"/>
          </p:cNvSpPr>
          <p:nvPr/>
        </p:nvSpPr>
        <p:spPr bwMode="auto">
          <a:xfrm>
            <a:off x="1143000" y="4114800"/>
            <a:ext cx="1828800" cy="457200"/>
          </a:xfrm>
          <a:prstGeom prst="flowChartProcess">
            <a:avLst/>
          </a:prstGeom>
          <a:solidFill>
            <a:schemeClr val="bg1">
              <a:alpha val="5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Application</a:t>
            </a:r>
          </a:p>
        </p:txBody>
      </p:sp>
      <p:sp>
        <p:nvSpPr>
          <p:cNvPr id="376837" name="AutoShape 5"/>
          <p:cNvSpPr>
            <a:spLocks noChangeArrowheads="1"/>
          </p:cNvSpPr>
          <p:nvPr/>
        </p:nvSpPr>
        <p:spPr bwMode="auto">
          <a:xfrm>
            <a:off x="1143000" y="4572000"/>
            <a:ext cx="1828800" cy="457200"/>
          </a:xfrm>
          <a:prstGeom prst="flowChart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Middleware</a:t>
            </a:r>
          </a:p>
        </p:txBody>
      </p:sp>
      <p:sp>
        <p:nvSpPr>
          <p:cNvPr id="376838" name="AutoShape 6"/>
          <p:cNvSpPr>
            <a:spLocks noChangeArrowheads="1"/>
          </p:cNvSpPr>
          <p:nvPr/>
        </p:nvSpPr>
        <p:spPr bwMode="auto">
          <a:xfrm>
            <a:off x="1143000" y="5029200"/>
            <a:ext cx="1828800" cy="457200"/>
          </a:xfrm>
          <a:prstGeom prst="flowChart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SOAP</a:t>
            </a:r>
          </a:p>
        </p:txBody>
      </p:sp>
      <p:sp>
        <p:nvSpPr>
          <p:cNvPr id="376839" name="AutoShape 7"/>
          <p:cNvSpPr>
            <a:spLocks noChangeArrowheads="1"/>
          </p:cNvSpPr>
          <p:nvPr/>
        </p:nvSpPr>
        <p:spPr bwMode="auto">
          <a:xfrm>
            <a:off x="1143000" y="5486400"/>
            <a:ext cx="1828800" cy="457200"/>
          </a:xfrm>
          <a:prstGeom prst="flowChart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HTTP</a:t>
            </a:r>
          </a:p>
        </p:txBody>
      </p:sp>
      <p:sp>
        <p:nvSpPr>
          <p:cNvPr id="376840" name="AutoShape 8"/>
          <p:cNvSpPr>
            <a:spLocks noChangeArrowheads="1"/>
          </p:cNvSpPr>
          <p:nvPr/>
        </p:nvSpPr>
        <p:spPr bwMode="auto">
          <a:xfrm>
            <a:off x="6172200" y="4114800"/>
            <a:ext cx="1905000" cy="457200"/>
          </a:xfrm>
          <a:prstGeom prst="flowChartProcess">
            <a:avLst/>
          </a:prstGeom>
          <a:solidFill>
            <a:schemeClr val="bg1">
              <a:alpha val="5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Application</a:t>
            </a:r>
          </a:p>
        </p:txBody>
      </p:sp>
      <p:sp>
        <p:nvSpPr>
          <p:cNvPr id="376841" name="AutoShape 9"/>
          <p:cNvSpPr>
            <a:spLocks noChangeArrowheads="1"/>
          </p:cNvSpPr>
          <p:nvPr/>
        </p:nvSpPr>
        <p:spPr bwMode="auto">
          <a:xfrm>
            <a:off x="6172200" y="4572000"/>
            <a:ext cx="1905000" cy="457200"/>
          </a:xfrm>
          <a:prstGeom prst="flowChart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Middleware</a:t>
            </a:r>
          </a:p>
        </p:txBody>
      </p:sp>
      <p:sp>
        <p:nvSpPr>
          <p:cNvPr id="376842" name="AutoShape 10"/>
          <p:cNvSpPr>
            <a:spLocks noChangeArrowheads="1"/>
          </p:cNvSpPr>
          <p:nvPr/>
        </p:nvSpPr>
        <p:spPr bwMode="auto">
          <a:xfrm>
            <a:off x="6172200" y="5029200"/>
            <a:ext cx="1905000" cy="457200"/>
          </a:xfrm>
          <a:prstGeom prst="flowChart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SOAP</a:t>
            </a:r>
          </a:p>
        </p:txBody>
      </p:sp>
      <p:sp>
        <p:nvSpPr>
          <p:cNvPr id="376843" name="AutoShape 11"/>
          <p:cNvSpPr>
            <a:spLocks noChangeArrowheads="1"/>
          </p:cNvSpPr>
          <p:nvPr/>
        </p:nvSpPr>
        <p:spPr bwMode="auto">
          <a:xfrm>
            <a:off x="6172200" y="5486400"/>
            <a:ext cx="1905000" cy="457200"/>
          </a:xfrm>
          <a:prstGeom prst="flowChartProcess">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HTTP</a:t>
            </a:r>
          </a:p>
        </p:txBody>
      </p:sp>
      <p:sp>
        <p:nvSpPr>
          <p:cNvPr id="376844" name="AutoShape 12"/>
          <p:cNvSpPr>
            <a:spLocks noChangeArrowheads="1"/>
          </p:cNvSpPr>
          <p:nvPr/>
        </p:nvSpPr>
        <p:spPr bwMode="auto">
          <a:xfrm>
            <a:off x="152400" y="6096000"/>
            <a:ext cx="3733800" cy="457200"/>
          </a:xfrm>
          <a:prstGeom prst="flowChartProcess">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my web server</a:t>
            </a:r>
          </a:p>
        </p:txBody>
      </p:sp>
      <p:sp>
        <p:nvSpPr>
          <p:cNvPr id="376845" name="AutoShape 13"/>
          <p:cNvSpPr>
            <a:spLocks noChangeArrowheads="1"/>
          </p:cNvSpPr>
          <p:nvPr/>
        </p:nvSpPr>
        <p:spPr bwMode="auto">
          <a:xfrm>
            <a:off x="5410200" y="6096000"/>
            <a:ext cx="3429000" cy="457200"/>
          </a:xfrm>
          <a:prstGeom prst="flowChartProcess">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www.weather.com</a:t>
            </a:r>
          </a:p>
        </p:txBody>
      </p:sp>
      <p:sp>
        <p:nvSpPr>
          <p:cNvPr id="376846" name="Line 14"/>
          <p:cNvSpPr>
            <a:spLocks noChangeShapeType="1"/>
          </p:cNvSpPr>
          <p:nvPr/>
        </p:nvSpPr>
        <p:spPr bwMode="auto">
          <a:xfrm>
            <a:off x="3200400" y="4800600"/>
            <a:ext cx="2743200" cy="0"/>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6847" name="Line 15"/>
          <p:cNvSpPr>
            <a:spLocks noChangeShapeType="1"/>
          </p:cNvSpPr>
          <p:nvPr/>
        </p:nvSpPr>
        <p:spPr bwMode="auto">
          <a:xfrm flipH="1">
            <a:off x="3200400" y="5334000"/>
            <a:ext cx="2667000" cy="0"/>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6848" name="Line 16"/>
          <p:cNvSpPr>
            <a:spLocks noChangeShapeType="1"/>
          </p:cNvSpPr>
          <p:nvPr/>
        </p:nvSpPr>
        <p:spPr bwMode="auto">
          <a:xfrm flipH="1">
            <a:off x="3200400" y="5867400"/>
            <a:ext cx="2743200" cy="0"/>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6849" name="Rectangle 17"/>
          <p:cNvSpPr>
            <a:spLocks noChangeArrowheads="1"/>
          </p:cNvSpPr>
          <p:nvPr/>
        </p:nvSpPr>
        <p:spPr bwMode="auto">
          <a:xfrm>
            <a:off x="3733800" y="4343400"/>
            <a:ext cx="1524000" cy="2286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Request</a:t>
            </a:r>
          </a:p>
        </p:txBody>
      </p:sp>
      <p:sp>
        <p:nvSpPr>
          <p:cNvPr id="376850" name="Rectangle 18"/>
          <p:cNvSpPr>
            <a:spLocks noChangeArrowheads="1"/>
          </p:cNvSpPr>
          <p:nvPr/>
        </p:nvSpPr>
        <p:spPr bwMode="auto">
          <a:xfrm>
            <a:off x="3733800" y="4953000"/>
            <a:ext cx="1524000" cy="2286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Reply</a:t>
            </a:r>
          </a:p>
        </p:txBody>
      </p:sp>
      <p:sp>
        <p:nvSpPr>
          <p:cNvPr id="376851" name="Rectangle 19"/>
          <p:cNvSpPr>
            <a:spLocks noChangeArrowheads="1"/>
          </p:cNvSpPr>
          <p:nvPr/>
        </p:nvSpPr>
        <p:spPr bwMode="auto">
          <a:xfrm>
            <a:off x="3733800" y="5410200"/>
            <a:ext cx="1524000" cy="2286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Error</a:t>
            </a:r>
          </a:p>
        </p:txBody>
      </p:sp>
    </p:spTree>
    <p:extLst>
      <p:ext uri="{BB962C8B-B14F-4D97-AF65-F5344CB8AC3E}">
        <p14:creationId xmlns:p14="http://schemas.microsoft.com/office/powerpoint/2010/main" val="1981827806"/>
      </p:ext>
    </p:extLst>
  </p:cSld>
  <p:clrMapOvr>
    <a:masterClrMapping/>
  </p:clrMapOvr>
  <p:transition advTm="82288">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ltLang="zh-CN" dirty="0"/>
              <a:t>SOAP Intuition</a:t>
            </a:r>
          </a:p>
        </p:txBody>
      </p:sp>
      <p:pic>
        <p:nvPicPr>
          <p:cNvPr id="390148" name="Picture 4" descr="kb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892175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570472"/>
      </p:ext>
    </p:extLst>
  </p:cSld>
  <p:clrMapOvr>
    <a:masterClrMapping/>
  </p:clrMapOvr>
  <p:transition>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1066800" y="-304800"/>
            <a:ext cx="7772400" cy="1143000"/>
          </a:xfrm>
          <a:prstGeom prst="rect">
            <a:avLst/>
          </a:prstGeom>
        </p:spPr>
        <p:txBody>
          <a:bodyPr anchor="ctr"/>
          <a:lstStyle>
            <a:lvl1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2pPr>
            <a:lvl3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3pPr>
            <a:lvl4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4pPr>
            <a:lvl5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5pPr>
            <a:lvl6pPr marL="4572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6pPr>
            <a:lvl7pPr marL="9144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7pPr>
            <a:lvl8pPr marL="13716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8pPr>
            <a:lvl9pPr marL="18288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9pPr>
          </a:lstStyle>
          <a:p>
            <a:r>
              <a:rPr lang="en-US" altLang="zh-CN" kern="0" dirty="0"/>
              <a:t>Request</a:t>
            </a:r>
            <a:r>
              <a:rPr lang="zh-CN" altLang="en-US" kern="0" dirty="0"/>
              <a:t> </a:t>
            </a:r>
            <a:r>
              <a:rPr lang="en-US" altLang="zh-CN" kern="0" dirty="0"/>
              <a:t>Example</a:t>
            </a:r>
          </a:p>
        </p:txBody>
      </p:sp>
      <p:sp>
        <p:nvSpPr>
          <p:cNvPr id="12" name="Freeform 3"/>
          <p:cNvSpPr>
            <a:spLocks/>
          </p:cNvSpPr>
          <p:nvPr/>
        </p:nvSpPr>
        <p:spPr bwMode="auto">
          <a:xfrm>
            <a:off x="4648200" y="571500"/>
            <a:ext cx="228600" cy="1295400"/>
          </a:xfrm>
          <a:custGeom>
            <a:avLst/>
            <a:gdLst>
              <a:gd name="T0" fmla="*/ 0 w 144"/>
              <a:gd name="T1" fmla="*/ 0 h 816"/>
              <a:gd name="T2" fmla="*/ 144 w 144"/>
              <a:gd name="T3" fmla="*/ 0 h 816"/>
              <a:gd name="T4" fmla="*/ 144 w 144"/>
              <a:gd name="T5" fmla="*/ 816 h 816"/>
              <a:gd name="T6" fmla="*/ 0 w 144"/>
              <a:gd name="T7" fmla="*/ 816 h 816"/>
            </a:gdLst>
            <a:ahLst/>
            <a:cxnLst>
              <a:cxn ang="0">
                <a:pos x="T0" y="T1"/>
              </a:cxn>
              <a:cxn ang="0">
                <a:pos x="T2" y="T3"/>
              </a:cxn>
              <a:cxn ang="0">
                <a:pos x="T4" y="T5"/>
              </a:cxn>
              <a:cxn ang="0">
                <a:pos x="T6" y="T7"/>
              </a:cxn>
            </a:cxnLst>
            <a:rect l="0" t="0" r="r" b="b"/>
            <a:pathLst>
              <a:path w="144" h="816">
                <a:moveTo>
                  <a:pt x="0" y="0"/>
                </a:moveTo>
                <a:lnTo>
                  <a:pt x="144" y="0"/>
                </a:lnTo>
                <a:lnTo>
                  <a:pt x="144" y="816"/>
                </a:lnTo>
                <a:lnTo>
                  <a:pt x="0" y="816"/>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3" name="Freeform 4"/>
          <p:cNvSpPr>
            <a:spLocks/>
          </p:cNvSpPr>
          <p:nvPr/>
        </p:nvSpPr>
        <p:spPr bwMode="auto">
          <a:xfrm>
            <a:off x="6019800" y="1943100"/>
            <a:ext cx="228600" cy="533400"/>
          </a:xfrm>
          <a:custGeom>
            <a:avLst/>
            <a:gdLst>
              <a:gd name="T0" fmla="*/ 48 w 144"/>
              <a:gd name="T1" fmla="*/ 0 h 336"/>
              <a:gd name="T2" fmla="*/ 144 w 144"/>
              <a:gd name="T3" fmla="*/ 0 h 336"/>
              <a:gd name="T4" fmla="*/ 144 w 144"/>
              <a:gd name="T5" fmla="*/ 336 h 336"/>
              <a:gd name="T6" fmla="*/ 0 w 144"/>
              <a:gd name="T7" fmla="*/ 336 h 336"/>
            </a:gdLst>
            <a:ahLst/>
            <a:cxnLst>
              <a:cxn ang="0">
                <a:pos x="T0" y="T1"/>
              </a:cxn>
              <a:cxn ang="0">
                <a:pos x="T2" y="T3"/>
              </a:cxn>
              <a:cxn ang="0">
                <a:pos x="T4" y="T5"/>
              </a:cxn>
              <a:cxn ang="0">
                <a:pos x="T6" y="T7"/>
              </a:cxn>
            </a:cxnLst>
            <a:rect l="0" t="0" r="r" b="b"/>
            <a:pathLst>
              <a:path w="144" h="336">
                <a:moveTo>
                  <a:pt x="48" y="0"/>
                </a:moveTo>
                <a:lnTo>
                  <a:pt x="144" y="0"/>
                </a:lnTo>
                <a:lnTo>
                  <a:pt x="144" y="336"/>
                </a:lnTo>
                <a:lnTo>
                  <a:pt x="0" y="336"/>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4" name="Rectangle 5"/>
          <p:cNvSpPr>
            <a:spLocks noChangeArrowheads="1"/>
          </p:cNvSpPr>
          <p:nvPr/>
        </p:nvSpPr>
        <p:spPr bwMode="auto">
          <a:xfrm>
            <a:off x="5105400" y="8763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Http Header</a:t>
            </a:r>
          </a:p>
        </p:txBody>
      </p:sp>
      <p:sp>
        <p:nvSpPr>
          <p:cNvPr id="15" name="Rectangle 6"/>
          <p:cNvSpPr>
            <a:spLocks noChangeArrowheads="1"/>
          </p:cNvSpPr>
          <p:nvPr/>
        </p:nvSpPr>
        <p:spPr bwMode="auto">
          <a:xfrm>
            <a:off x="6934200" y="44577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0" hangingPunct="0"/>
            <a:r>
              <a:rPr lang="en-US" altLang="zh-CN" sz="2400" b="0">
                <a:effectLst/>
                <a:latin typeface="Times New Roman" charset="0"/>
                <a:ea typeface="宋体" charset="-122"/>
              </a:rPr>
              <a:t>Xml Payload</a:t>
            </a:r>
          </a:p>
        </p:txBody>
      </p:sp>
      <p:sp>
        <p:nvSpPr>
          <p:cNvPr id="16" name="Rectangle 7"/>
          <p:cNvSpPr>
            <a:spLocks noChangeArrowheads="1"/>
          </p:cNvSpPr>
          <p:nvPr/>
        </p:nvSpPr>
        <p:spPr bwMode="auto">
          <a:xfrm>
            <a:off x="6324600" y="20193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Soap Extensions</a:t>
            </a:r>
          </a:p>
        </p:txBody>
      </p:sp>
      <p:sp>
        <p:nvSpPr>
          <p:cNvPr id="17" name="Freeform 8"/>
          <p:cNvSpPr>
            <a:spLocks/>
          </p:cNvSpPr>
          <p:nvPr/>
        </p:nvSpPr>
        <p:spPr bwMode="auto">
          <a:xfrm>
            <a:off x="6705600" y="2628900"/>
            <a:ext cx="304800" cy="2895600"/>
          </a:xfrm>
          <a:custGeom>
            <a:avLst/>
            <a:gdLst>
              <a:gd name="T0" fmla="*/ 0 w 192"/>
              <a:gd name="T1" fmla="*/ 0 h 1824"/>
              <a:gd name="T2" fmla="*/ 192 w 192"/>
              <a:gd name="T3" fmla="*/ 0 h 1824"/>
              <a:gd name="T4" fmla="*/ 192 w 192"/>
              <a:gd name="T5" fmla="*/ 1824 h 1824"/>
              <a:gd name="T6" fmla="*/ 48 w 192"/>
              <a:gd name="T7" fmla="*/ 1824 h 1824"/>
            </a:gdLst>
            <a:ahLst/>
            <a:cxnLst>
              <a:cxn ang="0">
                <a:pos x="T0" y="T1"/>
              </a:cxn>
              <a:cxn ang="0">
                <a:pos x="T2" y="T3"/>
              </a:cxn>
              <a:cxn ang="0">
                <a:pos x="T4" y="T5"/>
              </a:cxn>
              <a:cxn ang="0">
                <a:pos x="T6" y="T7"/>
              </a:cxn>
            </a:cxnLst>
            <a:rect l="0" t="0" r="r" b="b"/>
            <a:pathLst>
              <a:path w="192" h="1824">
                <a:moveTo>
                  <a:pt x="0" y="0"/>
                </a:moveTo>
                <a:lnTo>
                  <a:pt x="192" y="0"/>
                </a:lnTo>
                <a:lnTo>
                  <a:pt x="192" y="1824"/>
                </a:lnTo>
                <a:lnTo>
                  <a:pt x="48" y="1824"/>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0" name="Rectangle 2"/>
          <p:cNvSpPr txBox="1">
            <a:spLocks noChangeArrowheads="1"/>
          </p:cNvSpPr>
          <p:nvPr/>
        </p:nvSpPr>
        <p:spPr>
          <a:xfrm>
            <a:off x="355600" y="495300"/>
            <a:ext cx="8077200" cy="6172200"/>
          </a:xfrm>
          <a:prstGeom prst="rect">
            <a:avLst/>
          </a:prstGeom>
        </p:spPr>
        <p:txBody>
          <a:bodyPr/>
          <a:lstStyle>
            <a:lvl1pPr marL="342900" indent="-342900" algn="l" rtl="0" eaLnBrk="0" fontAlgn="base" hangingPunct="0">
              <a:spcBef>
                <a:spcPct val="20000"/>
              </a:spcBef>
              <a:spcAft>
                <a:spcPct val="0"/>
              </a:spcAft>
              <a:buClr>
                <a:schemeClr val="folHlink"/>
              </a:buClr>
              <a:buFont typeface="Wingdings" charset="2"/>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charset="2"/>
              <a:defRPr kumimoji="1"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charset="2"/>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charset="2"/>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charset="2"/>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9pPr>
          </a:lstStyle>
          <a:p>
            <a:r>
              <a:rPr lang="en-US" altLang="zh-CN" sz="1800" dirty="0">
                <a:latin typeface="Courier New" charset="0"/>
                <a:ea typeface="宋体" charset="-122"/>
              </a:rPr>
              <a:t>POST </a:t>
            </a:r>
            <a:r>
              <a:rPr lang="en-US" altLang="zh-CN" sz="1800" kern="0" dirty="0">
                <a:latin typeface="Courier New" charset="0"/>
                <a:ea typeface="宋体" charset="-122"/>
              </a:rPr>
              <a:t>/Temperature HTTP/1.1</a:t>
            </a:r>
          </a:p>
          <a:p>
            <a:r>
              <a:rPr lang="en-US" altLang="zh-CN" sz="1800" dirty="0">
                <a:latin typeface="Courier New" charset="0"/>
                <a:ea typeface="宋体" charset="-122"/>
              </a:rPr>
              <a:t>Host: </a:t>
            </a:r>
            <a:r>
              <a:rPr lang="en-US" altLang="zh-CN" sz="1800" dirty="0" err="1">
                <a:latin typeface="Courier New" charset="0"/>
                <a:ea typeface="宋体" charset="-122"/>
              </a:rPr>
              <a:t>www.weather.com</a:t>
            </a:r>
            <a:endParaRPr lang="en-US" altLang="zh-CN" sz="1800" dirty="0">
              <a:latin typeface="Courier New" charset="0"/>
              <a:ea typeface="宋体" charset="-122"/>
            </a:endParaRPr>
          </a:p>
          <a:p>
            <a:r>
              <a:rPr lang="en-US" altLang="zh-CN" sz="1800" dirty="0">
                <a:latin typeface="Courier New" charset="0"/>
                <a:ea typeface="宋体" charset="-122"/>
              </a:rPr>
              <a:t>Content-Type: text/xml</a:t>
            </a:r>
          </a:p>
          <a:p>
            <a:r>
              <a:rPr lang="en-US" altLang="zh-CN" sz="1800" dirty="0">
                <a:latin typeface="Courier New" charset="0"/>
                <a:ea typeface="宋体" charset="-122"/>
              </a:rPr>
              <a:t>Content-Length: &lt;whatever&gt;</a:t>
            </a:r>
          </a:p>
          <a:p>
            <a:r>
              <a:rPr lang="en-US" altLang="zh-CN" sz="1800" dirty="0" err="1">
                <a:latin typeface="Courier New" charset="0"/>
                <a:ea typeface="宋体" charset="-122"/>
              </a:rPr>
              <a:t>SOAPMethodName</a:t>
            </a:r>
            <a:r>
              <a:rPr lang="en-US" altLang="zh-CN" sz="1800" dirty="0">
                <a:latin typeface="Courier New" charset="0"/>
                <a:ea typeface="宋体" charset="-122"/>
              </a:rPr>
              <a:t>: &lt;some-URI&gt;#</a:t>
            </a:r>
            <a:r>
              <a:rPr lang="en-US" altLang="zh-CN" sz="1800" dirty="0" err="1">
                <a:latin typeface="Courier New" charset="0"/>
                <a:ea typeface="宋体" charset="-122"/>
              </a:rPr>
              <a:t>CurrentTemp</a:t>
            </a:r>
            <a:endParaRPr lang="en-US" altLang="zh-CN" sz="1800" dirty="0">
              <a:latin typeface="Courier New" charset="0"/>
              <a:ea typeface="宋体" charset="-122"/>
            </a:endParaRPr>
          </a:p>
          <a:p>
            <a:r>
              <a:rPr lang="en-US" altLang="zh-CN" sz="1800" dirty="0">
                <a:latin typeface="Courier New" charset="0"/>
                <a:ea typeface="宋体" charset="-122"/>
              </a:rPr>
              <a:t>	</a:t>
            </a:r>
          </a:p>
          <a:p>
            <a:r>
              <a:rPr lang="en-US" altLang="zh-CN" sz="1800" dirty="0">
                <a:latin typeface="Courier New" charset="0"/>
                <a:ea typeface="宋体" charset="-122"/>
              </a:rPr>
              <a:t>&lt;</a:t>
            </a:r>
            <a:r>
              <a:rPr lang="en-US" altLang="zh-CN" sz="1800" dirty="0" err="1">
                <a:latin typeface="Courier New" charset="0"/>
                <a:ea typeface="宋体" charset="-122"/>
              </a:rPr>
              <a:t>SOAP:Envelope</a:t>
            </a:r>
            <a:r>
              <a:rPr lang="en-US" altLang="zh-CN" sz="1800" dirty="0">
                <a:latin typeface="Courier New" charset="0"/>
                <a:ea typeface="宋体" charset="-122"/>
              </a:rPr>
              <a:t> </a:t>
            </a:r>
            <a:r>
              <a:rPr lang="en-US" altLang="zh-CN" sz="1800" dirty="0" err="1">
                <a:latin typeface="Courier New" charset="0"/>
                <a:ea typeface="宋体" charset="-122"/>
              </a:rPr>
              <a:t>xmlns:SOAP</a:t>
            </a:r>
            <a:r>
              <a:rPr lang="en-US" altLang="zh-CN" sz="1800" dirty="0">
                <a:latin typeface="Courier New" charset="0"/>
                <a:ea typeface="宋体" charset="-122"/>
              </a:rPr>
              <a:t>="urn:schemas-xmlsoap-org:soap.v1"&gt;</a:t>
            </a:r>
          </a:p>
          <a:p>
            <a:r>
              <a:rPr lang="en-US" altLang="zh-CN" sz="1800" dirty="0">
                <a:latin typeface="Courier New" charset="0"/>
                <a:ea typeface="宋体" charset="-122"/>
              </a:rPr>
              <a:t>	&lt;</a:t>
            </a:r>
            <a:r>
              <a:rPr lang="en-US" altLang="zh-CN" sz="1800" dirty="0" err="1">
                <a:latin typeface="Courier New" charset="0"/>
                <a:ea typeface="宋体" charset="-122"/>
              </a:rPr>
              <a:t>SOAP:Body</a:t>
            </a:r>
            <a:r>
              <a:rPr lang="en-US" altLang="zh-CN" sz="1800" dirty="0">
                <a:latin typeface="Courier New" charset="0"/>
                <a:ea typeface="宋体" charset="-122"/>
              </a:rPr>
              <a:t>&gt;</a:t>
            </a:r>
          </a:p>
          <a:p>
            <a:r>
              <a:rPr lang="en-US" altLang="zh-CN" sz="1800" dirty="0">
                <a:latin typeface="Courier New" charset="0"/>
                <a:ea typeface="宋体" charset="-122"/>
              </a:rPr>
              <a:t>		&lt;</a:t>
            </a:r>
            <a:r>
              <a:rPr lang="en-US" altLang="zh-CN" sz="1800" dirty="0" err="1">
                <a:latin typeface="Courier New" charset="0"/>
                <a:ea typeface="宋体" charset="-122"/>
              </a:rPr>
              <a:t>m:CurrentTemp</a:t>
            </a:r>
            <a:r>
              <a:rPr lang="en-US" altLang="zh-CN" sz="1800" dirty="0">
                <a:latin typeface="Courier New" charset="0"/>
                <a:ea typeface="宋体" charset="-122"/>
              </a:rPr>
              <a:t> </a:t>
            </a:r>
            <a:r>
              <a:rPr lang="en-US" altLang="zh-CN" sz="1800" dirty="0" err="1">
                <a:latin typeface="Courier New" charset="0"/>
                <a:ea typeface="宋体" charset="-122"/>
              </a:rPr>
              <a:t>xmlns:m</a:t>
            </a:r>
            <a:r>
              <a:rPr lang="en-US" altLang="zh-CN" sz="1800" dirty="0">
                <a:latin typeface="Courier New" charset="0"/>
                <a:ea typeface="宋体" charset="-122"/>
              </a:rPr>
              <a:t>="some-URI"&gt;</a:t>
            </a:r>
          </a:p>
          <a:p>
            <a:r>
              <a:rPr lang="en-US" altLang="zh-CN" sz="1800" dirty="0">
                <a:latin typeface="Courier New" charset="0"/>
                <a:ea typeface="宋体" charset="-122"/>
              </a:rPr>
              <a:t>			&lt;</a:t>
            </a:r>
            <a:r>
              <a:rPr lang="en-US" altLang="zh-CN" sz="1800" dirty="0" err="1">
                <a:latin typeface="Courier New" charset="0"/>
                <a:ea typeface="宋体" charset="-122"/>
              </a:rPr>
              <a:t>zip_code</a:t>
            </a:r>
            <a:r>
              <a:rPr lang="en-US" altLang="zh-CN" sz="1800" dirty="0">
                <a:latin typeface="Courier New" charset="0"/>
                <a:ea typeface="宋体" charset="-122"/>
              </a:rPr>
              <a:t>&gt;37919&lt;/</a:t>
            </a:r>
            <a:r>
              <a:rPr lang="en-US" altLang="zh-CN" sz="1800" dirty="0" err="1">
                <a:latin typeface="Courier New" charset="0"/>
                <a:ea typeface="宋体" charset="-122"/>
              </a:rPr>
              <a:t>zip_code</a:t>
            </a:r>
            <a:r>
              <a:rPr lang="en-US" altLang="zh-CN" sz="1800" dirty="0">
                <a:latin typeface="Courier New" charset="0"/>
                <a:ea typeface="宋体" charset="-122"/>
              </a:rPr>
              <a:t>&gt;</a:t>
            </a:r>
          </a:p>
          <a:p>
            <a:r>
              <a:rPr lang="en-US" altLang="zh-CN" sz="1800" dirty="0">
                <a:latin typeface="Courier New" charset="0"/>
                <a:ea typeface="宋体" charset="-122"/>
              </a:rPr>
              <a:t>		&lt;</a:t>
            </a:r>
            <a:r>
              <a:rPr lang="en-US" altLang="zh-CN" sz="1800" dirty="0" err="1">
                <a:latin typeface="Courier New" charset="0"/>
                <a:ea typeface="宋体" charset="-122"/>
              </a:rPr>
              <a:t>m:CurrentTemp</a:t>
            </a:r>
            <a:r>
              <a:rPr lang="en-US" altLang="zh-CN" sz="1800" dirty="0">
                <a:latin typeface="Courier New" charset="0"/>
                <a:ea typeface="宋体" charset="-122"/>
              </a:rPr>
              <a:t>&gt;</a:t>
            </a:r>
          </a:p>
          <a:p>
            <a:r>
              <a:rPr lang="en-US" altLang="zh-CN" sz="1800" dirty="0">
                <a:latin typeface="Courier New" charset="0"/>
                <a:ea typeface="宋体" charset="-122"/>
              </a:rPr>
              <a:t>	&lt;/SOAP:BODY&gt;</a:t>
            </a:r>
          </a:p>
          <a:p>
            <a:r>
              <a:rPr lang="en-US" altLang="zh-CN" sz="1800" dirty="0">
                <a:latin typeface="Courier New" charset="0"/>
                <a:ea typeface="宋体" charset="-122"/>
              </a:rPr>
              <a:t>&lt;</a:t>
            </a:r>
            <a:r>
              <a:rPr lang="en-US" altLang="zh-CN" sz="1800" dirty="0" err="1">
                <a:latin typeface="Courier New" charset="0"/>
                <a:ea typeface="宋体" charset="-122"/>
              </a:rPr>
              <a:t>SOAP:Envelope</a:t>
            </a:r>
            <a:r>
              <a:rPr lang="en-US" altLang="zh-CN" sz="1800" dirty="0">
                <a:latin typeface="Courier New" charset="0"/>
                <a:ea typeface="宋体" charset="-122"/>
              </a:rPr>
              <a:t>&gt;</a:t>
            </a:r>
          </a:p>
          <a:p>
            <a:endParaRPr lang="en-US" altLang="zh-CN" sz="1800" dirty="0">
              <a:latin typeface="Courier New" charset="0"/>
              <a:ea typeface="宋体" charset="-122"/>
            </a:endParaRPr>
          </a:p>
          <a:p>
            <a:r>
              <a:rPr lang="en-US" altLang="zh-CN" sz="1800" dirty="0">
                <a:latin typeface="Courier New" charset="0"/>
                <a:ea typeface="宋体" charset="-122"/>
              </a:rPr>
              <a:t>URI- Uniform Resource Identifier</a:t>
            </a:r>
          </a:p>
          <a:p>
            <a:r>
              <a:rPr lang="en-US" altLang="zh-CN" sz="1800" dirty="0">
                <a:latin typeface="Courier New" charset="0"/>
                <a:ea typeface="宋体" charset="-122"/>
              </a:rPr>
              <a:t>some-URI -&gt; </a:t>
            </a:r>
            <a:r>
              <a:rPr lang="en-US" altLang="zh-CN" sz="1800" dirty="0" err="1">
                <a:latin typeface="Courier New" charset="0"/>
                <a:ea typeface="宋体" charset="-122"/>
              </a:rPr>
              <a:t>www.netsolve.com</a:t>
            </a:r>
            <a:r>
              <a:rPr lang="en-US" altLang="zh-CN" sz="1800" dirty="0">
                <a:latin typeface="Courier New" charset="0"/>
                <a:ea typeface="宋体" charset="-122"/>
              </a:rPr>
              <a:t> or </a:t>
            </a:r>
            <a:r>
              <a:rPr lang="en-US" altLang="zh-CN" sz="1800" dirty="0" err="1">
                <a:latin typeface="Courier New" charset="0"/>
                <a:ea typeface="宋体" charset="-122"/>
              </a:rPr>
              <a:t>www.globus.com</a:t>
            </a:r>
            <a:endParaRPr lang="en-US" altLang="zh-CN" sz="1800" kern="0" dirty="0">
              <a:ea typeface="宋体" charset="-122"/>
            </a:endParaRPr>
          </a:p>
        </p:txBody>
      </p:sp>
    </p:spTree>
    <p:extLst>
      <p:ext uri="{BB962C8B-B14F-4D97-AF65-F5344CB8AC3E}">
        <p14:creationId xmlns:p14="http://schemas.microsoft.com/office/powerpoint/2010/main" val="175801532"/>
      </p:ext>
    </p:extLst>
  </p:cSld>
  <p:clrMapOvr>
    <a:masterClrMapping/>
  </p:clrMapOvr>
  <p:transition advTm="173712">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body" idx="1"/>
          </p:nvPr>
        </p:nvSpPr>
        <p:spPr>
          <a:xfrm>
            <a:off x="228600" y="381000"/>
            <a:ext cx="8077200" cy="6172200"/>
          </a:xfrm>
        </p:spPr>
        <p:txBody>
          <a:bodyPr/>
          <a:lstStyle/>
          <a:p>
            <a:pPr>
              <a:buFont typeface="Wingdings" charset="2"/>
              <a:buNone/>
            </a:pPr>
            <a:endParaRPr lang="en-US" altLang="zh-CN" sz="1800" b="0" u="sng" dirty="0">
              <a:latin typeface="Courier New" charset="0"/>
              <a:ea typeface="宋体" charset="-122"/>
            </a:endParaRPr>
          </a:p>
          <a:p>
            <a:pPr>
              <a:buFont typeface="Wingdings" charset="2"/>
              <a:buNone/>
            </a:pPr>
            <a:r>
              <a:rPr lang="en-US" altLang="zh-CN" sz="1800" dirty="0">
                <a:latin typeface="Courier New" charset="0"/>
                <a:ea typeface="宋体" charset="-122"/>
              </a:rPr>
              <a:t>HTTP/1.1 200 OK</a:t>
            </a:r>
          </a:p>
          <a:p>
            <a:pPr>
              <a:buFont typeface="Wingdings" charset="2"/>
              <a:buNone/>
            </a:pPr>
            <a:r>
              <a:rPr lang="en-US" altLang="zh-CN" sz="1800" dirty="0">
                <a:latin typeface="Courier New" charset="0"/>
                <a:ea typeface="宋体" charset="-122"/>
              </a:rPr>
              <a:t>Content-Type: text/xml</a:t>
            </a:r>
          </a:p>
          <a:p>
            <a:pPr>
              <a:buFont typeface="Wingdings" charset="2"/>
              <a:buNone/>
            </a:pPr>
            <a:r>
              <a:rPr lang="en-US" altLang="zh-CN" sz="1800" dirty="0">
                <a:latin typeface="Courier New" charset="0"/>
                <a:ea typeface="宋体" charset="-122"/>
              </a:rPr>
              <a:t>Content-Length: &lt;whatever&gt;</a:t>
            </a:r>
          </a:p>
          <a:p>
            <a:pPr>
              <a:buFont typeface="Wingdings" charset="2"/>
              <a:buNone/>
            </a:pPr>
            <a:endParaRPr lang="en-US" altLang="zh-CN" sz="1800" dirty="0">
              <a:latin typeface="Courier New" charset="0"/>
              <a:ea typeface="宋体" charset="-122"/>
            </a:endParaRPr>
          </a:p>
          <a:p>
            <a:pPr>
              <a:buFont typeface="Wingdings" charset="2"/>
              <a:buNone/>
            </a:pPr>
            <a:r>
              <a:rPr lang="en-US" altLang="zh-CN" sz="1800" dirty="0">
                <a:latin typeface="Courier New" charset="0"/>
                <a:ea typeface="宋体" charset="-122"/>
              </a:rPr>
              <a:t>&lt;</a:t>
            </a:r>
            <a:r>
              <a:rPr lang="en-US" altLang="zh-CN" sz="1800" dirty="0" err="1">
                <a:latin typeface="Courier New" charset="0"/>
                <a:ea typeface="宋体" charset="-122"/>
              </a:rPr>
              <a:t>SOAP:Envelope</a:t>
            </a:r>
            <a:r>
              <a:rPr lang="en-US" altLang="zh-CN" sz="1800" dirty="0">
                <a:latin typeface="Courier New" charset="0"/>
                <a:ea typeface="宋体" charset="-122"/>
              </a:rPr>
              <a:t> </a:t>
            </a:r>
            <a:r>
              <a:rPr lang="en-US" altLang="zh-CN" sz="1800" dirty="0" err="1">
                <a:latin typeface="Courier New" charset="0"/>
                <a:ea typeface="宋体" charset="-122"/>
              </a:rPr>
              <a:t>xmlns:SOAP</a:t>
            </a:r>
            <a:r>
              <a:rPr lang="en-US" altLang="zh-CN" sz="1800" dirty="0">
                <a:latin typeface="Courier New" charset="0"/>
                <a:ea typeface="宋体" charset="-122"/>
              </a:rPr>
              <a:t>="urn:schemas-xmlsoap-org:soap.v1"&gt;</a:t>
            </a:r>
          </a:p>
          <a:p>
            <a:pPr>
              <a:buFont typeface="Wingdings" charset="2"/>
              <a:buNone/>
            </a:pPr>
            <a:r>
              <a:rPr lang="en-US" altLang="zh-CN" sz="1800" dirty="0">
                <a:latin typeface="Courier New" charset="0"/>
                <a:ea typeface="宋体" charset="-122"/>
              </a:rPr>
              <a:t>	&lt;</a:t>
            </a:r>
            <a:r>
              <a:rPr lang="en-US" altLang="zh-CN" sz="1800" dirty="0" err="1">
                <a:latin typeface="Courier New" charset="0"/>
                <a:ea typeface="宋体" charset="-122"/>
              </a:rPr>
              <a:t>SOAP:Header</a:t>
            </a:r>
            <a:r>
              <a:rPr lang="en-US" altLang="zh-CN" sz="1800" dirty="0">
                <a:latin typeface="Courier New" charset="0"/>
                <a:ea typeface="宋体" charset="-122"/>
              </a:rPr>
              <a:t>&gt;</a:t>
            </a:r>
          </a:p>
          <a:p>
            <a:pPr>
              <a:buFont typeface="Wingdings" charset="2"/>
              <a:buNone/>
            </a:pPr>
            <a:r>
              <a:rPr lang="en-US" altLang="zh-CN" sz="1800" dirty="0">
                <a:latin typeface="Courier New" charset="0"/>
                <a:ea typeface="宋体" charset="-122"/>
              </a:rPr>
              <a:t>		&lt;</a:t>
            </a:r>
            <a:r>
              <a:rPr lang="en-US" altLang="zh-CN" sz="1800" dirty="0" err="1">
                <a:latin typeface="Courier New" charset="0"/>
                <a:ea typeface="宋体" charset="-122"/>
              </a:rPr>
              <a:t>t:Transaction</a:t>
            </a:r>
            <a:r>
              <a:rPr lang="en-US" altLang="zh-CN" sz="1800" dirty="0">
                <a:latin typeface="Courier New" charset="0"/>
                <a:ea typeface="宋体" charset="-122"/>
              </a:rPr>
              <a:t> </a:t>
            </a:r>
            <a:r>
              <a:rPr lang="en-US" altLang="zh-CN" sz="1800" dirty="0" err="1">
                <a:latin typeface="Courier New" charset="0"/>
                <a:ea typeface="宋体" charset="-122"/>
              </a:rPr>
              <a:t>xmlns:t</a:t>
            </a:r>
            <a:r>
              <a:rPr lang="en-US" altLang="zh-CN" sz="1800" dirty="0">
                <a:latin typeface="Courier New" charset="0"/>
                <a:ea typeface="宋体" charset="-122"/>
              </a:rPr>
              <a:t>="some-URI"&gt;</a:t>
            </a:r>
          </a:p>
          <a:p>
            <a:pPr>
              <a:buFont typeface="Wingdings" charset="2"/>
              <a:buNone/>
            </a:pPr>
            <a:r>
              <a:rPr lang="en-US" altLang="zh-CN" sz="1800" dirty="0">
                <a:latin typeface="Courier New" charset="0"/>
                <a:ea typeface="宋体" charset="-122"/>
              </a:rPr>
              <a:t>			5</a:t>
            </a:r>
          </a:p>
          <a:p>
            <a:pPr>
              <a:buFont typeface="Wingdings" charset="2"/>
              <a:buNone/>
            </a:pPr>
            <a:r>
              <a:rPr lang="en-US" altLang="zh-CN" sz="1800" dirty="0">
                <a:latin typeface="Courier New" charset="0"/>
                <a:ea typeface="宋体" charset="-122"/>
              </a:rPr>
              <a:t>		&lt;/</a:t>
            </a:r>
            <a:r>
              <a:rPr lang="en-US" altLang="zh-CN" sz="1800" dirty="0" err="1">
                <a:latin typeface="Courier New" charset="0"/>
                <a:ea typeface="宋体" charset="-122"/>
              </a:rPr>
              <a:t>t:Transaction</a:t>
            </a:r>
            <a:r>
              <a:rPr lang="en-US" altLang="zh-CN" sz="1800" dirty="0">
                <a:latin typeface="Courier New" charset="0"/>
                <a:ea typeface="宋体" charset="-122"/>
              </a:rPr>
              <a:t>&gt;</a:t>
            </a:r>
          </a:p>
          <a:p>
            <a:pPr>
              <a:buFont typeface="Wingdings" charset="2"/>
              <a:buNone/>
            </a:pPr>
            <a:r>
              <a:rPr lang="en-US" altLang="zh-CN" sz="1800" dirty="0">
                <a:latin typeface="Courier New" charset="0"/>
                <a:ea typeface="宋体" charset="-122"/>
              </a:rPr>
              <a:t>	&lt;/</a:t>
            </a:r>
            <a:r>
              <a:rPr lang="en-US" altLang="zh-CN" sz="1800" dirty="0" err="1">
                <a:latin typeface="Courier New" charset="0"/>
                <a:ea typeface="宋体" charset="-122"/>
              </a:rPr>
              <a:t>SOAP:Header</a:t>
            </a:r>
            <a:r>
              <a:rPr lang="en-US" altLang="zh-CN" sz="1800" dirty="0">
                <a:latin typeface="Courier New" charset="0"/>
                <a:ea typeface="宋体" charset="-122"/>
              </a:rPr>
              <a:t>&gt;</a:t>
            </a:r>
          </a:p>
          <a:p>
            <a:pPr>
              <a:buFont typeface="Wingdings" charset="2"/>
              <a:buNone/>
            </a:pPr>
            <a:r>
              <a:rPr lang="en-US" altLang="zh-CN" sz="1800" dirty="0">
                <a:latin typeface="Courier New" charset="0"/>
                <a:ea typeface="宋体" charset="-122"/>
              </a:rPr>
              <a:t>	&lt;</a:t>
            </a:r>
            <a:r>
              <a:rPr lang="en-US" altLang="zh-CN" sz="1800" dirty="0" err="1">
                <a:latin typeface="Courier New" charset="0"/>
                <a:ea typeface="宋体" charset="-122"/>
              </a:rPr>
              <a:t>SOAP:Body</a:t>
            </a:r>
            <a:r>
              <a:rPr lang="en-US" altLang="zh-CN" sz="1800" dirty="0">
                <a:latin typeface="Courier New" charset="0"/>
                <a:ea typeface="宋体" charset="-122"/>
              </a:rPr>
              <a:t>&gt;</a:t>
            </a:r>
          </a:p>
          <a:p>
            <a:pPr>
              <a:buFont typeface="Wingdings" charset="2"/>
              <a:buNone/>
            </a:pPr>
            <a:r>
              <a:rPr lang="en-US" altLang="zh-CN" sz="1800" dirty="0">
                <a:latin typeface="Courier New" charset="0"/>
                <a:ea typeface="宋体" charset="-122"/>
              </a:rPr>
              <a:t>		&lt;</a:t>
            </a:r>
            <a:r>
              <a:rPr lang="en-US" altLang="zh-CN" sz="1800" dirty="0" err="1">
                <a:latin typeface="Courier New" charset="0"/>
                <a:ea typeface="宋体" charset="-122"/>
              </a:rPr>
              <a:t>m:CurrentTempResponse</a:t>
            </a:r>
            <a:r>
              <a:rPr lang="en-US" altLang="zh-CN" sz="1800" dirty="0">
                <a:latin typeface="Courier New" charset="0"/>
                <a:ea typeface="宋体" charset="-122"/>
              </a:rPr>
              <a:t> </a:t>
            </a:r>
            <a:r>
              <a:rPr lang="en-US" altLang="zh-CN" sz="1800" dirty="0" err="1">
                <a:latin typeface="Courier New" charset="0"/>
                <a:ea typeface="宋体" charset="-122"/>
              </a:rPr>
              <a:t>xmlns:m</a:t>
            </a:r>
            <a:r>
              <a:rPr lang="en-US" altLang="zh-CN" sz="1800" dirty="0">
                <a:latin typeface="Courier New" charset="0"/>
                <a:ea typeface="宋体" charset="-122"/>
              </a:rPr>
              <a:t>="some-URI"&gt;</a:t>
            </a:r>
          </a:p>
          <a:p>
            <a:pPr>
              <a:buFont typeface="Wingdings" charset="2"/>
              <a:buNone/>
            </a:pPr>
            <a:r>
              <a:rPr lang="en-US" altLang="zh-CN" sz="1800" dirty="0">
                <a:latin typeface="Courier New" charset="0"/>
                <a:ea typeface="宋体" charset="-122"/>
              </a:rPr>
              <a:t>			&lt;return&gt;42&lt;/return&gt;</a:t>
            </a:r>
          </a:p>
          <a:p>
            <a:pPr>
              <a:buFont typeface="Wingdings" charset="2"/>
              <a:buNone/>
            </a:pPr>
            <a:r>
              <a:rPr lang="en-US" altLang="zh-CN" sz="1800" dirty="0">
                <a:latin typeface="Courier New" charset="0"/>
                <a:ea typeface="宋体" charset="-122"/>
              </a:rPr>
              <a:t>		&lt;/</a:t>
            </a:r>
            <a:r>
              <a:rPr lang="en-US" altLang="zh-CN" sz="1800" dirty="0" err="1">
                <a:latin typeface="Courier New" charset="0"/>
                <a:ea typeface="宋体" charset="-122"/>
              </a:rPr>
              <a:t>m:CurrentTempResponse</a:t>
            </a:r>
            <a:r>
              <a:rPr lang="en-US" altLang="zh-CN" sz="1800" dirty="0">
                <a:latin typeface="Courier New" charset="0"/>
                <a:ea typeface="宋体" charset="-122"/>
              </a:rPr>
              <a:t>&gt;</a:t>
            </a:r>
          </a:p>
          <a:p>
            <a:pPr>
              <a:buFont typeface="Wingdings" charset="2"/>
              <a:buNone/>
            </a:pPr>
            <a:r>
              <a:rPr lang="en-US" altLang="zh-CN" sz="1800" dirty="0">
                <a:latin typeface="Courier New" charset="0"/>
                <a:ea typeface="宋体" charset="-122"/>
              </a:rPr>
              <a:t>	&lt;/</a:t>
            </a:r>
            <a:r>
              <a:rPr lang="en-US" altLang="zh-CN" sz="1800" dirty="0" err="1">
                <a:latin typeface="Courier New" charset="0"/>
                <a:ea typeface="宋体" charset="-122"/>
              </a:rPr>
              <a:t>SOAP:Body</a:t>
            </a:r>
            <a:r>
              <a:rPr lang="en-US" altLang="zh-CN" sz="1800" dirty="0">
                <a:latin typeface="Courier New" charset="0"/>
                <a:ea typeface="宋体" charset="-122"/>
              </a:rPr>
              <a:t>&gt;</a:t>
            </a:r>
          </a:p>
          <a:p>
            <a:pPr>
              <a:buFont typeface="Wingdings" charset="2"/>
              <a:buNone/>
            </a:pPr>
            <a:r>
              <a:rPr lang="en-US" altLang="zh-CN" sz="1800" dirty="0">
                <a:latin typeface="Courier New" charset="0"/>
                <a:ea typeface="宋体" charset="-122"/>
              </a:rPr>
              <a:t>&lt;/</a:t>
            </a:r>
            <a:r>
              <a:rPr lang="en-US" altLang="zh-CN" sz="1800" dirty="0" err="1">
                <a:latin typeface="Courier New" charset="0"/>
                <a:ea typeface="宋体" charset="-122"/>
              </a:rPr>
              <a:t>SOAP:Envelope</a:t>
            </a:r>
            <a:r>
              <a:rPr lang="en-US" altLang="zh-CN" sz="1800" dirty="0">
                <a:latin typeface="Courier New" charset="0"/>
                <a:ea typeface="宋体" charset="-122"/>
              </a:rPr>
              <a:t>&gt;</a:t>
            </a:r>
          </a:p>
          <a:p>
            <a:endParaRPr lang="en-US" altLang="zh-CN" sz="1800" dirty="0">
              <a:ea typeface="宋体" charset="-122"/>
            </a:endParaRPr>
          </a:p>
        </p:txBody>
      </p:sp>
      <p:sp>
        <p:nvSpPr>
          <p:cNvPr id="378883" name="Freeform 3"/>
          <p:cNvSpPr>
            <a:spLocks/>
          </p:cNvSpPr>
          <p:nvPr/>
        </p:nvSpPr>
        <p:spPr bwMode="auto">
          <a:xfrm>
            <a:off x="4419600" y="685800"/>
            <a:ext cx="228600" cy="990600"/>
          </a:xfrm>
          <a:custGeom>
            <a:avLst/>
            <a:gdLst>
              <a:gd name="T0" fmla="*/ 0 w 144"/>
              <a:gd name="T1" fmla="*/ 0 h 624"/>
              <a:gd name="T2" fmla="*/ 144 w 144"/>
              <a:gd name="T3" fmla="*/ 0 h 624"/>
              <a:gd name="T4" fmla="*/ 144 w 144"/>
              <a:gd name="T5" fmla="*/ 624 h 624"/>
              <a:gd name="T6" fmla="*/ 0 w 144"/>
              <a:gd name="T7" fmla="*/ 624 h 624"/>
            </a:gdLst>
            <a:ahLst/>
            <a:cxnLst>
              <a:cxn ang="0">
                <a:pos x="T0" y="T1"/>
              </a:cxn>
              <a:cxn ang="0">
                <a:pos x="T2" y="T3"/>
              </a:cxn>
              <a:cxn ang="0">
                <a:pos x="T4" y="T5"/>
              </a:cxn>
              <a:cxn ang="0">
                <a:pos x="T6" y="T7"/>
              </a:cxn>
            </a:cxnLst>
            <a:rect l="0" t="0" r="r" b="b"/>
            <a:pathLst>
              <a:path w="144" h="624">
                <a:moveTo>
                  <a:pt x="0" y="0"/>
                </a:moveTo>
                <a:lnTo>
                  <a:pt x="144" y="0"/>
                </a:lnTo>
                <a:lnTo>
                  <a:pt x="144" y="624"/>
                </a:lnTo>
                <a:lnTo>
                  <a:pt x="0" y="624"/>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8884" name="Freeform 4"/>
          <p:cNvSpPr>
            <a:spLocks/>
          </p:cNvSpPr>
          <p:nvPr/>
        </p:nvSpPr>
        <p:spPr bwMode="auto">
          <a:xfrm>
            <a:off x="7010400" y="1905000"/>
            <a:ext cx="304800" cy="4419600"/>
          </a:xfrm>
          <a:custGeom>
            <a:avLst/>
            <a:gdLst>
              <a:gd name="T0" fmla="*/ 0 w 192"/>
              <a:gd name="T1" fmla="*/ 0 h 2784"/>
              <a:gd name="T2" fmla="*/ 192 w 192"/>
              <a:gd name="T3" fmla="*/ 0 h 2784"/>
              <a:gd name="T4" fmla="*/ 192 w 192"/>
              <a:gd name="T5" fmla="*/ 2784 h 2784"/>
              <a:gd name="T6" fmla="*/ 48 w 192"/>
              <a:gd name="T7" fmla="*/ 2784 h 2784"/>
            </a:gdLst>
            <a:ahLst/>
            <a:cxnLst>
              <a:cxn ang="0">
                <a:pos x="T0" y="T1"/>
              </a:cxn>
              <a:cxn ang="0">
                <a:pos x="T2" y="T3"/>
              </a:cxn>
              <a:cxn ang="0">
                <a:pos x="T4" y="T5"/>
              </a:cxn>
              <a:cxn ang="0">
                <a:pos x="T6" y="T7"/>
              </a:cxn>
            </a:cxnLst>
            <a:rect l="0" t="0" r="r" b="b"/>
            <a:pathLst>
              <a:path w="192" h="2784">
                <a:moveTo>
                  <a:pt x="0" y="0"/>
                </a:moveTo>
                <a:lnTo>
                  <a:pt x="192" y="0"/>
                </a:lnTo>
                <a:lnTo>
                  <a:pt x="192" y="2784"/>
                </a:lnTo>
                <a:lnTo>
                  <a:pt x="48" y="2784"/>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8885" name="Rectangle 5"/>
          <p:cNvSpPr>
            <a:spLocks noChangeArrowheads="1"/>
          </p:cNvSpPr>
          <p:nvPr/>
        </p:nvSpPr>
        <p:spPr bwMode="auto">
          <a:xfrm>
            <a:off x="5105400" y="838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dirty="0">
                <a:effectLst/>
                <a:latin typeface="Times New Roman" charset="0"/>
                <a:ea typeface="宋体" charset="-122"/>
              </a:rPr>
              <a:t>Http Header</a:t>
            </a:r>
          </a:p>
        </p:txBody>
      </p:sp>
      <p:sp>
        <p:nvSpPr>
          <p:cNvPr id="378886" name="Rectangle 6"/>
          <p:cNvSpPr>
            <a:spLocks noChangeArrowheads="1"/>
          </p:cNvSpPr>
          <p:nvPr/>
        </p:nvSpPr>
        <p:spPr bwMode="auto">
          <a:xfrm>
            <a:off x="6932613" y="44196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r" eaLnBrk="0" hangingPunct="0"/>
            <a:r>
              <a:rPr lang="en-US" altLang="zh-CN" sz="2400" b="0">
                <a:effectLst/>
                <a:latin typeface="Times New Roman" charset="0"/>
                <a:ea typeface="宋体" charset="-122"/>
              </a:rPr>
              <a:t>Xml Payload</a:t>
            </a:r>
          </a:p>
        </p:txBody>
      </p:sp>
      <p:sp>
        <p:nvSpPr>
          <p:cNvPr id="378887" name="Freeform 7"/>
          <p:cNvSpPr>
            <a:spLocks/>
          </p:cNvSpPr>
          <p:nvPr/>
        </p:nvSpPr>
        <p:spPr bwMode="auto">
          <a:xfrm>
            <a:off x="457200" y="2667000"/>
            <a:ext cx="76200" cy="1600200"/>
          </a:xfrm>
          <a:custGeom>
            <a:avLst/>
            <a:gdLst>
              <a:gd name="T0" fmla="*/ 48 w 48"/>
              <a:gd name="T1" fmla="*/ 0 h 1008"/>
              <a:gd name="T2" fmla="*/ 0 w 48"/>
              <a:gd name="T3" fmla="*/ 0 h 1008"/>
              <a:gd name="T4" fmla="*/ 0 w 48"/>
              <a:gd name="T5" fmla="*/ 1008 h 1008"/>
              <a:gd name="T6" fmla="*/ 48 w 48"/>
              <a:gd name="T7" fmla="*/ 1008 h 1008"/>
            </a:gdLst>
            <a:ahLst/>
            <a:cxnLst>
              <a:cxn ang="0">
                <a:pos x="T0" y="T1"/>
              </a:cxn>
              <a:cxn ang="0">
                <a:pos x="T2" y="T3"/>
              </a:cxn>
              <a:cxn ang="0">
                <a:pos x="T4" y="T5"/>
              </a:cxn>
              <a:cxn ang="0">
                <a:pos x="T6" y="T7"/>
              </a:cxn>
            </a:cxnLst>
            <a:rect l="0" t="0" r="r" b="b"/>
            <a:pathLst>
              <a:path w="48" h="1008">
                <a:moveTo>
                  <a:pt x="48" y="0"/>
                </a:moveTo>
                <a:lnTo>
                  <a:pt x="0" y="0"/>
                </a:lnTo>
                <a:lnTo>
                  <a:pt x="0" y="1008"/>
                </a:lnTo>
                <a:lnTo>
                  <a:pt x="48" y="1008"/>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78888" name="Freeform 8"/>
          <p:cNvSpPr>
            <a:spLocks/>
          </p:cNvSpPr>
          <p:nvPr/>
        </p:nvSpPr>
        <p:spPr bwMode="auto">
          <a:xfrm>
            <a:off x="457200" y="4419600"/>
            <a:ext cx="152400" cy="1524000"/>
          </a:xfrm>
          <a:custGeom>
            <a:avLst/>
            <a:gdLst>
              <a:gd name="T0" fmla="*/ 96 w 96"/>
              <a:gd name="T1" fmla="*/ 0 h 960"/>
              <a:gd name="T2" fmla="*/ 0 w 96"/>
              <a:gd name="T3" fmla="*/ 0 h 960"/>
              <a:gd name="T4" fmla="*/ 0 w 96"/>
              <a:gd name="T5" fmla="*/ 960 h 960"/>
              <a:gd name="T6" fmla="*/ 96 w 96"/>
              <a:gd name="T7" fmla="*/ 960 h 960"/>
            </a:gdLst>
            <a:ahLst/>
            <a:cxnLst>
              <a:cxn ang="0">
                <a:pos x="T0" y="T1"/>
              </a:cxn>
              <a:cxn ang="0">
                <a:pos x="T2" y="T3"/>
              </a:cxn>
              <a:cxn ang="0">
                <a:pos x="T4" y="T5"/>
              </a:cxn>
              <a:cxn ang="0">
                <a:pos x="T6" y="T7"/>
              </a:cxn>
            </a:cxnLst>
            <a:rect l="0" t="0" r="r" b="b"/>
            <a:pathLst>
              <a:path w="96" h="960">
                <a:moveTo>
                  <a:pt x="96" y="0"/>
                </a:moveTo>
                <a:lnTo>
                  <a:pt x="0" y="0"/>
                </a:lnTo>
                <a:lnTo>
                  <a:pt x="0" y="960"/>
                </a:lnTo>
                <a:lnTo>
                  <a:pt x="96" y="960"/>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9" name="Rectangle 2"/>
          <p:cNvSpPr txBox="1">
            <a:spLocks noChangeArrowheads="1"/>
          </p:cNvSpPr>
          <p:nvPr/>
        </p:nvSpPr>
        <p:spPr>
          <a:xfrm>
            <a:off x="1066800" y="-304800"/>
            <a:ext cx="7772400" cy="1143000"/>
          </a:xfrm>
          <a:prstGeom prst="rect">
            <a:avLst/>
          </a:prstGeom>
        </p:spPr>
        <p:txBody>
          <a:bodyPr anchor="ctr"/>
          <a:lstStyle>
            <a:lvl1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2pPr>
            <a:lvl3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3pPr>
            <a:lvl4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4pPr>
            <a:lvl5pPr algn="l" rtl="0" eaLnBrk="0" fontAlgn="base" hangingPunct="0">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5pPr>
            <a:lvl6pPr marL="4572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6pPr>
            <a:lvl7pPr marL="9144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7pPr>
            <a:lvl8pPr marL="13716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8pPr>
            <a:lvl9pPr marL="1828800" algn="l" rtl="0" fontAlgn="base">
              <a:spcBef>
                <a:spcPct val="0"/>
              </a:spcBef>
              <a:spcAft>
                <a:spcPct val="0"/>
              </a:spcAft>
              <a:defRPr kumimoji="1" sz="2800" b="1">
                <a:solidFill>
                  <a:schemeClr val="tx1"/>
                </a:solidFill>
                <a:effectLst>
                  <a:outerShdw blurRad="38100" dist="38100" dir="2700000" algn="tl">
                    <a:srgbClr val="C0C0C0"/>
                  </a:outerShdw>
                </a:effectLst>
                <a:latin typeface="Tahoma" pitchFamily="34" charset="0"/>
                <a:ea typeface="黑体" pitchFamily="2" charset="-122"/>
              </a:defRPr>
            </a:lvl9pPr>
          </a:lstStyle>
          <a:p>
            <a:r>
              <a:rPr lang="en-US" altLang="zh-CN" kern="0" dirty="0"/>
              <a:t>Response</a:t>
            </a:r>
            <a:r>
              <a:rPr lang="zh-CN" altLang="en-US" kern="0" dirty="0"/>
              <a:t> </a:t>
            </a:r>
            <a:r>
              <a:rPr lang="en-US" altLang="zh-CN" kern="0" dirty="0"/>
              <a:t>Example</a:t>
            </a:r>
          </a:p>
        </p:txBody>
      </p:sp>
    </p:spTree>
    <p:extLst>
      <p:ext uri="{BB962C8B-B14F-4D97-AF65-F5344CB8AC3E}">
        <p14:creationId xmlns:p14="http://schemas.microsoft.com/office/powerpoint/2010/main" val="1906333699"/>
      </p:ext>
    </p:extLst>
  </p:cSld>
  <p:clrMapOvr>
    <a:masterClrMapping/>
  </p:clrMapOvr>
  <p:transition advTm="101728">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a:ea typeface="宋体" charset="-122"/>
              </a:rPr>
              <a:t>SOAP: What it</a:t>
            </a:r>
            <a:r>
              <a:rPr lang="en-US" altLang="zh-CN">
                <a:latin typeface="Times New Roman" charset="0"/>
                <a:ea typeface="宋体" charset="-122"/>
              </a:rPr>
              <a:t>’</a:t>
            </a:r>
            <a:r>
              <a:rPr lang="en-US" altLang="zh-CN">
                <a:ea typeface="宋体" charset="-122"/>
              </a:rPr>
              <a:t>s NOT</a:t>
            </a:r>
          </a:p>
        </p:txBody>
      </p:sp>
      <p:sp>
        <p:nvSpPr>
          <p:cNvPr id="379907" name="Rectangle 3"/>
          <p:cNvSpPr>
            <a:spLocks noGrp="1" noChangeArrowheads="1"/>
          </p:cNvSpPr>
          <p:nvPr>
            <p:ph type="body" idx="1"/>
          </p:nvPr>
        </p:nvSpPr>
        <p:spPr/>
        <p:txBody>
          <a:bodyPr/>
          <a:lstStyle/>
          <a:p>
            <a:r>
              <a:rPr lang="en-US" altLang="zh-CN">
                <a:ea typeface="宋体" charset="-122"/>
              </a:rPr>
              <a:t>Object Activation</a:t>
            </a:r>
          </a:p>
          <a:p>
            <a:pPr lvl="1"/>
            <a:r>
              <a:rPr lang="en-US" altLang="zh-CN">
                <a:ea typeface="宋体" charset="-122"/>
              </a:rPr>
              <a:t>who invokes CurrentTemp function?</a:t>
            </a:r>
          </a:p>
          <a:p>
            <a:r>
              <a:rPr lang="en-US" altLang="zh-CN">
                <a:ea typeface="宋体" charset="-122"/>
              </a:rPr>
              <a:t>Bi-directional Communications</a:t>
            </a:r>
          </a:p>
          <a:p>
            <a:r>
              <a:rPr lang="en-US" altLang="zh-CN">
                <a:ea typeface="宋体" charset="-122"/>
              </a:rPr>
              <a:t>Distributed Garbage Collection</a:t>
            </a:r>
          </a:p>
          <a:p>
            <a:r>
              <a:rPr lang="en-US" altLang="zh-CN">
                <a:ea typeface="宋体" charset="-122"/>
              </a:rPr>
              <a:t>Language Bindings unspecified</a:t>
            </a:r>
          </a:p>
          <a:p>
            <a:pPr lvl="1"/>
            <a:r>
              <a:rPr lang="en-US" altLang="zh-CN">
                <a:ea typeface="宋体" charset="-122"/>
              </a:rPr>
              <a:t>good for interoperability</a:t>
            </a:r>
          </a:p>
          <a:p>
            <a:pPr lvl="1"/>
            <a:r>
              <a:rPr lang="en-US" altLang="zh-CN">
                <a:ea typeface="宋体" charset="-122"/>
              </a:rPr>
              <a:t>Perl,C,java</a:t>
            </a:r>
          </a:p>
          <a:p>
            <a:pPr lvl="1"/>
            <a:r>
              <a:rPr lang="en-US" altLang="zh-CN">
                <a:ea typeface="宋体" charset="-122"/>
              </a:rPr>
              <a:t>Source of xml-rpc payload is immaterial</a:t>
            </a:r>
          </a:p>
        </p:txBody>
      </p:sp>
    </p:spTree>
    <p:extLst>
      <p:ext uri="{BB962C8B-B14F-4D97-AF65-F5344CB8AC3E}">
        <p14:creationId xmlns:p14="http://schemas.microsoft.com/office/powerpoint/2010/main" val="1441949500"/>
      </p:ext>
    </p:extLst>
  </p:cSld>
  <p:clrMapOvr>
    <a:masterClrMapping/>
  </p:clrMapOvr>
  <p:transition advTm="122688">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ea typeface="宋体" charset="-122"/>
              </a:rPr>
              <a:t>SOAP: Analysis</a:t>
            </a:r>
          </a:p>
        </p:txBody>
      </p:sp>
      <p:sp>
        <p:nvSpPr>
          <p:cNvPr id="380931" name="Rectangle 3"/>
          <p:cNvSpPr>
            <a:spLocks noGrp="1" noChangeArrowheads="1"/>
          </p:cNvSpPr>
          <p:nvPr>
            <p:ph type="body" idx="1"/>
          </p:nvPr>
        </p:nvSpPr>
        <p:spPr/>
        <p:txBody>
          <a:bodyPr/>
          <a:lstStyle/>
          <a:p>
            <a:r>
              <a:rPr lang="en-US" altLang="zh-CN">
                <a:ea typeface="宋体" charset="-122"/>
              </a:rPr>
              <a:t>Size of Messages</a:t>
            </a:r>
          </a:p>
          <a:p>
            <a:r>
              <a:rPr lang="en-US" altLang="zh-CN">
                <a:ea typeface="宋体" charset="-122"/>
              </a:rPr>
              <a:t>Latency is key, not Bandwidth</a:t>
            </a:r>
          </a:p>
          <a:p>
            <a:r>
              <a:rPr lang="en-US" altLang="zh-CN">
                <a:ea typeface="宋体" charset="-122"/>
              </a:rPr>
              <a:t>High factors of Compression</a:t>
            </a:r>
          </a:p>
          <a:p>
            <a:r>
              <a:rPr lang="en-US" altLang="zh-CN">
                <a:ea typeface="宋体" charset="-122"/>
              </a:rPr>
              <a:t>Ascii + repetitive Tags</a:t>
            </a:r>
          </a:p>
          <a:p>
            <a:pPr>
              <a:buFont typeface="Wingdings" charset="2"/>
              <a:buNone/>
            </a:pPr>
            <a:endParaRPr lang="zh-CN" altLang="en-US">
              <a:ea typeface="宋体" charset="-122"/>
            </a:endParaRPr>
          </a:p>
        </p:txBody>
      </p:sp>
      <p:sp>
        <p:nvSpPr>
          <p:cNvPr id="380932" name="Rectangle 4"/>
          <p:cNvSpPr>
            <a:spLocks noChangeArrowheads="1"/>
          </p:cNvSpPr>
          <p:nvPr/>
        </p:nvSpPr>
        <p:spPr bwMode="auto">
          <a:xfrm>
            <a:off x="533400" y="4648200"/>
            <a:ext cx="914400" cy="762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Client</a:t>
            </a:r>
          </a:p>
        </p:txBody>
      </p:sp>
      <p:sp>
        <p:nvSpPr>
          <p:cNvPr id="380933" name="Rectangle 5"/>
          <p:cNvSpPr>
            <a:spLocks noChangeArrowheads="1"/>
          </p:cNvSpPr>
          <p:nvPr/>
        </p:nvSpPr>
        <p:spPr bwMode="auto">
          <a:xfrm>
            <a:off x="5715000" y="4724400"/>
            <a:ext cx="914400" cy="762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Server</a:t>
            </a:r>
          </a:p>
        </p:txBody>
      </p:sp>
      <p:sp>
        <p:nvSpPr>
          <p:cNvPr id="380934" name="Rectangle 6"/>
          <p:cNvSpPr>
            <a:spLocks noChangeArrowheads="1"/>
          </p:cNvSpPr>
          <p:nvPr/>
        </p:nvSpPr>
        <p:spPr bwMode="auto">
          <a:xfrm>
            <a:off x="533400" y="5791200"/>
            <a:ext cx="914400" cy="762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Client</a:t>
            </a:r>
          </a:p>
        </p:txBody>
      </p:sp>
      <p:sp>
        <p:nvSpPr>
          <p:cNvPr id="380935" name="Rectangle 7"/>
          <p:cNvSpPr>
            <a:spLocks noChangeArrowheads="1"/>
          </p:cNvSpPr>
          <p:nvPr/>
        </p:nvSpPr>
        <p:spPr bwMode="auto">
          <a:xfrm>
            <a:off x="5715000" y="5791200"/>
            <a:ext cx="914400" cy="762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Server</a:t>
            </a:r>
          </a:p>
        </p:txBody>
      </p:sp>
      <p:sp>
        <p:nvSpPr>
          <p:cNvPr id="380936" name="Line 8"/>
          <p:cNvSpPr>
            <a:spLocks noChangeShapeType="1"/>
          </p:cNvSpPr>
          <p:nvPr/>
        </p:nvSpPr>
        <p:spPr bwMode="auto">
          <a:xfrm>
            <a:off x="1447800" y="5029200"/>
            <a:ext cx="42672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0937" name="Line 9"/>
          <p:cNvSpPr>
            <a:spLocks noChangeShapeType="1"/>
          </p:cNvSpPr>
          <p:nvPr/>
        </p:nvSpPr>
        <p:spPr bwMode="auto">
          <a:xfrm>
            <a:off x="1447800" y="6172200"/>
            <a:ext cx="4267200"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0938" name="Rectangle 10"/>
          <p:cNvSpPr>
            <a:spLocks noChangeArrowheads="1"/>
          </p:cNvSpPr>
          <p:nvPr/>
        </p:nvSpPr>
        <p:spPr bwMode="auto">
          <a:xfrm>
            <a:off x="2362200" y="4648200"/>
            <a:ext cx="304800" cy="228600"/>
          </a:xfrm>
          <a:prstGeom prst="rect">
            <a:avLst/>
          </a:prstGeom>
          <a:solidFill>
            <a:srgbClr val="99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0939" name="Rectangle 11"/>
          <p:cNvSpPr>
            <a:spLocks noChangeArrowheads="1"/>
          </p:cNvSpPr>
          <p:nvPr/>
        </p:nvSpPr>
        <p:spPr bwMode="auto">
          <a:xfrm>
            <a:off x="2667000" y="4648200"/>
            <a:ext cx="1371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0940" name="Rectangle 12"/>
          <p:cNvSpPr>
            <a:spLocks noChangeArrowheads="1"/>
          </p:cNvSpPr>
          <p:nvPr/>
        </p:nvSpPr>
        <p:spPr bwMode="auto">
          <a:xfrm>
            <a:off x="2362200" y="5105400"/>
            <a:ext cx="1371600" cy="228600"/>
          </a:xfrm>
          <a:prstGeom prst="rect">
            <a:avLst/>
          </a:prstGeom>
          <a:solidFill>
            <a:srgbClr val="99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zh-CN" altLang="en-US" sz="2400" b="0">
              <a:effectLst/>
              <a:latin typeface="Times New Roman" charset="0"/>
              <a:ea typeface="宋体" charset="-122"/>
            </a:endParaRPr>
          </a:p>
        </p:txBody>
      </p:sp>
      <p:sp>
        <p:nvSpPr>
          <p:cNvPr id="380941" name="Rectangle 13"/>
          <p:cNvSpPr>
            <a:spLocks noChangeArrowheads="1"/>
          </p:cNvSpPr>
          <p:nvPr/>
        </p:nvSpPr>
        <p:spPr bwMode="auto">
          <a:xfrm>
            <a:off x="3733800" y="5105400"/>
            <a:ext cx="3048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0942" name="Rectangle 14"/>
          <p:cNvSpPr>
            <a:spLocks noChangeArrowheads="1"/>
          </p:cNvSpPr>
          <p:nvPr/>
        </p:nvSpPr>
        <p:spPr bwMode="auto">
          <a:xfrm>
            <a:off x="2362200" y="5867400"/>
            <a:ext cx="304800" cy="228600"/>
          </a:xfrm>
          <a:prstGeom prst="rect">
            <a:avLst/>
          </a:prstGeom>
          <a:solidFill>
            <a:srgbClr val="99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0943" name="Rectangle 15"/>
          <p:cNvSpPr>
            <a:spLocks noChangeArrowheads="1"/>
          </p:cNvSpPr>
          <p:nvPr/>
        </p:nvSpPr>
        <p:spPr bwMode="auto">
          <a:xfrm>
            <a:off x="2667000" y="5867400"/>
            <a:ext cx="1371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0944" name="Rectangle 16"/>
          <p:cNvSpPr>
            <a:spLocks noChangeArrowheads="1"/>
          </p:cNvSpPr>
          <p:nvPr/>
        </p:nvSpPr>
        <p:spPr bwMode="auto">
          <a:xfrm>
            <a:off x="2362200" y="6248400"/>
            <a:ext cx="609600" cy="228600"/>
          </a:xfrm>
          <a:prstGeom prst="rect">
            <a:avLst/>
          </a:prstGeom>
          <a:solidFill>
            <a:srgbClr val="99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0945" name="Rectangle 17"/>
          <p:cNvSpPr>
            <a:spLocks noChangeArrowheads="1"/>
          </p:cNvSpPr>
          <p:nvPr/>
        </p:nvSpPr>
        <p:spPr bwMode="auto">
          <a:xfrm>
            <a:off x="2971800" y="6248400"/>
            <a:ext cx="10668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0946" name="Rectangle 18"/>
          <p:cNvSpPr>
            <a:spLocks noChangeArrowheads="1"/>
          </p:cNvSpPr>
          <p:nvPr/>
        </p:nvSpPr>
        <p:spPr bwMode="auto">
          <a:xfrm>
            <a:off x="4419600" y="46482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100 bytes</a:t>
            </a:r>
          </a:p>
        </p:txBody>
      </p:sp>
      <p:sp>
        <p:nvSpPr>
          <p:cNvPr id="380947" name="Rectangle 19"/>
          <p:cNvSpPr>
            <a:spLocks noChangeArrowheads="1"/>
          </p:cNvSpPr>
          <p:nvPr/>
        </p:nvSpPr>
        <p:spPr bwMode="auto">
          <a:xfrm>
            <a:off x="4419600" y="51054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1000 bytes</a:t>
            </a:r>
          </a:p>
        </p:txBody>
      </p:sp>
      <p:sp>
        <p:nvSpPr>
          <p:cNvPr id="380948" name="Rectangle 20"/>
          <p:cNvSpPr>
            <a:spLocks noChangeArrowheads="1"/>
          </p:cNvSpPr>
          <p:nvPr/>
        </p:nvSpPr>
        <p:spPr bwMode="auto">
          <a:xfrm>
            <a:off x="4495800" y="57912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100 bytes</a:t>
            </a:r>
          </a:p>
        </p:txBody>
      </p:sp>
      <p:sp>
        <p:nvSpPr>
          <p:cNvPr id="380949" name="Rectangle 21"/>
          <p:cNvSpPr>
            <a:spLocks noChangeArrowheads="1"/>
          </p:cNvSpPr>
          <p:nvPr/>
        </p:nvSpPr>
        <p:spPr bwMode="auto">
          <a:xfrm>
            <a:off x="4495800" y="6248400"/>
            <a:ext cx="1066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200 bytes</a:t>
            </a:r>
          </a:p>
        </p:txBody>
      </p:sp>
      <p:sp>
        <p:nvSpPr>
          <p:cNvPr id="380950" name="Rectangle 22"/>
          <p:cNvSpPr>
            <a:spLocks noChangeArrowheads="1"/>
          </p:cNvSpPr>
          <p:nvPr/>
        </p:nvSpPr>
        <p:spPr bwMode="auto">
          <a:xfrm>
            <a:off x="6934200" y="49530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No compression</a:t>
            </a:r>
          </a:p>
        </p:txBody>
      </p:sp>
      <p:sp>
        <p:nvSpPr>
          <p:cNvPr id="380951" name="Rectangle 23"/>
          <p:cNvSpPr>
            <a:spLocks noChangeArrowheads="1"/>
          </p:cNvSpPr>
          <p:nvPr/>
        </p:nvSpPr>
        <p:spPr bwMode="auto">
          <a:xfrm>
            <a:off x="7010400" y="60198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Compression</a:t>
            </a:r>
          </a:p>
        </p:txBody>
      </p:sp>
    </p:spTree>
    <p:extLst>
      <p:ext uri="{BB962C8B-B14F-4D97-AF65-F5344CB8AC3E}">
        <p14:creationId xmlns:p14="http://schemas.microsoft.com/office/powerpoint/2010/main" val="492290105"/>
      </p:ext>
    </p:extLst>
  </p:cSld>
  <p:clrMapOvr>
    <a:masterClrMapping/>
  </p:clrMapOvr>
  <p:transition advTm="178496">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a:ea typeface="宋体" charset="-122"/>
              </a:rPr>
              <a:t>SOAP:Analysis</a:t>
            </a:r>
          </a:p>
        </p:txBody>
      </p:sp>
      <p:sp>
        <p:nvSpPr>
          <p:cNvPr id="381955" name="Rectangle 3"/>
          <p:cNvSpPr>
            <a:spLocks noGrp="1" noChangeArrowheads="1"/>
          </p:cNvSpPr>
          <p:nvPr>
            <p:ph type="body" idx="1"/>
          </p:nvPr>
        </p:nvSpPr>
        <p:spPr>
          <a:xfrm>
            <a:off x="304800" y="2362200"/>
            <a:ext cx="8388350" cy="3892550"/>
          </a:xfrm>
        </p:spPr>
        <p:txBody>
          <a:bodyPr/>
          <a:lstStyle/>
          <a:p>
            <a:r>
              <a:rPr lang="en-US" altLang="zh-CN">
                <a:ea typeface="宋体" charset="-122"/>
              </a:rPr>
              <a:t>Strings - no conversion needed</a:t>
            </a:r>
          </a:p>
          <a:p>
            <a:r>
              <a:rPr lang="en-US" altLang="zh-CN">
                <a:ea typeface="宋体" charset="-122"/>
              </a:rPr>
              <a:t>Floating Point - sprintf,sscanf</a:t>
            </a:r>
          </a:p>
          <a:p>
            <a:r>
              <a:rPr lang="en-US" altLang="zh-CN">
                <a:latin typeface="Times New Roman" charset="0"/>
                <a:ea typeface="宋体" charset="-122"/>
              </a:rPr>
              <a:t>“</a:t>
            </a:r>
            <a:r>
              <a:rPr lang="en-US" altLang="zh-CN">
                <a:ea typeface="宋体" charset="-122"/>
              </a:rPr>
              <a:t>e-commerce</a:t>
            </a:r>
            <a:r>
              <a:rPr lang="en-US" altLang="zh-CN">
                <a:latin typeface="Times New Roman" charset="0"/>
                <a:ea typeface="宋体" charset="-122"/>
              </a:rPr>
              <a:t>”</a:t>
            </a:r>
            <a:r>
              <a:rPr lang="en-US" altLang="zh-CN">
                <a:ea typeface="宋体" charset="-122"/>
              </a:rPr>
              <a:t> applications ---	GOOD</a:t>
            </a:r>
          </a:p>
          <a:p>
            <a:pPr lvl="1"/>
            <a:r>
              <a:rPr lang="en-US" altLang="zh-CN">
                <a:ea typeface="宋体" charset="-122"/>
              </a:rPr>
              <a:t>text + integers			</a:t>
            </a:r>
          </a:p>
          <a:p>
            <a:r>
              <a:rPr lang="en-US" altLang="zh-CN">
                <a:latin typeface="Times New Roman" charset="0"/>
                <a:ea typeface="宋体" charset="-122"/>
              </a:rPr>
              <a:t>“</a:t>
            </a:r>
            <a:r>
              <a:rPr lang="en-US" altLang="zh-CN">
                <a:ea typeface="宋体" charset="-122"/>
              </a:rPr>
              <a:t>grid</a:t>
            </a:r>
            <a:r>
              <a:rPr lang="en-US" altLang="zh-CN">
                <a:latin typeface="Times New Roman" charset="0"/>
                <a:ea typeface="宋体" charset="-122"/>
              </a:rPr>
              <a:t>”</a:t>
            </a:r>
            <a:r>
              <a:rPr lang="en-US" altLang="zh-CN">
                <a:ea typeface="宋体" charset="-122"/>
              </a:rPr>
              <a:t> applications --- BAD</a:t>
            </a:r>
          </a:p>
          <a:p>
            <a:pPr lvl="1"/>
            <a:r>
              <a:rPr lang="en-US" altLang="zh-CN">
                <a:ea typeface="宋体" charset="-122"/>
              </a:rPr>
              <a:t>numeric intensive 	</a:t>
            </a:r>
          </a:p>
          <a:p>
            <a:r>
              <a:rPr lang="en-US" altLang="zh-CN">
                <a:ea typeface="宋体" charset="-122"/>
              </a:rPr>
              <a:t>There is always a tradeoff involved</a:t>
            </a:r>
          </a:p>
        </p:txBody>
      </p:sp>
      <p:sp>
        <p:nvSpPr>
          <p:cNvPr id="381956" name="Rectangle 4"/>
          <p:cNvSpPr>
            <a:spLocks noChangeArrowheads="1"/>
          </p:cNvSpPr>
          <p:nvPr/>
        </p:nvSpPr>
        <p:spPr bwMode="auto">
          <a:xfrm>
            <a:off x="1905000" y="1524000"/>
            <a:ext cx="1371600" cy="381000"/>
          </a:xfrm>
          <a:prstGeom prst="rect">
            <a:avLst/>
          </a:prstGeom>
          <a:solidFill>
            <a:srgbClr val="99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encode</a:t>
            </a:r>
          </a:p>
        </p:txBody>
      </p:sp>
      <p:sp>
        <p:nvSpPr>
          <p:cNvPr id="381957" name="Rectangle 5"/>
          <p:cNvSpPr>
            <a:spLocks noChangeArrowheads="1"/>
          </p:cNvSpPr>
          <p:nvPr/>
        </p:nvSpPr>
        <p:spPr bwMode="auto">
          <a:xfrm>
            <a:off x="5638800" y="1524000"/>
            <a:ext cx="1371600" cy="381000"/>
          </a:xfrm>
          <a:prstGeom prst="rect">
            <a:avLst/>
          </a:prstGeom>
          <a:solidFill>
            <a:srgbClr val="9933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decode</a:t>
            </a:r>
          </a:p>
        </p:txBody>
      </p:sp>
      <p:sp>
        <p:nvSpPr>
          <p:cNvPr id="381958" name="Rectangle 6"/>
          <p:cNvSpPr>
            <a:spLocks noChangeArrowheads="1"/>
          </p:cNvSpPr>
          <p:nvPr/>
        </p:nvSpPr>
        <p:spPr bwMode="auto">
          <a:xfrm>
            <a:off x="304800" y="1371600"/>
            <a:ext cx="99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In-memory</a:t>
            </a:r>
          </a:p>
        </p:txBody>
      </p:sp>
      <p:sp>
        <p:nvSpPr>
          <p:cNvPr id="381959" name="Rectangle 7"/>
          <p:cNvSpPr>
            <a:spLocks noChangeArrowheads="1"/>
          </p:cNvSpPr>
          <p:nvPr/>
        </p:nvSpPr>
        <p:spPr bwMode="auto">
          <a:xfrm>
            <a:off x="7543800" y="1371600"/>
            <a:ext cx="99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In-memory</a:t>
            </a:r>
          </a:p>
        </p:txBody>
      </p:sp>
      <p:sp>
        <p:nvSpPr>
          <p:cNvPr id="381960" name="Rectangle 8"/>
          <p:cNvSpPr>
            <a:spLocks noChangeArrowheads="1"/>
          </p:cNvSpPr>
          <p:nvPr/>
        </p:nvSpPr>
        <p:spPr bwMode="auto">
          <a:xfrm>
            <a:off x="3886200" y="1371600"/>
            <a:ext cx="990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ltLang="zh-CN" sz="2400" b="0">
                <a:effectLst/>
                <a:latin typeface="Times New Roman" charset="0"/>
                <a:ea typeface="宋体" charset="-122"/>
              </a:rPr>
              <a:t>xml-rpc</a:t>
            </a:r>
          </a:p>
        </p:txBody>
      </p:sp>
      <p:sp>
        <p:nvSpPr>
          <p:cNvPr id="381961" name="Line 9"/>
          <p:cNvSpPr>
            <a:spLocks noChangeShapeType="1"/>
          </p:cNvSpPr>
          <p:nvPr/>
        </p:nvSpPr>
        <p:spPr bwMode="auto">
          <a:xfrm>
            <a:off x="1524000" y="1752600"/>
            <a:ext cx="381000" cy="0"/>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1962" name="Line 10"/>
          <p:cNvSpPr>
            <a:spLocks noChangeShapeType="1"/>
          </p:cNvSpPr>
          <p:nvPr/>
        </p:nvSpPr>
        <p:spPr bwMode="auto">
          <a:xfrm>
            <a:off x="3276600" y="1752600"/>
            <a:ext cx="533400" cy="0"/>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1963" name="Line 11"/>
          <p:cNvSpPr>
            <a:spLocks noChangeShapeType="1"/>
          </p:cNvSpPr>
          <p:nvPr/>
        </p:nvSpPr>
        <p:spPr bwMode="auto">
          <a:xfrm>
            <a:off x="4953000" y="1752600"/>
            <a:ext cx="685800" cy="0"/>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1964" name="Line 12"/>
          <p:cNvSpPr>
            <a:spLocks noChangeShapeType="1"/>
          </p:cNvSpPr>
          <p:nvPr/>
        </p:nvSpPr>
        <p:spPr bwMode="auto">
          <a:xfrm>
            <a:off x="7086600" y="1752600"/>
            <a:ext cx="228600" cy="0"/>
          </a:xfrm>
          <a:prstGeom prst="line">
            <a:avLst/>
          </a:prstGeom>
          <a:noFill/>
          <a:ln w="127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12786491"/>
      </p:ext>
    </p:extLst>
  </p:cSld>
  <p:clrMapOvr>
    <a:masterClrMapping/>
  </p:clrMapOvr>
  <p:transition advTm="98640">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altLang="zh-CN">
                <a:ea typeface="宋体" charset="-122"/>
              </a:rPr>
              <a:t>SOAP: Analysis</a:t>
            </a:r>
          </a:p>
        </p:txBody>
      </p:sp>
      <p:sp>
        <p:nvSpPr>
          <p:cNvPr id="384003" name="Rectangle 3"/>
          <p:cNvSpPr>
            <a:spLocks noGrp="1" noChangeArrowheads="1"/>
          </p:cNvSpPr>
          <p:nvPr>
            <p:ph type="body" idx="1"/>
          </p:nvPr>
        </p:nvSpPr>
        <p:spPr/>
        <p:txBody>
          <a:bodyPr/>
          <a:lstStyle/>
          <a:p>
            <a:r>
              <a:rPr lang="en-US" altLang="zh-CN">
                <a:ea typeface="宋体" charset="-122"/>
              </a:rPr>
              <a:t>Stateless Nature - Independent transactions</a:t>
            </a:r>
          </a:p>
          <a:p>
            <a:r>
              <a:rPr lang="en-US" altLang="zh-CN">
                <a:ea typeface="宋体" charset="-122"/>
              </a:rPr>
              <a:t>Most distributed applications are stateful</a:t>
            </a:r>
          </a:p>
          <a:p>
            <a:r>
              <a:rPr lang="en-US" altLang="zh-CN">
                <a:ea typeface="宋体" charset="-122"/>
              </a:rPr>
              <a:t>Programming model is different</a:t>
            </a:r>
          </a:p>
          <a:p>
            <a:r>
              <a:rPr lang="en-US" altLang="zh-CN">
                <a:ea typeface="宋体" charset="-122"/>
              </a:rPr>
              <a:t>State info with every transaction</a:t>
            </a:r>
          </a:p>
          <a:p>
            <a:r>
              <a:rPr lang="en-US" altLang="zh-CN">
                <a:ea typeface="宋体" charset="-122"/>
              </a:rPr>
              <a:t>Size of state info need</a:t>
            </a:r>
          </a:p>
          <a:p>
            <a:pPr lvl="1"/>
            <a:r>
              <a:rPr lang="en-US" altLang="zh-CN">
                <a:latin typeface="Times New Roman" charset="0"/>
                <a:ea typeface="宋体" charset="-122"/>
              </a:rPr>
              <a:t>“</a:t>
            </a:r>
            <a:r>
              <a:rPr lang="en-US" altLang="zh-CN">
                <a:ea typeface="宋体" charset="-122"/>
              </a:rPr>
              <a:t>A cookie may not satisfy hunger</a:t>
            </a:r>
            <a:r>
              <a:rPr lang="en-US" altLang="zh-CN">
                <a:latin typeface="Times New Roman" charset="0"/>
                <a:ea typeface="宋体" charset="-122"/>
              </a:rPr>
              <a:t>”</a:t>
            </a:r>
            <a:r>
              <a:rPr lang="en-US" altLang="zh-CN">
                <a:ea typeface="宋体" charset="-122"/>
              </a:rPr>
              <a:t>!!</a:t>
            </a:r>
          </a:p>
          <a:p>
            <a:r>
              <a:rPr lang="en-US" altLang="zh-CN">
                <a:ea typeface="宋体" charset="-122"/>
              </a:rPr>
              <a:t>Good for scalability </a:t>
            </a:r>
          </a:p>
        </p:txBody>
      </p:sp>
    </p:spTree>
    <p:extLst>
      <p:ext uri="{BB962C8B-B14F-4D97-AF65-F5344CB8AC3E}">
        <p14:creationId xmlns:p14="http://schemas.microsoft.com/office/powerpoint/2010/main" val="1152054248"/>
      </p:ext>
    </p:extLst>
  </p:cSld>
  <p:clrMapOvr>
    <a:masterClrMapping/>
  </p:clrMapOvr>
  <p:transition advTm="28736">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8866" name="Rectangle 2"/>
          <p:cNvSpPr>
            <a:spLocks noGrp="1" noChangeArrowheads="1"/>
          </p:cNvSpPr>
          <p:nvPr>
            <p:ph type="title"/>
          </p:nvPr>
        </p:nvSpPr>
        <p:spPr/>
        <p:txBody>
          <a:bodyPr/>
          <a:lstStyle/>
          <a:p>
            <a:pPr eaLnBrk="1" hangingPunct="1"/>
            <a:r>
              <a:rPr lang="en-US" altLang="zh-CN" dirty="0"/>
              <a:t>SOA</a:t>
            </a:r>
            <a:endParaRPr lang="zh-CN" altLang="en-US" dirty="0"/>
          </a:p>
        </p:txBody>
      </p:sp>
      <p:sp>
        <p:nvSpPr>
          <p:cNvPr id="7171" name="Rectangle 3"/>
          <p:cNvSpPr>
            <a:spLocks noGrp="1" noChangeArrowheads="1"/>
          </p:cNvSpPr>
          <p:nvPr>
            <p:ph type="body" idx="1"/>
          </p:nvPr>
        </p:nvSpPr>
        <p:spPr/>
        <p:txBody>
          <a:bodyPr/>
          <a:lstStyle/>
          <a:p>
            <a:pPr eaLnBrk="1" hangingPunct="1">
              <a:buFont typeface="Wingdings" charset="2"/>
              <a:buChar char="n"/>
            </a:pPr>
            <a:r>
              <a:rPr lang="en-US" altLang="zh-CN" dirty="0"/>
              <a:t>Service</a:t>
            </a:r>
            <a:r>
              <a:rPr lang="zh-CN" altLang="en-US" dirty="0"/>
              <a:t> </a:t>
            </a:r>
            <a:r>
              <a:rPr lang="en-US" altLang="zh-CN" dirty="0"/>
              <a:t>Oriented</a:t>
            </a:r>
            <a:r>
              <a:rPr lang="zh-CN" altLang="en-US" dirty="0"/>
              <a:t> </a:t>
            </a:r>
            <a:r>
              <a:rPr lang="en-US" altLang="zh-CN" dirty="0"/>
              <a:t>Architecture</a:t>
            </a:r>
            <a:r>
              <a:rPr lang="zh-CN" altLang="en-US" dirty="0"/>
              <a:t>，面向服务架构</a:t>
            </a:r>
            <a:endParaRPr lang="en-US" altLang="zh-CN" dirty="0"/>
          </a:p>
          <a:p>
            <a:pPr eaLnBrk="1" hangingPunct="1">
              <a:buFont typeface="Wingdings" charset="2"/>
              <a:buChar char="n"/>
            </a:pPr>
            <a:r>
              <a:rPr lang="en-US" altLang="zh-CN" dirty="0"/>
              <a:t>SOA</a:t>
            </a:r>
            <a:r>
              <a:rPr lang="zh-CN" altLang="en-US" dirty="0"/>
              <a:t>是一种架构模型，与具体的技术无关</a:t>
            </a:r>
            <a:endParaRPr lang="en-US" altLang="zh-CN" dirty="0"/>
          </a:p>
          <a:p>
            <a:pPr eaLnBrk="1" hangingPunct="1">
              <a:buFont typeface="Wingdings" charset="2"/>
              <a:buChar char="n"/>
            </a:pPr>
            <a:r>
              <a:rPr lang="en-US" altLang="zh-CN" dirty="0"/>
              <a:t>SOA</a:t>
            </a:r>
            <a:r>
              <a:rPr lang="zh-CN" altLang="en-US" dirty="0"/>
              <a:t>是基于组件技术的架构，将应用程序的不同功能单元（称为服务）通过这些服务之间定义良好的接口联系起来</a:t>
            </a:r>
          </a:p>
          <a:p>
            <a:pPr eaLnBrk="1" hangingPunct="1">
              <a:buFont typeface="Wingdings" charset="2"/>
              <a:buChar char="n"/>
            </a:pPr>
            <a:endParaRPr lang="en-US" altLang="zh-CN" dirty="0"/>
          </a:p>
          <a:p>
            <a:pPr eaLnBrk="1" hangingPunct="1">
              <a:buFont typeface="Wingdings" charset="2"/>
              <a:buChar char="n"/>
            </a:pPr>
            <a:r>
              <a:rPr lang="en-US" altLang="zh-CN" dirty="0"/>
              <a:t>SOA</a:t>
            </a:r>
            <a:r>
              <a:rPr lang="zh-CN" altLang="en-US" dirty="0"/>
              <a:t>是一种范式、概念、方法，主要是针对异构的大型分布式系统</a:t>
            </a:r>
            <a:endParaRPr lang="en-US" altLang="zh-CN" dirty="0"/>
          </a:p>
          <a:p>
            <a:pPr eaLnBrk="1" hangingPunct="1">
              <a:buFont typeface="Wingdings" charset="2"/>
              <a:buChar char="n"/>
            </a:pPr>
            <a:r>
              <a:rPr lang="en-US" altLang="zh-CN" dirty="0"/>
              <a:t>Web</a:t>
            </a:r>
            <a:r>
              <a:rPr lang="zh-CN" altLang="en-US" dirty="0"/>
              <a:t> </a:t>
            </a:r>
            <a:r>
              <a:rPr lang="en-US" altLang="zh-CN" dirty="0"/>
              <a:t>Service</a:t>
            </a:r>
            <a:r>
              <a:rPr lang="zh-CN" altLang="en-US" dirty="0"/>
              <a:t>是实现</a:t>
            </a:r>
            <a:r>
              <a:rPr lang="en-US" altLang="zh-CN" dirty="0"/>
              <a:t>SOA</a:t>
            </a:r>
            <a:r>
              <a:rPr lang="zh-CN" altLang="en-US" dirty="0"/>
              <a:t>的重要技术</a:t>
            </a:r>
            <a:endParaRPr lang="en-US" altLang="zh-CN" dirty="0"/>
          </a:p>
        </p:txBody>
      </p:sp>
    </p:spTree>
  </p:cSld>
  <p:clrMapOvr>
    <a:masterClrMapping/>
  </p:clrMapOvr>
  <p:transition>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ltLang="zh-CN">
                <a:ea typeface="宋体" charset="-122"/>
              </a:rPr>
              <a:t>SOAP: Analysis</a:t>
            </a:r>
          </a:p>
        </p:txBody>
      </p:sp>
      <p:sp>
        <p:nvSpPr>
          <p:cNvPr id="385027" name="Rectangle 3"/>
          <p:cNvSpPr>
            <a:spLocks noGrp="1" noChangeArrowheads="1"/>
          </p:cNvSpPr>
          <p:nvPr>
            <p:ph type="body" idx="1"/>
          </p:nvPr>
        </p:nvSpPr>
        <p:spPr/>
        <p:txBody>
          <a:bodyPr/>
          <a:lstStyle/>
          <a:p>
            <a:r>
              <a:rPr lang="en-US" altLang="zh-CN">
                <a:ea typeface="宋体" charset="-122"/>
              </a:rPr>
              <a:t>Programming complexity </a:t>
            </a:r>
          </a:p>
          <a:p>
            <a:r>
              <a:rPr lang="en-US" altLang="zh-CN">
                <a:ea typeface="宋体" charset="-122"/>
              </a:rPr>
              <a:t>Standards are in flux </a:t>
            </a:r>
          </a:p>
          <a:p>
            <a:r>
              <a:rPr lang="en-US" altLang="zh-CN">
                <a:ea typeface="宋体" charset="-122"/>
              </a:rPr>
              <a:t>Maturity of tools </a:t>
            </a:r>
          </a:p>
          <a:p>
            <a:r>
              <a:rPr lang="en-US" altLang="zh-CN">
                <a:ea typeface="宋体" charset="-122"/>
              </a:rPr>
              <a:t>Need open-source xml parsers</a:t>
            </a:r>
          </a:p>
          <a:p>
            <a:r>
              <a:rPr lang="en-US" altLang="zh-CN">
                <a:ea typeface="宋体" charset="-122"/>
              </a:rPr>
              <a:t>xml.apache.org</a:t>
            </a:r>
          </a:p>
          <a:p>
            <a:pPr lvl="1"/>
            <a:r>
              <a:rPr lang="en-US" altLang="zh-CN">
                <a:ea typeface="宋体" charset="-122"/>
              </a:rPr>
              <a:t>xerces : parsers in xml,perl,c++</a:t>
            </a:r>
          </a:p>
          <a:p>
            <a:r>
              <a:rPr lang="en-US" altLang="zh-CN">
                <a:ea typeface="宋体" charset="-122"/>
              </a:rPr>
              <a:t>A minor obstacle at best</a:t>
            </a:r>
          </a:p>
        </p:txBody>
      </p:sp>
    </p:spTree>
    <p:extLst>
      <p:ext uri="{BB962C8B-B14F-4D97-AF65-F5344CB8AC3E}">
        <p14:creationId xmlns:p14="http://schemas.microsoft.com/office/powerpoint/2010/main" val="863184784"/>
      </p:ext>
    </p:extLst>
  </p:cSld>
  <p:clrMapOvr>
    <a:masterClrMapping/>
  </p:clrMapOvr>
  <p:transition advTm="56512">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zh-CN">
                <a:ea typeface="宋体" charset="-122"/>
              </a:rPr>
              <a:t>SOAP: What can it teach us?</a:t>
            </a:r>
          </a:p>
        </p:txBody>
      </p:sp>
      <p:sp>
        <p:nvSpPr>
          <p:cNvPr id="387075" name="Rectangle 3"/>
          <p:cNvSpPr>
            <a:spLocks noGrp="1" noChangeArrowheads="1"/>
          </p:cNvSpPr>
          <p:nvPr>
            <p:ph type="body" idx="1"/>
          </p:nvPr>
        </p:nvSpPr>
        <p:spPr/>
        <p:txBody>
          <a:bodyPr/>
          <a:lstStyle/>
          <a:p>
            <a:r>
              <a:rPr lang="en-US" altLang="zh-CN">
                <a:ea typeface="宋体" charset="-122"/>
              </a:rPr>
              <a:t>Use XML for data exchange</a:t>
            </a:r>
          </a:p>
          <a:p>
            <a:pPr lvl="1"/>
            <a:r>
              <a:rPr lang="en-US" altLang="zh-CN">
                <a:ea typeface="宋体" charset="-122"/>
              </a:rPr>
              <a:t>can define our own xml-rpc if needed</a:t>
            </a:r>
          </a:p>
          <a:p>
            <a:pPr lvl="1"/>
            <a:r>
              <a:rPr lang="en-US" altLang="zh-CN">
                <a:ea typeface="宋体" charset="-122"/>
              </a:rPr>
              <a:t>the idea of encoding is what is important</a:t>
            </a:r>
          </a:p>
          <a:p>
            <a:pPr lvl="1"/>
            <a:r>
              <a:rPr lang="en-US" altLang="zh-CN">
                <a:ea typeface="宋体" charset="-122"/>
              </a:rPr>
              <a:t>can use TCP as transport</a:t>
            </a:r>
          </a:p>
          <a:p>
            <a:r>
              <a:rPr lang="en-US" altLang="zh-CN">
                <a:ea typeface="宋体" charset="-122"/>
              </a:rPr>
              <a:t>HTTP tunneling</a:t>
            </a:r>
          </a:p>
          <a:p>
            <a:r>
              <a:rPr lang="en-US" altLang="zh-CN">
                <a:ea typeface="宋体" charset="-122"/>
              </a:rPr>
              <a:t>Would be a short-sight on our part to ignore because of Microsoft tag</a:t>
            </a:r>
          </a:p>
        </p:txBody>
      </p:sp>
    </p:spTree>
    <p:extLst>
      <p:ext uri="{BB962C8B-B14F-4D97-AF65-F5344CB8AC3E}">
        <p14:creationId xmlns:p14="http://schemas.microsoft.com/office/powerpoint/2010/main" val="1294629203"/>
      </p:ext>
    </p:extLst>
  </p:cSld>
  <p:clrMapOvr>
    <a:masterClrMapping/>
  </p:clrMapOvr>
  <p:transition advTm="146368">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zh-CN">
                <a:ea typeface="宋体" charset="-122"/>
              </a:rPr>
              <a:t>SOAP: Summary</a:t>
            </a:r>
          </a:p>
        </p:txBody>
      </p:sp>
      <p:sp>
        <p:nvSpPr>
          <p:cNvPr id="388099" name="Rectangle 3"/>
          <p:cNvSpPr>
            <a:spLocks noGrp="1" noChangeArrowheads="1"/>
          </p:cNvSpPr>
          <p:nvPr>
            <p:ph type="body" idx="1"/>
          </p:nvPr>
        </p:nvSpPr>
        <p:spPr/>
        <p:txBody>
          <a:bodyPr/>
          <a:lstStyle/>
          <a:p>
            <a:r>
              <a:rPr lang="en-US" altLang="zh-CN">
                <a:ea typeface="宋体" charset="-122"/>
              </a:rPr>
              <a:t>Its not something path-breaking</a:t>
            </a:r>
          </a:p>
          <a:p>
            <a:r>
              <a:rPr lang="en-US" altLang="zh-CN">
                <a:latin typeface="Times New Roman" charset="0"/>
                <a:ea typeface="宋体" charset="-122"/>
              </a:rPr>
              <a:t>“</a:t>
            </a:r>
            <a:r>
              <a:rPr lang="en-US" altLang="zh-CN">
                <a:ea typeface="宋体" charset="-122"/>
              </a:rPr>
              <a:t>Right mix of technology at the right time</a:t>
            </a:r>
            <a:r>
              <a:rPr lang="en-US" altLang="zh-CN">
                <a:latin typeface="Times New Roman" charset="0"/>
                <a:ea typeface="宋体" charset="-122"/>
              </a:rPr>
              <a:t>”</a:t>
            </a:r>
            <a:endParaRPr lang="en-US" altLang="zh-CN">
              <a:ea typeface="宋体" charset="-122"/>
            </a:endParaRPr>
          </a:p>
          <a:p>
            <a:r>
              <a:rPr lang="en-US" altLang="zh-CN">
                <a:ea typeface="宋体" charset="-122"/>
              </a:rPr>
              <a:t>Structure more important than content</a:t>
            </a:r>
          </a:p>
          <a:p>
            <a:r>
              <a:rPr lang="en-US" altLang="zh-CN">
                <a:ea typeface="宋体" charset="-122"/>
              </a:rPr>
              <a:t>XML - ASCII of the future</a:t>
            </a:r>
          </a:p>
          <a:p>
            <a:r>
              <a:rPr lang="en-US" altLang="zh-CN">
                <a:ea typeface="宋体" charset="-122"/>
              </a:rPr>
              <a:t>Holds lot of promise</a:t>
            </a:r>
          </a:p>
          <a:p>
            <a:r>
              <a:rPr lang="en-US" altLang="zh-CN">
                <a:ea typeface="宋体" charset="-122"/>
              </a:rPr>
              <a:t>Step in the right direction</a:t>
            </a:r>
          </a:p>
          <a:p>
            <a:pPr>
              <a:buFont typeface="Wingdings" charset="2"/>
              <a:buNone/>
            </a:pPr>
            <a:endParaRPr lang="zh-CN" altLang="en-US">
              <a:ea typeface="宋体" charset="-122"/>
            </a:endParaRPr>
          </a:p>
        </p:txBody>
      </p:sp>
    </p:spTree>
    <p:extLst>
      <p:ext uri="{BB962C8B-B14F-4D97-AF65-F5344CB8AC3E}">
        <p14:creationId xmlns:p14="http://schemas.microsoft.com/office/powerpoint/2010/main" val="528703417"/>
      </p:ext>
    </p:extLst>
  </p:cSld>
  <p:clrMapOvr>
    <a:masterClrMapping/>
  </p:clrMapOvr>
  <p:transition advTm="64768">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133F73-10FA-CF48-8DCC-3B14687C53DC}"/>
              </a:ext>
            </a:extLst>
          </p:cNvPr>
          <p:cNvSpPr>
            <a:spLocks noGrp="1"/>
          </p:cNvSpPr>
          <p:nvPr>
            <p:ph type="title"/>
          </p:nvPr>
        </p:nvSpPr>
        <p:spPr/>
        <p:txBody>
          <a:bodyPr/>
          <a:lstStyle/>
          <a:p>
            <a:r>
              <a:rPr lang="en-US" altLang="zh-CN" dirty="0"/>
              <a:t>Web Service</a:t>
            </a:r>
            <a:r>
              <a:rPr lang="zh-CN" altLang="en-US" dirty="0"/>
              <a:t>的应用场合</a:t>
            </a:r>
            <a:endParaRPr kumimoji="1" lang="zh-CN" altLang="en-US" dirty="0"/>
          </a:p>
        </p:txBody>
      </p:sp>
      <p:sp>
        <p:nvSpPr>
          <p:cNvPr id="3" name="内容占位符 2">
            <a:extLst>
              <a:ext uri="{FF2B5EF4-FFF2-40B4-BE49-F238E27FC236}">
                <a16:creationId xmlns:a16="http://schemas.microsoft.com/office/drawing/2014/main" id="{162BEA8E-5296-734A-B801-C77AAA99DB95}"/>
              </a:ext>
            </a:extLst>
          </p:cNvPr>
          <p:cNvSpPr>
            <a:spLocks noGrp="1"/>
          </p:cNvSpPr>
          <p:nvPr>
            <p:ph idx="1"/>
          </p:nvPr>
        </p:nvSpPr>
        <p:spPr/>
        <p:txBody>
          <a:bodyPr/>
          <a:lstStyle/>
          <a:p>
            <a:r>
              <a:rPr lang="zh-CN" altLang="en-US" dirty="0">
                <a:ea typeface="宋体" charset="-122"/>
              </a:rPr>
              <a:t>面向应用集成</a:t>
            </a:r>
            <a:endParaRPr lang="en-US" altLang="zh-CN" dirty="0">
              <a:ea typeface="宋体" charset="-122"/>
            </a:endParaRPr>
          </a:p>
          <a:p>
            <a:endParaRPr lang="en-US" altLang="zh-CN" dirty="0">
              <a:ea typeface="宋体" charset="-122"/>
            </a:endParaRPr>
          </a:p>
          <a:p>
            <a:r>
              <a:rPr lang="zh-CN" altLang="en-US" dirty="0">
                <a:ea typeface="宋体" charset="-122"/>
              </a:rPr>
              <a:t>内部同构程序不建议使用</a:t>
            </a:r>
            <a:r>
              <a:rPr lang="en" altLang="zh-CN" dirty="0" err="1">
                <a:ea typeface="宋体" charset="-122"/>
              </a:rPr>
              <a:t>WebService</a:t>
            </a:r>
            <a:endParaRPr lang="en" altLang="zh-CN" dirty="0">
              <a:ea typeface="宋体" charset="-122"/>
            </a:endParaRPr>
          </a:p>
          <a:p>
            <a:r>
              <a:rPr lang="zh-CN" altLang="en-US" dirty="0">
                <a:ea typeface="宋体" charset="-122"/>
              </a:rPr>
              <a:t>考虑性能时不建议使用</a:t>
            </a:r>
            <a:r>
              <a:rPr lang="en" altLang="zh-CN" dirty="0" err="1">
                <a:ea typeface="宋体" charset="-122"/>
              </a:rPr>
              <a:t>WebService</a:t>
            </a:r>
            <a:endParaRPr lang="en" altLang="zh-CN" dirty="0">
              <a:ea typeface="宋体" charset="-122"/>
            </a:endParaRPr>
          </a:p>
          <a:p>
            <a:endParaRPr kumimoji="1" lang="zh-CN" altLang="en-US" dirty="0"/>
          </a:p>
        </p:txBody>
      </p:sp>
    </p:spTree>
    <p:extLst>
      <p:ext uri="{BB962C8B-B14F-4D97-AF65-F5344CB8AC3E}">
        <p14:creationId xmlns:p14="http://schemas.microsoft.com/office/powerpoint/2010/main" val="531276405"/>
      </p:ext>
    </p:extLst>
  </p:cSld>
  <p:clrMapOvr>
    <a:masterClrMapping/>
  </p:clrMapOvr>
  <p:transition>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8866" name="Rectangle 2"/>
          <p:cNvSpPr>
            <a:spLocks noGrp="1" noChangeArrowheads="1"/>
          </p:cNvSpPr>
          <p:nvPr>
            <p:ph type="title"/>
          </p:nvPr>
        </p:nvSpPr>
        <p:spPr/>
        <p:txBody>
          <a:bodyPr/>
          <a:lstStyle/>
          <a:p>
            <a:pPr eaLnBrk="1" hangingPunct="1"/>
            <a:r>
              <a:rPr lang="en-US" altLang="zh-CN" dirty="0"/>
              <a:t>REST</a:t>
            </a:r>
            <a:endParaRPr lang="zh-CN" altLang="en-US" dirty="0"/>
          </a:p>
        </p:txBody>
      </p:sp>
      <p:sp>
        <p:nvSpPr>
          <p:cNvPr id="7171" name="Rectangle 3"/>
          <p:cNvSpPr>
            <a:spLocks noGrp="1" noChangeArrowheads="1"/>
          </p:cNvSpPr>
          <p:nvPr>
            <p:ph type="body" idx="1"/>
          </p:nvPr>
        </p:nvSpPr>
        <p:spPr/>
        <p:txBody>
          <a:bodyPr/>
          <a:lstStyle/>
          <a:p>
            <a:pPr eaLnBrk="1" hangingPunct="1">
              <a:buFont typeface="Wingdings" charset="2"/>
              <a:buChar char="n"/>
            </a:pPr>
            <a:r>
              <a:rPr lang="en-US" altLang="zh-CN" dirty="0">
                <a:ea typeface="宋体" charset="-122"/>
              </a:rPr>
              <a:t>REST(</a:t>
            </a:r>
            <a:r>
              <a:rPr lang="en-US" altLang="zh-CN" i="1" dirty="0">
                <a:ea typeface="宋体" charset="-122"/>
              </a:rPr>
              <a:t>Representational State Transfer</a:t>
            </a:r>
            <a:r>
              <a:rPr lang="en-US" altLang="zh-CN" dirty="0">
                <a:ea typeface="宋体" charset="-122"/>
              </a:rPr>
              <a:t>):</a:t>
            </a:r>
            <a:r>
              <a:rPr lang="zh-CN" altLang="en-US" dirty="0">
                <a:ea typeface="宋体" charset="-122"/>
              </a:rPr>
              <a:t>表述性状态转移，是一种架构风格。</a:t>
            </a:r>
            <a:endParaRPr lang="en-US" altLang="zh-CN" dirty="0">
              <a:ea typeface="宋体" charset="-122"/>
            </a:endParaRPr>
          </a:p>
          <a:p>
            <a:pPr eaLnBrk="1" hangingPunct="1">
              <a:buFont typeface="Wingdings" charset="2"/>
              <a:buChar char="n"/>
            </a:pPr>
            <a:r>
              <a:rPr lang="en-US" altLang="zh-CN" dirty="0"/>
              <a:t>Roy Thomas Fielding</a:t>
            </a:r>
            <a:r>
              <a:rPr lang="zh-CN" altLang="en-US" dirty="0"/>
              <a:t>，博士论文中提出</a:t>
            </a:r>
            <a:endParaRPr lang="en-US" altLang="zh-CN" dirty="0">
              <a:ea typeface="宋体" charset="-122"/>
            </a:endParaRPr>
          </a:p>
          <a:p>
            <a:pPr eaLnBrk="1" hangingPunct="1">
              <a:buFont typeface="Wingdings" charset="2"/>
              <a:buChar char="n"/>
            </a:pPr>
            <a:r>
              <a:rPr lang="zh-CN" altLang="en-US" dirty="0">
                <a:ea typeface="宋体" charset="-122"/>
              </a:rPr>
              <a:t>一套简单的设计原则、一种架构风格</a:t>
            </a:r>
            <a:r>
              <a:rPr lang="en-US" altLang="zh-CN" dirty="0">
                <a:ea typeface="宋体" charset="-122"/>
              </a:rPr>
              <a:t>(</a:t>
            </a:r>
            <a:r>
              <a:rPr lang="zh-CN" altLang="en-US" dirty="0">
                <a:ea typeface="宋体" charset="-122"/>
              </a:rPr>
              <a:t>或模式</a:t>
            </a:r>
            <a:r>
              <a:rPr lang="en-US" altLang="zh-CN" dirty="0">
                <a:ea typeface="宋体" charset="-122"/>
              </a:rPr>
              <a:t>)</a:t>
            </a:r>
            <a:r>
              <a:rPr lang="zh-CN" altLang="en-US" dirty="0">
                <a:ea typeface="宋体" charset="-122"/>
              </a:rPr>
              <a:t>，不是一种具体的标准或架构。</a:t>
            </a:r>
            <a:endParaRPr lang="en-US" altLang="zh-CN" dirty="0">
              <a:ea typeface="宋体" charset="-122"/>
            </a:endParaRPr>
          </a:p>
          <a:p>
            <a:pPr eaLnBrk="1" hangingPunct="1">
              <a:buFont typeface="Wingdings" charset="2"/>
              <a:buChar char="n"/>
            </a:pPr>
            <a:r>
              <a:rPr lang="zh-CN" altLang="en-US" dirty="0"/>
              <a:t>基于</a:t>
            </a:r>
            <a:r>
              <a:rPr lang="en-US" altLang="zh-CN" dirty="0"/>
              <a:t>HTTP</a:t>
            </a:r>
            <a:r>
              <a:rPr lang="zh-CN" altLang="en-US" dirty="0"/>
              <a:t>、</a:t>
            </a:r>
            <a:r>
              <a:rPr lang="en-US" altLang="zh-CN" dirty="0"/>
              <a:t>URI</a:t>
            </a:r>
          </a:p>
          <a:p>
            <a:pPr eaLnBrk="1" hangingPunct="1">
              <a:buFont typeface="Wingdings" charset="2"/>
              <a:buChar char="n"/>
            </a:pPr>
            <a:r>
              <a:rPr lang="zh-CN" altLang="en-US" dirty="0"/>
              <a:t>无状态</a:t>
            </a:r>
          </a:p>
        </p:txBody>
      </p:sp>
    </p:spTree>
    <p:extLst>
      <p:ext uri="{BB962C8B-B14F-4D97-AF65-F5344CB8AC3E}">
        <p14:creationId xmlns:p14="http://schemas.microsoft.com/office/powerpoint/2010/main" val="889286265"/>
      </p:ext>
    </p:extLst>
  </p:cSld>
  <p:clrMapOvr>
    <a:masterClrMapping/>
  </p:clrMapOvr>
  <p:transition>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REST</a:t>
            </a:r>
            <a:r>
              <a:rPr kumimoji="1" lang="zh-CN" altLang="en-US" dirty="0"/>
              <a:t>设计原则</a:t>
            </a:r>
          </a:p>
        </p:txBody>
      </p:sp>
      <p:sp>
        <p:nvSpPr>
          <p:cNvPr id="5" name="Rectangle 3"/>
          <p:cNvSpPr txBox="1">
            <a:spLocks noChangeArrowheads="1"/>
          </p:cNvSpPr>
          <p:nvPr/>
        </p:nvSpPr>
        <p:spPr bwMode="auto">
          <a:xfrm>
            <a:off x="609600" y="1143000"/>
            <a:ext cx="83058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charset="2"/>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charset="2"/>
              <a:defRPr kumimoji="1"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charset="2"/>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charset="2"/>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charset="2"/>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9pPr>
          </a:lstStyle>
          <a:p>
            <a:pPr eaLnBrk="1" hangingPunct="1">
              <a:buFont typeface="Wingdings" charset="2"/>
              <a:buChar char="n"/>
            </a:pPr>
            <a:r>
              <a:rPr lang="zh-CN" altLang="en-US" kern="0" dirty="0"/>
              <a:t>网络上的所有事物都被抽象为资源</a:t>
            </a:r>
            <a:endParaRPr lang="en-US" altLang="zh-CN" kern="0" dirty="0"/>
          </a:p>
          <a:p>
            <a:pPr lvl="1" eaLnBrk="1" hangingPunct="1">
              <a:buFont typeface="Wingdings" charset="2"/>
              <a:buChar char="n"/>
            </a:pPr>
            <a:r>
              <a:rPr lang="zh-CN" altLang="en-US" kern="0" dirty="0"/>
              <a:t>资源是数据与表现形式的结合</a:t>
            </a:r>
            <a:endParaRPr lang="en-US" altLang="zh-CN" kern="0" dirty="0"/>
          </a:p>
          <a:p>
            <a:pPr eaLnBrk="1" hangingPunct="1">
              <a:buFont typeface="Wingdings" charset="2"/>
              <a:buChar char="n"/>
            </a:pPr>
            <a:r>
              <a:rPr lang="zh-CN" altLang="en-US" kern="0" dirty="0"/>
              <a:t>每个资源对应一个唯一的资源标识</a:t>
            </a:r>
            <a:r>
              <a:rPr lang="en-US" altLang="zh-CN" kern="0" dirty="0"/>
              <a:t>URI</a:t>
            </a:r>
          </a:p>
          <a:p>
            <a:pPr eaLnBrk="1" hangingPunct="1">
              <a:buFont typeface="Wingdings" charset="2"/>
              <a:buChar char="n"/>
            </a:pPr>
            <a:r>
              <a:rPr lang="zh-CN" altLang="en-US" kern="0" dirty="0"/>
              <a:t>通过</a:t>
            </a:r>
            <a:r>
              <a:rPr lang="en-US" altLang="zh-CN" kern="0" dirty="0"/>
              <a:t>HTTP</a:t>
            </a:r>
            <a:r>
              <a:rPr lang="zh-CN" altLang="en-US" kern="0" dirty="0"/>
              <a:t>协议方法作连接器对资源进行操作</a:t>
            </a:r>
            <a:endParaRPr lang="en-US" altLang="zh-CN" kern="0" dirty="0"/>
          </a:p>
          <a:p>
            <a:pPr eaLnBrk="1" hangingPunct="1">
              <a:buFont typeface="Wingdings" charset="2"/>
              <a:buChar char="n"/>
            </a:pPr>
            <a:r>
              <a:rPr lang="zh-CN" altLang="en-US" kern="0" dirty="0"/>
              <a:t>对资源的任何操作不改变资源标识</a:t>
            </a:r>
            <a:r>
              <a:rPr lang="en-US" altLang="zh-CN" kern="0" dirty="0"/>
              <a:t>URI</a:t>
            </a:r>
          </a:p>
          <a:p>
            <a:pPr eaLnBrk="1" hangingPunct="1">
              <a:buFont typeface="Wingdings" charset="2"/>
              <a:buChar char="n"/>
            </a:pPr>
            <a:r>
              <a:rPr lang="zh-CN" altLang="en-US" kern="0" dirty="0"/>
              <a:t>所有的服务器操作都是无状态的</a:t>
            </a:r>
          </a:p>
        </p:txBody>
      </p:sp>
    </p:spTree>
    <p:extLst>
      <p:ext uri="{BB962C8B-B14F-4D97-AF65-F5344CB8AC3E}">
        <p14:creationId xmlns:p14="http://schemas.microsoft.com/office/powerpoint/2010/main" val="1200299251"/>
      </p:ext>
    </p:extLst>
  </p:cSld>
  <p:clrMapOvr>
    <a:masterClrMapping/>
  </p:clrMapOvr>
  <p:transition>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无状态</a:t>
            </a:r>
          </a:p>
        </p:txBody>
      </p:sp>
      <p:sp>
        <p:nvSpPr>
          <p:cNvPr id="3" name="内容占位符 2"/>
          <p:cNvSpPr>
            <a:spLocks noGrp="1"/>
          </p:cNvSpPr>
          <p:nvPr>
            <p:ph idx="1"/>
          </p:nvPr>
        </p:nvSpPr>
        <p:spPr/>
        <p:txBody>
          <a:bodyPr/>
          <a:lstStyle/>
          <a:p>
            <a:pPr>
              <a:buFont typeface="Wingdings" charset="2"/>
              <a:buChar char="n"/>
            </a:pPr>
            <a:r>
              <a:rPr lang="zh-CN" altLang="en-US" dirty="0"/>
              <a:t>使得连接器无需保存请求之间的应用状态，从而降低了物理资源的消耗并改善了可伸缩性</a:t>
            </a:r>
            <a:endParaRPr lang="en-US" altLang="zh-CN" dirty="0"/>
          </a:p>
          <a:p>
            <a:pPr>
              <a:buFont typeface="Wingdings" charset="2"/>
              <a:buChar char="n"/>
            </a:pPr>
            <a:r>
              <a:rPr lang="zh-CN" altLang="en-US" dirty="0"/>
              <a:t>允许对交互进行并行处理，处理机制无需理解交互的语义</a:t>
            </a:r>
            <a:endParaRPr lang="en-US" altLang="zh-CN" dirty="0"/>
          </a:p>
          <a:p>
            <a:pPr>
              <a:buFont typeface="Wingdings" charset="2"/>
              <a:buChar char="n"/>
            </a:pPr>
            <a:r>
              <a:rPr lang="zh-CN" altLang="en-US" dirty="0"/>
              <a:t>允许中间组件孤立地查看并理解一个请求，当需要对服务作出动态安排时，这是必需要满足的</a:t>
            </a:r>
            <a:endParaRPr lang="en-US" altLang="zh-CN" dirty="0"/>
          </a:p>
          <a:p>
            <a:pPr>
              <a:buFont typeface="Wingdings" charset="2"/>
              <a:buChar char="n"/>
            </a:pPr>
            <a:r>
              <a:rPr lang="zh-CN" altLang="en-US" dirty="0"/>
              <a:t>强制每个请求都必须包含可能会影响到一个已缓存响应的可重用性的所有信息</a:t>
            </a:r>
            <a:r>
              <a:rPr lang="zh-CN" altLang="en-US"/>
              <a:t>。 </a:t>
            </a:r>
            <a:endParaRPr lang="zh-CN" altLang="en-US" dirty="0"/>
          </a:p>
        </p:txBody>
      </p:sp>
    </p:spTree>
    <p:extLst>
      <p:ext uri="{BB962C8B-B14F-4D97-AF65-F5344CB8AC3E}">
        <p14:creationId xmlns:p14="http://schemas.microsoft.com/office/powerpoint/2010/main" val="1176596655"/>
      </p:ext>
    </p:extLst>
  </p:cSld>
  <p:clrMapOvr>
    <a:masterClrMapping/>
  </p:clrMapOvr>
  <p:transition>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REST</a:t>
            </a:r>
            <a:r>
              <a:rPr lang="zh-CN" altLang="en-US" dirty="0"/>
              <a:t>操作</a:t>
            </a:r>
            <a:endParaRPr kumimoji="1" lang="zh-CN" altLang="en-US" dirty="0"/>
          </a:p>
        </p:txBody>
      </p:sp>
      <p:sp>
        <p:nvSpPr>
          <p:cNvPr id="4" name="Rectangle 3"/>
          <p:cNvSpPr txBox="1">
            <a:spLocks noChangeArrowheads="1"/>
          </p:cNvSpPr>
          <p:nvPr/>
        </p:nvSpPr>
        <p:spPr bwMode="auto">
          <a:xfrm>
            <a:off x="609600" y="1143000"/>
            <a:ext cx="830580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charset="2"/>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charset="2"/>
              <a:defRPr kumimoji="1"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charset="2"/>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charset="2"/>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charset="2"/>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defRPr kumimoji="1" sz="2000" b="1">
                <a:solidFill>
                  <a:schemeClr val="tx1"/>
                </a:solidFill>
                <a:latin typeface="+mn-lt"/>
                <a:ea typeface="+mn-ea"/>
              </a:defRPr>
            </a:lvl9pPr>
          </a:lstStyle>
          <a:p>
            <a:pPr eaLnBrk="1" hangingPunct="1">
              <a:buFont typeface="Wingdings" charset="2"/>
              <a:buChar char="n"/>
            </a:pPr>
            <a:r>
              <a:rPr lang="en-US" altLang="zh-CN" kern="0" dirty="0"/>
              <a:t>CRUD</a:t>
            </a:r>
            <a:r>
              <a:rPr lang="zh-CN" altLang="en-US" kern="0" dirty="0"/>
              <a:t>，针对</a:t>
            </a:r>
            <a:r>
              <a:rPr lang="en-US" altLang="zh-CN" kern="0" dirty="0"/>
              <a:t>Object</a:t>
            </a:r>
          </a:p>
          <a:p>
            <a:pPr lvl="1" eaLnBrk="1" hangingPunct="1">
              <a:buFont typeface="Wingdings" charset="2"/>
              <a:buChar char="n"/>
            </a:pPr>
            <a:r>
              <a:rPr lang="zh-CN" altLang="en-US" dirty="0">
                <a:ea typeface="宋体" charset="-122"/>
              </a:rPr>
              <a:t>获取资源的一个表示：</a:t>
            </a:r>
            <a:r>
              <a:rPr lang="en-US" altLang="zh-CN" dirty="0">
                <a:ea typeface="宋体" charset="-122"/>
              </a:rPr>
              <a:t>HTTP GET</a:t>
            </a:r>
          </a:p>
          <a:p>
            <a:pPr lvl="1" eaLnBrk="1" hangingPunct="1">
              <a:buFont typeface="Wingdings" charset="2"/>
              <a:buChar char="n"/>
            </a:pPr>
            <a:r>
              <a:rPr lang="zh-CN" altLang="en-US" dirty="0">
                <a:ea typeface="宋体" charset="-122"/>
              </a:rPr>
              <a:t>创建一个新资源：</a:t>
            </a:r>
            <a:r>
              <a:rPr lang="en-US" altLang="zh-CN" dirty="0">
                <a:ea typeface="宋体" charset="-122"/>
              </a:rPr>
              <a:t>HTTP POST</a:t>
            </a:r>
          </a:p>
          <a:p>
            <a:pPr lvl="1" eaLnBrk="1" hangingPunct="1">
              <a:buFont typeface="Wingdings" charset="2"/>
              <a:buChar char="n"/>
            </a:pPr>
            <a:r>
              <a:rPr lang="zh-CN" altLang="en-US" dirty="0">
                <a:ea typeface="宋体" charset="-122"/>
              </a:rPr>
              <a:t>修改已有资源：</a:t>
            </a:r>
            <a:r>
              <a:rPr lang="en-US" altLang="zh-CN" dirty="0">
                <a:ea typeface="宋体" charset="-122"/>
              </a:rPr>
              <a:t>HTTP PUT</a:t>
            </a:r>
          </a:p>
          <a:p>
            <a:pPr lvl="1" eaLnBrk="1" hangingPunct="1">
              <a:buFont typeface="Wingdings" charset="2"/>
              <a:buChar char="n"/>
            </a:pPr>
            <a:r>
              <a:rPr lang="zh-CN" altLang="en-US" dirty="0">
                <a:ea typeface="宋体" charset="-122"/>
              </a:rPr>
              <a:t>删除已有资源：</a:t>
            </a:r>
            <a:r>
              <a:rPr lang="en-US" altLang="zh-CN" dirty="0">
                <a:ea typeface="宋体" charset="-122"/>
              </a:rPr>
              <a:t>HTTP DELETE</a:t>
            </a:r>
            <a:endParaRPr lang="en-US" altLang="zh-CN" kern="0" dirty="0"/>
          </a:p>
          <a:p>
            <a:pPr eaLnBrk="1" hangingPunct="1">
              <a:buFont typeface="Wingdings" charset="2"/>
              <a:buChar char="n"/>
            </a:pPr>
            <a:r>
              <a:rPr lang="zh-CN" altLang="en-US" dirty="0">
                <a:ea typeface="宋体" charset="-122"/>
              </a:rPr>
              <a:t>安全性与幂等性</a:t>
            </a:r>
            <a:endParaRPr lang="en-US" altLang="zh-CN" dirty="0">
              <a:ea typeface="宋体" charset="-122"/>
            </a:endParaRPr>
          </a:p>
          <a:p>
            <a:pPr lvl="1" eaLnBrk="1" hangingPunct="1">
              <a:buFont typeface="Wingdings" charset="2"/>
              <a:buChar char="n"/>
            </a:pPr>
            <a:r>
              <a:rPr lang="en-US" altLang="zh-CN" dirty="0">
                <a:ea typeface="宋体" charset="-122"/>
              </a:rPr>
              <a:t>GET</a:t>
            </a:r>
            <a:r>
              <a:rPr lang="zh-CN" altLang="en-US" dirty="0">
                <a:ea typeface="宋体" charset="-122"/>
              </a:rPr>
              <a:t>请求是安全的</a:t>
            </a:r>
            <a:endParaRPr lang="en-US" altLang="zh-CN" dirty="0">
              <a:ea typeface="宋体" charset="-122"/>
            </a:endParaRPr>
          </a:p>
          <a:p>
            <a:pPr lvl="1" eaLnBrk="1" hangingPunct="1">
              <a:buFont typeface="Wingdings" charset="2"/>
              <a:buChar char="n"/>
            </a:pPr>
            <a:r>
              <a:rPr lang="en-US" altLang="zh-CN" dirty="0">
                <a:ea typeface="宋体" charset="-122"/>
              </a:rPr>
              <a:t>GET</a:t>
            </a:r>
            <a:r>
              <a:rPr lang="zh-CN" altLang="en-US" dirty="0">
                <a:ea typeface="宋体" charset="-122"/>
              </a:rPr>
              <a:t>、</a:t>
            </a:r>
            <a:r>
              <a:rPr lang="en-US" altLang="zh-CN" dirty="0">
                <a:ea typeface="宋体" charset="-122"/>
              </a:rPr>
              <a:t>PUT</a:t>
            </a:r>
            <a:r>
              <a:rPr lang="zh-CN" altLang="en-US" dirty="0">
                <a:ea typeface="宋体" charset="-122"/>
              </a:rPr>
              <a:t>和</a:t>
            </a:r>
            <a:r>
              <a:rPr lang="en-US" altLang="zh-CN" dirty="0">
                <a:ea typeface="宋体" charset="-122"/>
              </a:rPr>
              <a:t>DELETE</a:t>
            </a:r>
            <a:r>
              <a:rPr lang="zh-CN" altLang="en-US" dirty="0">
                <a:ea typeface="宋体" charset="-122"/>
              </a:rPr>
              <a:t>请求是幂等的</a:t>
            </a:r>
          </a:p>
        </p:txBody>
      </p:sp>
    </p:spTree>
    <p:extLst>
      <p:ext uri="{BB962C8B-B14F-4D97-AF65-F5344CB8AC3E}">
        <p14:creationId xmlns:p14="http://schemas.microsoft.com/office/powerpoint/2010/main" val="2115615286"/>
      </p:ext>
    </p:extLst>
  </p:cSld>
  <p:clrMapOvr>
    <a:masterClrMapping/>
  </p:clrMapOvr>
  <p:transition>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98369-30C4-D249-B8D3-72E8D8A86572}"/>
              </a:ext>
            </a:extLst>
          </p:cNvPr>
          <p:cNvSpPr>
            <a:spLocks noGrp="1"/>
          </p:cNvSpPr>
          <p:nvPr>
            <p:ph type="title"/>
          </p:nvPr>
        </p:nvSpPr>
        <p:spPr/>
        <p:txBody>
          <a:bodyPr/>
          <a:lstStyle/>
          <a:p>
            <a:r>
              <a:rPr lang="zh-CN" altLang="en-US" dirty="0"/>
              <a:t>如何设计好的</a:t>
            </a:r>
            <a:r>
              <a:rPr lang="en-US" altLang="zh-CN" dirty="0"/>
              <a:t>Restful</a:t>
            </a:r>
            <a:r>
              <a:rPr lang="zh-CN" altLang="en-US" dirty="0"/>
              <a:t> </a:t>
            </a:r>
            <a:r>
              <a:rPr lang="en-US" altLang="zh-CN" dirty="0"/>
              <a:t>API</a:t>
            </a:r>
            <a:endParaRPr kumimoji="1" lang="zh-CN" altLang="en-US" dirty="0"/>
          </a:p>
        </p:txBody>
      </p:sp>
      <p:sp>
        <p:nvSpPr>
          <p:cNvPr id="3" name="内容占位符 2">
            <a:extLst>
              <a:ext uri="{FF2B5EF4-FFF2-40B4-BE49-F238E27FC236}">
                <a16:creationId xmlns:a16="http://schemas.microsoft.com/office/drawing/2014/main" id="{FEFC6316-DF3F-864F-B557-13A0B05C6273}"/>
              </a:ext>
            </a:extLst>
          </p:cNvPr>
          <p:cNvSpPr>
            <a:spLocks noGrp="1"/>
          </p:cNvSpPr>
          <p:nvPr>
            <p:ph idx="1"/>
          </p:nvPr>
        </p:nvSpPr>
        <p:spPr/>
        <p:txBody>
          <a:bodyPr/>
          <a:lstStyle/>
          <a:p>
            <a:pPr eaLnBrk="1" hangingPunct="1">
              <a:buFont typeface="Wingdings" charset="2"/>
              <a:buChar char="n"/>
            </a:pPr>
            <a:r>
              <a:rPr lang="en-US" altLang="zh-CN" dirty="0">
                <a:ea typeface="宋体" charset="-122"/>
              </a:rPr>
              <a:t>CURD</a:t>
            </a:r>
            <a:r>
              <a:rPr lang="zh-CN" altLang="en-US" dirty="0">
                <a:ea typeface="宋体" charset="-122"/>
              </a:rPr>
              <a:t> </a:t>
            </a:r>
            <a:r>
              <a:rPr lang="en-US" altLang="zh-CN" dirty="0">
                <a:ea typeface="宋体" charset="-122"/>
              </a:rPr>
              <a:t>+</a:t>
            </a:r>
            <a:r>
              <a:rPr lang="zh-CN" altLang="en-US" dirty="0">
                <a:ea typeface="宋体" charset="-122"/>
              </a:rPr>
              <a:t> 名词</a:t>
            </a:r>
            <a:endParaRPr lang="en-US" altLang="zh-CN" dirty="0">
              <a:ea typeface="宋体" charset="-122"/>
            </a:endParaRPr>
          </a:p>
          <a:p>
            <a:pPr marL="800100" lvl="1" indent="-342900" eaLnBrk="1" hangingPunct="1">
              <a:buFont typeface="Wingdings" charset="2"/>
              <a:buChar char="n"/>
            </a:pPr>
            <a:r>
              <a:rPr lang="en" altLang="zh-CN" sz="2400" dirty="0">
                <a:ea typeface="宋体" charset="-122"/>
              </a:rPr>
              <a:t>/</a:t>
            </a:r>
            <a:r>
              <a:rPr lang="en" altLang="zh-CN" sz="2400" dirty="0" err="1">
                <a:ea typeface="宋体" charset="-122"/>
              </a:rPr>
              <a:t>getAllUsers</a:t>
            </a:r>
            <a:r>
              <a:rPr lang="en" altLang="zh-CN" sz="2400" dirty="0">
                <a:ea typeface="宋体" charset="-122"/>
              </a:rPr>
              <a:t>		vs	GET /users</a:t>
            </a:r>
          </a:p>
          <a:p>
            <a:pPr eaLnBrk="1" hangingPunct="1">
              <a:buFont typeface="Wingdings" charset="2"/>
              <a:buChar char="n"/>
            </a:pPr>
            <a:r>
              <a:rPr lang="en-US" altLang="zh-CN" dirty="0">
                <a:ea typeface="宋体" charset="-122"/>
              </a:rPr>
              <a:t>login/logout</a:t>
            </a:r>
          </a:p>
          <a:p>
            <a:pPr marL="800100" lvl="1" indent="-342900" eaLnBrk="1" hangingPunct="1">
              <a:buFont typeface="Wingdings" charset="2"/>
              <a:buChar char="n"/>
            </a:pPr>
            <a:r>
              <a:rPr lang="en-US" altLang="zh-CN" sz="2400" dirty="0">
                <a:ea typeface="宋体" charset="-122"/>
              </a:rPr>
              <a:t>POST /session</a:t>
            </a:r>
          </a:p>
          <a:p>
            <a:pPr marL="800100" lvl="1" indent="-342900" eaLnBrk="1" hangingPunct="1">
              <a:buFont typeface="Wingdings" charset="2"/>
              <a:buChar char="n"/>
            </a:pPr>
            <a:r>
              <a:rPr lang="en-US" altLang="zh-CN" sz="2400" dirty="0">
                <a:ea typeface="宋体" charset="-122"/>
              </a:rPr>
              <a:t>DELETE /</a:t>
            </a:r>
            <a:r>
              <a:rPr lang="en-US" altLang="zh-CN" sz="2400" dirty="0" err="1">
                <a:ea typeface="宋体" charset="-122"/>
              </a:rPr>
              <a:t>session?id</a:t>
            </a:r>
            <a:r>
              <a:rPr lang="en-US" altLang="zh-CN" sz="2400" dirty="0">
                <a:ea typeface="宋体" charset="-122"/>
              </a:rPr>
              <a:t>=xxx</a:t>
            </a:r>
          </a:p>
          <a:p>
            <a:pPr eaLnBrk="1" hangingPunct="1">
              <a:buFont typeface="Wingdings" charset="2"/>
              <a:buChar char="n"/>
            </a:pPr>
            <a:r>
              <a:rPr lang="en-US" altLang="zh-CN" dirty="0" err="1">
                <a:ea typeface="宋体" charset="-122"/>
              </a:rPr>
              <a:t>url</a:t>
            </a:r>
            <a:r>
              <a:rPr lang="zh-CN" altLang="en-US" dirty="0">
                <a:ea typeface="宋体" charset="-122"/>
              </a:rPr>
              <a:t>层级</a:t>
            </a:r>
            <a:endParaRPr lang="en-US" altLang="zh-CN" dirty="0">
              <a:ea typeface="宋体" charset="-122"/>
            </a:endParaRPr>
          </a:p>
          <a:p>
            <a:pPr marL="800100" lvl="1" indent="-342900" eaLnBrk="1" hangingPunct="1">
              <a:buFont typeface="Wingdings" charset="2"/>
              <a:buChar char="n"/>
            </a:pPr>
            <a:r>
              <a:rPr lang="en-US" altLang="zh-CN" sz="2400" dirty="0">
                <a:ea typeface="宋体" charset="-122"/>
              </a:rPr>
              <a:t>/users/1/posts	vs	/</a:t>
            </a:r>
            <a:r>
              <a:rPr lang="en-US" altLang="zh-CN" sz="2400" dirty="0" err="1">
                <a:ea typeface="宋体" charset="-122"/>
              </a:rPr>
              <a:t>posts?userId</a:t>
            </a:r>
            <a:r>
              <a:rPr lang="en-US" altLang="zh-CN" sz="2400" dirty="0">
                <a:ea typeface="宋体" charset="-122"/>
              </a:rPr>
              <a:t>=1</a:t>
            </a:r>
          </a:p>
          <a:p>
            <a:pPr eaLnBrk="1" hangingPunct="1">
              <a:buFont typeface="Wingdings" charset="2"/>
              <a:buChar char="n"/>
            </a:pPr>
            <a:endParaRPr lang="en-US" altLang="zh-CN" dirty="0">
              <a:ea typeface="宋体" charset="-122"/>
            </a:endParaRPr>
          </a:p>
          <a:p>
            <a:pPr eaLnBrk="1" hangingPunct="1">
              <a:buFont typeface="Wingdings" charset="2"/>
              <a:buChar char="n"/>
            </a:pPr>
            <a:r>
              <a:rPr lang="en-US" altLang="zh-CN" dirty="0">
                <a:ea typeface="宋体" charset="-122"/>
              </a:rPr>
              <a:t>Web Server</a:t>
            </a:r>
            <a:r>
              <a:rPr lang="zh-CN" altLang="en-US" dirty="0">
                <a:ea typeface="宋体" charset="-122"/>
              </a:rPr>
              <a:t>只支持</a:t>
            </a:r>
            <a:r>
              <a:rPr lang="en-US" altLang="zh-CN" dirty="0">
                <a:ea typeface="宋体" charset="-122"/>
              </a:rPr>
              <a:t>GET</a:t>
            </a:r>
            <a:r>
              <a:rPr lang="zh-CN" altLang="en-US" dirty="0">
                <a:ea typeface="宋体" charset="-122"/>
              </a:rPr>
              <a:t>和</a:t>
            </a:r>
            <a:r>
              <a:rPr lang="en-US" altLang="zh-CN" dirty="0">
                <a:ea typeface="宋体" charset="-122"/>
              </a:rPr>
              <a:t>POST</a:t>
            </a:r>
          </a:p>
          <a:p>
            <a:endParaRPr kumimoji="1" lang="zh-CN" altLang="en-US" dirty="0"/>
          </a:p>
        </p:txBody>
      </p:sp>
    </p:spTree>
    <p:extLst>
      <p:ext uri="{BB962C8B-B14F-4D97-AF65-F5344CB8AC3E}">
        <p14:creationId xmlns:p14="http://schemas.microsoft.com/office/powerpoint/2010/main" val="3944793696"/>
      </p:ext>
    </p:extLst>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zh-CN" dirty="0">
                <a:ea typeface="宋体" charset="-122"/>
              </a:rPr>
              <a:t>Web Service</a:t>
            </a:r>
          </a:p>
        </p:txBody>
      </p:sp>
      <p:sp>
        <p:nvSpPr>
          <p:cNvPr id="304131" name="Rectangle 3"/>
          <p:cNvSpPr>
            <a:spLocks noGrp="1" noChangeArrowheads="1"/>
          </p:cNvSpPr>
          <p:nvPr>
            <p:ph type="body" idx="1"/>
          </p:nvPr>
        </p:nvSpPr>
        <p:spPr>
          <a:xfrm>
            <a:off x="381000" y="1416050"/>
            <a:ext cx="8388350" cy="4192588"/>
          </a:xfrm>
        </p:spPr>
        <p:txBody>
          <a:bodyPr/>
          <a:lstStyle/>
          <a:p>
            <a:pPr>
              <a:buClr>
                <a:schemeClr val="tx1"/>
              </a:buClr>
              <a:buSzTx/>
              <a:buFontTx/>
              <a:buChar char="•"/>
            </a:pPr>
            <a:r>
              <a:rPr lang="en-US" altLang="zh-CN" sz="2800">
                <a:ea typeface="宋体" charset="-122"/>
              </a:rPr>
              <a:t>A unit of application logic that provide data and services to other applications</a:t>
            </a:r>
          </a:p>
          <a:p>
            <a:pPr>
              <a:buClr>
                <a:schemeClr val="tx1"/>
              </a:buClr>
              <a:buSzTx/>
              <a:buFontTx/>
              <a:buChar char="•"/>
            </a:pPr>
            <a:r>
              <a:rPr lang="en-US" altLang="zh-CN" sz="2800">
                <a:ea typeface="宋体" charset="-122"/>
              </a:rPr>
              <a:t>Loosely coupled, stateless connectivity for distributed computing</a:t>
            </a:r>
          </a:p>
          <a:p>
            <a:pPr>
              <a:buClr>
                <a:schemeClr val="tx1"/>
              </a:buClr>
              <a:buSzTx/>
              <a:buFontTx/>
              <a:buChar char="•"/>
            </a:pPr>
            <a:r>
              <a:rPr lang="en-US" altLang="zh-CN" sz="2800">
                <a:ea typeface="宋体" charset="-122"/>
              </a:rPr>
              <a:t>Generally transmitted over HTTP</a:t>
            </a:r>
          </a:p>
          <a:p>
            <a:pPr>
              <a:buClr>
                <a:schemeClr val="tx1"/>
              </a:buClr>
              <a:buSzTx/>
              <a:buFontTx/>
              <a:buChar char="•"/>
            </a:pPr>
            <a:r>
              <a:rPr lang="en-US" altLang="zh-CN" sz="2800">
                <a:ea typeface="宋体" charset="-122"/>
              </a:rPr>
              <a:t>Uses entirely open standards driven by the key players (MS, IBM, …)</a:t>
            </a:r>
          </a:p>
          <a:p>
            <a:pPr>
              <a:buClr>
                <a:schemeClr val="tx1"/>
              </a:buClr>
              <a:buSzTx/>
              <a:buFontTx/>
              <a:buChar char="•"/>
            </a:pPr>
            <a:r>
              <a:rPr lang="en-US" altLang="zh-CN" sz="2800">
                <a:ea typeface="宋体" charset="-122"/>
              </a:rPr>
              <a:t>Website – Application to User</a:t>
            </a:r>
          </a:p>
          <a:p>
            <a:pPr>
              <a:buClr>
                <a:schemeClr val="tx1"/>
              </a:buClr>
              <a:buSzTx/>
              <a:buFontTx/>
              <a:buChar char="•"/>
            </a:pPr>
            <a:r>
              <a:rPr lang="en-US" altLang="zh-CN" sz="2800">
                <a:ea typeface="宋体" charset="-122"/>
              </a:rPr>
              <a:t>Web Service – Application to Application</a:t>
            </a:r>
            <a:endParaRPr lang="zh-CN" altLang="en-US" sz="2800">
              <a:ea typeface="宋体" charset="-122"/>
            </a:endParaRPr>
          </a:p>
        </p:txBody>
      </p:sp>
    </p:spTree>
    <p:extLst>
      <p:ext uri="{BB962C8B-B14F-4D97-AF65-F5344CB8AC3E}">
        <p14:creationId xmlns:p14="http://schemas.microsoft.com/office/powerpoint/2010/main" val="346592240"/>
      </p:ext>
    </p:extLst>
  </p:cSld>
  <p:clrMapOvr>
    <a:masterClrMapping/>
  </p:clrMapOvr>
  <p:transition>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5" name="Oval 5"/>
          <p:cNvSpPr>
            <a:spLocks noChangeArrowheads="1"/>
          </p:cNvSpPr>
          <p:nvPr/>
        </p:nvSpPr>
        <p:spPr bwMode="auto">
          <a:xfrm>
            <a:off x="3478213" y="3581400"/>
            <a:ext cx="2541587" cy="647700"/>
          </a:xfrm>
          <a:prstGeom prst="ellipse">
            <a:avLst/>
          </a:prstGeom>
          <a:solidFill>
            <a:srgbClr val="FFFF99"/>
          </a:solidFill>
          <a:ln w="38100">
            <a:solidFill>
              <a:schemeClr val="accent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altLang="zh-CN" sz="2400" dirty="0">
                <a:solidFill>
                  <a:srgbClr val="FF5050"/>
                </a:solidFill>
                <a:effectLst/>
                <a:latin typeface="Comic Sans MS" charset="0"/>
                <a:ea typeface="Arial" charset="0"/>
                <a:cs typeface="Arial" charset="0"/>
              </a:rPr>
              <a:t>Book Store</a:t>
            </a:r>
            <a:endParaRPr lang="he-IL" altLang="zh-CN" sz="2400" dirty="0">
              <a:solidFill>
                <a:srgbClr val="FF5050"/>
              </a:solidFill>
              <a:effectLst/>
              <a:latin typeface="Comic Sans MS" charset="0"/>
              <a:ea typeface="Arial" charset="0"/>
              <a:cs typeface="Arial" charset="0"/>
            </a:endParaRPr>
          </a:p>
        </p:txBody>
      </p:sp>
      <p:grpSp>
        <p:nvGrpSpPr>
          <p:cNvPr id="389126" name="Group 6"/>
          <p:cNvGrpSpPr>
            <a:grpSpLocks/>
          </p:cNvGrpSpPr>
          <p:nvPr/>
        </p:nvGrpSpPr>
        <p:grpSpPr bwMode="auto">
          <a:xfrm>
            <a:off x="685800" y="1524000"/>
            <a:ext cx="1179513" cy="1030288"/>
            <a:chOff x="515" y="1025"/>
            <a:chExt cx="743" cy="649"/>
          </a:xfrm>
        </p:grpSpPr>
        <p:sp>
          <p:nvSpPr>
            <p:cNvPr id="389127" name="Freeform 7"/>
            <p:cNvSpPr>
              <a:spLocks/>
            </p:cNvSpPr>
            <p:nvPr/>
          </p:nvSpPr>
          <p:spPr bwMode="auto">
            <a:xfrm>
              <a:off x="515" y="1025"/>
              <a:ext cx="588" cy="561"/>
            </a:xfrm>
            <a:custGeom>
              <a:avLst/>
              <a:gdLst>
                <a:gd name="T0" fmla="*/ 954 w 2349"/>
                <a:gd name="T1" fmla="*/ 251 h 2244"/>
                <a:gd name="T2" fmla="*/ 1873 w 2349"/>
                <a:gd name="T3" fmla="*/ 26 h 2244"/>
                <a:gd name="T4" fmla="*/ 2097 w 2349"/>
                <a:gd name="T5" fmla="*/ 1 h 2244"/>
                <a:gd name="T6" fmla="*/ 2242 w 2349"/>
                <a:gd name="T7" fmla="*/ 139 h 2244"/>
                <a:gd name="T8" fmla="*/ 2129 w 2349"/>
                <a:gd name="T9" fmla="*/ 1063 h 2244"/>
                <a:gd name="T10" fmla="*/ 2030 w 2349"/>
                <a:gd name="T11" fmla="*/ 1435 h 2244"/>
                <a:gd name="T12" fmla="*/ 1742 w 2349"/>
                <a:gd name="T13" fmla="*/ 1439 h 2244"/>
                <a:gd name="T14" fmla="*/ 1978 w 2349"/>
                <a:gd name="T15" fmla="*/ 1527 h 2244"/>
                <a:gd name="T16" fmla="*/ 2273 w 2349"/>
                <a:gd name="T17" fmla="*/ 1596 h 2244"/>
                <a:gd name="T18" fmla="*/ 2285 w 2349"/>
                <a:gd name="T19" fmla="*/ 1795 h 2244"/>
                <a:gd name="T20" fmla="*/ 2343 w 2349"/>
                <a:gd name="T21" fmla="*/ 2111 h 2244"/>
                <a:gd name="T22" fmla="*/ 2263 w 2349"/>
                <a:gd name="T23" fmla="*/ 2244 h 2244"/>
                <a:gd name="T24" fmla="*/ 491 w 2349"/>
                <a:gd name="T25" fmla="*/ 2197 h 2244"/>
                <a:gd name="T26" fmla="*/ 347 w 2349"/>
                <a:gd name="T27" fmla="*/ 2149 h 2244"/>
                <a:gd name="T28" fmla="*/ 285 w 2349"/>
                <a:gd name="T29" fmla="*/ 1908 h 2244"/>
                <a:gd name="T30" fmla="*/ 169 w 2349"/>
                <a:gd name="T31" fmla="*/ 1698 h 2244"/>
                <a:gd name="T32" fmla="*/ 178 w 2349"/>
                <a:gd name="T33" fmla="*/ 1636 h 2244"/>
                <a:gd name="T34" fmla="*/ 97 w 2349"/>
                <a:gd name="T35" fmla="*/ 1605 h 2244"/>
                <a:gd name="T36" fmla="*/ 78 w 2349"/>
                <a:gd name="T37" fmla="*/ 1505 h 2244"/>
                <a:gd name="T38" fmla="*/ 0 w 2349"/>
                <a:gd name="T39" fmla="*/ 1367 h 2244"/>
                <a:gd name="T40" fmla="*/ 41 w 2349"/>
                <a:gd name="T41" fmla="*/ 1269 h 2244"/>
                <a:gd name="T42" fmla="*/ 32 w 2349"/>
                <a:gd name="T43" fmla="*/ 1134 h 2244"/>
                <a:gd name="T44" fmla="*/ 106 w 2349"/>
                <a:gd name="T45" fmla="*/ 1224 h 2244"/>
                <a:gd name="T46" fmla="*/ 278 w 2349"/>
                <a:gd name="T47" fmla="*/ 1518 h 2244"/>
                <a:gd name="T48" fmla="*/ 274 w 2349"/>
                <a:gd name="T49" fmla="*/ 1348 h 2244"/>
                <a:gd name="T50" fmla="*/ 214 w 2349"/>
                <a:gd name="T51" fmla="*/ 1213 h 2244"/>
                <a:gd name="T52" fmla="*/ 295 w 2349"/>
                <a:gd name="T53" fmla="*/ 1125 h 2244"/>
                <a:gd name="T54" fmla="*/ 388 w 2349"/>
                <a:gd name="T55" fmla="*/ 1226 h 2244"/>
                <a:gd name="T56" fmla="*/ 340 w 2349"/>
                <a:gd name="T57" fmla="*/ 1343 h 2244"/>
                <a:gd name="T58" fmla="*/ 417 w 2349"/>
                <a:gd name="T59" fmla="*/ 1607 h 2244"/>
                <a:gd name="T60" fmla="*/ 443 w 2349"/>
                <a:gd name="T61" fmla="*/ 1263 h 2244"/>
                <a:gd name="T62" fmla="*/ 444 w 2349"/>
                <a:gd name="T63" fmla="*/ 1210 h 2244"/>
                <a:gd name="T64" fmla="*/ 452 w 2349"/>
                <a:gd name="T65" fmla="*/ 1168 h 2244"/>
                <a:gd name="T66" fmla="*/ 484 w 2349"/>
                <a:gd name="T67" fmla="*/ 1112 h 2244"/>
                <a:gd name="T68" fmla="*/ 548 w 2349"/>
                <a:gd name="T69" fmla="*/ 1039 h 2244"/>
                <a:gd name="T70" fmla="*/ 582 w 2349"/>
                <a:gd name="T71" fmla="*/ 981 h 2244"/>
                <a:gd name="T72" fmla="*/ 793 w 2349"/>
                <a:gd name="T73" fmla="*/ 1050 h 2244"/>
                <a:gd name="T74" fmla="*/ 625 w 2349"/>
                <a:gd name="T75" fmla="*/ 1501 h 2244"/>
                <a:gd name="T76" fmla="*/ 728 w 2349"/>
                <a:gd name="T77" fmla="*/ 1566 h 2244"/>
                <a:gd name="T78" fmla="*/ 677 w 2349"/>
                <a:gd name="T79" fmla="*/ 1630 h 2244"/>
                <a:gd name="T80" fmla="*/ 623 w 2349"/>
                <a:gd name="T81" fmla="*/ 1925 h 2244"/>
                <a:gd name="T82" fmla="*/ 831 w 2349"/>
                <a:gd name="T83" fmla="*/ 1805 h 2244"/>
                <a:gd name="T84" fmla="*/ 823 w 2349"/>
                <a:gd name="T85" fmla="*/ 1670 h 2244"/>
                <a:gd name="T86" fmla="*/ 1093 w 2349"/>
                <a:gd name="T87" fmla="*/ 1610 h 2244"/>
                <a:gd name="T88" fmla="*/ 1164 w 2349"/>
                <a:gd name="T89" fmla="*/ 1574 h 2244"/>
                <a:gd name="T90" fmla="*/ 1237 w 2349"/>
                <a:gd name="T91" fmla="*/ 1440 h 2244"/>
                <a:gd name="T92" fmla="*/ 964 w 2349"/>
                <a:gd name="T93" fmla="*/ 1128 h 2244"/>
                <a:gd name="T94" fmla="*/ 816 w 2349"/>
                <a:gd name="T95" fmla="*/ 562 h 2244"/>
                <a:gd name="T96" fmla="*/ 790 w 2349"/>
                <a:gd name="T97" fmla="*/ 345 h 2244"/>
                <a:gd name="T98" fmla="*/ 790 w 2349"/>
                <a:gd name="T99" fmla="*/ 345 h 2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49" h="2244">
                  <a:moveTo>
                    <a:pt x="790" y="345"/>
                  </a:moveTo>
                  <a:lnTo>
                    <a:pt x="954" y="251"/>
                  </a:lnTo>
                  <a:lnTo>
                    <a:pt x="1420" y="116"/>
                  </a:lnTo>
                  <a:lnTo>
                    <a:pt x="1873" y="26"/>
                  </a:lnTo>
                  <a:lnTo>
                    <a:pt x="2032" y="0"/>
                  </a:lnTo>
                  <a:lnTo>
                    <a:pt x="2097" y="1"/>
                  </a:lnTo>
                  <a:lnTo>
                    <a:pt x="2174" y="45"/>
                  </a:lnTo>
                  <a:lnTo>
                    <a:pt x="2242" y="139"/>
                  </a:lnTo>
                  <a:lnTo>
                    <a:pt x="2268" y="236"/>
                  </a:lnTo>
                  <a:lnTo>
                    <a:pt x="2129" y="1063"/>
                  </a:lnTo>
                  <a:lnTo>
                    <a:pt x="2081" y="1375"/>
                  </a:lnTo>
                  <a:lnTo>
                    <a:pt x="2030" y="1435"/>
                  </a:lnTo>
                  <a:lnTo>
                    <a:pt x="1836" y="1401"/>
                  </a:lnTo>
                  <a:lnTo>
                    <a:pt x="1742" y="1439"/>
                  </a:lnTo>
                  <a:lnTo>
                    <a:pt x="1843" y="1495"/>
                  </a:lnTo>
                  <a:lnTo>
                    <a:pt x="1978" y="1527"/>
                  </a:lnTo>
                  <a:lnTo>
                    <a:pt x="1985" y="1594"/>
                  </a:lnTo>
                  <a:lnTo>
                    <a:pt x="2273" y="1596"/>
                  </a:lnTo>
                  <a:lnTo>
                    <a:pt x="2316" y="1596"/>
                  </a:lnTo>
                  <a:lnTo>
                    <a:pt x="2285" y="1795"/>
                  </a:lnTo>
                  <a:lnTo>
                    <a:pt x="2250" y="2014"/>
                  </a:lnTo>
                  <a:lnTo>
                    <a:pt x="2343" y="2111"/>
                  </a:lnTo>
                  <a:lnTo>
                    <a:pt x="2349" y="2159"/>
                  </a:lnTo>
                  <a:lnTo>
                    <a:pt x="2263" y="2244"/>
                  </a:lnTo>
                  <a:lnTo>
                    <a:pt x="964" y="2164"/>
                  </a:lnTo>
                  <a:lnTo>
                    <a:pt x="491" y="2197"/>
                  </a:lnTo>
                  <a:lnTo>
                    <a:pt x="440" y="2158"/>
                  </a:lnTo>
                  <a:lnTo>
                    <a:pt x="347" y="2149"/>
                  </a:lnTo>
                  <a:lnTo>
                    <a:pt x="315" y="2126"/>
                  </a:lnTo>
                  <a:lnTo>
                    <a:pt x="285" y="1908"/>
                  </a:lnTo>
                  <a:lnTo>
                    <a:pt x="213" y="1719"/>
                  </a:lnTo>
                  <a:lnTo>
                    <a:pt x="169" y="1698"/>
                  </a:lnTo>
                  <a:lnTo>
                    <a:pt x="169" y="1668"/>
                  </a:lnTo>
                  <a:lnTo>
                    <a:pt x="178" y="1636"/>
                  </a:lnTo>
                  <a:lnTo>
                    <a:pt x="164" y="1570"/>
                  </a:lnTo>
                  <a:lnTo>
                    <a:pt x="97" y="1605"/>
                  </a:lnTo>
                  <a:lnTo>
                    <a:pt x="51" y="1596"/>
                  </a:lnTo>
                  <a:lnTo>
                    <a:pt x="78" y="1505"/>
                  </a:lnTo>
                  <a:lnTo>
                    <a:pt x="15" y="1431"/>
                  </a:lnTo>
                  <a:lnTo>
                    <a:pt x="0" y="1367"/>
                  </a:lnTo>
                  <a:lnTo>
                    <a:pt x="4" y="1307"/>
                  </a:lnTo>
                  <a:lnTo>
                    <a:pt x="41" y="1269"/>
                  </a:lnTo>
                  <a:lnTo>
                    <a:pt x="70" y="1235"/>
                  </a:lnTo>
                  <a:lnTo>
                    <a:pt x="32" y="1134"/>
                  </a:lnTo>
                  <a:lnTo>
                    <a:pt x="95" y="1109"/>
                  </a:lnTo>
                  <a:lnTo>
                    <a:pt x="106" y="1224"/>
                  </a:lnTo>
                  <a:lnTo>
                    <a:pt x="161" y="1224"/>
                  </a:lnTo>
                  <a:lnTo>
                    <a:pt x="278" y="1518"/>
                  </a:lnTo>
                  <a:lnTo>
                    <a:pt x="308" y="1404"/>
                  </a:lnTo>
                  <a:lnTo>
                    <a:pt x="274" y="1348"/>
                  </a:lnTo>
                  <a:lnTo>
                    <a:pt x="229" y="1284"/>
                  </a:lnTo>
                  <a:lnTo>
                    <a:pt x="214" y="1213"/>
                  </a:lnTo>
                  <a:lnTo>
                    <a:pt x="240" y="1145"/>
                  </a:lnTo>
                  <a:lnTo>
                    <a:pt x="295" y="1125"/>
                  </a:lnTo>
                  <a:lnTo>
                    <a:pt x="357" y="1142"/>
                  </a:lnTo>
                  <a:lnTo>
                    <a:pt x="388" y="1226"/>
                  </a:lnTo>
                  <a:lnTo>
                    <a:pt x="380" y="1271"/>
                  </a:lnTo>
                  <a:lnTo>
                    <a:pt x="340" y="1343"/>
                  </a:lnTo>
                  <a:lnTo>
                    <a:pt x="349" y="1431"/>
                  </a:lnTo>
                  <a:lnTo>
                    <a:pt x="417" y="1607"/>
                  </a:lnTo>
                  <a:lnTo>
                    <a:pt x="450" y="1292"/>
                  </a:lnTo>
                  <a:lnTo>
                    <a:pt x="443" y="1263"/>
                  </a:lnTo>
                  <a:lnTo>
                    <a:pt x="458" y="1239"/>
                  </a:lnTo>
                  <a:lnTo>
                    <a:pt x="444" y="1210"/>
                  </a:lnTo>
                  <a:lnTo>
                    <a:pt x="462" y="1189"/>
                  </a:lnTo>
                  <a:lnTo>
                    <a:pt x="452" y="1168"/>
                  </a:lnTo>
                  <a:lnTo>
                    <a:pt x="476" y="1148"/>
                  </a:lnTo>
                  <a:lnTo>
                    <a:pt x="484" y="1112"/>
                  </a:lnTo>
                  <a:lnTo>
                    <a:pt x="482" y="1046"/>
                  </a:lnTo>
                  <a:lnTo>
                    <a:pt x="548" y="1039"/>
                  </a:lnTo>
                  <a:lnTo>
                    <a:pt x="580" y="1039"/>
                  </a:lnTo>
                  <a:lnTo>
                    <a:pt x="582" y="981"/>
                  </a:lnTo>
                  <a:lnTo>
                    <a:pt x="743" y="942"/>
                  </a:lnTo>
                  <a:lnTo>
                    <a:pt x="793" y="1050"/>
                  </a:lnTo>
                  <a:lnTo>
                    <a:pt x="629" y="1478"/>
                  </a:lnTo>
                  <a:lnTo>
                    <a:pt x="625" y="1501"/>
                  </a:lnTo>
                  <a:lnTo>
                    <a:pt x="706" y="1537"/>
                  </a:lnTo>
                  <a:lnTo>
                    <a:pt x="728" y="1566"/>
                  </a:lnTo>
                  <a:lnTo>
                    <a:pt x="728" y="1602"/>
                  </a:lnTo>
                  <a:lnTo>
                    <a:pt x="677" y="1630"/>
                  </a:lnTo>
                  <a:lnTo>
                    <a:pt x="647" y="1734"/>
                  </a:lnTo>
                  <a:lnTo>
                    <a:pt x="623" y="1925"/>
                  </a:lnTo>
                  <a:lnTo>
                    <a:pt x="734" y="1814"/>
                  </a:lnTo>
                  <a:lnTo>
                    <a:pt x="831" y="1805"/>
                  </a:lnTo>
                  <a:lnTo>
                    <a:pt x="810" y="1716"/>
                  </a:lnTo>
                  <a:lnTo>
                    <a:pt x="823" y="1670"/>
                  </a:lnTo>
                  <a:lnTo>
                    <a:pt x="1094" y="1649"/>
                  </a:lnTo>
                  <a:lnTo>
                    <a:pt x="1093" y="1610"/>
                  </a:lnTo>
                  <a:lnTo>
                    <a:pt x="1125" y="1587"/>
                  </a:lnTo>
                  <a:lnTo>
                    <a:pt x="1164" y="1574"/>
                  </a:lnTo>
                  <a:lnTo>
                    <a:pt x="1239" y="1513"/>
                  </a:lnTo>
                  <a:lnTo>
                    <a:pt x="1237" y="1440"/>
                  </a:lnTo>
                  <a:lnTo>
                    <a:pt x="1027" y="1371"/>
                  </a:lnTo>
                  <a:lnTo>
                    <a:pt x="964" y="1128"/>
                  </a:lnTo>
                  <a:lnTo>
                    <a:pt x="862" y="736"/>
                  </a:lnTo>
                  <a:lnTo>
                    <a:pt x="816" y="562"/>
                  </a:lnTo>
                  <a:lnTo>
                    <a:pt x="792" y="395"/>
                  </a:lnTo>
                  <a:lnTo>
                    <a:pt x="790" y="345"/>
                  </a:lnTo>
                  <a:lnTo>
                    <a:pt x="790" y="345"/>
                  </a:lnTo>
                  <a:lnTo>
                    <a:pt x="790" y="3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28" name="Freeform 8"/>
            <p:cNvSpPr>
              <a:spLocks/>
            </p:cNvSpPr>
            <p:nvPr/>
          </p:nvSpPr>
          <p:spPr bwMode="auto">
            <a:xfrm>
              <a:off x="548" y="1327"/>
              <a:ext cx="44" cy="106"/>
            </a:xfrm>
            <a:custGeom>
              <a:avLst/>
              <a:gdLst>
                <a:gd name="T0" fmla="*/ 0 w 176"/>
                <a:gd name="T1" fmla="*/ 14 h 425"/>
                <a:gd name="T2" fmla="*/ 30 w 176"/>
                <a:gd name="T3" fmla="*/ 43 h 425"/>
                <a:gd name="T4" fmla="*/ 45 w 176"/>
                <a:gd name="T5" fmla="*/ 93 h 425"/>
                <a:gd name="T6" fmla="*/ 71 w 176"/>
                <a:gd name="T7" fmla="*/ 144 h 425"/>
                <a:gd name="T8" fmla="*/ 70 w 176"/>
                <a:gd name="T9" fmla="*/ 182 h 425"/>
                <a:gd name="T10" fmla="*/ 101 w 176"/>
                <a:gd name="T11" fmla="*/ 226 h 425"/>
                <a:gd name="T12" fmla="*/ 91 w 176"/>
                <a:gd name="T13" fmla="*/ 250 h 425"/>
                <a:gd name="T14" fmla="*/ 107 w 176"/>
                <a:gd name="T15" fmla="*/ 273 h 425"/>
                <a:gd name="T16" fmla="*/ 83 w 176"/>
                <a:gd name="T17" fmla="*/ 326 h 425"/>
                <a:gd name="T18" fmla="*/ 119 w 176"/>
                <a:gd name="T19" fmla="*/ 327 h 425"/>
                <a:gd name="T20" fmla="*/ 137 w 176"/>
                <a:gd name="T21" fmla="*/ 351 h 425"/>
                <a:gd name="T22" fmla="*/ 127 w 176"/>
                <a:gd name="T23" fmla="*/ 425 h 425"/>
                <a:gd name="T24" fmla="*/ 176 w 176"/>
                <a:gd name="T25" fmla="*/ 421 h 425"/>
                <a:gd name="T26" fmla="*/ 158 w 176"/>
                <a:gd name="T27" fmla="*/ 326 h 425"/>
                <a:gd name="T28" fmla="*/ 107 w 176"/>
                <a:gd name="T29" fmla="*/ 163 h 425"/>
                <a:gd name="T30" fmla="*/ 54 w 176"/>
                <a:gd name="T31" fmla="*/ 30 h 425"/>
                <a:gd name="T32" fmla="*/ 23 w 176"/>
                <a:gd name="T33" fmla="*/ 0 h 425"/>
                <a:gd name="T34" fmla="*/ 0 w 176"/>
                <a:gd name="T35" fmla="*/ 14 h 425"/>
                <a:gd name="T36" fmla="*/ 0 w 176"/>
                <a:gd name="T37" fmla="*/ 14 h 425"/>
                <a:gd name="T38" fmla="*/ 0 w 176"/>
                <a:gd name="T39" fmla="*/ 1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425">
                  <a:moveTo>
                    <a:pt x="0" y="14"/>
                  </a:moveTo>
                  <a:lnTo>
                    <a:pt x="30" y="43"/>
                  </a:lnTo>
                  <a:lnTo>
                    <a:pt x="45" y="93"/>
                  </a:lnTo>
                  <a:lnTo>
                    <a:pt x="71" y="144"/>
                  </a:lnTo>
                  <a:lnTo>
                    <a:pt x="70" y="182"/>
                  </a:lnTo>
                  <a:lnTo>
                    <a:pt x="101" y="226"/>
                  </a:lnTo>
                  <a:lnTo>
                    <a:pt x="91" y="250"/>
                  </a:lnTo>
                  <a:lnTo>
                    <a:pt x="107" y="273"/>
                  </a:lnTo>
                  <a:lnTo>
                    <a:pt x="83" y="326"/>
                  </a:lnTo>
                  <a:lnTo>
                    <a:pt x="119" y="327"/>
                  </a:lnTo>
                  <a:lnTo>
                    <a:pt x="137" y="351"/>
                  </a:lnTo>
                  <a:lnTo>
                    <a:pt x="127" y="425"/>
                  </a:lnTo>
                  <a:lnTo>
                    <a:pt x="176" y="421"/>
                  </a:lnTo>
                  <a:lnTo>
                    <a:pt x="158" y="326"/>
                  </a:lnTo>
                  <a:lnTo>
                    <a:pt x="107" y="163"/>
                  </a:lnTo>
                  <a:lnTo>
                    <a:pt x="54" y="30"/>
                  </a:lnTo>
                  <a:lnTo>
                    <a:pt x="23" y="0"/>
                  </a:lnTo>
                  <a:lnTo>
                    <a:pt x="0" y="14"/>
                  </a:lnTo>
                  <a:lnTo>
                    <a:pt x="0" y="14"/>
                  </a:lnTo>
                  <a:lnTo>
                    <a:pt x="0" y="14"/>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29" name="Freeform 9"/>
            <p:cNvSpPr>
              <a:spLocks/>
            </p:cNvSpPr>
            <p:nvPr/>
          </p:nvSpPr>
          <p:spPr bwMode="auto">
            <a:xfrm>
              <a:off x="523" y="1336"/>
              <a:ext cx="55" cy="99"/>
            </a:xfrm>
            <a:custGeom>
              <a:avLst/>
              <a:gdLst>
                <a:gd name="T0" fmla="*/ 55 w 218"/>
                <a:gd name="T1" fmla="*/ 0 h 397"/>
                <a:gd name="T2" fmla="*/ 22 w 218"/>
                <a:gd name="T3" fmla="*/ 38 h 397"/>
                <a:gd name="T4" fmla="*/ 8 w 218"/>
                <a:gd name="T5" fmla="*/ 88 h 397"/>
                <a:gd name="T6" fmla="*/ 0 w 218"/>
                <a:gd name="T7" fmla="*/ 130 h 397"/>
                <a:gd name="T8" fmla="*/ 18 w 218"/>
                <a:gd name="T9" fmla="*/ 167 h 397"/>
                <a:gd name="T10" fmla="*/ 15 w 218"/>
                <a:gd name="T11" fmla="*/ 194 h 397"/>
                <a:gd name="T12" fmla="*/ 47 w 218"/>
                <a:gd name="T13" fmla="*/ 250 h 397"/>
                <a:gd name="T14" fmla="*/ 57 w 218"/>
                <a:gd name="T15" fmla="*/ 282 h 397"/>
                <a:gd name="T16" fmla="*/ 38 w 218"/>
                <a:gd name="T17" fmla="*/ 326 h 397"/>
                <a:gd name="T18" fmla="*/ 55 w 218"/>
                <a:gd name="T19" fmla="*/ 358 h 397"/>
                <a:gd name="T20" fmla="*/ 129 w 218"/>
                <a:gd name="T21" fmla="*/ 322 h 397"/>
                <a:gd name="T22" fmla="*/ 166 w 218"/>
                <a:gd name="T23" fmla="*/ 397 h 397"/>
                <a:gd name="T24" fmla="*/ 215 w 218"/>
                <a:gd name="T25" fmla="*/ 396 h 397"/>
                <a:gd name="T26" fmla="*/ 218 w 218"/>
                <a:gd name="T27" fmla="*/ 368 h 397"/>
                <a:gd name="T28" fmla="*/ 195 w 218"/>
                <a:gd name="T29" fmla="*/ 291 h 397"/>
                <a:gd name="T30" fmla="*/ 148 w 218"/>
                <a:gd name="T31" fmla="*/ 274 h 397"/>
                <a:gd name="T32" fmla="*/ 177 w 218"/>
                <a:gd name="T33" fmla="*/ 217 h 397"/>
                <a:gd name="T34" fmla="*/ 147 w 218"/>
                <a:gd name="T35" fmla="*/ 147 h 397"/>
                <a:gd name="T36" fmla="*/ 123 w 218"/>
                <a:gd name="T37" fmla="*/ 98 h 397"/>
                <a:gd name="T38" fmla="*/ 119 w 218"/>
                <a:gd name="T39" fmla="*/ 40 h 397"/>
                <a:gd name="T40" fmla="*/ 55 w 218"/>
                <a:gd name="T41" fmla="*/ 0 h 397"/>
                <a:gd name="T42" fmla="*/ 55 w 218"/>
                <a:gd name="T43" fmla="*/ 0 h 397"/>
                <a:gd name="T44" fmla="*/ 55 w 218"/>
                <a:gd name="T45"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8" h="397">
                  <a:moveTo>
                    <a:pt x="55" y="0"/>
                  </a:moveTo>
                  <a:lnTo>
                    <a:pt x="22" y="38"/>
                  </a:lnTo>
                  <a:lnTo>
                    <a:pt x="8" y="88"/>
                  </a:lnTo>
                  <a:lnTo>
                    <a:pt x="0" y="130"/>
                  </a:lnTo>
                  <a:lnTo>
                    <a:pt x="18" y="167"/>
                  </a:lnTo>
                  <a:lnTo>
                    <a:pt x="15" y="194"/>
                  </a:lnTo>
                  <a:lnTo>
                    <a:pt x="47" y="250"/>
                  </a:lnTo>
                  <a:lnTo>
                    <a:pt x="57" y="282"/>
                  </a:lnTo>
                  <a:lnTo>
                    <a:pt x="38" y="326"/>
                  </a:lnTo>
                  <a:lnTo>
                    <a:pt x="55" y="358"/>
                  </a:lnTo>
                  <a:lnTo>
                    <a:pt x="129" y="322"/>
                  </a:lnTo>
                  <a:lnTo>
                    <a:pt x="166" y="397"/>
                  </a:lnTo>
                  <a:lnTo>
                    <a:pt x="215" y="396"/>
                  </a:lnTo>
                  <a:lnTo>
                    <a:pt x="218" y="368"/>
                  </a:lnTo>
                  <a:lnTo>
                    <a:pt x="195" y="291"/>
                  </a:lnTo>
                  <a:lnTo>
                    <a:pt x="148" y="274"/>
                  </a:lnTo>
                  <a:lnTo>
                    <a:pt x="177" y="217"/>
                  </a:lnTo>
                  <a:lnTo>
                    <a:pt x="147" y="147"/>
                  </a:lnTo>
                  <a:lnTo>
                    <a:pt x="123" y="98"/>
                  </a:lnTo>
                  <a:lnTo>
                    <a:pt x="119" y="40"/>
                  </a:lnTo>
                  <a:lnTo>
                    <a:pt x="55" y="0"/>
                  </a:lnTo>
                  <a:lnTo>
                    <a:pt x="55" y="0"/>
                  </a:lnTo>
                  <a:lnTo>
                    <a:pt x="55" y="0"/>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0" name="Freeform 10"/>
            <p:cNvSpPr>
              <a:spLocks/>
            </p:cNvSpPr>
            <p:nvPr/>
          </p:nvSpPr>
          <p:spPr bwMode="auto">
            <a:xfrm>
              <a:off x="634" y="1259"/>
              <a:ext cx="66" cy="172"/>
            </a:xfrm>
            <a:custGeom>
              <a:avLst/>
              <a:gdLst>
                <a:gd name="T0" fmla="*/ 123 w 266"/>
                <a:gd name="T1" fmla="*/ 49 h 687"/>
                <a:gd name="T2" fmla="*/ 266 w 266"/>
                <a:gd name="T3" fmla="*/ 0 h 687"/>
                <a:gd name="T4" fmla="*/ 94 w 266"/>
                <a:gd name="T5" fmla="*/ 675 h 687"/>
                <a:gd name="T6" fmla="*/ 0 w 266"/>
                <a:gd name="T7" fmla="*/ 687 h 687"/>
                <a:gd name="T8" fmla="*/ 123 w 266"/>
                <a:gd name="T9" fmla="*/ 49 h 687"/>
                <a:gd name="T10" fmla="*/ 123 w 266"/>
                <a:gd name="T11" fmla="*/ 49 h 687"/>
                <a:gd name="T12" fmla="*/ 123 w 266"/>
                <a:gd name="T13" fmla="*/ 49 h 687"/>
              </a:gdLst>
              <a:ahLst/>
              <a:cxnLst>
                <a:cxn ang="0">
                  <a:pos x="T0" y="T1"/>
                </a:cxn>
                <a:cxn ang="0">
                  <a:pos x="T2" y="T3"/>
                </a:cxn>
                <a:cxn ang="0">
                  <a:pos x="T4" y="T5"/>
                </a:cxn>
                <a:cxn ang="0">
                  <a:pos x="T6" y="T7"/>
                </a:cxn>
                <a:cxn ang="0">
                  <a:pos x="T8" y="T9"/>
                </a:cxn>
                <a:cxn ang="0">
                  <a:pos x="T10" y="T11"/>
                </a:cxn>
                <a:cxn ang="0">
                  <a:pos x="T12" y="T13"/>
                </a:cxn>
              </a:cxnLst>
              <a:rect l="0" t="0" r="r" b="b"/>
              <a:pathLst>
                <a:path w="266" h="687">
                  <a:moveTo>
                    <a:pt x="123" y="49"/>
                  </a:moveTo>
                  <a:lnTo>
                    <a:pt x="266" y="0"/>
                  </a:lnTo>
                  <a:lnTo>
                    <a:pt x="94" y="675"/>
                  </a:lnTo>
                  <a:lnTo>
                    <a:pt x="0" y="687"/>
                  </a:lnTo>
                  <a:lnTo>
                    <a:pt x="123" y="49"/>
                  </a:lnTo>
                  <a:lnTo>
                    <a:pt x="123" y="49"/>
                  </a:lnTo>
                  <a:lnTo>
                    <a:pt x="123" y="49"/>
                  </a:lnTo>
                  <a:close/>
                </a:path>
              </a:pathLst>
            </a:custGeom>
            <a:solidFill>
              <a:srgbClr val="FFD1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1" name="Freeform 11"/>
            <p:cNvSpPr>
              <a:spLocks/>
            </p:cNvSpPr>
            <p:nvPr/>
          </p:nvSpPr>
          <p:spPr bwMode="auto">
            <a:xfrm>
              <a:off x="632" y="1312"/>
              <a:ext cx="30" cy="31"/>
            </a:xfrm>
            <a:custGeom>
              <a:avLst/>
              <a:gdLst>
                <a:gd name="T0" fmla="*/ 76 w 123"/>
                <a:gd name="T1" fmla="*/ 125 h 125"/>
                <a:gd name="T2" fmla="*/ 109 w 123"/>
                <a:gd name="T3" fmla="*/ 92 h 125"/>
                <a:gd name="T4" fmla="*/ 103 w 123"/>
                <a:gd name="T5" fmla="*/ 56 h 125"/>
                <a:gd name="T6" fmla="*/ 123 w 123"/>
                <a:gd name="T7" fmla="*/ 35 h 125"/>
                <a:gd name="T8" fmla="*/ 94 w 123"/>
                <a:gd name="T9" fmla="*/ 0 h 125"/>
                <a:gd name="T10" fmla="*/ 79 w 123"/>
                <a:gd name="T11" fmla="*/ 23 h 125"/>
                <a:gd name="T12" fmla="*/ 31 w 123"/>
                <a:gd name="T13" fmla="*/ 12 h 125"/>
                <a:gd name="T14" fmla="*/ 7 w 123"/>
                <a:gd name="T15" fmla="*/ 26 h 125"/>
                <a:gd name="T16" fmla="*/ 18 w 123"/>
                <a:gd name="T17" fmla="*/ 48 h 125"/>
                <a:gd name="T18" fmla="*/ 0 w 123"/>
                <a:gd name="T19" fmla="*/ 59 h 125"/>
                <a:gd name="T20" fmla="*/ 23 w 123"/>
                <a:gd name="T21" fmla="*/ 80 h 125"/>
                <a:gd name="T22" fmla="*/ 6 w 123"/>
                <a:gd name="T23" fmla="*/ 97 h 125"/>
                <a:gd name="T24" fmla="*/ 76 w 123"/>
                <a:gd name="T25" fmla="*/ 125 h 125"/>
                <a:gd name="T26" fmla="*/ 76 w 123"/>
                <a:gd name="T27" fmla="*/ 125 h 125"/>
                <a:gd name="T28" fmla="*/ 76 w 123"/>
                <a:gd name="T2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125">
                  <a:moveTo>
                    <a:pt x="76" y="125"/>
                  </a:moveTo>
                  <a:lnTo>
                    <a:pt x="109" y="92"/>
                  </a:lnTo>
                  <a:lnTo>
                    <a:pt x="103" y="56"/>
                  </a:lnTo>
                  <a:lnTo>
                    <a:pt x="123" y="35"/>
                  </a:lnTo>
                  <a:lnTo>
                    <a:pt x="94" y="0"/>
                  </a:lnTo>
                  <a:lnTo>
                    <a:pt x="79" y="23"/>
                  </a:lnTo>
                  <a:lnTo>
                    <a:pt x="31" y="12"/>
                  </a:lnTo>
                  <a:lnTo>
                    <a:pt x="7" y="26"/>
                  </a:lnTo>
                  <a:lnTo>
                    <a:pt x="18" y="48"/>
                  </a:lnTo>
                  <a:lnTo>
                    <a:pt x="0" y="59"/>
                  </a:lnTo>
                  <a:lnTo>
                    <a:pt x="23" y="80"/>
                  </a:lnTo>
                  <a:lnTo>
                    <a:pt x="6" y="97"/>
                  </a:lnTo>
                  <a:lnTo>
                    <a:pt x="76" y="125"/>
                  </a:lnTo>
                  <a:lnTo>
                    <a:pt x="76" y="125"/>
                  </a:lnTo>
                  <a:lnTo>
                    <a:pt x="76" y="125"/>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2" name="Freeform 12"/>
            <p:cNvSpPr>
              <a:spLocks/>
            </p:cNvSpPr>
            <p:nvPr/>
          </p:nvSpPr>
          <p:spPr bwMode="auto">
            <a:xfrm>
              <a:off x="642" y="1284"/>
              <a:ext cx="18" cy="28"/>
            </a:xfrm>
            <a:custGeom>
              <a:avLst/>
              <a:gdLst>
                <a:gd name="T0" fmla="*/ 12 w 72"/>
                <a:gd name="T1" fmla="*/ 107 h 113"/>
                <a:gd name="T2" fmla="*/ 0 w 72"/>
                <a:gd name="T3" fmla="*/ 27 h 113"/>
                <a:gd name="T4" fmla="*/ 72 w 72"/>
                <a:gd name="T5" fmla="*/ 0 h 113"/>
                <a:gd name="T6" fmla="*/ 43 w 72"/>
                <a:gd name="T7" fmla="*/ 113 h 113"/>
                <a:gd name="T8" fmla="*/ 12 w 72"/>
                <a:gd name="T9" fmla="*/ 107 h 113"/>
                <a:gd name="T10" fmla="*/ 12 w 72"/>
                <a:gd name="T11" fmla="*/ 107 h 113"/>
                <a:gd name="T12" fmla="*/ 12 w 72"/>
                <a:gd name="T13" fmla="*/ 107 h 113"/>
              </a:gdLst>
              <a:ahLst/>
              <a:cxnLst>
                <a:cxn ang="0">
                  <a:pos x="T0" y="T1"/>
                </a:cxn>
                <a:cxn ang="0">
                  <a:pos x="T2" y="T3"/>
                </a:cxn>
                <a:cxn ang="0">
                  <a:pos x="T4" y="T5"/>
                </a:cxn>
                <a:cxn ang="0">
                  <a:pos x="T6" y="T7"/>
                </a:cxn>
                <a:cxn ang="0">
                  <a:pos x="T8" y="T9"/>
                </a:cxn>
                <a:cxn ang="0">
                  <a:pos x="T10" y="T11"/>
                </a:cxn>
                <a:cxn ang="0">
                  <a:pos x="T12" y="T13"/>
                </a:cxn>
              </a:cxnLst>
              <a:rect l="0" t="0" r="r" b="b"/>
              <a:pathLst>
                <a:path w="72" h="113">
                  <a:moveTo>
                    <a:pt x="12" y="107"/>
                  </a:moveTo>
                  <a:lnTo>
                    <a:pt x="0" y="27"/>
                  </a:lnTo>
                  <a:lnTo>
                    <a:pt x="72" y="0"/>
                  </a:lnTo>
                  <a:lnTo>
                    <a:pt x="43" y="113"/>
                  </a:lnTo>
                  <a:lnTo>
                    <a:pt x="12" y="107"/>
                  </a:lnTo>
                  <a:lnTo>
                    <a:pt x="12" y="107"/>
                  </a:lnTo>
                  <a:lnTo>
                    <a:pt x="12" y="107"/>
                  </a:lnTo>
                  <a:close/>
                </a:path>
              </a:pathLst>
            </a:custGeom>
            <a:solidFill>
              <a:srgbClr val="FF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3" name="Freeform 13"/>
            <p:cNvSpPr>
              <a:spLocks/>
            </p:cNvSpPr>
            <p:nvPr/>
          </p:nvSpPr>
          <p:spPr bwMode="auto">
            <a:xfrm>
              <a:off x="585" y="1329"/>
              <a:ext cx="32" cy="103"/>
            </a:xfrm>
            <a:custGeom>
              <a:avLst/>
              <a:gdLst>
                <a:gd name="T0" fmla="*/ 115 w 131"/>
                <a:gd name="T1" fmla="*/ 0 h 414"/>
                <a:gd name="T2" fmla="*/ 106 w 131"/>
                <a:gd name="T3" fmla="*/ 46 h 414"/>
                <a:gd name="T4" fmla="*/ 64 w 131"/>
                <a:gd name="T5" fmla="*/ 116 h 414"/>
                <a:gd name="T6" fmla="*/ 44 w 131"/>
                <a:gd name="T7" fmla="*/ 133 h 414"/>
                <a:gd name="T8" fmla="*/ 54 w 131"/>
                <a:gd name="T9" fmla="*/ 193 h 414"/>
                <a:gd name="T10" fmla="*/ 47 w 131"/>
                <a:gd name="T11" fmla="*/ 253 h 414"/>
                <a:gd name="T12" fmla="*/ 44 w 131"/>
                <a:gd name="T13" fmla="*/ 279 h 414"/>
                <a:gd name="T14" fmla="*/ 76 w 131"/>
                <a:gd name="T15" fmla="*/ 361 h 414"/>
                <a:gd name="T16" fmla="*/ 0 w 131"/>
                <a:gd name="T17" fmla="*/ 309 h 414"/>
                <a:gd name="T18" fmla="*/ 29 w 131"/>
                <a:gd name="T19" fmla="*/ 414 h 414"/>
                <a:gd name="T20" fmla="*/ 106 w 131"/>
                <a:gd name="T21" fmla="*/ 407 h 414"/>
                <a:gd name="T22" fmla="*/ 116 w 131"/>
                <a:gd name="T23" fmla="*/ 317 h 414"/>
                <a:gd name="T24" fmla="*/ 79 w 131"/>
                <a:gd name="T25" fmla="*/ 219 h 414"/>
                <a:gd name="T26" fmla="*/ 83 w 131"/>
                <a:gd name="T27" fmla="*/ 150 h 414"/>
                <a:gd name="T28" fmla="*/ 110 w 131"/>
                <a:gd name="T29" fmla="*/ 69 h 414"/>
                <a:gd name="T30" fmla="*/ 131 w 131"/>
                <a:gd name="T31" fmla="*/ 24 h 414"/>
                <a:gd name="T32" fmla="*/ 115 w 131"/>
                <a:gd name="T33" fmla="*/ 0 h 414"/>
                <a:gd name="T34" fmla="*/ 115 w 131"/>
                <a:gd name="T35" fmla="*/ 0 h 414"/>
                <a:gd name="T36" fmla="*/ 115 w 131"/>
                <a:gd name="T3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1" h="414">
                  <a:moveTo>
                    <a:pt x="115" y="0"/>
                  </a:moveTo>
                  <a:lnTo>
                    <a:pt x="106" y="46"/>
                  </a:lnTo>
                  <a:lnTo>
                    <a:pt x="64" y="116"/>
                  </a:lnTo>
                  <a:lnTo>
                    <a:pt x="44" y="133"/>
                  </a:lnTo>
                  <a:lnTo>
                    <a:pt x="54" y="193"/>
                  </a:lnTo>
                  <a:lnTo>
                    <a:pt x="47" y="253"/>
                  </a:lnTo>
                  <a:lnTo>
                    <a:pt x="44" y="279"/>
                  </a:lnTo>
                  <a:lnTo>
                    <a:pt x="76" y="361"/>
                  </a:lnTo>
                  <a:lnTo>
                    <a:pt x="0" y="309"/>
                  </a:lnTo>
                  <a:lnTo>
                    <a:pt x="29" y="414"/>
                  </a:lnTo>
                  <a:lnTo>
                    <a:pt x="106" y="407"/>
                  </a:lnTo>
                  <a:lnTo>
                    <a:pt x="116" y="317"/>
                  </a:lnTo>
                  <a:lnTo>
                    <a:pt x="79" y="219"/>
                  </a:lnTo>
                  <a:lnTo>
                    <a:pt x="83" y="150"/>
                  </a:lnTo>
                  <a:lnTo>
                    <a:pt x="110" y="69"/>
                  </a:lnTo>
                  <a:lnTo>
                    <a:pt x="131" y="24"/>
                  </a:lnTo>
                  <a:lnTo>
                    <a:pt x="115" y="0"/>
                  </a:lnTo>
                  <a:lnTo>
                    <a:pt x="115" y="0"/>
                  </a:lnTo>
                  <a:lnTo>
                    <a:pt x="115" y="0"/>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4" name="Freeform 14"/>
            <p:cNvSpPr>
              <a:spLocks/>
            </p:cNvSpPr>
            <p:nvPr/>
          </p:nvSpPr>
          <p:spPr bwMode="auto">
            <a:xfrm>
              <a:off x="580" y="1313"/>
              <a:ext cx="26" cy="35"/>
            </a:xfrm>
            <a:custGeom>
              <a:avLst/>
              <a:gdLst>
                <a:gd name="T0" fmla="*/ 101 w 101"/>
                <a:gd name="T1" fmla="*/ 45 h 142"/>
                <a:gd name="T2" fmla="*/ 67 w 101"/>
                <a:gd name="T3" fmla="*/ 0 h 142"/>
                <a:gd name="T4" fmla="*/ 25 w 101"/>
                <a:gd name="T5" fmla="*/ 0 h 142"/>
                <a:gd name="T6" fmla="*/ 2 w 101"/>
                <a:gd name="T7" fmla="*/ 37 h 142"/>
                <a:gd name="T8" fmla="*/ 0 w 101"/>
                <a:gd name="T9" fmla="*/ 80 h 142"/>
                <a:gd name="T10" fmla="*/ 15 w 101"/>
                <a:gd name="T11" fmla="*/ 125 h 142"/>
                <a:gd name="T12" fmla="*/ 71 w 101"/>
                <a:gd name="T13" fmla="*/ 142 h 142"/>
                <a:gd name="T14" fmla="*/ 52 w 101"/>
                <a:gd name="T15" fmla="*/ 69 h 142"/>
                <a:gd name="T16" fmla="*/ 66 w 101"/>
                <a:gd name="T17" fmla="*/ 46 h 142"/>
                <a:gd name="T18" fmla="*/ 101 w 101"/>
                <a:gd name="T19" fmla="*/ 45 h 142"/>
                <a:gd name="T20" fmla="*/ 101 w 101"/>
                <a:gd name="T21" fmla="*/ 45 h 142"/>
                <a:gd name="T22" fmla="*/ 101 w 101"/>
                <a:gd name="T23" fmla="*/ 4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42">
                  <a:moveTo>
                    <a:pt x="101" y="45"/>
                  </a:moveTo>
                  <a:lnTo>
                    <a:pt x="67" y="0"/>
                  </a:lnTo>
                  <a:lnTo>
                    <a:pt x="25" y="0"/>
                  </a:lnTo>
                  <a:lnTo>
                    <a:pt x="2" y="37"/>
                  </a:lnTo>
                  <a:lnTo>
                    <a:pt x="0" y="80"/>
                  </a:lnTo>
                  <a:lnTo>
                    <a:pt x="15" y="125"/>
                  </a:lnTo>
                  <a:lnTo>
                    <a:pt x="71" y="142"/>
                  </a:lnTo>
                  <a:lnTo>
                    <a:pt x="52" y="69"/>
                  </a:lnTo>
                  <a:lnTo>
                    <a:pt x="66" y="46"/>
                  </a:lnTo>
                  <a:lnTo>
                    <a:pt x="101" y="45"/>
                  </a:lnTo>
                  <a:lnTo>
                    <a:pt x="101" y="45"/>
                  </a:lnTo>
                  <a:lnTo>
                    <a:pt x="101" y="45"/>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5" name="Freeform 15"/>
            <p:cNvSpPr>
              <a:spLocks/>
            </p:cNvSpPr>
            <p:nvPr/>
          </p:nvSpPr>
          <p:spPr bwMode="auto">
            <a:xfrm>
              <a:off x="634" y="1259"/>
              <a:ext cx="79" cy="172"/>
            </a:xfrm>
            <a:custGeom>
              <a:avLst/>
              <a:gdLst>
                <a:gd name="T0" fmla="*/ 266 w 317"/>
                <a:gd name="T1" fmla="*/ 0 h 687"/>
                <a:gd name="T2" fmla="*/ 317 w 317"/>
                <a:gd name="T3" fmla="*/ 113 h 687"/>
                <a:gd name="T4" fmla="*/ 134 w 317"/>
                <a:gd name="T5" fmla="*/ 650 h 687"/>
                <a:gd name="T6" fmla="*/ 94 w 317"/>
                <a:gd name="T7" fmla="*/ 675 h 687"/>
                <a:gd name="T8" fmla="*/ 0 w 317"/>
                <a:gd name="T9" fmla="*/ 687 h 687"/>
                <a:gd name="T10" fmla="*/ 113 w 317"/>
                <a:gd name="T11" fmla="*/ 364 h 687"/>
                <a:gd name="T12" fmla="*/ 125 w 317"/>
                <a:gd name="T13" fmla="*/ 311 h 687"/>
                <a:gd name="T14" fmla="*/ 132 w 317"/>
                <a:gd name="T15" fmla="*/ 234 h 687"/>
                <a:gd name="T16" fmla="*/ 168 w 317"/>
                <a:gd name="T17" fmla="*/ 178 h 687"/>
                <a:gd name="T18" fmla="*/ 216 w 317"/>
                <a:gd name="T19" fmla="*/ 171 h 687"/>
                <a:gd name="T20" fmla="*/ 266 w 317"/>
                <a:gd name="T21" fmla="*/ 0 h 687"/>
                <a:gd name="T22" fmla="*/ 266 w 317"/>
                <a:gd name="T23" fmla="*/ 0 h 687"/>
                <a:gd name="T24" fmla="*/ 266 w 317"/>
                <a:gd name="T25"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 h="687">
                  <a:moveTo>
                    <a:pt x="266" y="0"/>
                  </a:moveTo>
                  <a:lnTo>
                    <a:pt x="317" y="113"/>
                  </a:lnTo>
                  <a:lnTo>
                    <a:pt x="134" y="650"/>
                  </a:lnTo>
                  <a:lnTo>
                    <a:pt x="94" y="675"/>
                  </a:lnTo>
                  <a:lnTo>
                    <a:pt x="0" y="687"/>
                  </a:lnTo>
                  <a:lnTo>
                    <a:pt x="113" y="364"/>
                  </a:lnTo>
                  <a:lnTo>
                    <a:pt x="125" y="311"/>
                  </a:lnTo>
                  <a:lnTo>
                    <a:pt x="132" y="234"/>
                  </a:lnTo>
                  <a:lnTo>
                    <a:pt x="168" y="178"/>
                  </a:lnTo>
                  <a:lnTo>
                    <a:pt x="216" y="171"/>
                  </a:lnTo>
                  <a:lnTo>
                    <a:pt x="266" y="0"/>
                  </a:lnTo>
                  <a:lnTo>
                    <a:pt x="266" y="0"/>
                  </a:lnTo>
                  <a:lnTo>
                    <a:pt x="266" y="0"/>
                  </a:lnTo>
                  <a:close/>
                </a:path>
              </a:pathLst>
            </a:custGeom>
            <a:solidFill>
              <a:srgbClr val="BF7E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6" name="Freeform 16"/>
            <p:cNvSpPr>
              <a:spLocks/>
            </p:cNvSpPr>
            <p:nvPr/>
          </p:nvSpPr>
          <p:spPr bwMode="auto">
            <a:xfrm>
              <a:off x="620" y="1341"/>
              <a:ext cx="31" cy="90"/>
            </a:xfrm>
            <a:custGeom>
              <a:avLst/>
              <a:gdLst>
                <a:gd name="T0" fmla="*/ 83 w 123"/>
                <a:gd name="T1" fmla="*/ 0 h 358"/>
                <a:gd name="T2" fmla="*/ 123 w 123"/>
                <a:gd name="T3" fmla="*/ 7 h 358"/>
                <a:gd name="T4" fmla="*/ 55 w 123"/>
                <a:gd name="T5" fmla="*/ 358 h 358"/>
                <a:gd name="T6" fmla="*/ 0 w 123"/>
                <a:gd name="T7" fmla="*/ 354 h 358"/>
                <a:gd name="T8" fmla="*/ 83 w 123"/>
                <a:gd name="T9" fmla="*/ 0 h 358"/>
                <a:gd name="T10" fmla="*/ 83 w 123"/>
                <a:gd name="T11" fmla="*/ 0 h 358"/>
                <a:gd name="T12" fmla="*/ 83 w 123"/>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123" h="358">
                  <a:moveTo>
                    <a:pt x="83" y="0"/>
                  </a:moveTo>
                  <a:lnTo>
                    <a:pt x="123" y="7"/>
                  </a:lnTo>
                  <a:lnTo>
                    <a:pt x="55" y="358"/>
                  </a:lnTo>
                  <a:lnTo>
                    <a:pt x="0" y="354"/>
                  </a:lnTo>
                  <a:lnTo>
                    <a:pt x="83" y="0"/>
                  </a:lnTo>
                  <a:lnTo>
                    <a:pt x="83" y="0"/>
                  </a:lnTo>
                  <a:lnTo>
                    <a:pt x="83" y="0"/>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7" name="Freeform 17"/>
            <p:cNvSpPr>
              <a:spLocks/>
            </p:cNvSpPr>
            <p:nvPr/>
          </p:nvSpPr>
          <p:spPr bwMode="auto">
            <a:xfrm>
              <a:off x="535" y="1295"/>
              <a:ext cx="22" cy="42"/>
            </a:xfrm>
            <a:custGeom>
              <a:avLst/>
              <a:gdLst>
                <a:gd name="T0" fmla="*/ 17 w 90"/>
                <a:gd name="T1" fmla="*/ 126 h 168"/>
                <a:gd name="T2" fmla="*/ 0 w 90"/>
                <a:gd name="T3" fmla="*/ 51 h 168"/>
                <a:gd name="T4" fmla="*/ 52 w 90"/>
                <a:gd name="T5" fmla="*/ 0 h 168"/>
                <a:gd name="T6" fmla="*/ 34 w 90"/>
                <a:gd name="T7" fmla="*/ 113 h 168"/>
                <a:gd name="T8" fmla="*/ 81 w 90"/>
                <a:gd name="T9" fmla="*/ 136 h 168"/>
                <a:gd name="T10" fmla="*/ 90 w 90"/>
                <a:gd name="T11" fmla="*/ 168 h 168"/>
                <a:gd name="T12" fmla="*/ 46 w 90"/>
                <a:gd name="T13" fmla="*/ 150 h 168"/>
                <a:gd name="T14" fmla="*/ 17 w 90"/>
                <a:gd name="T15" fmla="*/ 126 h 168"/>
                <a:gd name="T16" fmla="*/ 17 w 90"/>
                <a:gd name="T17" fmla="*/ 126 h 168"/>
                <a:gd name="T18" fmla="*/ 17 w 90"/>
                <a:gd name="T19" fmla="*/ 1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68">
                  <a:moveTo>
                    <a:pt x="17" y="126"/>
                  </a:moveTo>
                  <a:lnTo>
                    <a:pt x="0" y="51"/>
                  </a:lnTo>
                  <a:lnTo>
                    <a:pt x="52" y="0"/>
                  </a:lnTo>
                  <a:lnTo>
                    <a:pt x="34" y="113"/>
                  </a:lnTo>
                  <a:lnTo>
                    <a:pt x="81" y="136"/>
                  </a:lnTo>
                  <a:lnTo>
                    <a:pt x="90" y="168"/>
                  </a:lnTo>
                  <a:lnTo>
                    <a:pt x="46" y="150"/>
                  </a:lnTo>
                  <a:lnTo>
                    <a:pt x="17" y="126"/>
                  </a:lnTo>
                  <a:lnTo>
                    <a:pt x="17" y="126"/>
                  </a:lnTo>
                  <a:lnTo>
                    <a:pt x="17" y="126"/>
                  </a:lnTo>
                  <a:close/>
                </a:path>
              </a:pathLst>
            </a:custGeom>
            <a:solidFill>
              <a:srgbClr val="FFA6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8" name="Freeform 18"/>
            <p:cNvSpPr>
              <a:spLocks/>
            </p:cNvSpPr>
            <p:nvPr/>
          </p:nvSpPr>
          <p:spPr bwMode="auto">
            <a:xfrm>
              <a:off x="724" y="1040"/>
              <a:ext cx="348" cy="344"/>
            </a:xfrm>
            <a:custGeom>
              <a:avLst/>
              <a:gdLst>
                <a:gd name="T0" fmla="*/ 200 w 1392"/>
                <a:gd name="T1" fmla="*/ 1342 h 1376"/>
                <a:gd name="T2" fmla="*/ 145 w 1392"/>
                <a:gd name="T3" fmla="*/ 1209 h 1376"/>
                <a:gd name="T4" fmla="*/ 0 w 1392"/>
                <a:gd name="T5" fmla="*/ 415 h 1376"/>
                <a:gd name="T6" fmla="*/ 4 w 1392"/>
                <a:gd name="T7" fmla="*/ 323 h 1376"/>
                <a:gd name="T8" fmla="*/ 55 w 1392"/>
                <a:gd name="T9" fmla="*/ 282 h 1376"/>
                <a:gd name="T10" fmla="*/ 196 w 1392"/>
                <a:gd name="T11" fmla="*/ 222 h 1376"/>
                <a:gd name="T12" fmla="*/ 415 w 1392"/>
                <a:gd name="T13" fmla="*/ 168 h 1376"/>
                <a:gd name="T14" fmla="*/ 867 w 1392"/>
                <a:gd name="T15" fmla="*/ 54 h 1376"/>
                <a:gd name="T16" fmla="*/ 1113 w 1392"/>
                <a:gd name="T17" fmla="*/ 0 h 1376"/>
                <a:gd name="T18" fmla="*/ 1223 w 1392"/>
                <a:gd name="T19" fmla="*/ 0 h 1376"/>
                <a:gd name="T20" fmla="*/ 1246 w 1392"/>
                <a:gd name="T21" fmla="*/ 8 h 1376"/>
                <a:gd name="T22" fmla="*/ 1246 w 1392"/>
                <a:gd name="T23" fmla="*/ 145 h 1376"/>
                <a:gd name="T24" fmla="*/ 1223 w 1392"/>
                <a:gd name="T25" fmla="*/ 360 h 1376"/>
                <a:gd name="T26" fmla="*/ 1232 w 1392"/>
                <a:gd name="T27" fmla="*/ 661 h 1376"/>
                <a:gd name="T28" fmla="*/ 1315 w 1392"/>
                <a:gd name="T29" fmla="*/ 66 h 1376"/>
                <a:gd name="T30" fmla="*/ 1341 w 1392"/>
                <a:gd name="T31" fmla="*/ 58 h 1376"/>
                <a:gd name="T32" fmla="*/ 1373 w 1392"/>
                <a:gd name="T33" fmla="*/ 132 h 1376"/>
                <a:gd name="T34" fmla="*/ 1392 w 1392"/>
                <a:gd name="T35" fmla="*/ 227 h 1376"/>
                <a:gd name="T36" fmla="*/ 1332 w 1392"/>
                <a:gd name="T37" fmla="*/ 716 h 1376"/>
                <a:gd name="T38" fmla="*/ 1251 w 1392"/>
                <a:gd name="T39" fmla="*/ 1332 h 1376"/>
                <a:gd name="T40" fmla="*/ 1191 w 1392"/>
                <a:gd name="T41" fmla="*/ 1362 h 1376"/>
                <a:gd name="T42" fmla="*/ 975 w 1392"/>
                <a:gd name="T43" fmla="*/ 1376 h 1376"/>
                <a:gd name="T44" fmla="*/ 309 w 1392"/>
                <a:gd name="T45" fmla="*/ 1369 h 1376"/>
                <a:gd name="T46" fmla="*/ 243 w 1392"/>
                <a:gd name="T47" fmla="*/ 1354 h 1376"/>
                <a:gd name="T48" fmla="*/ 200 w 1392"/>
                <a:gd name="T49" fmla="*/ 1342 h 1376"/>
                <a:gd name="T50" fmla="*/ 200 w 1392"/>
                <a:gd name="T51" fmla="*/ 1342 h 1376"/>
                <a:gd name="T52" fmla="*/ 200 w 1392"/>
                <a:gd name="T53" fmla="*/ 1342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2" h="1376">
                  <a:moveTo>
                    <a:pt x="200" y="1342"/>
                  </a:moveTo>
                  <a:lnTo>
                    <a:pt x="145" y="1209"/>
                  </a:lnTo>
                  <a:lnTo>
                    <a:pt x="0" y="415"/>
                  </a:lnTo>
                  <a:lnTo>
                    <a:pt x="4" y="323"/>
                  </a:lnTo>
                  <a:lnTo>
                    <a:pt x="55" y="282"/>
                  </a:lnTo>
                  <a:lnTo>
                    <a:pt x="196" y="222"/>
                  </a:lnTo>
                  <a:lnTo>
                    <a:pt x="415" y="168"/>
                  </a:lnTo>
                  <a:lnTo>
                    <a:pt x="867" y="54"/>
                  </a:lnTo>
                  <a:lnTo>
                    <a:pt x="1113" y="0"/>
                  </a:lnTo>
                  <a:lnTo>
                    <a:pt x="1223" y="0"/>
                  </a:lnTo>
                  <a:lnTo>
                    <a:pt x="1246" y="8"/>
                  </a:lnTo>
                  <a:lnTo>
                    <a:pt x="1246" y="145"/>
                  </a:lnTo>
                  <a:lnTo>
                    <a:pt x="1223" y="360"/>
                  </a:lnTo>
                  <a:lnTo>
                    <a:pt x="1232" y="661"/>
                  </a:lnTo>
                  <a:lnTo>
                    <a:pt x="1315" y="66"/>
                  </a:lnTo>
                  <a:lnTo>
                    <a:pt x="1341" y="58"/>
                  </a:lnTo>
                  <a:lnTo>
                    <a:pt x="1373" y="132"/>
                  </a:lnTo>
                  <a:lnTo>
                    <a:pt x="1392" y="227"/>
                  </a:lnTo>
                  <a:lnTo>
                    <a:pt x="1332" y="716"/>
                  </a:lnTo>
                  <a:lnTo>
                    <a:pt x="1251" y="1332"/>
                  </a:lnTo>
                  <a:lnTo>
                    <a:pt x="1191" y="1362"/>
                  </a:lnTo>
                  <a:lnTo>
                    <a:pt x="975" y="1376"/>
                  </a:lnTo>
                  <a:lnTo>
                    <a:pt x="309" y="1369"/>
                  </a:lnTo>
                  <a:lnTo>
                    <a:pt x="243" y="1354"/>
                  </a:lnTo>
                  <a:lnTo>
                    <a:pt x="200" y="1342"/>
                  </a:lnTo>
                  <a:lnTo>
                    <a:pt x="200" y="1342"/>
                  </a:lnTo>
                  <a:lnTo>
                    <a:pt x="200" y="1342"/>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39" name="Freeform 19"/>
            <p:cNvSpPr>
              <a:spLocks/>
            </p:cNvSpPr>
            <p:nvPr/>
          </p:nvSpPr>
          <p:spPr bwMode="auto">
            <a:xfrm>
              <a:off x="766" y="1088"/>
              <a:ext cx="243" cy="243"/>
            </a:xfrm>
            <a:custGeom>
              <a:avLst/>
              <a:gdLst>
                <a:gd name="T0" fmla="*/ 28 w 969"/>
                <a:gd name="T1" fmla="*/ 564 h 972"/>
                <a:gd name="T2" fmla="*/ 13 w 969"/>
                <a:gd name="T3" fmla="*/ 453 h 972"/>
                <a:gd name="T4" fmla="*/ 0 w 969"/>
                <a:gd name="T5" fmla="*/ 351 h 972"/>
                <a:gd name="T6" fmla="*/ 39 w 969"/>
                <a:gd name="T7" fmla="*/ 178 h 972"/>
                <a:gd name="T8" fmla="*/ 153 w 969"/>
                <a:gd name="T9" fmla="*/ 134 h 972"/>
                <a:gd name="T10" fmla="*/ 664 w 969"/>
                <a:gd name="T11" fmla="*/ 0 h 972"/>
                <a:gd name="T12" fmla="*/ 820 w 969"/>
                <a:gd name="T13" fmla="*/ 4 h 972"/>
                <a:gd name="T14" fmla="*/ 937 w 969"/>
                <a:gd name="T15" fmla="*/ 85 h 972"/>
                <a:gd name="T16" fmla="*/ 969 w 969"/>
                <a:gd name="T17" fmla="*/ 248 h 972"/>
                <a:gd name="T18" fmla="*/ 862 w 969"/>
                <a:gd name="T19" fmla="*/ 884 h 972"/>
                <a:gd name="T20" fmla="*/ 142 w 969"/>
                <a:gd name="T21" fmla="*/ 972 h 972"/>
                <a:gd name="T22" fmla="*/ 106 w 969"/>
                <a:gd name="T23" fmla="*/ 916 h 972"/>
                <a:gd name="T24" fmla="*/ 28 w 969"/>
                <a:gd name="T25" fmla="*/ 564 h 972"/>
                <a:gd name="T26" fmla="*/ 28 w 969"/>
                <a:gd name="T27" fmla="*/ 564 h 972"/>
                <a:gd name="T28" fmla="*/ 28 w 969"/>
                <a:gd name="T29" fmla="*/ 564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9" h="972">
                  <a:moveTo>
                    <a:pt x="28" y="564"/>
                  </a:moveTo>
                  <a:lnTo>
                    <a:pt x="13" y="453"/>
                  </a:lnTo>
                  <a:lnTo>
                    <a:pt x="0" y="351"/>
                  </a:lnTo>
                  <a:lnTo>
                    <a:pt x="39" y="178"/>
                  </a:lnTo>
                  <a:lnTo>
                    <a:pt x="153" y="134"/>
                  </a:lnTo>
                  <a:lnTo>
                    <a:pt x="664" y="0"/>
                  </a:lnTo>
                  <a:lnTo>
                    <a:pt x="820" y="4"/>
                  </a:lnTo>
                  <a:lnTo>
                    <a:pt x="937" y="85"/>
                  </a:lnTo>
                  <a:lnTo>
                    <a:pt x="969" y="248"/>
                  </a:lnTo>
                  <a:lnTo>
                    <a:pt x="862" y="884"/>
                  </a:lnTo>
                  <a:lnTo>
                    <a:pt x="142" y="972"/>
                  </a:lnTo>
                  <a:lnTo>
                    <a:pt x="106" y="916"/>
                  </a:lnTo>
                  <a:lnTo>
                    <a:pt x="28" y="564"/>
                  </a:lnTo>
                  <a:lnTo>
                    <a:pt x="28" y="564"/>
                  </a:lnTo>
                  <a:lnTo>
                    <a:pt x="28" y="564"/>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0" name="Freeform 20"/>
            <p:cNvSpPr>
              <a:spLocks/>
            </p:cNvSpPr>
            <p:nvPr/>
          </p:nvSpPr>
          <p:spPr bwMode="auto">
            <a:xfrm>
              <a:off x="803" y="1399"/>
              <a:ext cx="214" cy="40"/>
            </a:xfrm>
            <a:custGeom>
              <a:avLst/>
              <a:gdLst>
                <a:gd name="T0" fmla="*/ 0 w 856"/>
                <a:gd name="T1" fmla="*/ 138 h 161"/>
                <a:gd name="T2" fmla="*/ 28 w 856"/>
                <a:gd name="T3" fmla="*/ 106 h 161"/>
                <a:gd name="T4" fmla="*/ 201 w 856"/>
                <a:gd name="T5" fmla="*/ 61 h 161"/>
                <a:gd name="T6" fmla="*/ 526 w 856"/>
                <a:gd name="T7" fmla="*/ 6 h 161"/>
                <a:gd name="T8" fmla="*/ 731 w 856"/>
                <a:gd name="T9" fmla="*/ 15 h 161"/>
                <a:gd name="T10" fmla="*/ 856 w 856"/>
                <a:gd name="T11" fmla="*/ 0 h 161"/>
                <a:gd name="T12" fmla="*/ 836 w 856"/>
                <a:gd name="T13" fmla="*/ 97 h 161"/>
                <a:gd name="T14" fmla="*/ 494 w 856"/>
                <a:gd name="T15" fmla="*/ 101 h 161"/>
                <a:gd name="T16" fmla="*/ 187 w 856"/>
                <a:gd name="T17" fmla="*/ 124 h 161"/>
                <a:gd name="T18" fmla="*/ 37 w 856"/>
                <a:gd name="T19" fmla="*/ 161 h 161"/>
                <a:gd name="T20" fmla="*/ 0 w 856"/>
                <a:gd name="T21" fmla="*/ 138 h 161"/>
                <a:gd name="T22" fmla="*/ 0 w 856"/>
                <a:gd name="T23" fmla="*/ 138 h 161"/>
                <a:gd name="T24" fmla="*/ 0 w 856"/>
                <a:gd name="T25"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6" h="161">
                  <a:moveTo>
                    <a:pt x="0" y="138"/>
                  </a:moveTo>
                  <a:lnTo>
                    <a:pt x="28" y="106"/>
                  </a:lnTo>
                  <a:lnTo>
                    <a:pt x="201" y="61"/>
                  </a:lnTo>
                  <a:lnTo>
                    <a:pt x="526" y="6"/>
                  </a:lnTo>
                  <a:lnTo>
                    <a:pt x="731" y="15"/>
                  </a:lnTo>
                  <a:lnTo>
                    <a:pt x="856" y="0"/>
                  </a:lnTo>
                  <a:lnTo>
                    <a:pt x="836" y="97"/>
                  </a:lnTo>
                  <a:lnTo>
                    <a:pt x="494" y="101"/>
                  </a:lnTo>
                  <a:lnTo>
                    <a:pt x="187" y="124"/>
                  </a:lnTo>
                  <a:lnTo>
                    <a:pt x="37" y="161"/>
                  </a:lnTo>
                  <a:lnTo>
                    <a:pt x="0" y="138"/>
                  </a:lnTo>
                  <a:lnTo>
                    <a:pt x="0" y="138"/>
                  </a:lnTo>
                  <a:lnTo>
                    <a:pt x="0" y="13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1" name="Freeform 21"/>
            <p:cNvSpPr>
              <a:spLocks/>
            </p:cNvSpPr>
            <p:nvPr/>
          </p:nvSpPr>
          <p:spPr bwMode="auto">
            <a:xfrm>
              <a:off x="785" y="1127"/>
              <a:ext cx="88" cy="77"/>
            </a:xfrm>
            <a:custGeom>
              <a:avLst/>
              <a:gdLst>
                <a:gd name="T0" fmla="*/ 241 w 351"/>
                <a:gd name="T1" fmla="*/ 10 h 309"/>
                <a:gd name="T2" fmla="*/ 145 w 351"/>
                <a:gd name="T3" fmla="*/ 36 h 309"/>
                <a:gd name="T4" fmla="*/ 60 w 351"/>
                <a:gd name="T5" fmla="*/ 78 h 309"/>
                <a:gd name="T6" fmla="*/ 21 w 351"/>
                <a:gd name="T7" fmla="*/ 132 h 309"/>
                <a:gd name="T8" fmla="*/ 0 w 351"/>
                <a:gd name="T9" fmla="*/ 192 h 309"/>
                <a:gd name="T10" fmla="*/ 31 w 351"/>
                <a:gd name="T11" fmla="*/ 309 h 309"/>
                <a:gd name="T12" fmla="*/ 99 w 351"/>
                <a:gd name="T13" fmla="*/ 188 h 309"/>
                <a:gd name="T14" fmla="*/ 195 w 351"/>
                <a:gd name="T15" fmla="*/ 78 h 309"/>
                <a:gd name="T16" fmla="*/ 351 w 351"/>
                <a:gd name="T17" fmla="*/ 0 h 309"/>
                <a:gd name="T18" fmla="*/ 241 w 351"/>
                <a:gd name="T19" fmla="*/ 10 h 309"/>
                <a:gd name="T20" fmla="*/ 241 w 351"/>
                <a:gd name="T21" fmla="*/ 10 h 309"/>
                <a:gd name="T22" fmla="*/ 241 w 351"/>
                <a:gd name="T23" fmla="*/ 1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1" h="309">
                  <a:moveTo>
                    <a:pt x="241" y="10"/>
                  </a:moveTo>
                  <a:lnTo>
                    <a:pt x="145" y="36"/>
                  </a:lnTo>
                  <a:lnTo>
                    <a:pt x="60" y="78"/>
                  </a:lnTo>
                  <a:lnTo>
                    <a:pt x="21" y="132"/>
                  </a:lnTo>
                  <a:lnTo>
                    <a:pt x="0" y="192"/>
                  </a:lnTo>
                  <a:lnTo>
                    <a:pt x="31" y="309"/>
                  </a:lnTo>
                  <a:lnTo>
                    <a:pt x="99" y="188"/>
                  </a:lnTo>
                  <a:lnTo>
                    <a:pt x="195" y="78"/>
                  </a:lnTo>
                  <a:lnTo>
                    <a:pt x="351" y="0"/>
                  </a:lnTo>
                  <a:lnTo>
                    <a:pt x="241" y="10"/>
                  </a:lnTo>
                  <a:lnTo>
                    <a:pt x="241" y="10"/>
                  </a:lnTo>
                  <a:lnTo>
                    <a:pt x="241" y="10"/>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2" name="Freeform 22"/>
            <p:cNvSpPr>
              <a:spLocks/>
            </p:cNvSpPr>
            <p:nvPr/>
          </p:nvSpPr>
          <p:spPr bwMode="auto">
            <a:xfrm>
              <a:off x="920" y="1222"/>
              <a:ext cx="55" cy="72"/>
            </a:xfrm>
            <a:custGeom>
              <a:avLst/>
              <a:gdLst>
                <a:gd name="T0" fmla="*/ 170 w 221"/>
                <a:gd name="T1" fmla="*/ 39 h 291"/>
                <a:gd name="T2" fmla="*/ 121 w 221"/>
                <a:gd name="T3" fmla="*/ 150 h 291"/>
                <a:gd name="T4" fmla="*/ 0 w 221"/>
                <a:gd name="T5" fmla="*/ 274 h 291"/>
                <a:gd name="T6" fmla="*/ 92 w 221"/>
                <a:gd name="T7" fmla="*/ 291 h 291"/>
                <a:gd name="T8" fmla="*/ 170 w 221"/>
                <a:gd name="T9" fmla="*/ 252 h 291"/>
                <a:gd name="T10" fmla="*/ 196 w 221"/>
                <a:gd name="T11" fmla="*/ 157 h 291"/>
                <a:gd name="T12" fmla="*/ 221 w 221"/>
                <a:gd name="T13" fmla="*/ 0 h 291"/>
                <a:gd name="T14" fmla="*/ 170 w 221"/>
                <a:gd name="T15" fmla="*/ 39 h 291"/>
                <a:gd name="T16" fmla="*/ 170 w 221"/>
                <a:gd name="T17" fmla="*/ 39 h 291"/>
                <a:gd name="T18" fmla="*/ 170 w 221"/>
                <a:gd name="T19" fmla="*/ 39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291">
                  <a:moveTo>
                    <a:pt x="170" y="39"/>
                  </a:moveTo>
                  <a:lnTo>
                    <a:pt x="121" y="150"/>
                  </a:lnTo>
                  <a:lnTo>
                    <a:pt x="0" y="274"/>
                  </a:lnTo>
                  <a:lnTo>
                    <a:pt x="92" y="291"/>
                  </a:lnTo>
                  <a:lnTo>
                    <a:pt x="170" y="252"/>
                  </a:lnTo>
                  <a:lnTo>
                    <a:pt x="196" y="157"/>
                  </a:lnTo>
                  <a:lnTo>
                    <a:pt x="221" y="0"/>
                  </a:lnTo>
                  <a:lnTo>
                    <a:pt x="170" y="39"/>
                  </a:lnTo>
                  <a:lnTo>
                    <a:pt x="170" y="39"/>
                  </a:lnTo>
                  <a:lnTo>
                    <a:pt x="170" y="39"/>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3" name="Freeform 23"/>
            <p:cNvSpPr>
              <a:spLocks/>
            </p:cNvSpPr>
            <p:nvPr/>
          </p:nvSpPr>
          <p:spPr bwMode="auto">
            <a:xfrm>
              <a:off x="1123" y="1515"/>
              <a:ext cx="131" cy="93"/>
            </a:xfrm>
            <a:custGeom>
              <a:avLst/>
              <a:gdLst>
                <a:gd name="T0" fmla="*/ 14 w 523"/>
                <a:gd name="T1" fmla="*/ 119 h 371"/>
                <a:gd name="T2" fmla="*/ 83 w 523"/>
                <a:gd name="T3" fmla="*/ 46 h 371"/>
                <a:gd name="T4" fmla="*/ 154 w 523"/>
                <a:gd name="T5" fmla="*/ 9 h 371"/>
                <a:gd name="T6" fmla="*/ 235 w 523"/>
                <a:gd name="T7" fmla="*/ 0 h 371"/>
                <a:gd name="T8" fmla="*/ 302 w 523"/>
                <a:gd name="T9" fmla="*/ 23 h 371"/>
                <a:gd name="T10" fmla="*/ 402 w 523"/>
                <a:gd name="T11" fmla="*/ 69 h 371"/>
                <a:gd name="T12" fmla="*/ 450 w 523"/>
                <a:gd name="T13" fmla="*/ 104 h 371"/>
                <a:gd name="T14" fmla="*/ 487 w 523"/>
                <a:gd name="T15" fmla="*/ 156 h 371"/>
                <a:gd name="T16" fmla="*/ 518 w 523"/>
                <a:gd name="T17" fmla="*/ 215 h 371"/>
                <a:gd name="T18" fmla="*/ 523 w 523"/>
                <a:gd name="T19" fmla="*/ 268 h 371"/>
                <a:gd name="T20" fmla="*/ 456 w 523"/>
                <a:gd name="T21" fmla="*/ 355 h 371"/>
                <a:gd name="T22" fmla="*/ 289 w 523"/>
                <a:gd name="T23" fmla="*/ 371 h 371"/>
                <a:gd name="T24" fmla="*/ 165 w 523"/>
                <a:gd name="T25" fmla="*/ 282 h 371"/>
                <a:gd name="T26" fmla="*/ 55 w 523"/>
                <a:gd name="T27" fmla="*/ 282 h 371"/>
                <a:gd name="T28" fmla="*/ 0 w 523"/>
                <a:gd name="T29" fmla="*/ 205 h 371"/>
                <a:gd name="T30" fmla="*/ 14 w 523"/>
                <a:gd name="T31" fmla="*/ 119 h 371"/>
                <a:gd name="T32" fmla="*/ 14 w 523"/>
                <a:gd name="T33" fmla="*/ 119 h 371"/>
                <a:gd name="T34" fmla="*/ 14 w 523"/>
                <a:gd name="T35" fmla="*/ 11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3" h="371">
                  <a:moveTo>
                    <a:pt x="14" y="119"/>
                  </a:moveTo>
                  <a:lnTo>
                    <a:pt x="83" y="46"/>
                  </a:lnTo>
                  <a:lnTo>
                    <a:pt x="154" y="9"/>
                  </a:lnTo>
                  <a:lnTo>
                    <a:pt x="235" y="0"/>
                  </a:lnTo>
                  <a:lnTo>
                    <a:pt x="302" y="23"/>
                  </a:lnTo>
                  <a:lnTo>
                    <a:pt x="402" y="69"/>
                  </a:lnTo>
                  <a:lnTo>
                    <a:pt x="450" y="104"/>
                  </a:lnTo>
                  <a:lnTo>
                    <a:pt x="487" y="156"/>
                  </a:lnTo>
                  <a:lnTo>
                    <a:pt x="518" y="215"/>
                  </a:lnTo>
                  <a:lnTo>
                    <a:pt x="523" y="268"/>
                  </a:lnTo>
                  <a:lnTo>
                    <a:pt x="456" y="355"/>
                  </a:lnTo>
                  <a:lnTo>
                    <a:pt x="289" y="371"/>
                  </a:lnTo>
                  <a:lnTo>
                    <a:pt x="165" y="282"/>
                  </a:lnTo>
                  <a:lnTo>
                    <a:pt x="55" y="282"/>
                  </a:lnTo>
                  <a:lnTo>
                    <a:pt x="0" y="205"/>
                  </a:lnTo>
                  <a:lnTo>
                    <a:pt x="14" y="119"/>
                  </a:lnTo>
                  <a:lnTo>
                    <a:pt x="14" y="119"/>
                  </a:lnTo>
                  <a:lnTo>
                    <a:pt x="14"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4" name="Freeform 24"/>
            <p:cNvSpPr>
              <a:spLocks/>
            </p:cNvSpPr>
            <p:nvPr/>
          </p:nvSpPr>
          <p:spPr bwMode="auto">
            <a:xfrm>
              <a:off x="1123" y="1532"/>
              <a:ext cx="133" cy="81"/>
            </a:xfrm>
            <a:custGeom>
              <a:avLst/>
              <a:gdLst>
                <a:gd name="T0" fmla="*/ 29 w 534"/>
                <a:gd name="T1" fmla="*/ 34 h 324"/>
                <a:gd name="T2" fmla="*/ 75 w 534"/>
                <a:gd name="T3" fmla="*/ 0 h 324"/>
                <a:gd name="T4" fmla="*/ 174 w 534"/>
                <a:gd name="T5" fmla="*/ 0 h 324"/>
                <a:gd name="T6" fmla="*/ 235 w 534"/>
                <a:gd name="T7" fmla="*/ 18 h 324"/>
                <a:gd name="T8" fmla="*/ 165 w 534"/>
                <a:gd name="T9" fmla="*/ 105 h 324"/>
                <a:gd name="T10" fmla="*/ 270 w 534"/>
                <a:gd name="T11" fmla="*/ 51 h 324"/>
                <a:gd name="T12" fmla="*/ 352 w 534"/>
                <a:gd name="T13" fmla="*/ 21 h 324"/>
                <a:gd name="T14" fmla="*/ 417 w 534"/>
                <a:gd name="T15" fmla="*/ 50 h 324"/>
                <a:gd name="T16" fmla="*/ 445 w 534"/>
                <a:gd name="T17" fmla="*/ 84 h 324"/>
                <a:gd name="T18" fmla="*/ 389 w 534"/>
                <a:gd name="T19" fmla="*/ 100 h 324"/>
                <a:gd name="T20" fmla="*/ 325 w 534"/>
                <a:gd name="T21" fmla="*/ 139 h 324"/>
                <a:gd name="T22" fmla="*/ 320 w 534"/>
                <a:gd name="T23" fmla="*/ 211 h 324"/>
                <a:gd name="T24" fmla="*/ 428 w 534"/>
                <a:gd name="T25" fmla="*/ 121 h 324"/>
                <a:gd name="T26" fmla="*/ 474 w 534"/>
                <a:gd name="T27" fmla="*/ 113 h 324"/>
                <a:gd name="T28" fmla="*/ 526 w 534"/>
                <a:gd name="T29" fmla="*/ 147 h 324"/>
                <a:gd name="T30" fmla="*/ 534 w 534"/>
                <a:gd name="T31" fmla="*/ 199 h 324"/>
                <a:gd name="T32" fmla="*/ 411 w 534"/>
                <a:gd name="T33" fmla="*/ 308 h 324"/>
                <a:gd name="T34" fmla="*/ 349 w 534"/>
                <a:gd name="T35" fmla="*/ 324 h 324"/>
                <a:gd name="T36" fmla="*/ 264 w 534"/>
                <a:gd name="T37" fmla="*/ 312 h 324"/>
                <a:gd name="T38" fmla="*/ 196 w 534"/>
                <a:gd name="T39" fmla="*/ 240 h 324"/>
                <a:gd name="T40" fmla="*/ 58 w 534"/>
                <a:gd name="T41" fmla="*/ 243 h 324"/>
                <a:gd name="T42" fmla="*/ 18 w 534"/>
                <a:gd name="T43" fmla="*/ 194 h 324"/>
                <a:gd name="T44" fmla="*/ 0 w 534"/>
                <a:gd name="T45" fmla="*/ 83 h 324"/>
                <a:gd name="T46" fmla="*/ 29 w 534"/>
                <a:gd name="T47" fmla="*/ 34 h 324"/>
                <a:gd name="T48" fmla="*/ 29 w 534"/>
                <a:gd name="T49" fmla="*/ 34 h 324"/>
                <a:gd name="T50" fmla="*/ 29 w 534"/>
                <a:gd name="T51" fmla="*/ 3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4" h="324">
                  <a:moveTo>
                    <a:pt x="29" y="34"/>
                  </a:moveTo>
                  <a:lnTo>
                    <a:pt x="75" y="0"/>
                  </a:lnTo>
                  <a:lnTo>
                    <a:pt x="174" y="0"/>
                  </a:lnTo>
                  <a:lnTo>
                    <a:pt x="235" y="18"/>
                  </a:lnTo>
                  <a:lnTo>
                    <a:pt x="165" y="105"/>
                  </a:lnTo>
                  <a:lnTo>
                    <a:pt x="270" y="51"/>
                  </a:lnTo>
                  <a:lnTo>
                    <a:pt x="352" y="21"/>
                  </a:lnTo>
                  <a:lnTo>
                    <a:pt x="417" y="50"/>
                  </a:lnTo>
                  <a:lnTo>
                    <a:pt x="445" y="84"/>
                  </a:lnTo>
                  <a:lnTo>
                    <a:pt x="389" y="100"/>
                  </a:lnTo>
                  <a:lnTo>
                    <a:pt x="325" y="139"/>
                  </a:lnTo>
                  <a:lnTo>
                    <a:pt x="320" y="211"/>
                  </a:lnTo>
                  <a:lnTo>
                    <a:pt x="428" y="121"/>
                  </a:lnTo>
                  <a:lnTo>
                    <a:pt x="474" y="113"/>
                  </a:lnTo>
                  <a:lnTo>
                    <a:pt x="526" y="147"/>
                  </a:lnTo>
                  <a:lnTo>
                    <a:pt x="534" y="199"/>
                  </a:lnTo>
                  <a:lnTo>
                    <a:pt x="411" y="308"/>
                  </a:lnTo>
                  <a:lnTo>
                    <a:pt x="349" y="324"/>
                  </a:lnTo>
                  <a:lnTo>
                    <a:pt x="264" y="312"/>
                  </a:lnTo>
                  <a:lnTo>
                    <a:pt x="196" y="240"/>
                  </a:lnTo>
                  <a:lnTo>
                    <a:pt x="58" y="243"/>
                  </a:lnTo>
                  <a:lnTo>
                    <a:pt x="18" y="194"/>
                  </a:lnTo>
                  <a:lnTo>
                    <a:pt x="0" y="83"/>
                  </a:lnTo>
                  <a:lnTo>
                    <a:pt x="29" y="34"/>
                  </a:lnTo>
                  <a:lnTo>
                    <a:pt x="29" y="34"/>
                  </a:lnTo>
                  <a:lnTo>
                    <a:pt x="29" y="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5" name="Freeform 25"/>
            <p:cNvSpPr>
              <a:spLocks/>
            </p:cNvSpPr>
            <p:nvPr/>
          </p:nvSpPr>
          <p:spPr bwMode="auto">
            <a:xfrm>
              <a:off x="1126" y="1569"/>
              <a:ext cx="126" cy="44"/>
            </a:xfrm>
            <a:custGeom>
              <a:avLst/>
              <a:gdLst>
                <a:gd name="T0" fmla="*/ 0 w 505"/>
                <a:gd name="T1" fmla="*/ 15 h 176"/>
                <a:gd name="T2" fmla="*/ 65 w 505"/>
                <a:gd name="T3" fmla="*/ 44 h 176"/>
                <a:gd name="T4" fmla="*/ 115 w 505"/>
                <a:gd name="T5" fmla="*/ 28 h 176"/>
                <a:gd name="T6" fmla="*/ 161 w 505"/>
                <a:gd name="T7" fmla="*/ 13 h 176"/>
                <a:gd name="T8" fmla="*/ 207 w 505"/>
                <a:gd name="T9" fmla="*/ 21 h 176"/>
                <a:gd name="T10" fmla="*/ 231 w 505"/>
                <a:gd name="T11" fmla="*/ 45 h 176"/>
                <a:gd name="T12" fmla="*/ 249 w 505"/>
                <a:gd name="T13" fmla="*/ 75 h 176"/>
                <a:gd name="T14" fmla="*/ 309 w 505"/>
                <a:gd name="T15" fmla="*/ 108 h 176"/>
                <a:gd name="T16" fmla="*/ 351 w 505"/>
                <a:gd name="T17" fmla="*/ 54 h 176"/>
                <a:gd name="T18" fmla="*/ 411 w 505"/>
                <a:gd name="T19" fmla="*/ 16 h 176"/>
                <a:gd name="T20" fmla="*/ 465 w 505"/>
                <a:gd name="T21" fmla="*/ 0 h 176"/>
                <a:gd name="T22" fmla="*/ 501 w 505"/>
                <a:gd name="T23" fmla="*/ 29 h 176"/>
                <a:gd name="T24" fmla="*/ 505 w 505"/>
                <a:gd name="T25" fmla="*/ 58 h 176"/>
                <a:gd name="T26" fmla="*/ 466 w 505"/>
                <a:gd name="T27" fmla="*/ 114 h 176"/>
                <a:gd name="T28" fmla="*/ 401 w 505"/>
                <a:gd name="T29" fmla="*/ 160 h 176"/>
                <a:gd name="T30" fmla="*/ 339 w 505"/>
                <a:gd name="T31" fmla="*/ 176 h 176"/>
                <a:gd name="T32" fmla="*/ 246 w 505"/>
                <a:gd name="T33" fmla="*/ 162 h 176"/>
                <a:gd name="T34" fmla="*/ 175 w 505"/>
                <a:gd name="T35" fmla="*/ 99 h 176"/>
                <a:gd name="T36" fmla="*/ 68 w 505"/>
                <a:gd name="T37" fmla="*/ 93 h 176"/>
                <a:gd name="T38" fmla="*/ 14 w 505"/>
                <a:gd name="T39" fmla="*/ 67 h 176"/>
                <a:gd name="T40" fmla="*/ 0 w 505"/>
                <a:gd name="T41" fmla="*/ 15 h 176"/>
                <a:gd name="T42" fmla="*/ 0 w 505"/>
                <a:gd name="T43" fmla="*/ 15 h 176"/>
                <a:gd name="T44" fmla="*/ 0 w 505"/>
                <a:gd name="T4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5" h="176">
                  <a:moveTo>
                    <a:pt x="0" y="15"/>
                  </a:moveTo>
                  <a:lnTo>
                    <a:pt x="65" y="44"/>
                  </a:lnTo>
                  <a:lnTo>
                    <a:pt x="115" y="28"/>
                  </a:lnTo>
                  <a:lnTo>
                    <a:pt x="161" y="13"/>
                  </a:lnTo>
                  <a:lnTo>
                    <a:pt x="207" y="21"/>
                  </a:lnTo>
                  <a:lnTo>
                    <a:pt x="231" y="45"/>
                  </a:lnTo>
                  <a:lnTo>
                    <a:pt x="249" y="75"/>
                  </a:lnTo>
                  <a:lnTo>
                    <a:pt x="309" y="108"/>
                  </a:lnTo>
                  <a:lnTo>
                    <a:pt x="351" y="54"/>
                  </a:lnTo>
                  <a:lnTo>
                    <a:pt x="411" y="16"/>
                  </a:lnTo>
                  <a:lnTo>
                    <a:pt x="465" y="0"/>
                  </a:lnTo>
                  <a:lnTo>
                    <a:pt x="501" y="29"/>
                  </a:lnTo>
                  <a:lnTo>
                    <a:pt x="505" y="58"/>
                  </a:lnTo>
                  <a:lnTo>
                    <a:pt x="466" y="114"/>
                  </a:lnTo>
                  <a:lnTo>
                    <a:pt x="401" y="160"/>
                  </a:lnTo>
                  <a:lnTo>
                    <a:pt x="339" y="176"/>
                  </a:lnTo>
                  <a:lnTo>
                    <a:pt x="246" y="162"/>
                  </a:lnTo>
                  <a:lnTo>
                    <a:pt x="175" y="99"/>
                  </a:lnTo>
                  <a:lnTo>
                    <a:pt x="68" y="93"/>
                  </a:lnTo>
                  <a:lnTo>
                    <a:pt x="14" y="67"/>
                  </a:lnTo>
                  <a:lnTo>
                    <a:pt x="0" y="15"/>
                  </a:lnTo>
                  <a:lnTo>
                    <a:pt x="0" y="15"/>
                  </a:lnTo>
                  <a:lnTo>
                    <a:pt x="0" y="15"/>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6" name="Freeform 26"/>
            <p:cNvSpPr>
              <a:spLocks/>
            </p:cNvSpPr>
            <p:nvPr/>
          </p:nvSpPr>
          <p:spPr bwMode="auto">
            <a:xfrm>
              <a:off x="1127" y="1538"/>
              <a:ext cx="31" cy="19"/>
            </a:xfrm>
            <a:custGeom>
              <a:avLst/>
              <a:gdLst>
                <a:gd name="T0" fmla="*/ 21 w 125"/>
                <a:gd name="T1" fmla="*/ 0 h 75"/>
                <a:gd name="T2" fmla="*/ 76 w 125"/>
                <a:gd name="T3" fmla="*/ 23 h 75"/>
                <a:gd name="T4" fmla="*/ 100 w 125"/>
                <a:gd name="T5" fmla="*/ 43 h 75"/>
                <a:gd name="T6" fmla="*/ 124 w 125"/>
                <a:gd name="T7" fmla="*/ 65 h 75"/>
                <a:gd name="T8" fmla="*/ 125 w 125"/>
                <a:gd name="T9" fmla="*/ 74 h 75"/>
                <a:gd name="T10" fmla="*/ 116 w 125"/>
                <a:gd name="T11" fmla="*/ 75 h 75"/>
                <a:gd name="T12" fmla="*/ 91 w 125"/>
                <a:gd name="T13" fmla="*/ 58 h 75"/>
                <a:gd name="T14" fmla="*/ 61 w 125"/>
                <a:gd name="T15" fmla="*/ 45 h 75"/>
                <a:gd name="T16" fmla="*/ 0 w 125"/>
                <a:gd name="T17" fmla="*/ 33 h 75"/>
                <a:gd name="T18" fmla="*/ 0 w 125"/>
                <a:gd name="T19" fmla="*/ 16 h 75"/>
                <a:gd name="T20" fmla="*/ 21 w 125"/>
                <a:gd name="T21" fmla="*/ 0 h 75"/>
                <a:gd name="T22" fmla="*/ 21 w 125"/>
                <a:gd name="T23" fmla="*/ 0 h 75"/>
                <a:gd name="T24" fmla="*/ 21 w 125"/>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75">
                  <a:moveTo>
                    <a:pt x="21" y="0"/>
                  </a:moveTo>
                  <a:lnTo>
                    <a:pt x="76" y="23"/>
                  </a:lnTo>
                  <a:lnTo>
                    <a:pt x="100" y="43"/>
                  </a:lnTo>
                  <a:lnTo>
                    <a:pt x="124" y="65"/>
                  </a:lnTo>
                  <a:lnTo>
                    <a:pt x="125" y="74"/>
                  </a:lnTo>
                  <a:lnTo>
                    <a:pt x="116" y="75"/>
                  </a:lnTo>
                  <a:lnTo>
                    <a:pt x="91" y="58"/>
                  </a:lnTo>
                  <a:lnTo>
                    <a:pt x="61" y="45"/>
                  </a:lnTo>
                  <a:lnTo>
                    <a:pt x="0" y="33"/>
                  </a:lnTo>
                  <a:lnTo>
                    <a:pt x="0" y="16"/>
                  </a:lnTo>
                  <a:lnTo>
                    <a:pt x="21" y="0"/>
                  </a:lnTo>
                  <a:lnTo>
                    <a:pt x="21"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7" name="Freeform 27"/>
            <p:cNvSpPr>
              <a:spLocks/>
            </p:cNvSpPr>
            <p:nvPr/>
          </p:nvSpPr>
          <p:spPr bwMode="auto">
            <a:xfrm>
              <a:off x="1223" y="1550"/>
              <a:ext cx="35" cy="60"/>
            </a:xfrm>
            <a:custGeom>
              <a:avLst/>
              <a:gdLst>
                <a:gd name="T0" fmla="*/ 84 w 139"/>
                <a:gd name="T1" fmla="*/ 1 h 240"/>
                <a:gd name="T2" fmla="*/ 107 w 139"/>
                <a:gd name="T3" fmla="*/ 31 h 240"/>
                <a:gd name="T4" fmla="*/ 139 w 139"/>
                <a:gd name="T5" fmla="*/ 72 h 240"/>
                <a:gd name="T6" fmla="*/ 139 w 139"/>
                <a:gd name="T7" fmla="*/ 131 h 240"/>
                <a:gd name="T8" fmla="*/ 97 w 139"/>
                <a:gd name="T9" fmla="*/ 193 h 240"/>
                <a:gd name="T10" fmla="*/ 44 w 139"/>
                <a:gd name="T11" fmla="*/ 220 h 240"/>
                <a:gd name="T12" fmla="*/ 7 w 139"/>
                <a:gd name="T13" fmla="*/ 240 h 240"/>
                <a:gd name="T14" fmla="*/ 0 w 139"/>
                <a:gd name="T15" fmla="*/ 229 h 240"/>
                <a:gd name="T16" fmla="*/ 61 w 139"/>
                <a:gd name="T17" fmla="*/ 180 h 240"/>
                <a:gd name="T18" fmla="*/ 110 w 139"/>
                <a:gd name="T19" fmla="*/ 119 h 240"/>
                <a:gd name="T20" fmla="*/ 104 w 139"/>
                <a:gd name="T21" fmla="*/ 60 h 240"/>
                <a:gd name="T22" fmla="*/ 91 w 139"/>
                <a:gd name="T23" fmla="*/ 34 h 240"/>
                <a:gd name="T24" fmla="*/ 74 w 139"/>
                <a:gd name="T25" fmla="*/ 9 h 240"/>
                <a:gd name="T26" fmla="*/ 75 w 139"/>
                <a:gd name="T27" fmla="*/ 0 h 240"/>
                <a:gd name="T28" fmla="*/ 84 w 139"/>
                <a:gd name="T29" fmla="*/ 1 h 240"/>
                <a:gd name="T30" fmla="*/ 84 w 139"/>
                <a:gd name="T31" fmla="*/ 1 h 240"/>
                <a:gd name="T32" fmla="*/ 84 w 139"/>
                <a:gd name="T33" fmla="*/ 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 h="240">
                  <a:moveTo>
                    <a:pt x="84" y="1"/>
                  </a:moveTo>
                  <a:lnTo>
                    <a:pt x="107" y="31"/>
                  </a:lnTo>
                  <a:lnTo>
                    <a:pt x="139" y="72"/>
                  </a:lnTo>
                  <a:lnTo>
                    <a:pt x="139" y="131"/>
                  </a:lnTo>
                  <a:lnTo>
                    <a:pt x="97" y="193"/>
                  </a:lnTo>
                  <a:lnTo>
                    <a:pt x="44" y="220"/>
                  </a:lnTo>
                  <a:lnTo>
                    <a:pt x="7" y="240"/>
                  </a:lnTo>
                  <a:lnTo>
                    <a:pt x="0" y="229"/>
                  </a:lnTo>
                  <a:lnTo>
                    <a:pt x="61" y="180"/>
                  </a:lnTo>
                  <a:lnTo>
                    <a:pt x="110" y="119"/>
                  </a:lnTo>
                  <a:lnTo>
                    <a:pt x="104" y="60"/>
                  </a:lnTo>
                  <a:lnTo>
                    <a:pt x="91" y="34"/>
                  </a:lnTo>
                  <a:lnTo>
                    <a:pt x="74" y="9"/>
                  </a:lnTo>
                  <a:lnTo>
                    <a:pt x="75" y="0"/>
                  </a:lnTo>
                  <a:lnTo>
                    <a:pt x="84" y="1"/>
                  </a:lnTo>
                  <a:lnTo>
                    <a:pt x="84" y="1"/>
                  </a:lnTo>
                  <a:lnTo>
                    <a:pt x="8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8" name="Freeform 28"/>
            <p:cNvSpPr>
              <a:spLocks/>
            </p:cNvSpPr>
            <p:nvPr/>
          </p:nvSpPr>
          <p:spPr bwMode="auto">
            <a:xfrm>
              <a:off x="1118" y="1514"/>
              <a:ext cx="114" cy="98"/>
            </a:xfrm>
            <a:custGeom>
              <a:avLst/>
              <a:gdLst>
                <a:gd name="T0" fmla="*/ 444 w 453"/>
                <a:gd name="T1" fmla="*/ 101 h 392"/>
                <a:gd name="T2" fmla="*/ 406 w 453"/>
                <a:gd name="T3" fmla="*/ 73 h 392"/>
                <a:gd name="T4" fmla="*/ 389 w 453"/>
                <a:gd name="T5" fmla="*/ 60 h 392"/>
                <a:gd name="T6" fmla="*/ 367 w 453"/>
                <a:gd name="T7" fmla="*/ 48 h 392"/>
                <a:gd name="T8" fmla="*/ 337 w 453"/>
                <a:gd name="T9" fmla="*/ 37 h 392"/>
                <a:gd name="T10" fmla="*/ 309 w 453"/>
                <a:gd name="T11" fmla="*/ 29 h 392"/>
                <a:gd name="T12" fmla="*/ 254 w 453"/>
                <a:gd name="T13" fmla="*/ 22 h 392"/>
                <a:gd name="T14" fmla="*/ 140 w 453"/>
                <a:gd name="T15" fmla="*/ 44 h 392"/>
                <a:gd name="T16" fmla="*/ 106 w 453"/>
                <a:gd name="T17" fmla="*/ 60 h 392"/>
                <a:gd name="T18" fmla="*/ 76 w 453"/>
                <a:gd name="T19" fmla="*/ 85 h 392"/>
                <a:gd name="T20" fmla="*/ 42 w 453"/>
                <a:gd name="T21" fmla="*/ 122 h 392"/>
                <a:gd name="T22" fmla="*/ 27 w 453"/>
                <a:gd name="T23" fmla="*/ 171 h 392"/>
                <a:gd name="T24" fmla="*/ 28 w 453"/>
                <a:gd name="T25" fmla="*/ 211 h 392"/>
                <a:gd name="T26" fmla="*/ 39 w 453"/>
                <a:gd name="T27" fmla="*/ 248 h 392"/>
                <a:gd name="T28" fmla="*/ 59 w 453"/>
                <a:gd name="T29" fmla="*/ 277 h 392"/>
                <a:gd name="T30" fmla="*/ 91 w 453"/>
                <a:gd name="T31" fmla="*/ 287 h 392"/>
                <a:gd name="T32" fmla="*/ 181 w 453"/>
                <a:gd name="T33" fmla="*/ 288 h 392"/>
                <a:gd name="T34" fmla="*/ 220 w 453"/>
                <a:gd name="T35" fmla="*/ 300 h 392"/>
                <a:gd name="T36" fmla="*/ 253 w 453"/>
                <a:gd name="T37" fmla="*/ 328 h 392"/>
                <a:gd name="T38" fmla="*/ 282 w 453"/>
                <a:gd name="T39" fmla="*/ 352 h 392"/>
                <a:gd name="T40" fmla="*/ 311 w 453"/>
                <a:gd name="T41" fmla="*/ 367 h 392"/>
                <a:gd name="T42" fmla="*/ 378 w 453"/>
                <a:gd name="T43" fmla="*/ 379 h 392"/>
                <a:gd name="T44" fmla="*/ 378 w 453"/>
                <a:gd name="T45" fmla="*/ 392 h 392"/>
                <a:gd name="T46" fmla="*/ 298 w 453"/>
                <a:gd name="T47" fmla="*/ 388 h 392"/>
                <a:gd name="T48" fmla="*/ 230 w 453"/>
                <a:gd name="T49" fmla="*/ 350 h 392"/>
                <a:gd name="T50" fmla="*/ 202 w 453"/>
                <a:gd name="T51" fmla="*/ 327 h 392"/>
                <a:gd name="T52" fmla="*/ 168 w 453"/>
                <a:gd name="T53" fmla="*/ 318 h 392"/>
                <a:gd name="T54" fmla="*/ 91 w 453"/>
                <a:gd name="T55" fmla="*/ 318 h 392"/>
                <a:gd name="T56" fmla="*/ 48 w 453"/>
                <a:gd name="T57" fmla="*/ 304 h 392"/>
                <a:gd name="T58" fmla="*/ 19 w 453"/>
                <a:gd name="T59" fmla="*/ 269 h 392"/>
                <a:gd name="T60" fmla="*/ 3 w 453"/>
                <a:gd name="T61" fmla="*/ 220 h 392"/>
                <a:gd name="T62" fmla="*/ 0 w 453"/>
                <a:gd name="T63" fmla="*/ 169 h 392"/>
                <a:gd name="T64" fmla="*/ 16 w 453"/>
                <a:gd name="T65" fmla="*/ 109 h 392"/>
                <a:gd name="T66" fmla="*/ 32 w 453"/>
                <a:gd name="T67" fmla="*/ 86 h 392"/>
                <a:gd name="T68" fmla="*/ 55 w 453"/>
                <a:gd name="T69" fmla="*/ 63 h 392"/>
                <a:gd name="T70" fmla="*/ 91 w 453"/>
                <a:gd name="T71" fmla="*/ 36 h 392"/>
                <a:gd name="T72" fmla="*/ 133 w 453"/>
                <a:gd name="T73" fmla="*/ 17 h 392"/>
                <a:gd name="T74" fmla="*/ 196 w 453"/>
                <a:gd name="T75" fmla="*/ 3 h 392"/>
                <a:gd name="T76" fmla="*/ 270 w 453"/>
                <a:gd name="T77" fmla="*/ 0 h 392"/>
                <a:gd name="T78" fmla="*/ 357 w 453"/>
                <a:gd name="T79" fmla="*/ 23 h 392"/>
                <a:gd name="T80" fmla="*/ 413 w 453"/>
                <a:gd name="T81" fmla="*/ 60 h 392"/>
                <a:gd name="T82" fmla="*/ 451 w 453"/>
                <a:gd name="T83" fmla="*/ 90 h 392"/>
                <a:gd name="T84" fmla="*/ 453 w 453"/>
                <a:gd name="T85" fmla="*/ 99 h 392"/>
                <a:gd name="T86" fmla="*/ 444 w 453"/>
                <a:gd name="T87" fmla="*/ 101 h 392"/>
                <a:gd name="T88" fmla="*/ 444 w 453"/>
                <a:gd name="T89" fmla="*/ 101 h 392"/>
                <a:gd name="T90" fmla="*/ 444 w 453"/>
                <a:gd name="T91" fmla="*/ 101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3" h="392">
                  <a:moveTo>
                    <a:pt x="444" y="101"/>
                  </a:moveTo>
                  <a:lnTo>
                    <a:pt x="406" y="73"/>
                  </a:lnTo>
                  <a:lnTo>
                    <a:pt x="389" y="60"/>
                  </a:lnTo>
                  <a:lnTo>
                    <a:pt x="367" y="48"/>
                  </a:lnTo>
                  <a:lnTo>
                    <a:pt x="337" y="37"/>
                  </a:lnTo>
                  <a:lnTo>
                    <a:pt x="309" y="29"/>
                  </a:lnTo>
                  <a:lnTo>
                    <a:pt x="254" y="22"/>
                  </a:lnTo>
                  <a:lnTo>
                    <a:pt x="140" y="44"/>
                  </a:lnTo>
                  <a:lnTo>
                    <a:pt x="106" y="60"/>
                  </a:lnTo>
                  <a:lnTo>
                    <a:pt x="76" y="85"/>
                  </a:lnTo>
                  <a:lnTo>
                    <a:pt x="42" y="122"/>
                  </a:lnTo>
                  <a:lnTo>
                    <a:pt x="27" y="171"/>
                  </a:lnTo>
                  <a:lnTo>
                    <a:pt x="28" y="211"/>
                  </a:lnTo>
                  <a:lnTo>
                    <a:pt x="39" y="248"/>
                  </a:lnTo>
                  <a:lnTo>
                    <a:pt x="59" y="277"/>
                  </a:lnTo>
                  <a:lnTo>
                    <a:pt x="91" y="287"/>
                  </a:lnTo>
                  <a:lnTo>
                    <a:pt x="181" y="288"/>
                  </a:lnTo>
                  <a:lnTo>
                    <a:pt x="220" y="300"/>
                  </a:lnTo>
                  <a:lnTo>
                    <a:pt x="253" y="328"/>
                  </a:lnTo>
                  <a:lnTo>
                    <a:pt x="282" y="352"/>
                  </a:lnTo>
                  <a:lnTo>
                    <a:pt x="311" y="367"/>
                  </a:lnTo>
                  <a:lnTo>
                    <a:pt x="378" y="379"/>
                  </a:lnTo>
                  <a:lnTo>
                    <a:pt x="378" y="392"/>
                  </a:lnTo>
                  <a:lnTo>
                    <a:pt x="298" y="388"/>
                  </a:lnTo>
                  <a:lnTo>
                    <a:pt x="230" y="350"/>
                  </a:lnTo>
                  <a:lnTo>
                    <a:pt x="202" y="327"/>
                  </a:lnTo>
                  <a:lnTo>
                    <a:pt x="168" y="318"/>
                  </a:lnTo>
                  <a:lnTo>
                    <a:pt x="91" y="318"/>
                  </a:lnTo>
                  <a:lnTo>
                    <a:pt x="48" y="304"/>
                  </a:lnTo>
                  <a:lnTo>
                    <a:pt x="19" y="269"/>
                  </a:lnTo>
                  <a:lnTo>
                    <a:pt x="3" y="220"/>
                  </a:lnTo>
                  <a:lnTo>
                    <a:pt x="0" y="169"/>
                  </a:lnTo>
                  <a:lnTo>
                    <a:pt x="16" y="109"/>
                  </a:lnTo>
                  <a:lnTo>
                    <a:pt x="32" y="86"/>
                  </a:lnTo>
                  <a:lnTo>
                    <a:pt x="55" y="63"/>
                  </a:lnTo>
                  <a:lnTo>
                    <a:pt x="91" y="36"/>
                  </a:lnTo>
                  <a:lnTo>
                    <a:pt x="133" y="17"/>
                  </a:lnTo>
                  <a:lnTo>
                    <a:pt x="196" y="3"/>
                  </a:lnTo>
                  <a:lnTo>
                    <a:pt x="270" y="0"/>
                  </a:lnTo>
                  <a:lnTo>
                    <a:pt x="357" y="23"/>
                  </a:lnTo>
                  <a:lnTo>
                    <a:pt x="413" y="60"/>
                  </a:lnTo>
                  <a:lnTo>
                    <a:pt x="451" y="90"/>
                  </a:lnTo>
                  <a:lnTo>
                    <a:pt x="453" y="99"/>
                  </a:lnTo>
                  <a:lnTo>
                    <a:pt x="444" y="101"/>
                  </a:lnTo>
                  <a:lnTo>
                    <a:pt x="444" y="101"/>
                  </a:lnTo>
                  <a:lnTo>
                    <a:pt x="444"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49" name="Freeform 29"/>
            <p:cNvSpPr>
              <a:spLocks/>
            </p:cNvSpPr>
            <p:nvPr/>
          </p:nvSpPr>
          <p:spPr bwMode="auto">
            <a:xfrm>
              <a:off x="1197" y="1560"/>
              <a:ext cx="32" cy="42"/>
            </a:xfrm>
            <a:custGeom>
              <a:avLst/>
              <a:gdLst>
                <a:gd name="T0" fmla="*/ 127 w 130"/>
                <a:gd name="T1" fmla="*/ 12 h 170"/>
                <a:gd name="T2" fmla="*/ 48 w 130"/>
                <a:gd name="T3" fmla="*/ 86 h 170"/>
                <a:gd name="T4" fmla="*/ 28 w 130"/>
                <a:gd name="T5" fmla="*/ 139 h 170"/>
                <a:gd name="T6" fmla="*/ 29 w 130"/>
                <a:gd name="T7" fmla="*/ 162 h 170"/>
                <a:gd name="T8" fmla="*/ 25 w 130"/>
                <a:gd name="T9" fmla="*/ 170 h 170"/>
                <a:gd name="T10" fmla="*/ 16 w 130"/>
                <a:gd name="T11" fmla="*/ 167 h 170"/>
                <a:gd name="T12" fmla="*/ 0 w 130"/>
                <a:gd name="T13" fmla="*/ 139 h 170"/>
                <a:gd name="T14" fmla="*/ 10 w 130"/>
                <a:gd name="T15" fmla="*/ 104 h 170"/>
                <a:gd name="T16" fmla="*/ 25 w 130"/>
                <a:gd name="T17" fmla="*/ 70 h 170"/>
                <a:gd name="T18" fmla="*/ 47 w 130"/>
                <a:gd name="T19" fmla="*/ 49 h 170"/>
                <a:gd name="T20" fmla="*/ 70 w 130"/>
                <a:gd name="T21" fmla="*/ 33 h 170"/>
                <a:gd name="T22" fmla="*/ 94 w 130"/>
                <a:gd name="T23" fmla="*/ 18 h 170"/>
                <a:gd name="T24" fmla="*/ 119 w 130"/>
                <a:gd name="T25" fmla="*/ 0 h 170"/>
                <a:gd name="T26" fmla="*/ 130 w 130"/>
                <a:gd name="T27" fmla="*/ 3 h 170"/>
                <a:gd name="T28" fmla="*/ 127 w 130"/>
                <a:gd name="T29" fmla="*/ 12 h 170"/>
                <a:gd name="T30" fmla="*/ 127 w 130"/>
                <a:gd name="T31" fmla="*/ 12 h 170"/>
                <a:gd name="T32" fmla="*/ 127 w 130"/>
                <a:gd name="T33"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170">
                  <a:moveTo>
                    <a:pt x="127" y="12"/>
                  </a:moveTo>
                  <a:lnTo>
                    <a:pt x="48" y="86"/>
                  </a:lnTo>
                  <a:lnTo>
                    <a:pt x="28" y="139"/>
                  </a:lnTo>
                  <a:lnTo>
                    <a:pt x="29" y="162"/>
                  </a:lnTo>
                  <a:lnTo>
                    <a:pt x="25" y="170"/>
                  </a:lnTo>
                  <a:lnTo>
                    <a:pt x="16" y="167"/>
                  </a:lnTo>
                  <a:lnTo>
                    <a:pt x="0" y="139"/>
                  </a:lnTo>
                  <a:lnTo>
                    <a:pt x="10" y="104"/>
                  </a:lnTo>
                  <a:lnTo>
                    <a:pt x="25" y="70"/>
                  </a:lnTo>
                  <a:lnTo>
                    <a:pt x="47" y="49"/>
                  </a:lnTo>
                  <a:lnTo>
                    <a:pt x="70" y="33"/>
                  </a:lnTo>
                  <a:lnTo>
                    <a:pt x="94" y="18"/>
                  </a:lnTo>
                  <a:lnTo>
                    <a:pt x="119" y="0"/>
                  </a:lnTo>
                  <a:lnTo>
                    <a:pt x="130" y="3"/>
                  </a:lnTo>
                  <a:lnTo>
                    <a:pt x="127" y="12"/>
                  </a:lnTo>
                  <a:lnTo>
                    <a:pt x="127" y="12"/>
                  </a:lnTo>
                  <a:lnTo>
                    <a:pt x="12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0" name="Freeform 30"/>
            <p:cNvSpPr>
              <a:spLocks/>
            </p:cNvSpPr>
            <p:nvPr/>
          </p:nvSpPr>
          <p:spPr bwMode="auto">
            <a:xfrm>
              <a:off x="1160" y="1528"/>
              <a:ext cx="50" cy="30"/>
            </a:xfrm>
            <a:custGeom>
              <a:avLst/>
              <a:gdLst>
                <a:gd name="T0" fmla="*/ 196 w 201"/>
                <a:gd name="T1" fmla="*/ 13 h 121"/>
                <a:gd name="T2" fmla="*/ 85 w 201"/>
                <a:gd name="T3" fmla="*/ 62 h 121"/>
                <a:gd name="T4" fmla="*/ 39 w 201"/>
                <a:gd name="T5" fmla="*/ 98 h 121"/>
                <a:gd name="T6" fmla="*/ 17 w 201"/>
                <a:gd name="T7" fmla="*/ 120 h 121"/>
                <a:gd name="T8" fmla="*/ 1 w 201"/>
                <a:gd name="T9" fmla="*/ 121 h 121"/>
                <a:gd name="T10" fmla="*/ 0 w 201"/>
                <a:gd name="T11" fmla="*/ 104 h 121"/>
                <a:gd name="T12" fmla="*/ 19 w 201"/>
                <a:gd name="T13" fmla="*/ 77 h 121"/>
                <a:gd name="T14" fmla="*/ 70 w 201"/>
                <a:gd name="T15" fmla="*/ 38 h 121"/>
                <a:gd name="T16" fmla="*/ 100 w 201"/>
                <a:gd name="T17" fmla="*/ 23 h 121"/>
                <a:gd name="T18" fmla="*/ 130 w 201"/>
                <a:gd name="T19" fmla="*/ 15 h 121"/>
                <a:gd name="T20" fmla="*/ 193 w 201"/>
                <a:gd name="T21" fmla="*/ 0 h 121"/>
                <a:gd name="T22" fmla="*/ 201 w 201"/>
                <a:gd name="T23" fmla="*/ 5 h 121"/>
                <a:gd name="T24" fmla="*/ 196 w 201"/>
                <a:gd name="T25" fmla="*/ 13 h 121"/>
                <a:gd name="T26" fmla="*/ 196 w 201"/>
                <a:gd name="T27" fmla="*/ 13 h 121"/>
                <a:gd name="T28" fmla="*/ 196 w 201"/>
                <a:gd name="T29" fmla="*/ 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1" h="121">
                  <a:moveTo>
                    <a:pt x="196" y="13"/>
                  </a:moveTo>
                  <a:lnTo>
                    <a:pt x="85" y="62"/>
                  </a:lnTo>
                  <a:lnTo>
                    <a:pt x="39" y="98"/>
                  </a:lnTo>
                  <a:lnTo>
                    <a:pt x="17" y="120"/>
                  </a:lnTo>
                  <a:lnTo>
                    <a:pt x="1" y="121"/>
                  </a:lnTo>
                  <a:lnTo>
                    <a:pt x="0" y="104"/>
                  </a:lnTo>
                  <a:lnTo>
                    <a:pt x="19" y="77"/>
                  </a:lnTo>
                  <a:lnTo>
                    <a:pt x="70" y="38"/>
                  </a:lnTo>
                  <a:lnTo>
                    <a:pt x="100" y="23"/>
                  </a:lnTo>
                  <a:lnTo>
                    <a:pt x="130" y="15"/>
                  </a:lnTo>
                  <a:lnTo>
                    <a:pt x="193" y="0"/>
                  </a:lnTo>
                  <a:lnTo>
                    <a:pt x="201" y="5"/>
                  </a:lnTo>
                  <a:lnTo>
                    <a:pt x="196" y="13"/>
                  </a:lnTo>
                  <a:lnTo>
                    <a:pt x="196" y="13"/>
                  </a:lnTo>
                  <a:lnTo>
                    <a:pt x="19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1" name="Freeform 31"/>
            <p:cNvSpPr>
              <a:spLocks/>
            </p:cNvSpPr>
            <p:nvPr/>
          </p:nvSpPr>
          <p:spPr bwMode="auto">
            <a:xfrm>
              <a:off x="1145" y="1522"/>
              <a:ext cx="33" cy="8"/>
            </a:xfrm>
            <a:custGeom>
              <a:avLst/>
              <a:gdLst>
                <a:gd name="T0" fmla="*/ 8 w 133"/>
                <a:gd name="T1" fmla="*/ 1 h 32"/>
                <a:gd name="T2" fmla="*/ 25 w 133"/>
                <a:gd name="T3" fmla="*/ 0 h 32"/>
                <a:gd name="T4" fmla="*/ 80 w 133"/>
                <a:gd name="T5" fmla="*/ 0 h 32"/>
                <a:gd name="T6" fmla="*/ 130 w 133"/>
                <a:gd name="T7" fmla="*/ 20 h 32"/>
                <a:gd name="T8" fmla="*/ 133 w 133"/>
                <a:gd name="T9" fmla="*/ 29 h 32"/>
                <a:gd name="T10" fmla="*/ 125 w 133"/>
                <a:gd name="T11" fmla="*/ 32 h 32"/>
                <a:gd name="T12" fmla="*/ 78 w 133"/>
                <a:gd name="T13" fmla="*/ 22 h 32"/>
                <a:gd name="T14" fmla="*/ 25 w 133"/>
                <a:gd name="T15" fmla="*/ 22 h 32"/>
                <a:gd name="T16" fmla="*/ 8 w 133"/>
                <a:gd name="T17" fmla="*/ 20 h 32"/>
                <a:gd name="T18" fmla="*/ 0 w 133"/>
                <a:gd name="T19" fmla="*/ 10 h 32"/>
                <a:gd name="T20" fmla="*/ 8 w 133"/>
                <a:gd name="T21" fmla="*/ 1 h 32"/>
                <a:gd name="T22" fmla="*/ 8 w 133"/>
                <a:gd name="T23" fmla="*/ 1 h 32"/>
                <a:gd name="T24" fmla="*/ 8 w 133"/>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32">
                  <a:moveTo>
                    <a:pt x="8" y="1"/>
                  </a:moveTo>
                  <a:lnTo>
                    <a:pt x="25" y="0"/>
                  </a:lnTo>
                  <a:lnTo>
                    <a:pt x="80" y="0"/>
                  </a:lnTo>
                  <a:lnTo>
                    <a:pt x="130" y="20"/>
                  </a:lnTo>
                  <a:lnTo>
                    <a:pt x="133" y="29"/>
                  </a:lnTo>
                  <a:lnTo>
                    <a:pt x="125" y="32"/>
                  </a:lnTo>
                  <a:lnTo>
                    <a:pt x="78" y="22"/>
                  </a:lnTo>
                  <a:lnTo>
                    <a:pt x="25" y="22"/>
                  </a:lnTo>
                  <a:lnTo>
                    <a:pt x="8" y="20"/>
                  </a:lnTo>
                  <a:lnTo>
                    <a:pt x="0" y="10"/>
                  </a:lnTo>
                  <a:lnTo>
                    <a:pt x="8" y="1"/>
                  </a:lnTo>
                  <a:lnTo>
                    <a:pt x="8" y="1"/>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2" name="Freeform 32"/>
            <p:cNvSpPr>
              <a:spLocks/>
            </p:cNvSpPr>
            <p:nvPr/>
          </p:nvSpPr>
          <p:spPr bwMode="auto">
            <a:xfrm>
              <a:off x="1094" y="1575"/>
              <a:ext cx="156" cy="72"/>
            </a:xfrm>
            <a:custGeom>
              <a:avLst/>
              <a:gdLst>
                <a:gd name="T0" fmla="*/ 15 w 625"/>
                <a:gd name="T1" fmla="*/ 0 h 289"/>
                <a:gd name="T2" fmla="*/ 57 w 625"/>
                <a:gd name="T3" fmla="*/ 21 h 289"/>
                <a:gd name="T4" fmla="*/ 96 w 625"/>
                <a:gd name="T5" fmla="*/ 52 h 289"/>
                <a:gd name="T6" fmla="*/ 127 w 625"/>
                <a:gd name="T7" fmla="*/ 98 h 289"/>
                <a:gd name="T8" fmla="*/ 146 w 625"/>
                <a:gd name="T9" fmla="*/ 160 h 289"/>
                <a:gd name="T10" fmla="*/ 197 w 625"/>
                <a:gd name="T11" fmla="*/ 205 h 289"/>
                <a:gd name="T12" fmla="*/ 256 w 625"/>
                <a:gd name="T13" fmla="*/ 232 h 289"/>
                <a:gd name="T14" fmla="*/ 373 w 625"/>
                <a:gd name="T15" fmla="*/ 255 h 289"/>
                <a:gd name="T16" fmla="*/ 477 w 625"/>
                <a:gd name="T17" fmla="*/ 238 h 289"/>
                <a:gd name="T18" fmla="*/ 565 w 625"/>
                <a:gd name="T19" fmla="*/ 195 h 289"/>
                <a:gd name="T20" fmla="*/ 596 w 625"/>
                <a:gd name="T21" fmla="*/ 153 h 289"/>
                <a:gd name="T22" fmla="*/ 600 w 625"/>
                <a:gd name="T23" fmla="*/ 109 h 289"/>
                <a:gd name="T24" fmla="*/ 545 w 625"/>
                <a:gd name="T25" fmla="*/ 58 h 289"/>
                <a:gd name="T26" fmla="*/ 548 w 625"/>
                <a:gd name="T27" fmla="*/ 39 h 289"/>
                <a:gd name="T28" fmla="*/ 561 w 625"/>
                <a:gd name="T29" fmla="*/ 33 h 289"/>
                <a:gd name="T30" fmla="*/ 604 w 625"/>
                <a:gd name="T31" fmla="*/ 56 h 289"/>
                <a:gd name="T32" fmla="*/ 624 w 625"/>
                <a:gd name="T33" fmla="*/ 99 h 289"/>
                <a:gd name="T34" fmla="*/ 625 w 625"/>
                <a:gd name="T35" fmla="*/ 153 h 289"/>
                <a:gd name="T36" fmla="*/ 590 w 625"/>
                <a:gd name="T37" fmla="*/ 215 h 289"/>
                <a:gd name="T38" fmla="*/ 544 w 625"/>
                <a:gd name="T39" fmla="*/ 255 h 289"/>
                <a:gd name="T40" fmla="*/ 476 w 625"/>
                <a:gd name="T41" fmla="*/ 275 h 289"/>
                <a:gd name="T42" fmla="*/ 408 w 625"/>
                <a:gd name="T43" fmla="*/ 286 h 289"/>
                <a:gd name="T44" fmla="*/ 352 w 625"/>
                <a:gd name="T45" fmla="*/ 289 h 289"/>
                <a:gd name="T46" fmla="*/ 264 w 625"/>
                <a:gd name="T47" fmla="*/ 273 h 289"/>
                <a:gd name="T48" fmla="*/ 156 w 625"/>
                <a:gd name="T49" fmla="*/ 225 h 289"/>
                <a:gd name="T50" fmla="*/ 115 w 625"/>
                <a:gd name="T51" fmla="*/ 170 h 289"/>
                <a:gd name="T52" fmla="*/ 97 w 625"/>
                <a:gd name="T53" fmla="*/ 127 h 289"/>
                <a:gd name="T54" fmla="*/ 76 w 625"/>
                <a:gd name="T55" fmla="*/ 84 h 289"/>
                <a:gd name="T56" fmla="*/ 45 w 625"/>
                <a:gd name="T57" fmla="*/ 45 h 289"/>
                <a:gd name="T58" fmla="*/ 0 w 625"/>
                <a:gd name="T59" fmla="*/ 14 h 289"/>
                <a:gd name="T60" fmla="*/ 15 w 625"/>
                <a:gd name="T61" fmla="*/ 0 h 289"/>
                <a:gd name="T62" fmla="*/ 15 w 625"/>
                <a:gd name="T6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5" h="289">
                  <a:moveTo>
                    <a:pt x="15" y="0"/>
                  </a:moveTo>
                  <a:lnTo>
                    <a:pt x="57" y="21"/>
                  </a:lnTo>
                  <a:lnTo>
                    <a:pt x="96" y="52"/>
                  </a:lnTo>
                  <a:lnTo>
                    <a:pt x="127" y="98"/>
                  </a:lnTo>
                  <a:lnTo>
                    <a:pt x="146" y="160"/>
                  </a:lnTo>
                  <a:lnTo>
                    <a:pt x="197" y="205"/>
                  </a:lnTo>
                  <a:lnTo>
                    <a:pt x="256" y="232"/>
                  </a:lnTo>
                  <a:lnTo>
                    <a:pt x="373" y="255"/>
                  </a:lnTo>
                  <a:lnTo>
                    <a:pt x="477" y="238"/>
                  </a:lnTo>
                  <a:lnTo>
                    <a:pt x="565" y="195"/>
                  </a:lnTo>
                  <a:lnTo>
                    <a:pt x="596" y="153"/>
                  </a:lnTo>
                  <a:lnTo>
                    <a:pt x="600" y="109"/>
                  </a:lnTo>
                  <a:lnTo>
                    <a:pt x="545" y="58"/>
                  </a:lnTo>
                  <a:lnTo>
                    <a:pt x="548" y="39"/>
                  </a:lnTo>
                  <a:lnTo>
                    <a:pt x="561" y="33"/>
                  </a:lnTo>
                  <a:lnTo>
                    <a:pt x="604" y="56"/>
                  </a:lnTo>
                  <a:lnTo>
                    <a:pt x="624" y="99"/>
                  </a:lnTo>
                  <a:lnTo>
                    <a:pt x="625" y="153"/>
                  </a:lnTo>
                  <a:lnTo>
                    <a:pt x="590" y="215"/>
                  </a:lnTo>
                  <a:lnTo>
                    <a:pt x="544" y="255"/>
                  </a:lnTo>
                  <a:lnTo>
                    <a:pt x="476" y="275"/>
                  </a:lnTo>
                  <a:lnTo>
                    <a:pt x="408" y="286"/>
                  </a:lnTo>
                  <a:lnTo>
                    <a:pt x="352" y="289"/>
                  </a:lnTo>
                  <a:lnTo>
                    <a:pt x="264" y="273"/>
                  </a:lnTo>
                  <a:lnTo>
                    <a:pt x="156" y="225"/>
                  </a:lnTo>
                  <a:lnTo>
                    <a:pt x="115" y="170"/>
                  </a:lnTo>
                  <a:lnTo>
                    <a:pt x="97" y="127"/>
                  </a:lnTo>
                  <a:lnTo>
                    <a:pt x="76" y="84"/>
                  </a:lnTo>
                  <a:lnTo>
                    <a:pt x="45" y="45"/>
                  </a:lnTo>
                  <a:lnTo>
                    <a:pt x="0" y="14"/>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3" name="Freeform 33"/>
            <p:cNvSpPr>
              <a:spLocks/>
            </p:cNvSpPr>
            <p:nvPr/>
          </p:nvSpPr>
          <p:spPr bwMode="auto">
            <a:xfrm>
              <a:off x="632" y="1488"/>
              <a:ext cx="469" cy="101"/>
            </a:xfrm>
            <a:custGeom>
              <a:avLst/>
              <a:gdLst>
                <a:gd name="T0" fmla="*/ 293 w 1877"/>
                <a:gd name="T1" fmla="*/ 0 h 404"/>
                <a:gd name="T2" fmla="*/ 239 w 1877"/>
                <a:gd name="T3" fmla="*/ 32 h 404"/>
                <a:gd name="T4" fmla="*/ 62 w 1877"/>
                <a:gd name="T5" fmla="*/ 260 h 404"/>
                <a:gd name="T6" fmla="*/ 0 w 1877"/>
                <a:gd name="T7" fmla="*/ 292 h 404"/>
                <a:gd name="T8" fmla="*/ 54 w 1877"/>
                <a:gd name="T9" fmla="*/ 377 h 404"/>
                <a:gd name="T10" fmla="*/ 458 w 1877"/>
                <a:gd name="T11" fmla="*/ 357 h 404"/>
                <a:gd name="T12" fmla="*/ 1749 w 1877"/>
                <a:gd name="T13" fmla="*/ 404 h 404"/>
                <a:gd name="T14" fmla="*/ 1877 w 1877"/>
                <a:gd name="T15" fmla="*/ 338 h 404"/>
                <a:gd name="T16" fmla="*/ 1585 w 1877"/>
                <a:gd name="T17" fmla="*/ 306 h 404"/>
                <a:gd name="T18" fmla="*/ 1823 w 1877"/>
                <a:gd name="T19" fmla="*/ 288 h 404"/>
                <a:gd name="T20" fmla="*/ 1768 w 1877"/>
                <a:gd name="T21" fmla="*/ 215 h 404"/>
                <a:gd name="T22" fmla="*/ 1673 w 1877"/>
                <a:gd name="T23" fmla="*/ 82 h 404"/>
                <a:gd name="T24" fmla="*/ 964 w 1877"/>
                <a:gd name="T25" fmla="*/ 46 h 404"/>
                <a:gd name="T26" fmla="*/ 362 w 1877"/>
                <a:gd name="T27" fmla="*/ 5 h 404"/>
                <a:gd name="T28" fmla="*/ 293 w 1877"/>
                <a:gd name="T29" fmla="*/ 0 h 404"/>
                <a:gd name="T30" fmla="*/ 293 w 1877"/>
                <a:gd name="T31" fmla="*/ 0 h 404"/>
                <a:gd name="T32" fmla="*/ 293 w 1877"/>
                <a:gd name="T33"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7" h="404">
                  <a:moveTo>
                    <a:pt x="293" y="0"/>
                  </a:moveTo>
                  <a:lnTo>
                    <a:pt x="239" y="32"/>
                  </a:lnTo>
                  <a:lnTo>
                    <a:pt x="62" y="260"/>
                  </a:lnTo>
                  <a:lnTo>
                    <a:pt x="0" y="292"/>
                  </a:lnTo>
                  <a:lnTo>
                    <a:pt x="54" y="377"/>
                  </a:lnTo>
                  <a:lnTo>
                    <a:pt x="458" y="357"/>
                  </a:lnTo>
                  <a:lnTo>
                    <a:pt x="1749" y="404"/>
                  </a:lnTo>
                  <a:lnTo>
                    <a:pt x="1877" y="338"/>
                  </a:lnTo>
                  <a:lnTo>
                    <a:pt x="1585" y="306"/>
                  </a:lnTo>
                  <a:lnTo>
                    <a:pt x="1823" y="288"/>
                  </a:lnTo>
                  <a:lnTo>
                    <a:pt x="1768" y="215"/>
                  </a:lnTo>
                  <a:lnTo>
                    <a:pt x="1673" y="82"/>
                  </a:lnTo>
                  <a:lnTo>
                    <a:pt x="964" y="46"/>
                  </a:lnTo>
                  <a:lnTo>
                    <a:pt x="362" y="5"/>
                  </a:lnTo>
                  <a:lnTo>
                    <a:pt x="293" y="0"/>
                  </a:lnTo>
                  <a:lnTo>
                    <a:pt x="293" y="0"/>
                  </a:lnTo>
                  <a:lnTo>
                    <a:pt x="293"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4" name="Freeform 34"/>
            <p:cNvSpPr>
              <a:spLocks/>
            </p:cNvSpPr>
            <p:nvPr/>
          </p:nvSpPr>
          <p:spPr bwMode="auto">
            <a:xfrm>
              <a:off x="725" y="1430"/>
              <a:ext cx="360" cy="98"/>
            </a:xfrm>
            <a:custGeom>
              <a:avLst/>
              <a:gdLst>
                <a:gd name="T0" fmla="*/ 0 w 1438"/>
                <a:gd name="T1" fmla="*/ 202 h 394"/>
                <a:gd name="T2" fmla="*/ 9 w 1438"/>
                <a:gd name="T3" fmla="*/ 93 h 394"/>
                <a:gd name="T4" fmla="*/ 123 w 1438"/>
                <a:gd name="T5" fmla="*/ 88 h 394"/>
                <a:gd name="T6" fmla="*/ 621 w 1438"/>
                <a:gd name="T7" fmla="*/ 47 h 394"/>
                <a:gd name="T8" fmla="*/ 826 w 1438"/>
                <a:gd name="T9" fmla="*/ 24 h 394"/>
                <a:gd name="T10" fmla="*/ 1247 w 1438"/>
                <a:gd name="T11" fmla="*/ 20 h 394"/>
                <a:gd name="T12" fmla="*/ 1392 w 1438"/>
                <a:gd name="T13" fmla="*/ 15 h 394"/>
                <a:gd name="T14" fmla="*/ 1438 w 1438"/>
                <a:gd name="T15" fmla="*/ 0 h 394"/>
                <a:gd name="T16" fmla="*/ 1411 w 1438"/>
                <a:gd name="T17" fmla="*/ 394 h 394"/>
                <a:gd name="T18" fmla="*/ 1338 w 1438"/>
                <a:gd name="T19" fmla="*/ 273 h 394"/>
                <a:gd name="T20" fmla="*/ 0 w 1438"/>
                <a:gd name="T21" fmla="*/ 202 h 394"/>
                <a:gd name="T22" fmla="*/ 0 w 1438"/>
                <a:gd name="T23" fmla="*/ 202 h 394"/>
                <a:gd name="T24" fmla="*/ 0 w 1438"/>
                <a:gd name="T25" fmla="*/ 20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8" h="394">
                  <a:moveTo>
                    <a:pt x="0" y="202"/>
                  </a:moveTo>
                  <a:lnTo>
                    <a:pt x="9" y="93"/>
                  </a:lnTo>
                  <a:lnTo>
                    <a:pt x="123" y="88"/>
                  </a:lnTo>
                  <a:lnTo>
                    <a:pt x="621" y="47"/>
                  </a:lnTo>
                  <a:lnTo>
                    <a:pt x="826" y="24"/>
                  </a:lnTo>
                  <a:lnTo>
                    <a:pt x="1247" y="20"/>
                  </a:lnTo>
                  <a:lnTo>
                    <a:pt x="1392" y="15"/>
                  </a:lnTo>
                  <a:lnTo>
                    <a:pt x="1438" y="0"/>
                  </a:lnTo>
                  <a:lnTo>
                    <a:pt x="1411" y="394"/>
                  </a:lnTo>
                  <a:lnTo>
                    <a:pt x="1338" y="273"/>
                  </a:lnTo>
                  <a:lnTo>
                    <a:pt x="0" y="202"/>
                  </a:lnTo>
                  <a:lnTo>
                    <a:pt x="0" y="202"/>
                  </a:lnTo>
                  <a:lnTo>
                    <a:pt x="0" y="202"/>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5" name="Freeform 35"/>
            <p:cNvSpPr>
              <a:spLocks/>
            </p:cNvSpPr>
            <p:nvPr/>
          </p:nvSpPr>
          <p:spPr bwMode="auto">
            <a:xfrm>
              <a:off x="819" y="1383"/>
              <a:ext cx="195" cy="44"/>
            </a:xfrm>
            <a:custGeom>
              <a:avLst/>
              <a:gdLst>
                <a:gd name="T0" fmla="*/ 39 w 781"/>
                <a:gd name="T1" fmla="*/ 0 h 173"/>
                <a:gd name="T2" fmla="*/ 42 w 781"/>
                <a:gd name="T3" fmla="*/ 55 h 173"/>
                <a:gd name="T4" fmla="*/ 0 w 781"/>
                <a:gd name="T5" fmla="*/ 137 h 173"/>
                <a:gd name="T6" fmla="*/ 242 w 781"/>
                <a:gd name="T7" fmla="*/ 83 h 173"/>
                <a:gd name="T8" fmla="*/ 365 w 781"/>
                <a:gd name="T9" fmla="*/ 105 h 173"/>
                <a:gd name="T10" fmla="*/ 229 w 781"/>
                <a:gd name="T11" fmla="*/ 173 h 173"/>
                <a:gd name="T12" fmla="*/ 781 w 781"/>
                <a:gd name="T13" fmla="*/ 137 h 173"/>
                <a:gd name="T14" fmla="*/ 769 w 781"/>
                <a:gd name="T15" fmla="*/ 63 h 173"/>
                <a:gd name="T16" fmla="*/ 644 w 781"/>
                <a:gd name="T17" fmla="*/ 78 h 173"/>
                <a:gd name="T18" fmla="*/ 580 w 781"/>
                <a:gd name="T19" fmla="*/ 9 h 173"/>
                <a:gd name="T20" fmla="*/ 39 w 781"/>
                <a:gd name="T21" fmla="*/ 0 h 173"/>
                <a:gd name="T22" fmla="*/ 39 w 781"/>
                <a:gd name="T23" fmla="*/ 0 h 173"/>
                <a:gd name="T24" fmla="*/ 39 w 781"/>
                <a:gd name="T2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173">
                  <a:moveTo>
                    <a:pt x="39" y="0"/>
                  </a:moveTo>
                  <a:lnTo>
                    <a:pt x="42" y="55"/>
                  </a:lnTo>
                  <a:lnTo>
                    <a:pt x="0" y="137"/>
                  </a:lnTo>
                  <a:lnTo>
                    <a:pt x="242" y="83"/>
                  </a:lnTo>
                  <a:lnTo>
                    <a:pt x="365" y="105"/>
                  </a:lnTo>
                  <a:lnTo>
                    <a:pt x="229" y="173"/>
                  </a:lnTo>
                  <a:lnTo>
                    <a:pt x="781" y="137"/>
                  </a:lnTo>
                  <a:lnTo>
                    <a:pt x="769" y="63"/>
                  </a:lnTo>
                  <a:lnTo>
                    <a:pt x="644" y="78"/>
                  </a:lnTo>
                  <a:lnTo>
                    <a:pt x="580" y="9"/>
                  </a:lnTo>
                  <a:lnTo>
                    <a:pt x="39" y="0"/>
                  </a:lnTo>
                  <a:lnTo>
                    <a:pt x="39" y="0"/>
                  </a:lnTo>
                  <a:lnTo>
                    <a:pt x="39"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6" name="Freeform 36"/>
            <p:cNvSpPr>
              <a:spLocks/>
            </p:cNvSpPr>
            <p:nvPr/>
          </p:nvSpPr>
          <p:spPr bwMode="auto">
            <a:xfrm>
              <a:off x="973" y="1101"/>
              <a:ext cx="91" cy="291"/>
            </a:xfrm>
            <a:custGeom>
              <a:avLst/>
              <a:gdLst>
                <a:gd name="T0" fmla="*/ 43 w 365"/>
                <a:gd name="T1" fmla="*/ 1110 h 1163"/>
                <a:gd name="T2" fmla="*/ 145 w 365"/>
                <a:gd name="T3" fmla="*/ 1078 h 1163"/>
                <a:gd name="T4" fmla="*/ 297 w 365"/>
                <a:gd name="T5" fmla="*/ 210 h 1163"/>
                <a:gd name="T6" fmla="*/ 346 w 365"/>
                <a:gd name="T7" fmla="*/ 0 h 1163"/>
                <a:gd name="T8" fmla="*/ 365 w 365"/>
                <a:gd name="T9" fmla="*/ 64 h 1163"/>
                <a:gd name="T10" fmla="*/ 323 w 365"/>
                <a:gd name="T11" fmla="*/ 513 h 1163"/>
                <a:gd name="T12" fmla="*/ 251 w 365"/>
                <a:gd name="T13" fmla="*/ 1069 h 1163"/>
                <a:gd name="T14" fmla="*/ 235 w 365"/>
                <a:gd name="T15" fmla="*/ 1121 h 1163"/>
                <a:gd name="T16" fmla="*/ 99 w 365"/>
                <a:gd name="T17" fmla="*/ 1163 h 1163"/>
                <a:gd name="T18" fmla="*/ 0 w 365"/>
                <a:gd name="T19" fmla="*/ 1137 h 1163"/>
                <a:gd name="T20" fmla="*/ 43 w 365"/>
                <a:gd name="T21" fmla="*/ 1110 h 1163"/>
                <a:gd name="T22" fmla="*/ 43 w 365"/>
                <a:gd name="T23" fmla="*/ 1110 h 1163"/>
                <a:gd name="T24" fmla="*/ 43 w 365"/>
                <a:gd name="T25" fmla="*/ 111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163">
                  <a:moveTo>
                    <a:pt x="43" y="1110"/>
                  </a:moveTo>
                  <a:lnTo>
                    <a:pt x="145" y="1078"/>
                  </a:lnTo>
                  <a:lnTo>
                    <a:pt x="297" y="210"/>
                  </a:lnTo>
                  <a:lnTo>
                    <a:pt x="346" y="0"/>
                  </a:lnTo>
                  <a:lnTo>
                    <a:pt x="365" y="64"/>
                  </a:lnTo>
                  <a:lnTo>
                    <a:pt x="323" y="513"/>
                  </a:lnTo>
                  <a:lnTo>
                    <a:pt x="251" y="1069"/>
                  </a:lnTo>
                  <a:lnTo>
                    <a:pt x="235" y="1121"/>
                  </a:lnTo>
                  <a:lnTo>
                    <a:pt x="99" y="1163"/>
                  </a:lnTo>
                  <a:lnTo>
                    <a:pt x="0" y="1137"/>
                  </a:lnTo>
                  <a:lnTo>
                    <a:pt x="43" y="1110"/>
                  </a:lnTo>
                  <a:lnTo>
                    <a:pt x="43" y="1110"/>
                  </a:lnTo>
                  <a:lnTo>
                    <a:pt x="43" y="111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7" name="Freeform 37"/>
            <p:cNvSpPr>
              <a:spLocks/>
            </p:cNvSpPr>
            <p:nvPr/>
          </p:nvSpPr>
          <p:spPr bwMode="auto">
            <a:xfrm>
              <a:off x="804" y="1338"/>
              <a:ext cx="174" cy="28"/>
            </a:xfrm>
            <a:custGeom>
              <a:avLst/>
              <a:gdLst>
                <a:gd name="T0" fmla="*/ 0 w 695"/>
                <a:gd name="T1" fmla="*/ 62 h 115"/>
                <a:gd name="T2" fmla="*/ 20 w 695"/>
                <a:gd name="T3" fmla="*/ 115 h 115"/>
                <a:gd name="T4" fmla="*/ 68 w 695"/>
                <a:gd name="T5" fmla="*/ 91 h 115"/>
                <a:gd name="T6" fmla="*/ 695 w 695"/>
                <a:gd name="T7" fmla="*/ 36 h 115"/>
                <a:gd name="T8" fmla="*/ 695 w 695"/>
                <a:gd name="T9" fmla="*/ 7 h 115"/>
                <a:gd name="T10" fmla="*/ 420 w 695"/>
                <a:gd name="T11" fmla="*/ 0 h 115"/>
                <a:gd name="T12" fmla="*/ 0 w 695"/>
                <a:gd name="T13" fmla="*/ 62 h 115"/>
                <a:gd name="T14" fmla="*/ 0 w 695"/>
                <a:gd name="T15" fmla="*/ 62 h 115"/>
                <a:gd name="T16" fmla="*/ 0 w 695"/>
                <a:gd name="T17" fmla="*/ 6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115">
                  <a:moveTo>
                    <a:pt x="0" y="62"/>
                  </a:moveTo>
                  <a:lnTo>
                    <a:pt x="20" y="115"/>
                  </a:lnTo>
                  <a:lnTo>
                    <a:pt x="68" y="91"/>
                  </a:lnTo>
                  <a:lnTo>
                    <a:pt x="695" y="36"/>
                  </a:lnTo>
                  <a:lnTo>
                    <a:pt x="695" y="7"/>
                  </a:lnTo>
                  <a:lnTo>
                    <a:pt x="420" y="0"/>
                  </a:lnTo>
                  <a:lnTo>
                    <a:pt x="0" y="62"/>
                  </a:lnTo>
                  <a:lnTo>
                    <a:pt x="0" y="62"/>
                  </a:lnTo>
                  <a:lnTo>
                    <a:pt x="0" y="6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8" name="Freeform 38"/>
            <p:cNvSpPr>
              <a:spLocks/>
            </p:cNvSpPr>
            <p:nvPr/>
          </p:nvSpPr>
          <p:spPr bwMode="auto">
            <a:xfrm>
              <a:off x="746" y="1069"/>
              <a:ext cx="269" cy="252"/>
            </a:xfrm>
            <a:custGeom>
              <a:avLst/>
              <a:gdLst>
                <a:gd name="T0" fmla="*/ 179 w 1076"/>
                <a:gd name="T1" fmla="*/ 1006 h 1006"/>
                <a:gd name="T2" fmla="*/ 14 w 1076"/>
                <a:gd name="T3" fmla="*/ 442 h 1006"/>
                <a:gd name="T4" fmla="*/ 0 w 1076"/>
                <a:gd name="T5" fmla="*/ 306 h 1006"/>
                <a:gd name="T6" fmla="*/ 23 w 1076"/>
                <a:gd name="T7" fmla="*/ 246 h 1006"/>
                <a:gd name="T8" fmla="*/ 118 w 1076"/>
                <a:gd name="T9" fmla="*/ 187 h 1006"/>
                <a:gd name="T10" fmla="*/ 520 w 1076"/>
                <a:gd name="T11" fmla="*/ 78 h 1006"/>
                <a:gd name="T12" fmla="*/ 963 w 1076"/>
                <a:gd name="T13" fmla="*/ 4 h 1006"/>
                <a:gd name="T14" fmla="*/ 1058 w 1076"/>
                <a:gd name="T15" fmla="*/ 0 h 1006"/>
                <a:gd name="T16" fmla="*/ 1076 w 1076"/>
                <a:gd name="T17" fmla="*/ 46 h 1006"/>
                <a:gd name="T18" fmla="*/ 1044 w 1076"/>
                <a:gd name="T19" fmla="*/ 292 h 1006"/>
                <a:gd name="T20" fmla="*/ 976 w 1076"/>
                <a:gd name="T21" fmla="*/ 155 h 1006"/>
                <a:gd name="T22" fmla="*/ 825 w 1076"/>
                <a:gd name="T23" fmla="*/ 69 h 1006"/>
                <a:gd name="T24" fmla="*/ 598 w 1076"/>
                <a:gd name="T25" fmla="*/ 96 h 1006"/>
                <a:gd name="T26" fmla="*/ 187 w 1076"/>
                <a:gd name="T27" fmla="*/ 246 h 1006"/>
                <a:gd name="T28" fmla="*/ 100 w 1076"/>
                <a:gd name="T29" fmla="*/ 333 h 1006"/>
                <a:gd name="T30" fmla="*/ 104 w 1076"/>
                <a:gd name="T31" fmla="*/ 562 h 1006"/>
                <a:gd name="T32" fmla="*/ 191 w 1076"/>
                <a:gd name="T33" fmla="*/ 813 h 1006"/>
                <a:gd name="T34" fmla="*/ 210 w 1076"/>
                <a:gd name="T35" fmla="*/ 940 h 1006"/>
                <a:gd name="T36" fmla="*/ 179 w 1076"/>
                <a:gd name="T37" fmla="*/ 1006 h 1006"/>
                <a:gd name="T38" fmla="*/ 179 w 1076"/>
                <a:gd name="T39" fmla="*/ 1006 h 1006"/>
                <a:gd name="T40" fmla="*/ 179 w 1076"/>
                <a:gd name="T41"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6" h="1006">
                  <a:moveTo>
                    <a:pt x="179" y="1006"/>
                  </a:moveTo>
                  <a:lnTo>
                    <a:pt x="14" y="442"/>
                  </a:lnTo>
                  <a:lnTo>
                    <a:pt x="0" y="306"/>
                  </a:lnTo>
                  <a:lnTo>
                    <a:pt x="23" y="246"/>
                  </a:lnTo>
                  <a:lnTo>
                    <a:pt x="118" y="187"/>
                  </a:lnTo>
                  <a:lnTo>
                    <a:pt x="520" y="78"/>
                  </a:lnTo>
                  <a:lnTo>
                    <a:pt x="963" y="4"/>
                  </a:lnTo>
                  <a:lnTo>
                    <a:pt x="1058" y="0"/>
                  </a:lnTo>
                  <a:lnTo>
                    <a:pt x="1076" y="46"/>
                  </a:lnTo>
                  <a:lnTo>
                    <a:pt x="1044" y="292"/>
                  </a:lnTo>
                  <a:lnTo>
                    <a:pt x="976" y="155"/>
                  </a:lnTo>
                  <a:lnTo>
                    <a:pt x="825" y="69"/>
                  </a:lnTo>
                  <a:lnTo>
                    <a:pt x="598" y="96"/>
                  </a:lnTo>
                  <a:lnTo>
                    <a:pt x="187" y="246"/>
                  </a:lnTo>
                  <a:lnTo>
                    <a:pt x="100" y="333"/>
                  </a:lnTo>
                  <a:lnTo>
                    <a:pt x="104" y="562"/>
                  </a:lnTo>
                  <a:lnTo>
                    <a:pt x="191" y="813"/>
                  </a:lnTo>
                  <a:lnTo>
                    <a:pt x="210" y="940"/>
                  </a:lnTo>
                  <a:lnTo>
                    <a:pt x="179" y="1006"/>
                  </a:lnTo>
                  <a:lnTo>
                    <a:pt x="179" y="1006"/>
                  </a:lnTo>
                  <a:lnTo>
                    <a:pt x="179" y="1006"/>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59" name="Freeform 39"/>
            <p:cNvSpPr>
              <a:spLocks/>
            </p:cNvSpPr>
            <p:nvPr/>
          </p:nvSpPr>
          <p:spPr bwMode="auto">
            <a:xfrm>
              <a:off x="954" y="1446"/>
              <a:ext cx="116" cy="42"/>
            </a:xfrm>
            <a:custGeom>
              <a:avLst/>
              <a:gdLst>
                <a:gd name="T0" fmla="*/ 0 w 463"/>
                <a:gd name="T1" fmla="*/ 162 h 169"/>
                <a:gd name="T2" fmla="*/ 37 w 463"/>
                <a:gd name="T3" fmla="*/ 0 h 169"/>
                <a:gd name="T4" fmla="*/ 463 w 463"/>
                <a:gd name="T5" fmla="*/ 18 h 169"/>
                <a:gd name="T6" fmla="*/ 448 w 463"/>
                <a:gd name="T7" fmla="*/ 97 h 169"/>
                <a:gd name="T8" fmla="*/ 425 w 463"/>
                <a:gd name="T9" fmla="*/ 51 h 169"/>
                <a:gd name="T10" fmla="*/ 106 w 463"/>
                <a:gd name="T11" fmla="*/ 69 h 169"/>
                <a:gd name="T12" fmla="*/ 46 w 463"/>
                <a:gd name="T13" fmla="*/ 169 h 169"/>
                <a:gd name="T14" fmla="*/ 0 w 463"/>
                <a:gd name="T15" fmla="*/ 162 h 169"/>
                <a:gd name="T16" fmla="*/ 0 w 463"/>
                <a:gd name="T17" fmla="*/ 162 h 169"/>
                <a:gd name="T18" fmla="*/ 0 w 463"/>
                <a:gd name="T19" fmla="*/ 16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3" h="169">
                  <a:moveTo>
                    <a:pt x="0" y="162"/>
                  </a:moveTo>
                  <a:lnTo>
                    <a:pt x="37" y="0"/>
                  </a:lnTo>
                  <a:lnTo>
                    <a:pt x="463" y="18"/>
                  </a:lnTo>
                  <a:lnTo>
                    <a:pt x="448" y="97"/>
                  </a:lnTo>
                  <a:lnTo>
                    <a:pt x="425" y="51"/>
                  </a:lnTo>
                  <a:lnTo>
                    <a:pt x="106" y="69"/>
                  </a:lnTo>
                  <a:lnTo>
                    <a:pt x="46" y="169"/>
                  </a:lnTo>
                  <a:lnTo>
                    <a:pt x="0" y="162"/>
                  </a:lnTo>
                  <a:lnTo>
                    <a:pt x="0" y="162"/>
                  </a:lnTo>
                  <a:lnTo>
                    <a:pt x="0" y="16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0" name="Freeform 40"/>
            <p:cNvSpPr>
              <a:spLocks/>
            </p:cNvSpPr>
            <p:nvPr/>
          </p:nvSpPr>
          <p:spPr bwMode="auto">
            <a:xfrm>
              <a:off x="998" y="1466"/>
              <a:ext cx="57" cy="25"/>
            </a:xfrm>
            <a:custGeom>
              <a:avLst/>
              <a:gdLst>
                <a:gd name="T0" fmla="*/ 0 w 226"/>
                <a:gd name="T1" fmla="*/ 74 h 102"/>
                <a:gd name="T2" fmla="*/ 38 w 226"/>
                <a:gd name="T3" fmla="*/ 98 h 102"/>
                <a:gd name="T4" fmla="*/ 123 w 226"/>
                <a:gd name="T5" fmla="*/ 102 h 102"/>
                <a:gd name="T6" fmla="*/ 125 w 226"/>
                <a:gd name="T7" fmla="*/ 67 h 102"/>
                <a:gd name="T8" fmla="*/ 226 w 226"/>
                <a:gd name="T9" fmla="*/ 9 h 102"/>
                <a:gd name="T10" fmla="*/ 65 w 226"/>
                <a:gd name="T11" fmla="*/ 0 h 102"/>
                <a:gd name="T12" fmla="*/ 29 w 226"/>
                <a:gd name="T13" fmla="*/ 50 h 102"/>
                <a:gd name="T14" fmla="*/ 0 w 226"/>
                <a:gd name="T15" fmla="*/ 74 h 102"/>
                <a:gd name="T16" fmla="*/ 0 w 226"/>
                <a:gd name="T17" fmla="*/ 74 h 102"/>
                <a:gd name="T18" fmla="*/ 0 w 226"/>
                <a:gd name="T19" fmla="*/ 7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02">
                  <a:moveTo>
                    <a:pt x="0" y="74"/>
                  </a:moveTo>
                  <a:lnTo>
                    <a:pt x="38" y="98"/>
                  </a:lnTo>
                  <a:lnTo>
                    <a:pt x="123" y="102"/>
                  </a:lnTo>
                  <a:lnTo>
                    <a:pt x="125" y="67"/>
                  </a:lnTo>
                  <a:lnTo>
                    <a:pt x="226" y="9"/>
                  </a:lnTo>
                  <a:lnTo>
                    <a:pt x="65" y="0"/>
                  </a:lnTo>
                  <a:lnTo>
                    <a:pt x="29" y="50"/>
                  </a:lnTo>
                  <a:lnTo>
                    <a:pt x="0" y="74"/>
                  </a:lnTo>
                  <a:lnTo>
                    <a:pt x="0" y="74"/>
                  </a:lnTo>
                  <a:lnTo>
                    <a:pt x="0" y="7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1" name="Freeform 41"/>
            <p:cNvSpPr>
              <a:spLocks/>
            </p:cNvSpPr>
            <p:nvPr/>
          </p:nvSpPr>
          <p:spPr bwMode="auto">
            <a:xfrm>
              <a:off x="628" y="1560"/>
              <a:ext cx="468" cy="30"/>
            </a:xfrm>
            <a:custGeom>
              <a:avLst/>
              <a:gdLst>
                <a:gd name="T0" fmla="*/ 46 w 1871"/>
                <a:gd name="T1" fmla="*/ 79 h 120"/>
                <a:gd name="T2" fmla="*/ 0 w 1871"/>
                <a:gd name="T3" fmla="*/ 27 h 120"/>
                <a:gd name="T4" fmla="*/ 137 w 1871"/>
                <a:gd name="T5" fmla="*/ 0 h 120"/>
                <a:gd name="T6" fmla="*/ 1826 w 1871"/>
                <a:gd name="T7" fmla="*/ 32 h 120"/>
                <a:gd name="T8" fmla="*/ 1871 w 1871"/>
                <a:gd name="T9" fmla="*/ 67 h 120"/>
                <a:gd name="T10" fmla="*/ 1800 w 1871"/>
                <a:gd name="T11" fmla="*/ 120 h 120"/>
                <a:gd name="T12" fmla="*/ 894 w 1871"/>
                <a:gd name="T13" fmla="*/ 91 h 120"/>
                <a:gd name="T14" fmla="*/ 297 w 1871"/>
                <a:gd name="T15" fmla="*/ 69 h 120"/>
                <a:gd name="T16" fmla="*/ 108 w 1871"/>
                <a:gd name="T17" fmla="*/ 104 h 120"/>
                <a:gd name="T18" fmla="*/ 46 w 1871"/>
                <a:gd name="T19" fmla="*/ 79 h 120"/>
                <a:gd name="T20" fmla="*/ 46 w 1871"/>
                <a:gd name="T21" fmla="*/ 79 h 120"/>
                <a:gd name="T22" fmla="*/ 46 w 1871"/>
                <a:gd name="T23" fmla="*/ 7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1" h="120">
                  <a:moveTo>
                    <a:pt x="46" y="79"/>
                  </a:moveTo>
                  <a:lnTo>
                    <a:pt x="0" y="27"/>
                  </a:lnTo>
                  <a:lnTo>
                    <a:pt x="137" y="0"/>
                  </a:lnTo>
                  <a:lnTo>
                    <a:pt x="1826" y="32"/>
                  </a:lnTo>
                  <a:lnTo>
                    <a:pt x="1871" y="67"/>
                  </a:lnTo>
                  <a:lnTo>
                    <a:pt x="1800" y="120"/>
                  </a:lnTo>
                  <a:lnTo>
                    <a:pt x="894" y="91"/>
                  </a:lnTo>
                  <a:lnTo>
                    <a:pt x="297" y="69"/>
                  </a:lnTo>
                  <a:lnTo>
                    <a:pt x="108" y="104"/>
                  </a:lnTo>
                  <a:lnTo>
                    <a:pt x="46" y="79"/>
                  </a:lnTo>
                  <a:lnTo>
                    <a:pt x="46" y="79"/>
                  </a:lnTo>
                  <a:lnTo>
                    <a:pt x="46" y="7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2" name="Freeform 42"/>
            <p:cNvSpPr>
              <a:spLocks/>
            </p:cNvSpPr>
            <p:nvPr/>
          </p:nvSpPr>
          <p:spPr bwMode="auto">
            <a:xfrm>
              <a:off x="666" y="1425"/>
              <a:ext cx="24" cy="80"/>
            </a:xfrm>
            <a:custGeom>
              <a:avLst/>
              <a:gdLst>
                <a:gd name="T0" fmla="*/ 97 w 97"/>
                <a:gd name="T1" fmla="*/ 22 h 322"/>
                <a:gd name="T2" fmla="*/ 88 w 97"/>
                <a:gd name="T3" fmla="*/ 48 h 322"/>
                <a:gd name="T4" fmla="*/ 44 w 97"/>
                <a:gd name="T5" fmla="*/ 190 h 322"/>
                <a:gd name="T6" fmla="*/ 23 w 97"/>
                <a:gd name="T7" fmla="*/ 310 h 322"/>
                <a:gd name="T8" fmla="*/ 10 w 97"/>
                <a:gd name="T9" fmla="*/ 322 h 322"/>
                <a:gd name="T10" fmla="*/ 0 w 97"/>
                <a:gd name="T11" fmla="*/ 308 h 322"/>
                <a:gd name="T12" fmla="*/ 1 w 97"/>
                <a:gd name="T13" fmla="*/ 183 h 322"/>
                <a:gd name="T14" fmla="*/ 22 w 97"/>
                <a:gd name="T15" fmla="*/ 105 h 322"/>
                <a:gd name="T16" fmla="*/ 48 w 97"/>
                <a:gd name="T17" fmla="*/ 30 h 322"/>
                <a:gd name="T18" fmla="*/ 70 w 97"/>
                <a:gd name="T19" fmla="*/ 8 h 322"/>
                <a:gd name="T20" fmla="*/ 79 w 97"/>
                <a:gd name="T21" fmla="*/ 0 h 322"/>
                <a:gd name="T22" fmla="*/ 90 w 97"/>
                <a:gd name="T23" fmla="*/ 1 h 322"/>
                <a:gd name="T24" fmla="*/ 97 w 97"/>
                <a:gd name="T25" fmla="*/ 22 h 322"/>
                <a:gd name="T26" fmla="*/ 97 w 97"/>
                <a:gd name="T27" fmla="*/ 22 h 322"/>
                <a:gd name="T28" fmla="*/ 97 w 97"/>
                <a:gd name="T29" fmla="*/ 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22">
                  <a:moveTo>
                    <a:pt x="97" y="22"/>
                  </a:moveTo>
                  <a:lnTo>
                    <a:pt x="88" y="48"/>
                  </a:lnTo>
                  <a:lnTo>
                    <a:pt x="44" y="190"/>
                  </a:lnTo>
                  <a:lnTo>
                    <a:pt x="23" y="310"/>
                  </a:lnTo>
                  <a:lnTo>
                    <a:pt x="10" y="322"/>
                  </a:lnTo>
                  <a:lnTo>
                    <a:pt x="0" y="308"/>
                  </a:lnTo>
                  <a:lnTo>
                    <a:pt x="1" y="183"/>
                  </a:lnTo>
                  <a:lnTo>
                    <a:pt x="22" y="105"/>
                  </a:lnTo>
                  <a:lnTo>
                    <a:pt x="48" y="30"/>
                  </a:lnTo>
                  <a:lnTo>
                    <a:pt x="70" y="8"/>
                  </a:lnTo>
                  <a:lnTo>
                    <a:pt x="79" y="0"/>
                  </a:lnTo>
                  <a:lnTo>
                    <a:pt x="90" y="1"/>
                  </a:lnTo>
                  <a:lnTo>
                    <a:pt x="97" y="22"/>
                  </a:lnTo>
                  <a:lnTo>
                    <a:pt x="97" y="22"/>
                  </a:lnTo>
                  <a:lnTo>
                    <a:pt x="97"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3" name="Freeform 43"/>
            <p:cNvSpPr>
              <a:spLocks/>
            </p:cNvSpPr>
            <p:nvPr/>
          </p:nvSpPr>
          <p:spPr bwMode="auto">
            <a:xfrm>
              <a:off x="567" y="1448"/>
              <a:ext cx="56" cy="119"/>
            </a:xfrm>
            <a:custGeom>
              <a:avLst/>
              <a:gdLst>
                <a:gd name="T0" fmla="*/ 23 w 225"/>
                <a:gd name="T1" fmla="*/ 9 h 477"/>
                <a:gd name="T2" fmla="*/ 25 w 225"/>
                <a:gd name="T3" fmla="*/ 32 h 477"/>
                <a:gd name="T4" fmla="*/ 50 w 225"/>
                <a:gd name="T5" fmla="*/ 91 h 477"/>
                <a:gd name="T6" fmla="*/ 67 w 225"/>
                <a:gd name="T7" fmla="*/ 156 h 477"/>
                <a:gd name="T8" fmla="*/ 84 w 225"/>
                <a:gd name="T9" fmla="*/ 211 h 477"/>
                <a:gd name="T10" fmla="*/ 108 w 225"/>
                <a:gd name="T11" fmla="*/ 331 h 477"/>
                <a:gd name="T12" fmla="*/ 119 w 225"/>
                <a:gd name="T13" fmla="*/ 423 h 477"/>
                <a:gd name="T14" fmla="*/ 144 w 225"/>
                <a:gd name="T15" fmla="*/ 437 h 477"/>
                <a:gd name="T16" fmla="*/ 165 w 225"/>
                <a:gd name="T17" fmla="*/ 448 h 477"/>
                <a:gd name="T18" fmla="*/ 217 w 225"/>
                <a:gd name="T19" fmla="*/ 459 h 477"/>
                <a:gd name="T20" fmla="*/ 225 w 225"/>
                <a:gd name="T21" fmla="*/ 468 h 477"/>
                <a:gd name="T22" fmla="*/ 216 w 225"/>
                <a:gd name="T23" fmla="*/ 477 h 477"/>
                <a:gd name="T24" fmla="*/ 152 w 225"/>
                <a:gd name="T25" fmla="*/ 470 h 477"/>
                <a:gd name="T26" fmla="*/ 93 w 225"/>
                <a:gd name="T27" fmla="*/ 447 h 477"/>
                <a:gd name="T28" fmla="*/ 79 w 225"/>
                <a:gd name="T29" fmla="*/ 395 h 477"/>
                <a:gd name="T30" fmla="*/ 71 w 225"/>
                <a:gd name="T31" fmla="*/ 337 h 477"/>
                <a:gd name="T32" fmla="*/ 56 w 225"/>
                <a:gd name="T33" fmla="*/ 217 h 477"/>
                <a:gd name="T34" fmla="*/ 34 w 225"/>
                <a:gd name="T35" fmla="*/ 95 h 477"/>
                <a:gd name="T36" fmla="*/ 8 w 225"/>
                <a:gd name="T37" fmla="*/ 38 h 477"/>
                <a:gd name="T38" fmla="*/ 0 w 225"/>
                <a:gd name="T39" fmla="*/ 14 h 477"/>
                <a:gd name="T40" fmla="*/ 1 w 225"/>
                <a:gd name="T41" fmla="*/ 5 h 477"/>
                <a:gd name="T42" fmla="*/ 9 w 225"/>
                <a:gd name="T43" fmla="*/ 0 h 477"/>
                <a:gd name="T44" fmla="*/ 23 w 225"/>
                <a:gd name="T45" fmla="*/ 9 h 477"/>
                <a:gd name="T46" fmla="*/ 23 w 225"/>
                <a:gd name="T47" fmla="*/ 9 h 477"/>
                <a:gd name="T48" fmla="*/ 23 w 225"/>
                <a:gd name="T49" fmla="*/ 9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5" h="477">
                  <a:moveTo>
                    <a:pt x="23" y="9"/>
                  </a:moveTo>
                  <a:lnTo>
                    <a:pt x="25" y="32"/>
                  </a:lnTo>
                  <a:lnTo>
                    <a:pt x="50" y="91"/>
                  </a:lnTo>
                  <a:lnTo>
                    <a:pt x="67" y="156"/>
                  </a:lnTo>
                  <a:lnTo>
                    <a:pt x="84" y="211"/>
                  </a:lnTo>
                  <a:lnTo>
                    <a:pt x="108" y="331"/>
                  </a:lnTo>
                  <a:lnTo>
                    <a:pt x="119" y="423"/>
                  </a:lnTo>
                  <a:lnTo>
                    <a:pt x="144" y="437"/>
                  </a:lnTo>
                  <a:lnTo>
                    <a:pt x="165" y="448"/>
                  </a:lnTo>
                  <a:lnTo>
                    <a:pt x="217" y="459"/>
                  </a:lnTo>
                  <a:lnTo>
                    <a:pt x="225" y="468"/>
                  </a:lnTo>
                  <a:lnTo>
                    <a:pt x="216" y="477"/>
                  </a:lnTo>
                  <a:lnTo>
                    <a:pt x="152" y="470"/>
                  </a:lnTo>
                  <a:lnTo>
                    <a:pt x="93" y="447"/>
                  </a:lnTo>
                  <a:lnTo>
                    <a:pt x="79" y="395"/>
                  </a:lnTo>
                  <a:lnTo>
                    <a:pt x="71" y="337"/>
                  </a:lnTo>
                  <a:lnTo>
                    <a:pt x="56" y="217"/>
                  </a:lnTo>
                  <a:lnTo>
                    <a:pt x="34" y="95"/>
                  </a:lnTo>
                  <a:lnTo>
                    <a:pt x="8" y="38"/>
                  </a:lnTo>
                  <a:lnTo>
                    <a:pt x="0" y="14"/>
                  </a:lnTo>
                  <a:lnTo>
                    <a:pt x="1" y="5"/>
                  </a:lnTo>
                  <a:lnTo>
                    <a:pt x="9" y="0"/>
                  </a:lnTo>
                  <a:lnTo>
                    <a:pt x="23" y="9"/>
                  </a:lnTo>
                  <a:lnTo>
                    <a:pt x="23" y="9"/>
                  </a:lnTo>
                  <a:lnTo>
                    <a:pt x="2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4" name="Freeform 44"/>
            <p:cNvSpPr>
              <a:spLocks/>
            </p:cNvSpPr>
            <p:nvPr/>
          </p:nvSpPr>
          <p:spPr bwMode="auto">
            <a:xfrm>
              <a:off x="619" y="1448"/>
              <a:ext cx="36" cy="47"/>
            </a:xfrm>
            <a:custGeom>
              <a:avLst/>
              <a:gdLst>
                <a:gd name="T0" fmla="*/ 15 w 145"/>
                <a:gd name="T1" fmla="*/ 0 h 188"/>
                <a:gd name="T2" fmla="*/ 48 w 145"/>
                <a:gd name="T3" fmla="*/ 20 h 188"/>
                <a:gd name="T4" fmla="*/ 79 w 145"/>
                <a:gd name="T5" fmla="*/ 37 h 188"/>
                <a:gd name="T6" fmla="*/ 119 w 145"/>
                <a:gd name="T7" fmla="*/ 105 h 188"/>
                <a:gd name="T8" fmla="*/ 145 w 145"/>
                <a:gd name="T9" fmla="*/ 178 h 188"/>
                <a:gd name="T10" fmla="*/ 139 w 145"/>
                <a:gd name="T11" fmla="*/ 188 h 188"/>
                <a:gd name="T12" fmla="*/ 128 w 145"/>
                <a:gd name="T13" fmla="*/ 184 h 188"/>
                <a:gd name="T14" fmla="*/ 114 w 145"/>
                <a:gd name="T15" fmla="*/ 148 h 188"/>
                <a:gd name="T16" fmla="*/ 99 w 145"/>
                <a:gd name="T17" fmla="*/ 120 h 188"/>
                <a:gd name="T18" fmla="*/ 80 w 145"/>
                <a:gd name="T19" fmla="*/ 92 h 188"/>
                <a:gd name="T20" fmla="*/ 57 w 145"/>
                <a:gd name="T21" fmla="*/ 62 h 188"/>
                <a:gd name="T22" fmla="*/ 3 w 145"/>
                <a:gd name="T23" fmla="*/ 19 h 188"/>
                <a:gd name="T24" fmla="*/ 0 w 145"/>
                <a:gd name="T25" fmla="*/ 3 h 188"/>
                <a:gd name="T26" fmla="*/ 15 w 145"/>
                <a:gd name="T27" fmla="*/ 0 h 188"/>
                <a:gd name="T28" fmla="*/ 15 w 145"/>
                <a:gd name="T29" fmla="*/ 0 h 188"/>
                <a:gd name="T30" fmla="*/ 15 w 145"/>
                <a:gd name="T3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188">
                  <a:moveTo>
                    <a:pt x="15" y="0"/>
                  </a:moveTo>
                  <a:lnTo>
                    <a:pt x="48" y="20"/>
                  </a:lnTo>
                  <a:lnTo>
                    <a:pt x="79" y="37"/>
                  </a:lnTo>
                  <a:lnTo>
                    <a:pt x="119" y="105"/>
                  </a:lnTo>
                  <a:lnTo>
                    <a:pt x="145" y="178"/>
                  </a:lnTo>
                  <a:lnTo>
                    <a:pt x="139" y="188"/>
                  </a:lnTo>
                  <a:lnTo>
                    <a:pt x="128" y="184"/>
                  </a:lnTo>
                  <a:lnTo>
                    <a:pt x="114" y="148"/>
                  </a:lnTo>
                  <a:lnTo>
                    <a:pt x="99" y="120"/>
                  </a:lnTo>
                  <a:lnTo>
                    <a:pt x="80" y="92"/>
                  </a:lnTo>
                  <a:lnTo>
                    <a:pt x="57" y="62"/>
                  </a:lnTo>
                  <a:lnTo>
                    <a:pt x="3" y="19"/>
                  </a:lnTo>
                  <a:lnTo>
                    <a:pt x="0" y="3"/>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5" name="Freeform 45"/>
            <p:cNvSpPr>
              <a:spLocks/>
            </p:cNvSpPr>
            <p:nvPr/>
          </p:nvSpPr>
          <p:spPr bwMode="auto">
            <a:xfrm>
              <a:off x="608" y="1466"/>
              <a:ext cx="44" cy="55"/>
            </a:xfrm>
            <a:custGeom>
              <a:avLst/>
              <a:gdLst>
                <a:gd name="T0" fmla="*/ 12 w 179"/>
                <a:gd name="T1" fmla="*/ 0 h 221"/>
                <a:gd name="T2" fmla="*/ 73 w 179"/>
                <a:gd name="T3" fmla="*/ 55 h 221"/>
                <a:gd name="T4" fmla="*/ 96 w 179"/>
                <a:gd name="T5" fmla="*/ 81 h 221"/>
                <a:gd name="T6" fmla="*/ 117 w 179"/>
                <a:gd name="T7" fmla="*/ 105 h 221"/>
                <a:gd name="T8" fmla="*/ 137 w 179"/>
                <a:gd name="T9" fmla="*/ 130 h 221"/>
                <a:gd name="T10" fmla="*/ 160 w 179"/>
                <a:gd name="T11" fmla="*/ 158 h 221"/>
                <a:gd name="T12" fmla="*/ 179 w 179"/>
                <a:gd name="T13" fmla="*/ 208 h 221"/>
                <a:gd name="T14" fmla="*/ 175 w 179"/>
                <a:gd name="T15" fmla="*/ 221 h 221"/>
                <a:gd name="T16" fmla="*/ 164 w 179"/>
                <a:gd name="T17" fmla="*/ 217 h 221"/>
                <a:gd name="T18" fmla="*/ 133 w 179"/>
                <a:gd name="T19" fmla="*/ 176 h 221"/>
                <a:gd name="T20" fmla="*/ 111 w 179"/>
                <a:gd name="T21" fmla="*/ 150 h 221"/>
                <a:gd name="T22" fmla="*/ 90 w 179"/>
                <a:gd name="T23" fmla="*/ 126 h 221"/>
                <a:gd name="T24" fmla="*/ 71 w 179"/>
                <a:gd name="T25" fmla="*/ 102 h 221"/>
                <a:gd name="T26" fmla="*/ 48 w 179"/>
                <a:gd name="T27" fmla="*/ 75 h 221"/>
                <a:gd name="T28" fmla="*/ 27 w 179"/>
                <a:gd name="T29" fmla="*/ 42 h 221"/>
                <a:gd name="T30" fmla="*/ 2 w 179"/>
                <a:gd name="T31" fmla="*/ 14 h 221"/>
                <a:gd name="T32" fmla="*/ 0 w 179"/>
                <a:gd name="T33" fmla="*/ 2 h 221"/>
                <a:gd name="T34" fmla="*/ 12 w 179"/>
                <a:gd name="T35" fmla="*/ 0 h 221"/>
                <a:gd name="T36" fmla="*/ 12 w 179"/>
                <a:gd name="T37" fmla="*/ 0 h 221"/>
                <a:gd name="T38" fmla="*/ 12 w 179"/>
                <a:gd name="T3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9" h="221">
                  <a:moveTo>
                    <a:pt x="12" y="0"/>
                  </a:moveTo>
                  <a:lnTo>
                    <a:pt x="73" y="55"/>
                  </a:lnTo>
                  <a:lnTo>
                    <a:pt x="96" y="81"/>
                  </a:lnTo>
                  <a:lnTo>
                    <a:pt x="117" y="105"/>
                  </a:lnTo>
                  <a:lnTo>
                    <a:pt x="137" y="130"/>
                  </a:lnTo>
                  <a:lnTo>
                    <a:pt x="160" y="158"/>
                  </a:lnTo>
                  <a:lnTo>
                    <a:pt x="179" y="208"/>
                  </a:lnTo>
                  <a:lnTo>
                    <a:pt x="175" y="221"/>
                  </a:lnTo>
                  <a:lnTo>
                    <a:pt x="164" y="217"/>
                  </a:lnTo>
                  <a:lnTo>
                    <a:pt x="133" y="176"/>
                  </a:lnTo>
                  <a:lnTo>
                    <a:pt x="111" y="150"/>
                  </a:lnTo>
                  <a:lnTo>
                    <a:pt x="90" y="126"/>
                  </a:lnTo>
                  <a:lnTo>
                    <a:pt x="71" y="102"/>
                  </a:lnTo>
                  <a:lnTo>
                    <a:pt x="48" y="75"/>
                  </a:lnTo>
                  <a:lnTo>
                    <a:pt x="27" y="42"/>
                  </a:lnTo>
                  <a:lnTo>
                    <a:pt x="2" y="14"/>
                  </a:lnTo>
                  <a:lnTo>
                    <a:pt x="0" y="2"/>
                  </a:lnTo>
                  <a:lnTo>
                    <a:pt x="12" y="0"/>
                  </a:lnTo>
                  <a:lnTo>
                    <a:pt x="12"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6" name="Freeform 46"/>
            <p:cNvSpPr>
              <a:spLocks/>
            </p:cNvSpPr>
            <p:nvPr/>
          </p:nvSpPr>
          <p:spPr bwMode="auto">
            <a:xfrm>
              <a:off x="616" y="1502"/>
              <a:ext cx="22" cy="38"/>
            </a:xfrm>
            <a:custGeom>
              <a:avLst/>
              <a:gdLst>
                <a:gd name="T0" fmla="*/ 14 w 89"/>
                <a:gd name="T1" fmla="*/ 1 h 150"/>
                <a:gd name="T2" fmla="*/ 65 w 89"/>
                <a:gd name="T3" fmla="*/ 85 h 150"/>
                <a:gd name="T4" fmla="*/ 89 w 89"/>
                <a:gd name="T5" fmla="*/ 138 h 150"/>
                <a:gd name="T6" fmla="*/ 86 w 89"/>
                <a:gd name="T7" fmla="*/ 150 h 150"/>
                <a:gd name="T8" fmla="*/ 73 w 89"/>
                <a:gd name="T9" fmla="*/ 147 h 150"/>
                <a:gd name="T10" fmla="*/ 40 w 89"/>
                <a:gd name="T11" fmla="*/ 99 h 150"/>
                <a:gd name="T12" fmla="*/ 23 w 89"/>
                <a:gd name="T13" fmla="*/ 54 h 150"/>
                <a:gd name="T14" fmla="*/ 0 w 89"/>
                <a:gd name="T15" fmla="*/ 13 h 150"/>
                <a:gd name="T16" fmla="*/ 1 w 89"/>
                <a:gd name="T17" fmla="*/ 0 h 150"/>
                <a:gd name="T18" fmla="*/ 14 w 89"/>
                <a:gd name="T19" fmla="*/ 1 h 150"/>
                <a:gd name="T20" fmla="*/ 14 w 89"/>
                <a:gd name="T21" fmla="*/ 1 h 150"/>
                <a:gd name="T22" fmla="*/ 14 w 89"/>
                <a:gd name="T23" fmla="*/ 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150">
                  <a:moveTo>
                    <a:pt x="14" y="1"/>
                  </a:moveTo>
                  <a:lnTo>
                    <a:pt x="65" y="85"/>
                  </a:lnTo>
                  <a:lnTo>
                    <a:pt x="89" y="138"/>
                  </a:lnTo>
                  <a:lnTo>
                    <a:pt x="86" y="150"/>
                  </a:lnTo>
                  <a:lnTo>
                    <a:pt x="73" y="147"/>
                  </a:lnTo>
                  <a:lnTo>
                    <a:pt x="40" y="99"/>
                  </a:lnTo>
                  <a:lnTo>
                    <a:pt x="23" y="54"/>
                  </a:lnTo>
                  <a:lnTo>
                    <a:pt x="0" y="13"/>
                  </a:lnTo>
                  <a:lnTo>
                    <a:pt x="1" y="0"/>
                  </a:lnTo>
                  <a:lnTo>
                    <a:pt x="14" y="1"/>
                  </a:lnTo>
                  <a:lnTo>
                    <a:pt x="14" y="1"/>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7" name="Freeform 47"/>
            <p:cNvSpPr>
              <a:spLocks/>
            </p:cNvSpPr>
            <p:nvPr/>
          </p:nvSpPr>
          <p:spPr bwMode="auto">
            <a:xfrm>
              <a:off x="603" y="1449"/>
              <a:ext cx="57" cy="63"/>
            </a:xfrm>
            <a:custGeom>
              <a:avLst/>
              <a:gdLst>
                <a:gd name="T0" fmla="*/ 223 w 230"/>
                <a:gd name="T1" fmla="*/ 17 h 254"/>
                <a:gd name="T2" fmla="*/ 179 w 230"/>
                <a:gd name="T3" fmla="*/ 35 h 254"/>
                <a:gd name="T4" fmla="*/ 146 w 230"/>
                <a:gd name="T5" fmla="*/ 63 h 254"/>
                <a:gd name="T6" fmla="*/ 117 w 230"/>
                <a:gd name="T7" fmla="*/ 96 h 254"/>
                <a:gd name="T8" fmla="*/ 85 w 230"/>
                <a:gd name="T9" fmla="*/ 134 h 254"/>
                <a:gd name="T10" fmla="*/ 18 w 230"/>
                <a:gd name="T11" fmla="*/ 249 h 254"/>
                <a:gd name="T12" fmla="*/ 6 w 230"/>
                <a:gd name="T13" fmla="*/ 254 h 254"/>
                <a:gd name="T14" fmla="*/ 0 w 230"/>
                <a:gd name="T15" fmla="*/ 243 h 254"/>
                <a:gd name="T16" fmla="*/ 26 w 230"/>
                <a:gd name="T17" fmla="*/ 175 h 254"/>
                <a:gd name="T18" fmla="*/ 41 w 230"/>
                <a:gd name="T19" fmla="*/ 144 h 254"/>
                <a:gd name="T20" fmla="*/ 61 w 230"/>
                <a:gd name="T21" fmla="*/ 114 h 254"/>
                <a:gd name="T22" fmla="*/ 97 w 230"/>
                <a:gd name="T23" fmla="*/ 75 h 254"/>
                <a:gd name="T24" fmla="*/ 131 w 230"/>
                <a:gd name="T25" fmla="*/ 43 h 254"/>
                <a:gd name="T26" fmla="*/ 150 w 230"/>
                <a:gd name="T27" fmla="*/ 30 h 254"/>
                <a:gd name="T28" fmla="*/ 170 w 230"/>
                <a:gd name="T29" fmla="*/ 18 h 254"/>
                <a:gd name="T30" fmla="*/ 218 w 230"/>
                <a:gd name="T31" fmla="*/ 0 h 254"/>
                <a:gd name="T32" fmla="*/ 230 w 230"/>
                <a:gd name="T33" fmla="*/ 7 h 254"/>
                <a:gd name="T34" fmla="*/ 223 w 230"/>
                <a:gd name="T35" fmla="*/ 17 h 254"/>
                <a:gd name="T36" fmla="*/ 223 w 230"/>
                <a:gd name="T37" fmla="*/ 17 h 254"/>
                <a:gd name="T38" fmla="*/ 223 w 230"/>
                <a:gd name="T39" fmla="*/ 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0" h="254">
                  <a:moveTo>
                    <a:pt x="223" y="17"/>
                  </a:moveTo>
                  <a:lnTo>
                    <a:pt x="179" y="35"/>
                  </a:lnTo>
                  <a:lnTo>
                    <a:pt x="146" y="63"/>
                  </a:lnTo>
                  <a:lnTo>
                    <a:pt x="117" y="96"/>
                  </a:lnTo>
                  <a:lnTo>
                    <a:pt x="85" y="134"/>
                  </a:lnTo>
                  <a:lnTo>
                    <a:pt x="18" y="249"/>
                  </a:lnTo>
                  <a:lnTo>
                    <a:pt x="6" y="254"/>
                  </a:lnTo>
                  <a:lnTo>
                    <a:pt x="0" y="243"/>
                  </a:lnTo>
                  <a:lnTo>
                    <a:pt x="26" y="175"/>
                  </a:lnTo>
                  <a:lnTo>
                    <a:pt x="41" y="144"/>
                  </a:lnTo>
                  <a:lnTo>
                    <a:pt x="61" y="114"/>
                  </a:lnTo>
                  <a:lnTo>
                    <a:pt x="97" y="75"/>
                  </a:lnTo>
                  <a:lnTo>
                    <a:pt x="131" y="43"/>
                  </a:lnTo>
                  <a:lnTo>
                    <a:pt x="150" y="30"/>
                  </a:lnTo>
                  <a:lnTo>
                    <a:pt x="170" y="18"/>
                  </a:lnTo>
                  <a:lnTo>
                    <a:pt x="218" y="0"/>
                  </a:lnTo>
                  <a:lnTo>
                    <a:pt x="230" y="7"/>
                  </a:lnTo>
                  <a:lnTo>
                    <a:pt x="223" y="17"/>
                  </a:lnTo>
                  <a:lnTo>
                    <a:pt x="223" y="17"/>
                  </a:lnTo>
                  <a:lnTo>
                    <a:pt x="2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8" name="Freeform 48"/>
            <p:cNvSpPr>
              <a:spLocks/>
            </p:cNvSpPr>
            <p:nvPr/>
          </p:nvSpPr>
          <p:spPr bwMode="auto">
            <a:xfrm>
              <a:off x="621" y="1474"/>
              <a:ext cx="39" cy="57"/>
            </a:xfrm>
            <a:custGeom>
              <a:avLst/>
              <a:gdLst>
                <a:gd name="T0" fmla="*/ 156 w 158"/>
                <a:gd name="T1" fmla="*/ 15 h 228"/>
                <a:gd name="T2" fmla="*/ 104 w 158"/>
                <a:gd name="T3" fmla="*/ 67 h 228"/>
                <a:gd name="T4" fmla="*/ 73 w 158"/>
                <a:gd name="T5" fmla="*/ 102 h 228"/>
                <a:gd name="T6" fmla="*/ 49 w 158"/>
                <a:gd name="T7" fmla="*/ 136 h 228"/>
                <a:gd name="T8" fmla="*/ 17 w 158"/>
                <a:gd name="T9" fmla="*/ 221 h 228"/>
                <a:gd name="T10" fmla="*/ 6 w 158"/>
                <a:gd name="T11" fmla="*/ 228 h 228"/>
                <a:gd name="T12" fmla="*/ 0 w 158"/>
                <a:gd name="T13" fmla="*/ 216 h 228"/>
                <a:gd name="T14" fmla="*/ 12 w 158"/>
                <a:gd name="T15" fmla="*/ 166 h 228"/>
                <a:gd name="T16" fmla="*/ 28 w 158"/>
                <a:gd name="T17" fmla="*/ 122 h 228"/>
                <a:gd name="T18" fmla="*/ 50 w 158"/>
                <a:gd name="T19" fmla="*/ 83 h 228"/>
                <a:gd name="T20" fmla="*/ 64 w 158"/>
                <a:gd name="T21" fmla="*/ 64 h 228"/>
                <a:gd name="T22" fmla="*/ 81 w 158"/>
                <a:gd name="T23" fmla="*/ 44 h 228"/>
                <a:gd name="T24" fmla="*/ 112 w 158"/>
                <a:gd name="T25" fmla="*/ 20 h 228"/>
                <a:gd name="T26" fmla="*/ 145 w 158"/>
                <a:gd name="T27" fmla="*/ 0 h 228"/>
                <a:gd name="T28" fmla="*/ 158 w 158"/>
                <a:gd name="T29" fmla="*/ 2 h 228"/>
                <a:gd name="T30" fmla="*/ 156 w 158"/>
                <a:gd name="T31" fmla="*/ 15 h 228"/>
                <a:gd name="T32" fmla="*/ 156 w 158"/>
                <a:gd name="T33" fmla="*/ 15 h 228"/>
                <a:gd name="T34" fmla="*/ 156 w 158"/>
                <a:gd name="T35" fmla="*/ 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228">
                  <a:moveTo>
                    <a:pt x="156" y="15"/>
                  </a:moveTo>
                  <a:lnTo>
                    <a:pt x="104" y="67"/>
                  </a:lnTo>
                  <a:lnTo>
                    <a:pt x="73" y="102"/>
                  </a:lnTo>
                  <a:lnTo>
                    <a:pt x="49" y="136"/>
                  </a:lnTo>
                  <a:lnTo>
                    <a:pt x="17" y="221"/>
                  </a:lnTo>
                  <a:lnTo>
                    <a:pt x="6" y="228"/>
                  </a:lnTo>
                  <a:lnTo>
                    <a:pt x="0" y="216"/>
                  </a:lnTo>
                  <a:lnTo>
                    <a:pt x="12" y="166"/>
                  </a:lnTo>
                  <a:lnTo>
                    <a:pt x="28" y="122"/>
                  </a:lnTo>
                  <a:lnTo>
                    <a:pt x="50" y="83"/>
                  </a:lnTo>
                  <a:lnTo>
                    <a:pt x="64" y="64"/>
                  </a:lnTo>
                  <a:lnTo>
                    <a:pt x="81" y="44"/>
                  </a:lnTo>
                  <a:lnTo>
                    <a:pt x="112" y="20"/>
                  </a:lnTo>
                  <a:lnTo>
                    <a:pt x="145" y="0"/>
                  </a:lnTo>
                  <a:lnTo>
                    <a:pt x="158" y="2"/>
                  </a:lnTo>
                  <a:lnTo>
                    <a:pt x="156" y="15"/>
                  </a:lnTo>
                  <a:lnTo>
                    <a:pt x="156" y="15"/>
                  </a:lnTo>
                  <a:lnTo>
                    <a:pt x="15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69" name="Freeform 49"/>
            <p:cNvSpPr>
              <a:spLocks/>
            </p:cNvSpPr>
            <p:nvPr/>
          </p:nvSpPr>
          <p:spPr bwMode="auto">
            <a:xfrm>
              <a:off x="544" y="1322"/>
              <a:ext cx="50" cy="110"/>
            </a:xfrm>
            <a:custGeom>
              <a:avLst/>
              <a:gdLst>
                <a:gd name="T0" fmla="*/ 9 w 200"/>
                <a:gd name="T1" fmla="*/ 0 h 438"/>
                <a:gd name="T2" fmla="*/ 36 w 200"/>
                <a:gd name="T3" fmla="*/ 6 h 438"/>
                <a:gd name="T4" fmla="*/ 56 w 200"/>
                <a:gd name="T5" fmla="*/ 22 h 438"/>
                <a:gd name="T6" fmla="*/ 84 w 200"/>
                <a:gd name="T7" fmla="*/ 72 h 438"/>
                <a:gd name="T8" fmla="*/ 105 w 200"/>
                <a:gd name="T9" fmla="*/ 118 h 438"/>
                <a:gd name="T10" fmla="*/ 126 w 200"/>
                <a:gd name="T11" fmla="*/ 167 h 438"/>
                <a:gd name="T12" fmla="*/ 142 w 200"/>
                <a:gd name="T13" fmla="*/ 204 h 438"/>
                <a:gd name="T14" fmla="*/ 165 w 200"/>
                <a:gd name="T15" fmla="*/ 280 h 438"/>
                <a:gd name="T16" fmla="*/ 187 w 200"/>
                <a:gd name="T17" fmla="*/ 357 h 438"/>
                <a:gd name="T18" fmla="*/ 194 w 200"/>
                <a:gd name="T19" fmla="*/ 380 h 438"/>
                <a:gd name="T20" fmla="*/ 200 w 200"/>
                <a:gd name="T21" fmla="*/ 411 h 438"/>
                <a:gd name="T22" fmla="*/ 197 w 200"/>
                <a:gd name="T23" fmla="*/ 436 h 438"/>
                <a:gd name="T24" fmla="*/ 171 w 200"/>
                <a:gd name="T25" fmla="*/ 438 h 438"/>
                <a:gd name="T26" fmla="*/ 156 w 200"/>
                <a:gd name="T27" fmla="*/ 389 h 438"/>
                <a:gd name="T28" fmla="*/ 154 w 200"/>
                <a:gd name="T29" fmla="*/ 342 h 438"/>
                <a:gd name="T30" fmla="*/ 131 w 200"/>
                <a:gd name="T31" fmla="*/ 333 h 438"/>
                <a:gd name="T32" fmla="*/ 142 w 200"/>
                <a:gd name="T33" fmla="*/ 299 h 438"/>
                <a:gd name="T34" fmla="*/ 123 w 200"/>
                <a:gd name="T35" fmla="*/ 236 h 438"/>
                <a:gd name="T36" fmla="*/ 110 w 200"/>
                <a:gd name="T37" fmla="*/ 197 h 438"/>
                <a:gd name="T38" fmla="*/ 102 w 200"/>
                <a:gd name="T39" fmla="*/ 174 h 438"/>
                <a:gd name="T40" fmla="*/ 60 w 200"/>
                <a:gd name="T41" fmla="*/ 73 h 438"/>
                <a:gd name="T42" fmla="*/ 41 w 200"/>
                <a:gd name="T43" fmla="*/ 36 h 438"/>
                <a:gd name="T44" fmla="*/ 28 w 200"/>
                <a:gd name="T45" fmla="*/ 23 h 438"/>
                <a:gd name="T46" fmla="*/ 8 w 200"/>
                <a:gd name="T47" fmla="*/ 18 h 438"/>
                <a:gd name="T48" fmla="*/ 0 w 200"/>
                <a:gd name="T49" fmla="*/ 8 h 438"/>
                <a:gd name="T50" fmla="*/ 9 w 200"/>
                <a:gd name="T51" fmla="*/ 0 h 438"/>
                <a:gd name="T52" fmla="*/ 9 w 200"/>
                <a:gd name="T53" fmla="*/ 0 h 438"/>
                <a:gd name="T54" fmla="*/ 9 w 200"/>
                <a:gd name="T5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 h="438">
                  <a:moveTo>
                    <a:pt x="9" y="0"/>
                  </a:moveTo>
                  <a:lnTo>
                    <a:pt x="36" y="6"/>
                  </a:lnTo>
                  <a:lnTo>
                    <a:pt x="56" y="22"/>
                  </a:lnTo>
                  <a:lnTo>
                    <a:pt x="84" y="72"/>
                  </a:lnTo>
                  <a:lnTo>
                    <a:pt x="105" y="118"/>
                  </a:lnTo>
                  <a:lnTo>
                    <a:pt x="126" y="167"/>
                  </a:lnTo>
                  <a:lnTo>
                    <a:pt x="142" y="204"/>
                  </a:lnTo>
                  <a:lnTo>
                    <a:pt x="165" y="280"/>
                  </a:lnTo>
                  <a:lnTo>
                    <a:pt x="187" y="357"/>
                  </a:lnTo>
                  <a:lnTo>
                    <a:pt x="194" y="380"/>
                  </a:lnTo>
                  <a:lnTo>
                    <a:pt x="200" y="411"/>
                  </a:lnTo>
                  <a:lnTo>
                    <a:pt x="197" y="436"/>
                  </a:lnTo>
                  <a:lnTo>
                    <a:pt x="171" y="438"/>
                  </a:lnTo>
                  <a:lnTo>
                    <a:pt x="156" y="389"/>
                  </a:lnTo>
                  <a:lnTo>
                    <a:pt x="154" y="342"/>
                  </a:lnTo>
                  <a:lnTo>
                    <a:pt x="131" y="333"/>
                  </a:lnTo>
                  <a:lnTo>
                    <a:pt x="142" y="299"/>
                  </a:lnTo>
                  <a:lnTo>
                    <a:pt x="123" y="236"/>
                  </a:lnTo>
                  <a:lnTo>
                    <a:pt x="110" y="197"/>
                  </a:lnTo>
                  <a:lnTo>
                    <a:pt x="102" y="174"/>
                  </a:lnTo>
                  <a:lnTo>
                    <a:pt x="60" y="73"/>
                  </a:lnTo>
                  <a:lnTo>
                    <a:pt x="41" y="36"/>
                  </a:lnTo>
                  <a:lnTo>
                    <a:pt x="28" y="23"/>
                  </a:lnTo>
                  <a:lnTo>
                    <a:pt x="8" y="18"/>
                  </a:lnTo>
                  <a:lnTo>
                    <a:pt x="0" y="8"/>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0" name="Freeform 50"/>
            <p:cNvSpPr>
              <a:spLocks/>
            </p:cNvSpPr>
            <p:nvPr/>
          </p:nvSpPr>
          <p:spPr bwMode="auto">
            <a:xfrm>
              <a:off x="551" y="1403"/>
              <a:ext cx="23" cy="10"/>
            </a:xfrm>
            <a:custGeom>
              <a:avLst/>
              <a:gdLst>
                <a:gd name="T0" fmla="*/ 21 w 93"/>
                <a:gd name="T1" fmla="*/ 0 h 36"/>
                <a:gd name="T2" fmla="*/ 83 w 93"/>
                <a:gd name="T3" fmla="*/ 3 h 36"/>
                <a:gd name="T4" fmla="*/ 93 w 93"/>
                <a:gd name="T5" fmla="*/ 11 h 36"/>
                <a:gd name="T6" fmla="*/ 85 w 93"/>
                <a:gd name="T7" fmla="*/ 21 h 36"/>
                <a:gd name="T8" fmla="*/ 52 w 93"/>
                <a:gd name="T9" fmla="*/ 32 h 36"/>
                <a:gd name="T10" fmla="*/ 18 w 93"/>
                <a:gd name="T11" fmla="*/ 36 h 36"/>
                <a:gd name="T12" fmla="*/ 0 w 93"/>
                <a:gd name="T13" fmla="*/ 17 h 36"/>
                <a:gd name="T14" fmla="*/ 7 w 93"/>
                <a:gd name="T15" fmla="*/ 4 h 36"/>
                <a:gd name="T16" fmla="*/ 21 w 93"/>
                <a:gd name="T17" fmla="*/ 0 h 36"/>
                <a:gd name="T18" fmla="*/ 21 w 93"/>
                <a:gd name="T19" fmla="*/ 0 h 36"/>
                <a:gd name="T20" fmla="*/ 21 w 93"/>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36">
                  <a:moveTo>
                    <a:pt x="21" y="0"/>
                  </a:moveTo>
                  <a:lnTo>
                    <a:pt x="83" y="3"/>
                  </a:lnTo>
                  <a:lnTo>
                    <a:pt x="93" y="11"/>
                  </a:lnTo>
                  <a:lnTo>
                    <a:pt x="85" y="21"/>
                  </a:lnTo>
                  <a:lnTo>
                    <a:pt x="52" y="32"/>
                  </a:lnTo>
                  <a:lnTo>
                    <a:pt x="18" y="36"/>
                  </a:lnTo>
                  <a:lnTo>
                    <a:pt x="0" y="17"/>
                  </a:lnTo>
                  <a:lnTo>
                    <a:pt x="7" y="4"/>
                  </a:lnTo>
                  <a:lnTo>
                    <a:pt x="21" y="0"/>
                  </a:lnTo>
                  <a:lnTo>
                    <a:pt x="21"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1" name="Freeform 51"/>
            <p:cNvSpPr>
              <a:spLocks/>
            </p:cNvSpPr>
            <p:nvPr/>
          </p:nvSpPr>
          <p:spPr bwMode="auto">
            <a:xfrm>
              <a:off x="523" y="1300"/>
              <a:ext cx="20" cy="30"/>
            </a:xfrm>
            <a:custGeom>
              <a:avLst/>
              <a:gdLst>
                <a:gd name="T0" fmla="*/ 44 w 78"/>
                <a:gd name="T1" fmla="*/ 117 h 121"/>
                <a:gd name="T2" fmla="*/ 28 w 78"/>
                <a:gd name="T3" fmla="*/ 71 h 121"/>
                <a:gd name="T4" fmla="*/ 4 w 78"/>
                <a:gd name="T5" fmla="*/ 31 h 121"/>
                <a:gd name="T6" fmla="*/ 0 w 78"/>
                <a:gd name="T7" fmla="*/ 20 h 121"/>
                <a:gd name="T8" fmla="*/ 8 w 78"/>
                <a:gd name="T9" fmla="*/ 15 h 121"/>
                <a:gd name="T10" fmla="*/ 54 w 78"/>
                <a:gd name="T11" fmla="*/ 0 h 121"/>
                <a:gd name="T12" fmla="*/ 76 w 78"/>
                <a:gd name="T13" fmla="*/ 1 h 121"/>
                <a:gd name="T14" fmla="*/ 78 w 78"/>
                <a:gd name="T15" fmla="*/ 9 h 121"/>
                <a:gd name="T16" fmla="*/ 28 w 78"/>
                <a:gd name="T17" fmla="*/ 29 h 121"/>
                <a:gd name="T18" fmla="*/ 60 w 78"/>
                <a:gd name="T19" fmla="*/ 110 h 121"/>
                <a:gd name="T20" fmla="*/ 55 w 78"/>
                <a:gd name="T21" fmla="*/ 121 h 121"/>
                <a:gd name="T22" fmla="*/ 44 w 78"/>
                <a:gd name="T23" fmla="*/ 117 h 121"/>
                <a:gd name="T24" fmla="*/ 44 w 78"/>
                <a:gd name="T25" fmla="*/ 117 h 121"/>
                <a:gd name="T26" fmla="*/ 44 w 78"/>
                <a:gd name="T27" fmla="*/ 1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121">
                  <a:moveTo>
                    <a:pt x="44" y="117"/>
                  </a:moveTo>
                  <a:lnTo>
                    <a:pt x="28" y="71"/>
                  </a:lnTo>
                  <a:lnTo>
                    <a:pt x="4" y="31"/>
                  </a:lnTo>
                  <a:lnTo>
                    <a:pt x="0" y="20"/>
                  </a:lnTo>
                  <a:lnTo>
                    <a:pt x="8" y="15"/>
                  </a:lnTo>
                  <a:lnTo>
                    <a:pt x="54" y="0"/>
                  </a:lnTo>
                  <a:lnTo>
                    <a:pt x="76" y="1"/>
                  </a:lnTo>
                  <a:lnTo>
                    <a:pt x="78" y="9"/>
                  </a:lnTo>
                  <a:lnTo>
                    <a:pt x="28" y="29"/>
                  </a:lnTo>
                  <a:lnTo>
                    <a:pt x="60" y="110"/>
                  </a:lnTo>
                  <a:lnTo>
                    <a:pt x="55" y="121"/>
                  </a:lnTo>
                  <a:lnTo>
                    <a:pt x="44" y="117"/>
                  </a:lnTo>
                  <a:lnTo>
                    <a:pt x="44" y="117"/>
                  </a:lnTo>
                  <a:lnTo>
                    <a:pt x="44"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2" name="Freeform 52"/>
            <p:cNvSpPr>
              <a:spLocks/>
            </p:cNvSpPr>
            <p:nvPr/>
          </p:nvSpPr>
          <p:spPr bwMode="auto">
            <a:xfrm>
              <a:off x="541" y="1299"/>
              <a:ext cx="8" cy="29"/>
            </a:xfrm>
            <a:custGeom>
              <a:avLst/>
              <a:gdLst>
                <a:gd name="T0" fmla="*/ 19 w 32"/>
                <a:gd name="T1" fmla="*/ 35 h 114"/>
                <a:gd name="T2" fmla="*/ 20 w 32"/>
                <a:gd name="T3" fmla="*/ 60 h 114"/>
                <a:gd name="T4" fmla="*/ 32 w 32"/>
                <a:gd name="T5" fmla="*/ 99 h 114"/>
                <a:gd name="T6" fmla="*/ 26 w 32"/>
                <a:gd name="T7" fmla="*/ 114 h 114"/>
                <a:gd name="T8" fmla="*/ 8 w 32"/>
                <a:gd name="T9" fmla="*/ 110 h 114"/>
                <a:gd name="T10" fmla="*/ 0 w 32"/>
                <a:gd name="T11" fmla="*/ 74 h 114"/>
                <a:gd name="T12" fmla="*/ 1 w 32"/>
                <a:gd name="T13" fmla="*/ 40 h 114"/>
                <a:gd name="T14" fmla="*/ 15 w 32"/>
                <a:gd name="T15" fmla="*/ 0 h 114"/>
                <a:gd name="T16" fmla="*/ 19 w 32"/>
                <a:gd name="T17" fmla="*/ 35 h 114"/>
                <a:gd name="T18" fmla="*/ 19 w 32"/>
                <a:gd name="T19" fmla="*/ 35 h 114"/>
                <a:gd name="T20" fmla="*/ 19 w 32"/>
                <a:gd name="T21"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14">
                  <a:moveTo>
                    <a:pt x="19" y="35"/>
                  </a:moveTo>
                  <a:lnTo>
                    <a:pt x="20" y="60"/>
                  </a:lnTo>
                  <a:lnTo>
                    <a:pt x="32" y="99"/>
                  </a:lnTo>
                  <a:lnTo>
                    <a:pt x="26" y="114"/>
                  </a:lnTo>
                  <a:lnTo>
                    <a:pt x="8" y="110"/>
                  </a:lnTo>
                  <a:lnTo>
                    <a:pt x="0" y="74"/>
                  </a:lnTo>
                  <a:lnTo>
                    <a:pt x="1" y="40"/>
                  </a:lnTo>
                  <a:lnTo>
                    <a:pt x="15" y="0"/>
                  </a:lnTo>
                  <a:lnTo>
                    <a:pt x="19" y="35"/>
                  </a:lnTo>
                  <a:lnTo>
                    <a:pt x="19" y="35"/>
                  </a:lnTo>
                  <a:lnTo>
                    <a:pt x="1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3" name="Freeform 53"/>
            <p:cNvSpPr>
              <a:spLocks/>
            </p:cNvSpPr>
            <p:nvPr/>
          </p:nvSpPr>
          <p:spPr bwMode="auto">
            <a:xfrm>
              <a:off x="554" y="1414"/>
              <a:ext cx="12" cy="21"/>
            </a:xfrm>
            <a:custGeom>
              <a:avLst/>
              <a:gdLst>
                <a:gd name="T0" fmla="*/ 22 w 46"/>
                <a:gd name="T1" fmla="*/ 9 h 84"/>
                <a:gd name="T2" fmla="*/ 27 w 46"/>
                <a:gd name="T3" fmla="*/ 24 h 84"/>
                <a:gd name="T4" fmla="*/ 36 w 46"/>
                <a:gd name="T5" fmla="*/ 42 h 84"/>
                <a:gd name="T6" fmla="*/ 46 w 46"/>
                <a:gd name="T7" fmla="*/ 67 h 84"/>
                <a:gd name="T8" fmla="*/ 43 w 46"/>
                <a:gd name="T9" fmla="*/ 84 h 84"/>
                <a:gd name="T10" fmla="*/ 30 w 46"/>
                <a:gd name="T11" fmla="*/ 78 h 84"/>
                <a:gd name="T12" fmla="*/ 14 w 46"/>
                <a:gd name="T13" fmla="*/ 53 h 84"/>
                <a:gd name="T14" fmla="*/ 0 w 46"/>
                <a:gd name="T15" fmla="*/ 28 h 84"/>
                <a:gd name="T16" fmla="*/ 0 w 46"/>
                <a:gd name="T17" fmla="*/ 12 h 84"/>
                <a:gd name="T18" fmla="*/ 9 w 46"/>
                <a:gd name="T19" fmla="*/ 0 h 84"/>
                <a:gd name="T20" fmla="*/ 22 w 46"/>
                <a:gd name="T21" fmla="*/ 9 h 84"/>
                <a:gd name="T22" fmla="*/ 22 w 46"/>
                <a:gd name="T23" fmla="*/ 9 h 84"/>
                <a:gd name="T24" fmla="*/ 22 w 46"/>
                <a:gd name="T25"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84">
                  <a:moveTo>
                    <a:pt x="22" y="9"/>
                  </a:moveTo>
                  <a:lnTo>
                    <a:pt x="27" y="24"/>
                  </a:lnTo>
                  <a:lnTo>
                    <a:pt x="36" y="42"/>
                  </a:lnTo>
                  <a:lnTo>
                    <a:pt x="46" y="67"/>
                  </a:lnTo>
                  <a:lnTo>
                    <a:pt x="43" y="84"/>
                  </a:lnTo>
                  <a:lnTo>
                    <a:pt x="30" y="78"/>
                  </a:lnTo>
                  <a:lnTo>
                    <a:pt x="14" y="53"/>
                  </a:lnTo>
                  <a:lnTo>
                    <a:pt x="0" y="28"/>
                  </a:lnTo>
                  <a:lnTo>
                    <a:pt x="0" y="12"/>
                  </a:lnTo>
                  <a:lnTo>
                    <a:pt x="9" y="0"/>
                  </a:lnTo>
                  <a:lnTo>
                    <a:pt x="22" y="9"/>
                  </a:lnTo>
                  <a:lnTo>
                    <a:pt x="22" y="9"/>
                  </a:lnTo>
                  <a:lnTo>
                    <a:pt x="2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4" name="Freeform 54"/>
            <p:cNvSpPr>
              <a:spLocks/>
            </p:cNvSpPr>
            <p:nvPr/>
          </p:nvSpPr>
          <p:spPr bwMode="auto">
            <a:xfrm>
              <a:off x="561" y="1400"/>
              <a:ext cx="139" cy="45"/>
            </a:xfrm>
            <a:custGeom>
              <a:avLst/>
              <a:gdLst>
                <a:gd name="T0" fmla="*/ 449 w 555"/>
                <a:gd name="T1" fmla="*/ 0 h 182"/>
                <a:gd name="T2" fmla="*/ 518 w 555"/>
                <a:gd name="T3" fmla="*/ 21 h 182"/>
                <a:gd name="T4" fmla="*/ 554 w 555"/>
                <a:gd name="T5" fmla="*/ 54 h 182"/>
                <a:gd name="T6" fmla="*/ 555 w 555"/>
                <a:gd name="T7" fmla="*/ 89 h 182"/>
                <a:gd name="T8" fmla="*/ 542 w 555"/>
                <a:gd name="T9" fmla="*/ 113 h 182"/>
                <a:gd name="T10" fmla="*/ 520 w 555"/>
                <a:gd name="T11" fmla="*/ 127 h 182"/>
                <a:gd name="T12" fmla="*/ 483 w 555"/>
                <a:gd name="T13" fmla="*/ 143 h 182"/>
                <a:gd name="T14" fmla="*/ 448 w 555"/>
                <a:gd name="T15" fmla="*/ 153 h 182"/>
                <a:gd name="T16" fmla="*/ 370 w 555"/>
                <a:gd name="T17" fmla="*/ 168 h 182"/>
                <a:gd name="T18" fmla="*/ 246 w 555"/>
                <a:gd name="T19" fmla="*/ 182 h 182"/>
                <a:gd name="T20" fmla="*/ 9 w 555"/>
                <a:gd name="T21" fmla="*/ 169 h 182"/>
                <a:gd name="T22" fmla="*/ 0 w 555"/>
                <a:gd name="T23" fmla="*/ 160 h 182"/>
                <a:gd name="T24" fmla="*/ 9 w 555"/>
                <a:gd name="T25" fmla="*/ 151 h 182"/>
                <a:gd name="T26" fmla="*/ 126 w 555"/>
                <a:gd name="T27" fmla="*/ 144 h 182"/>
                <a:gd name="T28" fmla="*/ 244 w 555"/>
                <a:gd name="T29" fmla="*/ 135 h 182"/>
                <a:gd name="T30" fmla="*/ 360 w 555"/>
                <a:gd name="T31" fmla="*/ 121 h 182"/>
                <a:gd name="T32" fmla="*/ 490 w 555"/>
                <a:gd name="T33" fmla="*/ 90 h 182"/>
                <a:gd name="T34" fmla="*/ 519 w 555"/>
                <a:gd name="T35" fmla="*/ 79 h 182"/>
                <a:gd name="T36" fmla="*/ 523 w 555"/>
                <a:gd name="T37" fmla="*/ 63 h 182"/>
                <a:gd name="T38" fmla="*/ 507 w 555"/>
                <a:gd name="T39" fmla="*/ 48 h 182"/>
                <a:gd name="T40" fmla="*/ 488 w 555"/>
                <a:gd name="T41" fmla="*/ 36 h 182"/>
                <a:gd name="T42" fmla="*/ 466 w 555"/>
                <a:gd name="T43" fmla="*/ 28 h 182"/>
                <a:gd name="T44" fmla="*/ 441 w 555"/>
                <a:gd name="T45" fmla="*/ 29 h 182"/>
                <a:gd name="T46" fmla="*/ 436 w 555"/>
                <a:gd name="T47" fmla="*/ 13 h 182"/>
                <a:gd name="T48" fmla="*/ 449 w 555"/>
                <a:gd name="T49" fmla="*/ 0 h 182"/>
                <a:gd name="T50" fmla="*/ 449 w 555"/>
                <a:gd name="T51" fmla="*/ 0 h 182"/>
                <a:gd name="T52" fmla="*/ 449 w 555"/>
                <a:gd name="T5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5" h="182">
                  <a:moveTo>
                    <a:pt x="449" y="0"/>
                  </a:moveTo>
                  <a:lnTo>
                    <a:pt x="518" y="21"/>
                  </a:lnTo>
                  <a:lnTo>
                    <a:pt x="554" y="54"/>
                  </a:lnTo>
                  <a:lnTo>
                    <a:pt x="555" y="89"/>
                  </a:lnTo>
                  <a:lnTo>
                    <a:pt x="542" y="113"/>
                  </a:lnTo>
                  <a:lnTo>
                    <a:pt x="520" y="127"/>
                  </a:lnTo>
                  <a:lnTo>
                    <a:pt x="483" y="143"/>
                  </a:lnTo>
                  <a:lnTo>
                    <a:pt x="448" y="153"/>
                  </a:lnTo>
                  <a:lnTo>
                    <a:pt x="370" y="168"/>
                  </a:lnTo>
                  <a:lnTo>
                    <a:pt x="246" y="182"/>
                  </a:lnTo>
                  <a:lnTo>
                    <a:pt x="9" y="169"/>
                  </a:lnTo>
                  <a:lnTo>
                    <a:pt x="0" y="160"/>
                  </a:lnTo>
                  <a:lnTo>
                    <a:pt x="9" y="151"/>
                  </a:lnTo>
                  <a:lnTo>
                    <a:pt x="126" y="144"/>
                  </a:lnTo>
                  <a:lnTo>
                    <a:pt x="244" y="135"/>
                  </a:lnTo>
                  <a:lnTo>
                    <a:pt x="360" y="121"/>
                  </a:lnTo>
                  <a:lnTo>
                    <a:pt x="490" y="90"/>
                  </a:lnTo>
                  <a:lnTo>
                    <a:pt x="519" y="79"/>
                  </a:lnTo>
                  <a:lnTo>
                    <a:pt x="523" y="63"/>
                  </a:lnTo>
                  <a:lnTo>
                    <a:pt x="507" y="48"/>
                  </a:lnTo>
                  <a:lnTo>
                    <a:pt x="488" y="36"/>
                  </a:lnTo>
                  <a:lnTo>
                    <a:pt x="466" y="28"/>
                  </a:lnTo>
                  <a:lnTo>
                    <a:pt x="441" y="29"/>
                  </a:lnTo>
                  <a:lnTo>
                    <a:pt x="436" y="13"/>
                  </a:lnTo>
                  <a:lnTo>
                    <a:pt x="449" y="0"/>
                  </a:lnTo>
                  <a:lnTo>
                    <a:pt x="449" y="0"/>
                  </a:lnTo>
                  <a:lnTo>
                    <a:pt x="4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5" name="Freeform 55"/>
            <p:cNvSpPr>
              <a:spLocks/>
            </p:cNvSpPr>
            <p:nvPr/>
          </p:nvSpPr>
          <p:spPr bwMode="auto">
            <a:xfrm>
              <a:off x="634" y="1335"/>
              <a:ext cx="19" cy="9"/>
            </a:xfrm>
            <a:custGeom>
              <a:avLst/>
              <a:gdLst>
                <a:gd name="T0" fmla="*/ 9 w 77"/>
                <a:gd name="T1" fmla="*/ 0 h 37"/>
                <a:gd name="T2" fmla="*/ 61 w 77"/>
                <a:gd name="T3" fmla="*/ 10 h 37"/>
                <a:gd name="T4" fmla="*/ 71 w 77"/>
                <a:gd name="T5" fmla="*/ 16 h 37"/>
                <a:gd name="T6" fmla="*/ 77 w 77"/>
                <a:gd name="T7" fmla="*/ 31 h 37"/>
                <a:gd name="T8" fmla="*/ 62 w 77"/>
                <a:gd name="T9" fmla="*/ 37 h 37"/>
                <a:gd name="T10" fmla="*/ 51 w 77"/>
                <a:gd name="T11" fmla="*/ 35 h 37"/>
                <a:gd name="T12" fmla="*/ 8 w 77"/>
                <a:gd name="T13" fmla="*/ 18 h 37"/>
                <a:gd name="T14" fmla="*/ 0 w 77"/>
                <a:gd name="T15" fmla="*/ 7 h 37"/>
                <a:gd name="T16" fmla="*/ 9 w 77"/>
                <a:gd name="T17" fmla="*/ 0 h 37"/>
                <a:gd name="T18" fmla="*/ 9 w 77"/>
                <a:gd name="T19" fmla="*/ 0 h 37"/>
                <a:gd name="T20" fmla="*/ 9 w 77"/>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37">
                  <a:moveTo>
                    <a:pt x="9" y="0"/>
                  </a:moveTo>
                  <a:lnTo>
                    <a:pt x="61" y="10"/>
                  </a:lnTo>
                  <a:lnTo>
                    <a:pt x="71" y="16"/>
                  </a:lnTo>
                  <a:lnTo>
                    <a:pt x="77" y="31"/>
                  </a:lnTo>
                  <a:lnTo>
                    <a:pt x="62" y="37"/>
                  </a:lnTo>
                  <a:lnTo>
                    <a:pt x="51" y="35"/>
                  </a:lnTo>
                  <a:lnTo>
                    <a:pt x="8" y="18"/>
                  </a:lnTo>
                  <a:lnTo>
                    <a:pt x="0" y="7"/>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6" name="Freeform 56"/>
            <p:cNvSpPr>
              <a:spLocks/>
            </p:cNvSpPr>
            <p:nvPr/>
          </p:nvSpPr>
          <p:spPr bwMode="auto">
            <a:xfrm>
              <a:off x="613" y="1340"/>
              <a:ext cx="22" cy="91"/>
            </a:xfrm>
            <a:custGeom>
              <a:avLst/>
              <a:gdLst>
                <a:gd name="T0" fmla="*/ 88 w 88"/>
                <a:gd name="T1" fmla="*/ 12 h 364"/>
                <a:gd name="T2" fmla="*/ 31 w 88"/>
                <a:gd name="T3" fmla="*/ 345 h 364"/>
                <a:gd name="T4" fmla="*/ 24 w 88"/>
                <a:gd name="T5" fmla="*/ 359 h 364"/>
                <a:gd name="T6" fmla="*/ 13 w 88"/>
                <a:gd name="T7" fmla="*/ 364 h 364"/>
                <a:gd name="T8" fmla="*/ 0 w 88"/>
                <a:gd name="T9" fmla="*/ 344 h 364"/>
                <a:gd name="T10" fmla="*/ 15 w 88"/>
                <a:gd name="T11" fmla="*/ 254 h 364"/>
                <a:gd name="T12" fmla="*/ 31 w 88"/>
                <a:gd name="T13" fmla="*/ 176 h 364"/>
                <a:gd name="T14" fmla="*/ 50 w 88"/>
                <a:gd name="T15" fmla="*/ 98 h 364"/>
                <a:gd name="T16" fmla="*/ 70 w 88"/>
                <a:gd name="T17" fmla="*/ 7 h 364"/>
                <a:gd name="T18" fmla="*/ 81 w 88"/>
                <a:gd name="T19" fmla="*/ 0 h 364"/>
                <a:gd name="T20" fmla="*/ 88 w 88"/>
                <a:gd name="T21" fmla="*/ 12 h 364"/>
                <a:gd name="T22" fmla="*/ 88 w 88"/>
                <a:gd name="T23" fmla="*/ 12 h 364"/>
                <a:gd name="T24" fmla="*/ 88 w 88"/>
                <a:gd name="T25" fmla="*/ 1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364">
                  <a:moveTo>
                    <a:pt x="88" y="12"/>
                  </a:moveTo>
                  <a:lnTo>
                    <a:pt x="31" y="345"/>
                  </a:lnTo>
                  <a:lnTo>
                    <a:pt x="24" y="359"/>
                  </a:lnTo>
                  <a:lnTo>
                    <a:pt x="13" y="364"/>
                  </a:lnTo>
                  <a:lnTo>
                    <a:pt x="0" y="344"/>
                  </a:lnTo>
                  <a:lnTo>
                    <a:pt x="15" y="254"/>
                  </a:lnTo>
                  <a:lnTo>
                    <a:pt x="31" y="176"/>
                  </a:lnTo>
                  <a:lnTo>
                    <a:pt x="50" y="98"/>
                  </a:lnTo>
                  <a:lnTo>
                    <a:pt x="70" y="7"/>
                  </a:lnTo>
                  <a:lnTo>
                    <a:pt x="81" y="0"/>
                  </a:lnTo>
                  <a:lnTo>
                    <a:pt x="88" y="12"/>
                  </a:lnTo>
                  <a:lnTo>
                    <a:pt x="88" y="12"/>
                  </a:lnTo>
                  <a:lnTo>
                    <a:pt x="8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7" name="Freeform 57"/>
            <p:cNvSpPr>
              <a:spLocks/>
            </p:cNvSpPr>
            <p:nvPr/>
          </p:nvSpPr>
          <p:spPr bwMode="auto">
            <a:xfrm>
              <a:off x="660" y="1257"/>
              <a:ext cx="43" cy="31"/>
            </a:xfrm>
            <a:custGeom>
              <a:avLst/>
              <a:gdLst>
                <a:gd name="T0" fmla="*/ 0 w 171"/>
                <a:gd name="T1" fmla="*/ 119 h 128"/>
                <a:gd name="T2" fmla="*/ 3 w 171"/>
                <a:gd name="T3" fmla="*/ 86 h 128"/>
                <a:gd name="T4" fmla="*/ 10 w 171"/>
                <a:gd name="T5" fmla="*/ 48 h 128"/>
                <a:gd name="T6" fmla="*/ 85 w 171"/>
                <a:gd name="T7" fmla="*/ 25 h 128"/>
                <a:gd name="T8" fmla="*/ 155 w 171"/>
                <a:gd name="T9" fmla="*/ 0 h 128"/>
                <a:gd name="T10" fmla="*/ 171 w 171"/>
                <a:gd name="T11" fmla="*/ 5 h 128"/>
                <a:gd name="T12" fmla="*/ 166 w 171"/>
                <a:gd name="T13" fmla="*/ 20 h 128"/>
                <a:gd name="T14" fmla="*/ 89 w 171"/>
                <a:gd name="T15" fmla="*/ 42 h 128"/>
                <a:gd name="T16" fmla="*/ 18 w 171"/>
                <a:gd name="T17" fmla="*/ 64 h 128"/>
                <a:gd name="T18" fmla="*/ 22 w 171"/>
                <a:gd name="T19" fmla="*/ 88 h 128"/>
                <a:gd name="T20" fmla="*/ 33 w 171"/>
                <a:gd name="T21" fmla="*/ 104 h 128"/>
                <a:gd name="T22" fmla="*/ 34 w 171"/>
                <a:gd name="T23" fmla="*/ 119 h 128"/>
                <a:gd name="T24" fmla="*/ 24 w 171"/>
                <a:gd name="T25" fmla="*/ 128 h 128"/>
                <a:gd name="T26" fmla="*/ 0 w 171"/>
                <a:gd name="T27" fmla="*/ 119 h 128"/>
                <a:gd name="T28" fmla="*/ 0 w 171"/>
                <a:gd name="T29" fmla="*/ 119 h 128"/>
                <a:gd name="T30" fmla="*/ 0 w 171"/>
                <a:gd name="T31"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8">
                  <a:moveTo>
                    <a:pt x="0" y="119"/>
                  </a:moveTo>
                  <a:lnTo>
                    <a:pt x="3" y="86"/>
                  </a:lnTo>
                  <a:lnTo>
                    <a:pt x="10" y="48"/>
                  </a:lnTo>
                  <a:lnTo>
                    <a:pt x="85" y="25"/>
                  </a:lnTo>
                  <a:lnTo>
                    <a:pt x="155" y="0"/>
                  </a:lnTo>
                  <a:lnTo>
                    <a:pt x="171" y="5"/>
                  </a:lnTo>
                  <a:lnTo>
                    <a:pt x="166" y="20"/>
                  </a:lnTo>
                  <a:lnTo>
                    <a:pt x="89" y="42"/>
                  </a:lnTo>
                  <a:lnTo>
                    <a:pt x="18" y="64"/>
                  </a:lnTo>
                  <a:lnTo>
                    <a:pt x="22" y="88"/>
                  </a:lnTo>
                  <a:lnTo>
                    <a:pt x="33" y="104"/>
                  </a:lnTo>
                  <a:lnTo>
                    <a:pt x="34" y="119"/>
                  </a:lnTo>
                  <a:lnTo>
                    <a:pt x="24" y="128"/>
                  </a:lnTo>
                  <a:lnTo>
                    <a:pt x="0" y="119"/>
                  </a:lnTo>
                  <a:lnTo>
                    <a:pt x="0" y="119"/>
                  </a:lnTo>
                  <a:lnTo>
                    <a:pt x="0"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8" name="Freeform 58"/>
            <p:cNvSpPr>
              <a:spLocks/>
            </p:cNvSpPr>
            <p:nvPr/>
          </p:nvSpPr>
          <p:spPr bwMode="auto">
            <a:xfrm>
              <a:off x="700" y="1257"/>
              <a:ext cx="15" cy="30"/>
            </a:xfrm>
            <a:custGeom>
              <a:avLst/>
              <a:gdLst>
                <a:gd name="T0" fmla="*/ 18 w 59"/>
                <a:gd name="T1" fmla="*/ 5 h 122"/>
                <a:gd name="T2" fmla="*/ 39 w 59"/>
                <a:gd name="T3" fmla="*/ 57 h 122"/>
                <a:gd name="T4" fmla="*/ 59 w 59"/>
                <a:gd name="T5" fmla="*/ 111 h 122"/>
                <a:gd name="T6" fmla="*/ 52 w 59"/>
                <a:gd name="T7" fmla="*/ 122 h 122"/>
                <a:gd name="T8" fmla="*/ 41 w 59"/>
                <a:gd name="T9" fmla="*/ 115 h 122"/>
                <a:gd name="T10" fmla="*/ 21 w 59"/>
                <a:gd name="T11" fmla="*/ 62 h 122"/>
                <a:gd name="T12" fmla="*/ 0 w 59"/>
                <a:gd name="T13" fmla="*/ 11 h 122"/>
                <a:gd name="T14" fmla="*/ 5 w 59"/>
                <a:gd name="T15" fmla="*/ 0 h 122"/>
                <a:gd name="T16" fmla="*/ 18 w 59"/>
                <a:gd name="T17" fmla="*/ 5 h 122"/>
                <a:gd name="T18" fmla="*/ 18 w 59"/>
                <a:gd name="T19" fmla="*/ 5 h 122"/>
                <a:gd name="T20" fmla="*/ 18 w 59"/>
                <a:gd name="T21"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22">
                  <a:moveTo>
                    <a:pt x="18" y="5"/>
                  </a:moveTo>
                  <a:lnTo>
                    <a:pt x="39" y="57"/>
                  </a:lnTo>
                  <a:lnTo>
                    <a:pt x="59" y="111"/>
                  </a:lnTo>
                  <a:lnTo>
                    <a:pt x="52" y="122"/>
                  </a:lnTo>
                  <a:lnTo>
                    <a:pt x="41" y="115"/>
                  </a:lnTo>
                  <a:lnTo>
                    <a:pt x="21" y="62"/>
                  </a:lnTo>
                  <a:lnTo>
                    <a:pt x="0" y="11"/>
                  </a:lnTo>
                  <a:lnTo>
                    <a:pt x="5" y="0"/>
                  </a:lnTo>
                  <a:lnTo>
                    <a:pt x="18" y="5"/>
                  </a:lnTo>
                  <a:lnTo>
                    <a:pt x="18" y="5"/>
                  </a:lnTo>
                  <a:lnTo>
                    <a:pt x="1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79" name="Freeform 59"/>
            <p:cNvSpPr>
              <a:spLocks/>
            </p:cNvSpPr>
            <p:nvPr/>
          </p:nvSpPr>
          <p:spPr bwMode="auto">
            <a:xfrm>
              <a:off x="664" y="1284"/>
              <a:ext cx="51" cy="139"/>
            </a:xfrm>
            <a:custGeom>
              <a:avLst/>
              <a:gdLst>
                <a:gd name="T0" fmla="*/ 206 w 206"/>
                <a:gd name="T1" fmla="*/ 11 h 555"/>
                <a:gd name="T2" fmla="*/ 183 w 206"/>
                <a:gd name="T3" fmla="*/ 75 h 555"/>
                <a:gd name="T4" fmla="*/ 161 w 206"/>
                <a:gd name="T5" fmla="*/ 129 h 555"/>
                <a:gd name="T6" fmla="*/ 141 w 206"/>
                <a:gd name="T7" fmla="*/ 182 h 555"/>
                <a:gd name="T8" fmla="*/ 118 w 206"/>
                <a:gd name="T9" fmla="*/ 244 h 555"/>
                <a:gd name="T10" fmla="*/ 83 w 206"/>
                <a:gd name="T11" fmla="*/ 363 h 555"/>
                <a:gd name="T12" fmla="*/ 71 w 206"/>
                <a:gd name="T13" fmla="*/ 408 h 555"/>
                <a:gd name="T14" fmla="*/ 57 w 206"/>
                <a:gd name="T15" fmla="*/ 452 h 555"/>
                <a:gd name="T16" fmla="*/ 28 w 206"/>
                <a:gd name="T17" fmla="*/ 542 h 555"/>
                <a:gd name="T18" fmla="*/ 11 w 206"/>
                <a:gd name="T19" fmla="*/ 555 h 555"/>
                <a:gd name="T20" fmla="*/ 0 w 206"/>
                <a:gd name="T21" fmla="*/ 550 h 555"/>
                <a:gd name="T22" fmla="*/ 26 w 206"/>
                <a:gd name="T23" fmla="*/ 460 h 555"/>
                <a:gd name="T24" fmla="*/ 51 w 206"/>
                <a:gd name="T25" fmla="*/ 371 h 555"/>
                <a:gd name="T26" fmla="*/ 71 w 206"/>
                <a:gd name="T27" fmla="*/ 305 h 555"/>
                <a:gd name="T28" fmla="*/ 92 w 206"/>
                <a:gd name="T29" fmla="*/ 240 h 555"/>
                <a:gd name="T30" fmla="*/ 117 w 206"/>
                <a:gd name="T31" fmla="*/ 178 h 555"/>
                <a:gd name="T32" fmla="*/ 141 w 206"/>
                <a:gd name="T33" fmla="*/ 125 h 555"/>
                <a:gd name="T34" fmla="*/ 165 w 206"/>
                <a:gd name="T35" fmla="*/ 70 h 555"/>
                <a:gd name="T36" fmla="*/ 189 w 206"/>
                <a:gd name="T37" fmla="*/ 5 h 555"/>
                <a:gd name="T38" fmla="*/ 200 w 206"/>
                <a:gd name="T39" fmla="*/ 0 h 555"/>
                <a:gd name="T40" fmla="*/ 206 w 206"/>
                <a:gd name="T41" fmla="*/ 11 h 555"/>
                <a:gd name="T42" fmla="*/ 206 w 206"/>
                <a:gd name="T43" fmla="*/ 11 h 555"/>
                <a:gd name="T44" fmla="*/ 206 w 206"/>
                <a:gd name="T45" fmla="*/ 1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555">
                  <a:moveTo>
                    <a:pt x="206" y="11"/>
                  </a:moveTo>
                  <a:lnTo>
                    <a:pt x="183" y="75"/>
                  </a:lnTo>
                  <a:lnTo>
                    <a:pt x="161" y="129"/>
                  </a:lnTo>
                  <a:lnTo>
                    <a:pt x="141" y="182"/>
                  </a:lnTo>
                  <a:lnTo>
                    <a:pt x="118" y="244"/>
                  </a:lnTo>
                  <a:lnTo>
                    <a:pt x="83" y="363"/>
                  </a:lnTo>
                  <a:lnTo>
                    <a:pt x="71" y="408"/>
                  </a:lnTo>
                  <a:lnTo>
                    <a:pt x="57" y="452"/>
                  </a:lnTo>
                  <a:lnTo>
                    <a:pt x="28" y="542"/>
                  </a:lnTo>
                  <a:lnTo>
                    <a:pt x="11" y="555"/>
                  </a:lnTo>
                  <a:lnTo>
                    <a:pt x="0" y="550"/>
                  </a:lnTo>
                  <a:lnTo>
                    <a:pt x="26" y="460"/>
                  </a:lnTo>
                  <a:lnTo>
                    <a:pt x="51" y="371"/>
                  </a:lnTo>
                  <a:lnTo>
                    <a:pt x="71" y="305"/>
                  </a:lnTo>
                  <a:lnTo>
                    <a:pt x="92" y="240"/>
                  </a:lnTo>
                  <a:lnTo>
                    <a:pt x="117" y="178"/>
                  </a:lnTo>
                  <a:lnTo>
                    <a:pt x="141" y="125"/>
                  </a:lnTo>
                  <a:lnTo>
                    <a:pt x="165" y="70"/>
                  </a:lnTo>
                  <a:lnTo>
                    <a:pt x="189" y="5"/>
                  </a:lnTo>
                  <a:lnTo>
                    <a:pt x="200" y="0"/>
                  </a:lnTo>
                  <a:lnTo>
                    <a:pt x="206" y="11"/>
                  </a:lnTo>
                  <a:lnTo>
                    <a:pt x="206" y="11"/>
                  </a:lnTo>
                  <a:lnTo>
                    <a:pt x="20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0" name="Freeform 60"/>
            <p:cNvSpPr>
              <a:spLocks/>
            </p:cNvSpPr>
            <p:nvPr/>
          </p:nvSpPr>
          <p:spPr bwMode="auto">
            <a:xfrm>
              <a:off x="640" y="1389"/>
              <a:ext cx="16" cy="10"/>
            </a:xfrm>
            <a:custGeom>
              <a:avLst/>
              <a:gdLst>
                <a:gd name="T0" fmla="*/ 8 w 67"/>
                <a:gd name="T1" fmla="*/ 14 h 41"/>
                <a:gd name="T2" fmla="*/ 55 w 67"/>
                <a:gd name="T3" fmla="*/ 0 h 41"/>
                <a:gd name="T4" fmla="*/ 67 w 67"/>
                <a:gd name="T5" fmla="*/ 6 h 41"/>
                <a:gd name="T6" fmla="*/ 61 w 67"/>
                <a:gd name="T7" fmla="*/ 17 h 41"/>
                <a:gd name="T8" fmla="*/ 39 w 67"/>
                <a:gd name="T9" fmla="*/ 29 h 41"/>
                <a:gd name="T10" fmla="*/ 18 w 67"/>
                <a:gd name="T11" fmla="*/ 41 h 41"/>
                <a:gd name="T12" fmla="*/ 0 w 67"/>
                <a:gd name="T13" fmla="*/ 32 h 41"/>
                <a:gd name="T14" fmla="*/ 8 w 67"/>
                <a:gd name="T15" fmla="*/ 14 h 41"/>
                <a:gd name="T16" fmla="*/ 8 w 67"/>
                <a:gd name="T17" fmla="*/ 14 h 41"/>
                <a:gd name="T18" fmla="*/ 8 w 67"/>
                <a:gd name="T19"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41">
                  <a:moveTo>
                    <a:pt x="8" y="14"/>
                  </a:moveTo>
                  <a:lnTo>
                    <a:pt x="55" y="0"/>
                  </a:lnTo>
                  <a:lnTo>
                    <a:pt x="67" y="6"/>
                  </a:lnTo>
                  <a:lnTo>
                    <a:pt x="61" y="17"/>
                  </a:lnTo>
                  <a:lnTo>
                    <a:pt x="39" y="29"/>
                  </a:lnTo>
                  <a:lnTo>
                    <a:pt x="18" y="41"/>
                  </a:lnTo>
                  <a:lnTo>
                    <a:pt x="0" y="32"/>
                  </a:lnTo>
                  <a:lnTo>
                    <a:pt x="8" y="14"/>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1" name="Freeform 61"/>
            <p:cNvSpPr>
              <a:spLocks/>
            </p:cNvSpPr>
            <p:nvPr/>
          </p:nvSpPr>
          <p:spPr bwMode="auto">
            <a:xfrm>
              <a:off x="647" y="1353"/>
              <a:ext cx="18" cy="10"/>
            </a:xfrm>
            <a:custGeom>
              <a:avLst/>
              <a:gdLst>
                <a:gd name="T0" fmla="*/ 3 w 73"/>
                <a:gd name="T1" fmla="*/ 19 h 42"/>
                <a:gd name="T2" fmla="*/ 61 w 73"/>
                <a:gd name="T3" fmla="*/ 0 h 42"/>
                <a:gd name="T4" fmla="*/ 73 w 73"/>
                <a:gd name="T5" fmla="*/ 4 h 42"/>
                <a:gd name="T6" fmla="*/ 68 w 73"/>
                <a:gd name="T7" fmla="*/ 16 h 42"/>
                <a:gd name="T8" fmla="*/ 19 w 73"/>
                <a:gd name="T9" fmla="*/ 42 h 42"/>
                <a:gd name="T10" fmla="*/ 0 w 73"/>
                <a:gd name="T11" fmla="*/ 39 h 42"/>
                <a:gd name="T12" fmla="*/ 3 w 73"/>
                <a:gd name="T13" fmla="*/ 19 h 42"/>
                <a:gd name="T14" fmla="*/ 3 w 73"/>
                <a:gd name="T15" fmla="*/ 19 h 42"/>
                <a:gd name="T16" fmla="*/ 3 w 73"/>
                <a:gd name="T17" fmla="*/ 1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2">
                  <a:moveTo>
                    <a:pt x="3" y="19"/>
                  </a:moveTo>
                  <a:lnTo>
                    <a:pt x="61" y="0"/>
                  </a:lnTo>
                  <a:lnTo>
                    <a:pt x="73" y="4"/>
                  </a:lnTo>
                  <a:lnTo>
                    <a:pt x="68" y="16"/>
                  </a:lnTo>
                  <a:lnTo>
                    <a:pt x="19" y="42"/>
                  </a:lnTo>
                  <a:lnTo>
                    <a:pt x="0" y="39"/>
                  </a:lnTo>
                  <a:lnTo>
                    <a:pt x="3" y="19"/>
                  </a:lnTo>
                  <a:lnTo>
                    <a:pt x="3" y="19"/>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2" name="Freeform 62"/>
            <p:cNvSpPr>
              <a:spLocks/>
            </p:cNvSpPr>
            <p:nvPr/>
          </p:nvSpPr>
          <p:spPr bwMode="auto">
            <a:xfrm>
              <a:off x="568" y="1299"/>
              <a:ext cx="51" cy="104"/>
            </a:xfrm>
            <a:custGeom>
              <a:avLst/>
              <a:gdLst>
                <a:gd name="T0" fmla="*/ 67 w 208"/>
                <a:gd name="T1" fmla="*/ 407 h 417"/>
                <a:gd name="T2" fmla="*/ 71 w 208"/>
                <a:gd name="T3" fmla="*/ 372 h 417"/>
                <a:gd name="T4" fmla="*/ 82 w 208"/>
                <a:gd name="T5" fmla="*/ 340 h 417"/>
                <a:gd name="T6" fmla="*/ 80 w 208"/>
                <a:gd name="T7" fmla="*/ 278 h 417"/>
                <a:gd name="T8" fmla="*/ 57 w 208"/>
                <a:gd name="T9" fmla="*/ 241 h 417"/>
                <a:gd name="T10" fmla="*/ 33 w 208"/>
                <a:gd name="T11" fmla="*/ 215 h 417"/>
                <a:gd name="T12" fmla="*/ 13 w 208"/>
                <a:gd name="T13" fmla="*/ 183 h 417"/>
                <a:gd name="T14" fmla="*/ 0 w 208"/>
                <a:gd name="T15" fmla="*/ 132 h 417"/>
                <a:gd name="T16" fmla="*/ 2 w 208"/>
                <a:gd name="T17" fmla="*/ 96 h 417"/>
                <a:gd name="T18" fmla="*/ 14 w 208"/>
                <a:gd name="T19" fmla="*/ 62 h 417"/>
                <a:gd name="T20" fmla="*/ 34 w 208"/>
                <a:gd name="T21" fmla="*/ 34 h 417"/>
                <a:gd name="T22" fmla="*/ 64 w 208"/>
                <a:gd name="T23" fmla="*/ 11 h 417"/>
                <a:gd name="T24" fmla="*/ 85 w 208"/>
                <a:gd name="T25" fmla="*/ 1 h 417"/>
                <a:gd name="T26" fmla="*/ 108 w 208"/>
                <a:gd name="T27" fmla="*/ 0 h 417"/>
                <a:gd name="T28" fmla="*/ 149 w 208"/>
                <a:gd name="T29" fmla="*/ 18 h 417"/>
                <a:gd name="T30" fmla="*/ 193 w 208"/>
                <a:gd name="T31" fmla="*/ 67 h 417"/>
                <a:gd name="T32" fmla="*/ 208 w 208"/>
                <a:gd name="T33" fmla="*/ 130 h 417"/>
                <a:gd name="T34" fmla="*/ 203 w 208"/>
                <a:gd name="T35" fmla="*/ 157 h 417"/>
                <a:gd name="T36" fmla="*/ 194 w 208"/>
                <a:gd name="T37" fmla="*/ 179 h 417"/>
                <a:gd name="T38" fmla="*/ 180 w 208"/>
                <a:gd name="T39" fmla="*/ 200 h 417"/>
                <a:gd name="T40" fmla="*/ 164 w 208"/>
                <a:gd name="T41" fmla="*/ 225 h 417"/>
                <a:gd name="T42" fmla="*/ 161 w 208"/>
                <a:gd name="T43" fmla="*/ 243 h 417"/>
                <a:gd name="T44" fmla="*/ 150 w 208"/>
                <a:gd name="T45" fmla="*/ 297 h 417"/>
                <a:gd name="T46" fmla="*/ 141 w 208"/>
                <a:gd name="T47" fmla="*/ 308 h 417"/>
                <a:gd name="T48" fmla="*/ 132 w 208"/>
                <a:gd name="T49" fmla="*/ 297 h 417"/>
                <a:gd name="T50" fmla="*/ 126 w 208"/>
                <a:gd name="T51" fmla="*/ 224 h 417"/>
                <a:gd name="T52" fmla="*/ 150 w 208"/>
                <a:gd name="T53" fmla="*/ 191 h 417"/>
                <a:gd name="T54" fmla="*/ 175 w 208"/>
                <a:gd name="T55" fmla="*/ 129 h 417"/>
                <a:gd name="T56" fmla="*/ 173 w 208"/>
                <a:gd name="T57" fmla="*/ 84 h 417"/>
                <a:gd name="T58" fmla="*/ 155 w 208"/>
                <a:gd name="T59" fmla="*/ 53 h 417"/>
                <a:gd name="T60" fmla="*/ 137 w 208"/>
                <a:gd name="T61" fmla="*/ 34 h 417"/>
                <a:gd name="T62" fmla="*/ 122 w 208"/>
                <a:gd name="T63" fmla="*/ 24 h 417"/>
                <a:gd name="T64" fmla="*/ 106 w 208"/>
                <a:gd name="T65" fmla="*/ 20 h 417"/>
                <a:gd name="T66" fmla="*/ 72 w 208"/>
                <a:gd name="T67" fmla="*/ 26 h 417"/>
                <a:gd name="T68" fmla="*/ 30 w 208"/>
                <a:gd name="T69" fmla="*/ 69 h 417"/>
                <a:gd name="T70" fmla="*/ 21 w 208"/>
                <a:gd name="T71" fmla="*/ 131 h 417"/>
                <a:gd name="T72" fmla="*/ 38 w 208"/>
                <a:gd name="T73" fmla="*/ 179 h 417"/>
                <a:gd name="T74" fmla="*/ 52 w 208"/>
                <a:gd name="T75" fmla="*/ 203 h 417"/>
                <a:gd name="T76" fmla="*/ 74 w 208"/>
                <a:gd name="T77" fmla="*/ 234 h 417"/>
                <a:gd name="T78" fmla="*/ 95 w 208"/>
                <a:gd name="T79" fmla="*/ 270 h 417"/>
                <a:gd name="T80" fmla="*/ 104 w 208"/>
                <a:gd name="T81" fmla="*/ 303 h 417"/>
                <a:gd name="T82" fmla="*/ 99 w 208"/>
                <a:gd name="T83" fmla="*/ 335 h 417"/>
                <a:gd name="T84" fmla="*/ 85 w 208"/>
                <a:gd name="T85" fmla="*/ 406 h 417"/>
                <a:gd name="T86" fmla="*/ 77 w 208"/>
                <a:gd name="T87" fmla="*/ 417 h 417"/>
                <a:gd name="T88" fmla="*/ 67 w 208"/>
                <a:gd name="T89" fmla="*/ 407 h 417"/>
                <a:gd name="T90" fmla="*/ 67 w 208"/>
                <a:gd name="T91" fmla="*/ 407 h 417"/>
                <a:gd name="T92" fmla="*/ 67 w 208"/>
                <a:gd name="T93" fmla="*/ 40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417">
                  <a:moveTo>
                    <a:pt x="67" y="407"/>
                  </a:moveTo>
                  <a:lnTo>
                    <a:pt x="71" y="372"/>
                  </a:lnTo>
                  <a:lnTo>
                    <a:pt x="82" y="340"/>
                  </a:lnTo>
                  <a:lnTo>
                    <a:pt x="80" y="278"/>
                  </a:lnTo>
                  <a:lnTo>
                    <a:pt x="57" y="241"/>
                  </a:lnTo>
                  <a:lnTo>
                    <a:pt x="33" y="215"/>
                  </a:lnTo>
                  <a:lnTo>
                    <a:pt x="13" y="183"/>
                  </a:lnTo>
                  <a:lnTo>
                    <a:pt x="0" y="132"/>
                  </a:lnTo>
                  <a:lnTo>
                    <a:pt x="2" y="96"/>
                  </a:lnTo>
                  <a:lnTo>
                    <a:pt x="14" y="62"/>
                  </a:lnTo>
                  <a:lnTo>
                    <a:pt x="34" y="34"/>
                  </a:lnTo>
                  <a:lnTo>
                    <a:pt x="64" y="11"/>
                  </a:lnTo>
                  <a:lnTo>
                    <a:pt x="85" y="1"/>
                  </a:lnTo>
                  <a:lnTo>
                    <a:pt x="108" y="0"/>
                  </a:lnTo>
                  <a:lnTo>
                    <a:pt x="149" y="18"/>
                  </a:lnTo>
                  <a:lnTo>
                    <a:pt x="193" y="67"/>
                  </a:lnTo>
                  <a:lnTo>
                    <a:pt x="208" y="130"/>
                  </a:lnTo>
                  <a:lnTo>
                    <a:pt x="203" y="157"/>
                  </a:lnTo>
                  <a:lnTo>
                    <a:pt x="194" y="179"/>
                  </a:lnTo>
                  <a:lnTo>
                    <a:pt x="180" y="200"/>
                  </a:lnTo>
                  <a:lnTo>
                    <a:pt x="164" y="225"/>
                  </a:lnTo>
                  <a:lnTo>
                    <a:pt x="161" y="243"/>
                  </a:lnTo>
                  <a:lnTo>
                    <a:pt x="150" y="297"/>
                  </a:lnTo>
                  <a:lnTo>
                    <a:pt x="141" y="308"/>
                  </a:lnTo>
                  <a:lnTo>
                    <a:pt x="132" y="297"/>
                  </a:lnTo>
                  <a:lnTo>
                    <a:pt x="126" y="224"/>
                  </a:lnTo>
                  <a:lnTo>
                    <a:pt x="150" y="191"/>
                  </a:lnTo>
                  <a:lnTo>
                    <a:pt x="175" y="129"/>
                  </a:lnTo>
                  <a:lnTo>
                    <a:pt x="173" y="84"/>
                  </a:lnTo>
                  <a:lnTo>
                    <a:pt x="155" y="53"/>
                  </a:lnTo>
                  <a:lnTo>
                    <a:pt x="137" y="34"/>
                  </a:lnTo>
                  <a:lnTo>
                    <a:pt x="122" y="24"/>
                  </a:lnTo>
                  <a:lnTo>
                    <a:pt x="106" y="20"/>
                  </a:lnTo>
                  <a:lnTo>
                    <a:pt x="72" y="26"/>
                  </a:lnTo>
                  <a:lnTo>
                    <a:pt x="30" y="69"/>
                  </a:lnTo>
                  <a:lnTo>
                    <a:pt x="21" y="131"/>
                  </a:lnTo>
                  <a:lnTo>
                    <a:pt x="38" y="179"/>
                  </a:lnTo>
                  <a:lnTo>
                    <a:pt x="52" y="203"/>
                  </a:lnTo>
                  <a:lnTo>
                    <a:pt x="74" y="234"/>
                  </a:lnTo>
                  <a:lnTo>
                    <a:pt x="95" y="270"/>
                  </a:lnTo>
                  <a:lnTo>
                    <a:pt x="104" y="303"/>
                  </a:lnTo>
                  <a:lnTo>
                    <a:pt x="99" y="335"/>
                  </a:lnTo>
                  <a:lnTo>
                    <a:pt x="85" y="406"/>
                  </a:lnTo>
                  <a:lnTo>
                    <a:pt x="77" y="417"/>
                  </a:lnTo>
                  <a:lnTo>
                    <a:pt x="67" y="407"/>
                  </a:lnTo>
                  <a:lnTo>
                    <a:pt x="67" y="407"/>
                  </a:lnTo>
                  <a:lnTo>
                    <a:pt x="67" y="4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3" name="Freeform 63"/>
            <p:cNvSpPr>
              <a:spLocks/>
            </p:cNvSpPr>
            <p:nvPr/>
          </p:nvSpPr>
          <p:spPr bwMode="auto">
            <a:xfrm>
              <a:off x="601" y="1365"/>
              <a:ext cx="16" cy="66"/>
            </a:xfrm>
            <a:custGeom>
              <a:avLst/>
              <a:gdLst>
                <a:gd name="T0" fmla="*/ 18 w 67"/>
                <a:gd name="T1" fmla="*/ 10 h 263"/>
                <a:gd name="T2" fmla="*/ 23 w 67"/>
                <a:gd name="T3" fmla="*/ 56 h 263"/>
                <a:gd name="T4" fmla="*/ 41 w 67"/>
                <a:gd name="T5" fmla="*/ 100 h 263"/>
                <a:gd name="T6" fmla="*/ 63 w 67"/>
                <a:gd name="T7" fmla="*/ 184 h 263"/>
                <a:gd name="T8" fmla="*/ 67 w 67"/>
                <a:gd name="T9" fmla="*/ 248 h 263"/>
                <a:gd name="T10" fmla="*/ 54 w 67"/>
                <a:gd name="T11" fmla="*/ 263 h 263"/>
                <a:gd name="T12" fmla="*/ 43 w 67"/>
                <a:gd name="T13" fmla="*/ 260 h 263"/>
                <a:gd name="T14" fmla="*/ 39 w 67"/>
                <a:gd name="T15" fmla="*/ 185 h 263"/>
                <a:gd name="T16" fmla="*/ 31 w 67"/>
                <a:gd name="T17" fmla="*/ 147 h 263"/>
                <a:gd name="T18" fmla="*/ 16 w 67"/>
                <a:gd name="T19" fmla="*/ 111 h 263"/>
                <a:gd name="T20" fmla="*/ 0 w 67"/>
                <a:gd name="T21" fmla="*/ 62 h 263"/>
                <a:gd name="T22" fmla="*/ 1 w 67"/>
                <a:gd name="T23" fmla="*/ 8 h 263"/>
                <a:gd name="T24" fmla="*/ 12 w 67"/>
                <a:gd name="T25" fmla="*/ 0 h 263"/>
                <a:gd name="T26" fmla="*/ 18 w 67"/>
                <a:gd name="T27" fmla="*/ 10 h 263"/>
                <a:gd name="T28" fmla="*/ 18 w 67"/>
                <a:gd name="T29" fmla="*/ 10 h 263"/>
                <a:gd name="T30" fmla="*/ 18 w 67"/>
                <a:gd name="T31" fmla="*/ 1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263">
                  <a:moveTo>
                    <a:pt x="18" y="10"/>
                  </a:moveTo>
                  <a:lnTo>
                    <a:pt x="23" y="56"/>
                  </a:lnTo>
                  <a:lnTo>
                    <a:pt x="41" y="100"/>
                  </a:lnTo>
                  <a:lnTo>
                    <a:pt x="63" y="184"/>
                  </a:lnTo>
                  <a:lnTo>
                    <a:pt x="67" y="248"/>
                  </a:lnTo>
                  <a:lnTo>
                    <a:pt x="54" y="263"/>
                  </a:lnTo>
                  <a:lnTo>
                    <a:pt x="43" y="260"/>
                  </a:lnTo>
                  <a:lnTo>
                    <a:pt x="39" y="185"/>
                  </a:lnTo>
                  <a:lnTo>
                    <a:pt x="31" y="147"/>
                  </a:lnTo>
                  <a:lnTo>
                    <a:pt x="16" y="111"/>
                  </a:lnTo>
                  <a:lnTo>
                    <a:pt x="0" y="62"/>
                  </a:lnTo>
                  <a:lnTo>
                    <a:pt x="1" y="8"/>
                  </a:lnTo>
                  <a:lnTo>
                    <a:pt x="12" y="0"/>
                  </a:lnTo>
                  <a:lnTo>
                    <a:pt x="18" y="10"/>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4" name="Freeform 64"/>
            <p:cNvSpPr>
              <a:spLocks/>
            </p:cNvSpPr>
            <p:nvPr/>
          </p:nvSpPr>
          <p:spPr bwMode="auto">
            <a:xfrm>
              <a:off x="548" y="1422"/>
              <a:ext cx="24" cy="35"/>
            </a:xfrm>
            <a:custGeom>
              <a:avLst/>
              <a:gdLst>
                <a:gd name="T0" fmla="*/ 43 w 93"/>
                <a:gd name="T1" fmla="*/ 19 h 140"/>
                <a:gd name="T2" fmla="*/ 20 w 93"/>
                <a:gd name="T3" fmla="*/ 45 h 140"/>
                <a:gd name="T4" fmla="*/ 22 w 93"/>
                <a:gd name="T5" fmla="*/ 63 h 140"/>
                <a:gd name="T6" fmla="*/ 41 w 93"/>
                <a:gd name="T7" fmla="*/ 86 h 140"/>
                <a:gd name="T8" fmla="*/ 69 w 93"/>
                <a:gd name="T9" fmla="*/ 102 h 140"/>
                <a:gd name="T10" fmla="*/ 84 w 93"/>
                <a:gd name="T11" fmla="*/ 109 h 140"/>
                <a:gd name="T12" fmla="*/ 93 w 93"/>
                <a:gd name="T13" fmla="*/ 140 h 140"/>
                <a:gd name="T14" fmla="*/ 52 w 93"/>
                <a:gd name="T15" fmla="*/ 121 h 140"/>
                <a:gd name="T16" fmla="*/ 21 w 93"/>
                <a:gd name="T17" fmla="*/ 103 h 140"/>
                <a:gd name="T18" fmla="*/ 0 w 93"/>
                <a:gd name="T19" fmla="*/ 69 h 140"/>
                <a:gd name="T20" fmla="*/ 2 w 93"/>
                <a:gd name="T21" fmla="*/ 31 h 140"/>
                <a:gd name="T22" fmla="*/ 39 w 93"/>
                <a:gd name="T23" fmla="*/ 0 h 140"/>
                <a:gd name="T24" fmla="*/ 43 w 93"/>
                <a:gd name="T25" fmla="*/ 19 h 140"/>
                <a:gd name="T26" fmla="*/ 43 w 93"/>
                <a:gd name="T27" fmla="*/ 19 h 140"/>
                <a:gd name="T28" fmla="*/ 43 w 93"/>
                <a:gd name="T29" fmla="*/ 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40">
                  <a:moveTo>
                    <a:pt x="43" y="19"/>
                  </a:moveTo>
                  <a:lnTo>
                    <a:pt x="20" y="45"/>
                  </a:lnTo>
                  <a:lnTo>
                    <a:pt x="22" y="63"/>
                  </a:lnTo>
                  <a:lnTo>
                    <a:pt x="41" y="86"/>
                  </a:lnTo>
                  <a:lnTo>
                    <a:pt x="69" y="102"/>
                  </a:lnTo>
                  <a:lnTo>
                    <a:pt x="84" y="109"/>
                  </a:lnTo>
                  <a:lnTo>
                    <a:pt x="93" y="140"/>
                  </a:lnTo>
                  <a:lnTo>
                    <a:pt x="52" y="121"/>
                  </a:lnTo>
                  <a:lnTo>
                    <a:pt x="21" y="103"/>
                  </a:lnTo>
                  <a:lnTo>
                    <a:pt x="0" y="69"/>
                  </a:lnTo>
                  <a:lnTo>
                    <a:pt x="2" y="31"/>
                  </a:lnTo>
                  <a:lnTo>
                    <a:pt x="39" y="0"/>
                  </a:lnTo>
                  <a:lnTo>
                    <a:pt x="43" y="19"/>
                  </a:lnTo>
                  <a:lnTo>
                    <a:pt x="43" y="19"/>
                  </a:lnTo>
                  <a:lnTo>
                    <a:pt x="4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5" name="Freeform 65"/>
            <p:cNvSpPr>
              <a:spLocks/>
            </p:cNvSpPr>
            <p:nvPr/>
          </p:nvSpPr>
          <p:spPr bwMode="auto">
            <a:xfrm>
              <a:off x="720" y="1415"/>
              <a:ext cx="370" cy="30"/>
            </a:xfrm>
            <a:custGeom>
              <a:avLst/>
              <a:gdLst>
                <a:gd name="T0" fmla="*/ 10 w 1483"/>
                <a:gd name="T1" fmla="*/ 101 h 119"/>
                <a:gd name="T2" fmla="*/ 137 w 1483"/>
                <a:gd name="T3" fmla="*/ 87 h 119"/>
                <a:gd name="T4" fmla="*/ 264 w 1483"/>
                <a:gd name="T5" fmla="*/ 74 h 119"/>
                <a:gd name="T6" fmla="*/ 431 w 1483"/>
                <a:gd name="T7" fmla="*/ 56 h 119"/>
                <a:gd name="T8" fmla="*/ 509 w 1483"/>
                <a:gd name="T9" fmla="*/ 41 h 119"/>
                <a:gd name="T10" fmla="*/ 597 w 1483"/>
                <a:gd name="T11" fmla="*/ 23 h 119"/>
                <a:gd name="T12" fmla="*/ 747 w 1483"/>
                <a:gd name="T13" fmla="*/ 11 h 119"/>
                <a:gd name="T14" fmla="*/ 1024 w 1483"/>
                <a:gd name="T15" fmla="*/ 0 h 119"/>
                <a:gd name="T16" fmla="*/ 1302 w 1483"/>
                <a:gd name="T17" fmla="*/ 3 h 119"/>
                <a:gd name="T18" fmla="*/ 1359 w 1483"/>
                <a:gd name="T19" fmla="*/ 3 h 119"/>
                <a:gd name="T20" fmla="*/ 1464 w 1483"/>
                <a:gd name="T21" fmla="*/ 10 h 119"/>
                <a:gd name="T22" fmla="*/ 1479 w 1483"/>
                <a:gd name="T23" fmla="*/ 18 h 119"/>
                <a:gd name="T24" fmla="*/ 1483 w 1483"/>
                <a:gd name="T25" fmla="*/ 34 h 119"/>
                <a:gd name="T26" fmla="*/ 1476 w 1483"/>
                <a:gd name="T27" fmla="*/ 48 h 119"/>
                <a:gd name="T28" fmla="*/ 1459 w 1483"/>
                <a:gd name="T29" fmla="*/ 52 h 119"/>
                <a:gd name="T30" fmla="*/ 1359 w 1483"/>
                <a:gd name="T31" fmla="*/ 46 h 119"/>
                <a:gd name="T32" fmla="*/ 1302 w 1483"/>
                <a:gd name="T33" fmla="*/ 46 h 119"/>
                <a:gd name="T34" fmla="*/ 1026 w 1483"/>
                <a:gd name="T35" fmla="*/ 41 h 119"/>
                <a:gd name="T36" fmla="*/ 750 w 1483"/>
                <a:gd name="T37" fmla="*/ 52 h 119"/>
                <a:gd name="T38" fmla="*/ 605 w 1483"/>
                <a:gd name="T39" fmla="*/ 63 h 119"/>
                <a:gd name="T40" fmla="*/ 516 w 1483"/>
                <a:gd name="T41" fmla="*/ 80 h 119"/>
                <a:gd name="T42" fmla="*/ 435 w 1483"/>
                <a:gd name="T43" fmla="*/ 91 h 119"/>
                <a:gd name="T44" fmla="*/ 267 w 1483"/>
                <a:gd name="T45" fmla="*/ 105 h 119"/>
                <a:gd name="T46" fmla="*/ 11 w 1483"/>
                <a:gd name="T47" fmla="*/ 119 h 119"/>
                <a:gd name="T48" fmla="*/ 0 w 1483"/>
                <a:gd name="T49" fmla="*/ 110 h 119"/>
                <a:gd name="T50" fmla="*/ 10 w 1483"/>
                <a:gd name="T51" fmla="*/ 101 h 119"/>
                <a:gd name="T52" fmla="*/ 10 w 1483"/>
                <a:gd name="T53" fmla="*/ 101 h 119"/>
                <a:gd name="T54" fmla="*/ 10 w 1483"/>
                <a:gd name="T55" fmla="*/ 10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3" h="119">
                  <a:moveTo>
                    <a:pt x="10" y="101"/>
                  </a:moveTo>
                  <a:lnTo>
                    <a:pt x="137" y="87"/>
                  </a:lnTo>
                  <a:lnTo>
                    <a:pt x="264" y="74"/>
                  </a:lnTo>
                  <a:lnTo>
                    <a:pt x="431" y="56"/>
                  </a:lnTo>
                  <a:lnTo>
                    <a:pt x="509" y="41"/>
                  </a:lnTo>
                  <a:lnTo>
                    <a:pt x="597" y="23"/>
                  </a:lnTo>
                  <a:lnTo>
                    <a:pt x="747" y="11"/>
                  </a:lnTo>
                  <a:lnTo>
                    <a:pt x="1024" y="0"/>
                  </a:lnTo>
                  <a:lnTo>
                    <a:pt x="1302" y="3"/>
                  </a:lnTo>
                  <a:lnTo>
                    <a:pt x="1359" y="3"/>
                  </a:lnTo>
                  <a:lnTo>
                    <a:pt x="1464" y="10"/>
                  </a:lnTo>
                  <a:lnTo>
                    <a:pt x="1479" y="18"/>
                  </a:lnTo>
                  <a:lnTo>
                    <a:pt x="1483" y="34"/>
                  </a:lnTo>
                  <a:lnTo>
                    <a:pt x="1476" y="48"/>
                  </a:lnTo>
                  <a:lnTo>
                    <a:pt x="1459" y="52"/>
                  </a:lnTo>
                  <a:lnTo>
                    <a:pt x="1359" y="46"/>
                  </a:lnTo>
                  <a:lnTo>
                    <a:pt x="1302" y="46"/>
                  </a:lnTo>
                  <a:lnTo>
                    <a:pt x="1026" y="41"/>
                  </a:lnTo>
                  <a:lnTo>
                    <a:pt x="750" y="52"/>
                  </a:lnTo>
                  <a:lnTo>
                    <a:pt x="605" y="63"/>
                  </a:lnTo>
                  <a:lnTo>
                    <a:pt x="516" y="80"/>
                  </a:lnTo>
                  <a:lnTo>
                    <a:pt x="435" y="91"/>
                  </a:lnTo>
                  <a:lnTo>
                    <a:pt x="267" y="105"/>
                  </a:lnTo>
                  <a:lnTo>
                    <a:pt x="11" y="119"/>
                  </a:lnTo>
                  <a:lnTo>
                    <a:pt x="0" y="110"/>
                  </a:lnTo>
                  <a:lnTo>
                    <a:pt x="10" y="101"/>
                  </a:lnTo>
                  <a:lnTo>
                    <a:pt x="10" y="101"/>
                  </a:lnTo>
                  <a:lnTo>
                    <a:pt x="10"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6" name="Freeform 66"/>
            <p:cNvSpPr>
              <a:spLocks/>
            </p:cNvSpPr>
            <p:nvPr/>
          </p:nvSpPr>
          <p:spPr bwMode="auto">
            <a:xfrm>
              <a:off x="1071" y="1419"/>
              <a:ext cx="23" cy="113"/>
            </a:xfrm>
            <a:custGeom>
              <a:avLst/>
              <a:gdLst>
                <a:gd name="T0" fmla="*/ 94 w 94"/>
                <a:gd name="T1" fmla="*/ 21 h 453"/>
                <a:gd name="T2" fmla="*/ 84 w 94"/>
                <a:gd name="T3" fmla="*/ 147 h 453"/>
                <a:gd name="T4" fmla="*/ 64 w 94"/>
                <a:gd name="T5" fmla="*/ 273 h 453"/>
                <a:gd name="T6" fmla="*/ 52 w 94"/>
                <a:gd name="T7" fmla="*/ 353 h 453"/>
                <a:gd name="T8" fmla="*/ 37 w 94"/>
                <a:gd name="T9" fmla="*/ 453 h 453"/>
                <a:gd name="T10" fmla="*/ 0 w 94"/>
                <a:gd name="T11" fmla="*/ 389 h 453"/>
                <a:gd name="T12" fmla="*/ 10 w 94"/>
                <a:gd name="T13" fmla="*/ 335 h 453"/>
                <a:gd name="T14" fmla="*/ 30 w 94"/>
                <a:gd name="T15" fmla="*/ 267 h 453"/>
                <a:gd name="T16" fmla="*/ 51 w 94"/>
                <a:gd name="T17" fmla="*/ 21 h 453"/>
                <a:gd name="T18" fmla="*/ 57 w 94"/>
                <a:gd name="T19" fmla="*/ 5 h 453"/>
                <a:gd name="T20" fmla="*/ 72 w 94"/>
                <a:gd name="T21" fmla="*/ 0 h 453"/>
                <a:gd name="T22" fmla="*/ 94 w 94"/>
                <a:gd name="T23" fmla="*/ 21 h 453"/>
                <a:gd name="T24" fmla="*/ 94 w 94"/>
                <a:gd name="T25" fmla="*/ 21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453">
                  <a:moveTo>
                    <a:pt x="94" y="21"/>
                  </a:moveTo>
                  <a:lnTo>
                    <a:pt x="84" y="147"/>
                  </a:lnTo>
                  <a:lnTo>
                    <a:pt x="64" y="273"/>
                  </a:lnTo>
                  <a:lnTo>
                    <a:pt x="52" y="353"/>
                  </a:lnTo>
                  <a:lnTo>
                    <a:pt x="37" y="453"/>
                  </a:lnTo>
                  <a:lnTo>
                    <a:pt x="0" y="389"/>
                  </a:lnTo>
                  <a:lnTo>
                    <a:pt x="10" y="335"/>
                  </a:lnTo>
                  <a:lnTo>
                    <a:pt x="30" y="267"/>
                  </a:lnTo>
                  <a:lnTo>
                    <a:pt x="51" y="21"/>
                  </a:lnTo>
                  <a:lnTo>
                    <a:pt x="57" y="5"/>
                  </a:lnTo>
                  <a:lnTo>
                    <a:pt x="72" y="0"/>
                  </a:lnTo>
                  <a:lnTo>
                    <a:pt x="94" y="21"/>
                  </a:lnTo>
                  <a:lnTo>
                    <a:pt x="9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7" name="Freeform 67"/>
            <p:cNvSpPr>
              <a:spLocks/>
            </p:cNvSpPr>
            <p:nvPr/>
          </p:nvSpPr>
          <p:spPr bwMode="auto">
            <a:xfrm>
              <a:off x="951" y="1449"/>
              <a:ext cx="11" cy="38"/>
            </a:xfrm>
            <a:custGeom>
              <a:avLst/>
              <a:gdLst>
                <a:gd name="T0" fmla="*/ 42 w 42"/>
                <a:gd name="T1" fmla="*/ 18 h 152"/>
                <a:gd name="T2" fmla="*/ 31 w 42"/>
                <a:gd name="T3" fmla="*/ 58 h 152"/>
                <a:gd name="T4" fmla="*/ 19 w 42"/>
                <a:gd name="T5" fmla="*/ 144 h 152"/>
                <a:gd name="T6" fmla="*/ 10 w 42"/>
                <a:gd name="T7" fmla="*/ 152 h 152"/>
                <a:gd name="T8" fmla="*/ 2 w 42"/>
                <a:gd name="T9" fmla="*/ 143 h 152"/>
                <a:gd name="T10" fmla="*/ 0 w 42"/>
                <a:gd name="T11" fmla="*/ 56 h 152"/>
                <a:gd name="T12" fmla="*/ 16 w 42"/>
                <a:gd name="T13" fmla="*/ 8 h 152"/>
                <a:gd name="T14" fmla="*/ 24 w 42"/>
                <a:gd name="T15" fmla="*/ 0 h 152"/>
                <a:gd name="T16" fmla="*/ 34 w 42"/>
                <a:gd name="T17" fmla="*/ 0 h 152"/>
                <a:gd name="T18" fmla="*/ 42 w 42"/>
                <a:gd name="T19" fmla="*/ 18 h 152"/>
                <a:gd name="T20" fmla="*/ 42 w 42"/>
                <a:gd name="T21" fmla="*/ 18 h 152"/>
                <a:gd name="T22" fmla="*/ 42 w 42"/>
                <a:gd name="T23" fmla="*/ 1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152">
                  <a:moveTo>
                    <a:pt x="42" y="18"/>
                  </a:moveTo>
                  <a:lnTo>
                    <a:pt x="31" y="58"/>
                  </a:lnTo>
                  <a:lnTo>
                    <a:pt x="19" y="144"/>
                  </a:lnTo>
                  <a:lnTo>
                    <a:pt x="10" y="152"/>
                  </a:lnTo>
                  <a:lnTo>
                    <a:pt x="2" y="143"/>
                  </a:lnTo>
                  <a:lnTo>
                    <a:pt x="0" y="56"/>
                  </a:lnTo>
                  <a:lnTo>
                    <a:pt x="16" y="8"/>
                  </a:lnTo>
                  <a:lnTo>
                    <a:pt x="24" y="0"/>
                  </a:lnTo>
                  <a:lnTo>
                    <a:pt x="34" y="0"/>
                  </a:lnTo>
                  <a:lnTo>
                    <a:pt x="42" y="18"/>
                  </a:lnTo>
                  <a:lnTo>
                    <a:pt x="42" y="18"/>
                  </a:lnTo>
                  <a:lnTo>
                    <a:pt x="4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8" name="Freeform 68"/>
            <p:cNvSpPr>
              <a:spLocks/>
            </p:cNvSpPr>
            <p:nvPr/>
          </p:nvSpPr>
          <p:spPr bwMode="auto">
            <a:xfrm>
              <a:off x="956" y="1444"/>
              <a:ext cx="116" cy="10"/>
            </a:xfrm>
            <a:custGeom>
              <a:avLst/>
              <a:gdLst>
                <a:gd name="T0" fmla="*/ 12 w 464"/>
                <a:gd name="T1" fmla="*/ 12 h 39"/>
                <a:gd name="T2" fmla="*/ 165 w 464"/>
                <a:gd name="T3" fmla="*/ 0 h 39"/>
                <a:gd name="T4" fmla="*/ 318 w 464"/>
                <a:gd name="T5" fmla="*/ 5 h 39"/>
                <a:gd name="T6" fmla="*/ 455 w 464"/>
                <a:gd name="T7" fmla="*/ 22 h 39"/>
                <a:gd name="T8" fmla="*/ 464 w 464"/>
                <a:gd name="T9" fmla="*/ 31 h 39"/>
                <a:gd name="T10" fmla="*/ 454 w 464"/>
                <a:gd name="T11" fmla="*/ 39 h 39"/>
                <a:gd name="T12" fmla="*/ 317 w 464"/>
                <a:gd name="T13" fmla="*/ 39 h 39"/>
                <a:gd name="T14" fmla="*/ 166 w 464"/>
                <a:gd name="T15" fmla="*/ 31 h 39"/>
                <a:gd name="T16" fmla="*/ 17 w 464"/>
                <a:gd name="T17" fmla="*/ 39 h 39"/>
                <a:gd name="T18" fmla="*/ 0 w 464"/>
                <a:gd name="T19" fmla="*/ 28 h 39"/>
                <a:gd name="T20" fmla="*/ 2 w 464"/>
                <a:gd name="T21" fmla="*/ 17 h 39"/>
                <a:gd name="T22" fmla="*/ 12 w 464"/>
                <a:gd name="T23" fmla="*/ 12 h 39"/>
                <a:gd name="T24" fmla="*/ 12 w 464"/>
                <a:gd name="T25" fmla="*/ 12 h 39"/>
                <a:gd name="T26" fmla="*/ 12 w 464"/>
                <a:gd name="T2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4" h="39">
                  <a:moveTo>
                    <a:pt x="12" y="12"/>
                  </a:moveTo>
                  <a:lnTo>
                    <a:pt x="165" y="0"/>
                  </a:lnTo>
                  <a:lnTo>
                    <a:pt x="318" y="5"/>
                  </a:lnTo>
                  <a:lnTo>
                    <a:pt x="455" y="22"/>
                  </a:lnTo>
                  <a:lnTo>
                    <a:pt x="464" y="31"/>
                  </a:lnTo>
                  <a:lnTo>
                    <a:pt x="454" y="39"/>
                  </a:lnTo>
                  <a:lnTo>
                    <a:pt x="317" y="39"/>
                  </a:lnTo>
                  <a:lnTo>
                    <a:pt x="166" y="31"/>
                  </a:lnTo>
                  <a:lnTo>
                    <a:pt x="17" y="39"/>
                  </a:lnTo>
                  <a:lnTo>
                    <a:pt x="0" y="28"/>
                  </a:lnTo>
                  <a:lnTo>
                    <a:pt x="2" y="17"/>
                  </a:lnTo>
                  <a:lnTo>
                    <a:pt x="12" y="12"/>
                  </a:lnTo>
                  <a:lnTo>
                    <a:pt x="12" y="12"/>
                  </a:lnTo>
                  <a:lnTo>
                    <a:pt x="1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89" name="Freeform 69"/>
            <p:cNvSpPr>
              <a:spLocks/>
            </p:cNvSpPr>
            <p:nvPr/>
          </p:nvSpPr>
          <p:spPr bwMode="auto">
            <a:xfrm>
              <a:off x="996" y="1464"/>
              <a:ext cx="66" cy="19"/>
            </a:xfrm>
            <a:custGeom>
              <a:avLst/>
              <a:gdLst>
                <a:gd name="T0" fmla="*/ 24 w 262"/>
                <a:gd name="T1" fmla="*/ 18 h 75"/>
                <a:gd name="T2" fmla="*/ 18 w 262"/>
                <a:gd name="T3" fmla="*/ 55 h 75"/>
                <a:gd name="T4" fmla="*/ 43 w 262"/>
                <a:gd name="T5" fmla="*/ 42 h 75"/>
                <a:gd name="T6" fmla="*/ 56 w 262"/>
                <a:gd name="T7" fmla="*/ 18 h 75"/>
                <a:gd name="T8" fmla="*/ 60 w 262"/>
                <a:gd name="T9" fmla="*/ 6 h 75"/>
                <a:gd name="T10" fmla="*/ 73 w 262"/>
                <a:gd name="T11" fmla="*/ 1 h 75"/>
                <a:gd name="T12" fmla="*/ 118 w 262"/>
                <a:gd name="T13" fmla="*/ 0 h 75"/>
                <a:gd name="T14" fmla="*/ 207 w 262"/>
                <a:gd name="T15" fmla="*/ 0 h 75"/>
                <a:gd name="T16" fmla="*/ 253 w 262"/>
                <a:gd name="T17" fmla="*/ 10 h 75"/>
                <a:gd name="T18" fmla="*/ 262 w 262"/>
                <a:gd name="T19" fmla="*/ 18 h 75"/>
                <a:gd name="T20" fmla="*/ 253 w 262"/>
                <a:gd name="T21" fmla="*/ 26 h 75"/>
                <a:gd name="T22" fmla="*/ 207 w 262"/>
                <a:gd name="T23" fmla="*/ 40 h 75"/>
                <a:gd name="T24" fmla="*/ 118 w 262"/>
                <a:gd name="T25" fmla="*/ 40 h 75"/>
                <a:gd name="T26" fmla="*/ 87 w 262"/>
                <a:gd name="T27" fmla="*/ 39 h 75"/>
                <a:gd name="T28" fmla="*/ 74 w 262"/>
                <a:gd name="T29" fmla="*/ 55 h 75"/>
                <a:gd name="T30" fmla="*/ 55 w 262"/>
                <a:gd name="T31" fmla="*/ 66 h 75"/>
                <a:gd name="T32" fmla="*/ 9 w 262"/>
                <a:gd name="T33" fmla="*/ 75 h 75"/>
                <a:gd name="T34" fmla="*/ 0 w 262"/>
                <a:gd name="T35" fmla="*/ 67 h 75"/>
                <a:gd name="T36" fmla="*/ 8 w 262"/>
                <a:gd name="T37" fmla="*/ 11 h 75"/>
                <a:gd name="T38" fmla="*/ 19 w 262"/>
                <a:gd name="T39" fmla="*/ 7 h 75"/>
                <a:gd name="T40" fmla="*/ 24 w 262"/>
                <a:gd name="T41" fmla="*/ 18 h 75"/>
                <a:gd name="T42" fmla="*/ 24 w 262"/>
                <a:gd name="T43" fmla="*/ 18 h 75"/>
                <a:gd name="T44" fmla="*/ 24 w 262"/>
                <a:gd name="T45"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2" h="75">
                  <a:moveTo>
                    <a:pt x="24" y="18"/>
                  </a:moveTo>
                  <a:lnTo>
                    <a:pt x="18" y="55"/>
                  </a:lnTo>
                  <a:lnTo>
                    <a:pt x="43" y="42"/>
                  </a:lnTo>
                  <a:lnTo>
                    <a:pt x="56" y="18"/>
                  </a:lnTo>
                  <a:lnTo>
                    <a:pt x="60" y="6"/>
                  </a:lnTo>
                  <a:lnTo>
                    <a:pt x="73" y="1"/>
                  </a:lnTo>
                  <a:lnTo>
                    <a:pt x="118" y="0"/>
                  </a:lnTo>
                  <a:lnTo>
                    <a:pt x="207" y="0"/>
                  </a:lnTo>
                  <a:lnTo>
                    <a:pt x="253" y="10"/>
                  </a:lnTo>
                  <a:lnTo>
                    <a:pt x="262" y="18"/>
                  </a:lnTo>
                  <a:lnTo>
                    <a:pt x="253" y="26"/>
                  </a:lnTo>
                  <a:lnTo>
                    <a:pt x="207" y="40"/>
                  </a:lnTo>
                  <a:lnTo>
                    <a:pt x="118" y="40"/>
                  </a:lnTo>
                  <a:lnTo>
                    <a:pt x="87" y="39"/>
                  </a:lnTo>
                  <a:lnTo>
                    <a:pt x="74" y="55"/>
                  </a:lnTo>
                  <a:lnTo>
                    <a:pt x="55" y="66"/>
                  </a:lnTo>
                  <a:lnTo>
                    <a:pt x="9" y="75"/>
                  </a:lnTo>
                  <a:lnTo>
                    <a:pt x="0" y="67"/>
                  </a:lnTo>
                  <a:lnTo>
                    <a:pt x="8" y="11"/>
                  </a:lnTo>
                  <a:lnTo>
                    <a:pt x="19" y="7"/>
                  </a:lnTo>
                  <a:lnTo>
                    <a:pt x="24" y="18"/>
                  </a:lnTo>
                  <a:lnTo>
                    <a:pt x="24" y="18"/>
                  </a:lnTo>
                  <a:lnTo>
                    <a:pt x="2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0" name="Freeform 70"/>
            <p:cNvSpPr>
              <a:spLocks/>
            </p:cNvSpPr>
            <p:nvPr/>
          </p:nvSpPr>
          <p:spPr bwMode="auto">
            <a:xfrm>
              <a:off x="697" y="1476"/>
              <a:ext cx="354" cy="25"/>
            </a:xfrm>
            <a:custGeom>
              <a:avLst/>
              <a:gdLst>
                <a:gd name="T0" fmla="*/ 9 w 1416"/>
                <a:gd name="T1" fmla="*/ 0 h 99"/>
                <a:gd name="T2" fmla="*/ 359 w 1416"/>
                <a:gd name="T3" fmla="*/ 11 h 99"/>
                <a:gd name="T4" fmla="*/ 1028 w 1416"/>
                <a:gd name="T5" fmla="*/ 39 h 99"/>
                <a:gd name="T6" fmla="*/ 1222 w 1416"/>
                <a:gd name="T7" fmla="*/ 45 h 99"/>
                <a:gd name="T8" fmla="*/ 1395 w 1416"/>
                <a:gd name="T9" fmla="*/ 57 h 99"/>
                <a:gd name="T10" fmla="*/ 1411 w 1416"/>
                <a:gd name="T11" fmla="*/ 63 h 99"/>
                <a:gd name="T12" fmla="*/ 1416 w 1416"/>
                <a:gd name="T13" fmla="*/ 78 h 99"/>
                <a:gd name="T14" fmla="*/ 1411 w 1416"/>
                <a:gd name="T15" fmla="*/ 93 h 99"/>
                <a:gd name="T16" fmla="*/ 1395 w 1416"/>
                <a:gd name="T17" fmla="*/ 99 h 99"/>
                <a:gd name="T18" fmla="*/ 1218 w 1416"/>
                <a:gd name="T19" fmla="*/ 88 h 99"/>
                <a:gd name="T20" fmla="*/ 1025 w 1416"/>
                <a:gd name="T21" fmla="*/ 81 h 99"/>
                <a:gd name="T22" fmla="*/ 357 w 1416"/>
                <a:gd name="T23" fmla="*/ 42 h 99"/>
                <a:gd name="T24" fmla="*/ 182 w 1416"/>
                <a:gd name="T25" fmla="*/ 26 h 99"/>
                <a:gd name="T26" fmla="*/ 9 w 1416"/>
                <a:gd name="T27" fmla="*/ 17 h 99"/>
                <a:gd name="T28" fmla="*/ 0 w 1416"/>
                <a:gd name="T29" fmla="*/ 8 h 99"/>
                <a:gd name="T30" fmla="*/ 9 w 1416"/>
                <a:gd name="T31" fmla="*/ 0 h 99"/>
                <a:gd name="T32" fmla="*/ 9 w 1416"/>
                <a:gd name="T33" fmla="*/ 0 h 99"/>
                <a:gd name="T34" fmla="*/ 9 w 1416"/>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99">
                  <a:moveTo>
                    <a:pt x="9" y="0"/>
                  </a:moveTo>
                  <a:lnTo>
                    <a:pt x="359" y="11"/>
                  </a:lnTo>
                  <a:lnTo>
                    <a:pt x="1028" y="39"/>
                  </a:lnTo>
                  <a:lnTo>
                    <a:pt x="1222" y="45"/>
                  </a:lnTo>
                  <a:lnTo>
                    <a:pt x="1395" y="57"/>
                  </a:lnTo>
                  <a:lnTo>
                    <a:pt x="1411" y="63"/>
                  </a:lnTo>
                  <a:lnTo>
                    <a:pt x="1416" y="78"/>
                  </a:lnTo>
                  <a:lnTo>
                    <a:pt x="1411" y="93"/>
                  </a:lnTo>
                  <a:lnTo>
                    <a:pt x="1395" y="99"/>
                  </a:lnTo>
                  <a:lnTo>
                    <a:pt x="1218" y="88"/>
                  </a:lnTo>
                  <a:lnTo>
                    <a:pt x="1025" y="81"/>
                  </a:lnTo>
                  <a:lnTo>
                    <a:pt x="357" y="42"/>
                  </a:lnTo>
                  <a:lnTo>
                    <a:pt x="182" y="26"/>
                  </a:lnTo>
                  <a:lnTo>
                    <a:pt x="9" y="17"/>
                  </a:lnTo>
                  <a:lnTo>
                    <a:pt x="0" y="8"/>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1" name="Freeform 71"/>
            <p:cNvSpPr>
              <a:spLocks/>
            </p:cNvSpPr>
            <p:nvPr/>
          </p:nvSpPr>
          <p:spPr bwMode="auto">
            <a:xfrm>
              <a:off x="644" y="1551"/>
              <a:ext cx="323" cy="20"/>
            </a:xfrm>
            <a:custGeom>
              <a:avLst/>
              <a:gdLst>
                <a:gd name="T0" fmla="*/ 14 w 1290"/>
                <a:gd name="T1" fmla="*/ 4 h 77"/>
                <a:gd name="T2" fmla="*/ 247 w 1290"/>
                <a:gd name="T3" fmla="*/ 0 h 77"/>
                <a:gd name="T4" fmla="*/ 633 w 1290"/>
                <a:gd name="T5" fmla="*/ 14 h 77"/>
                <a:gd name="T6" fmla="*/ 813 w 1290"/>
                <a:gd name="T7" fmla="*/ 24 h 77"/>
                <a:gd name="T8" fmla="*/ 1017 w 1290"/>
                <a:gd name="T9" fmla="*/ 33 h 77"/>
                <a:gd name="T10" fmla="*/ 1150 w 1290"/>
                <a:gd name="T11" fmla="*/ 43 h 77"/>
                <a:gd name="T12" fmla="*/ 1282 w 1290"/>
                <a:gd name="T13" fmla="*/ 49 h 77"/>
                <a:gd name="T14" fmla="*/ 1290 w 1290"/>
                <a:gd name="T15" fmla="*/ 58 h 77"/>
                <a:gd name="T16" fmla="*/ 1282 w 1290"/>
                <a:gd name="T17" fmla="*/ 67 h 77"/>
                <a:gd name="T18" fmla="*/ 1149 w 1290"/>
                <a:gd name="T19" fmla="*/ 72 h 77"/>
                <a:gd name="T20" fmla="*/ 1016 w 1290"/>
                <a:gd name="T21" fmla="*/ 77 h 77"/>
                <a:gd name="T22" fmla="*/ 632 w 1290"/>
                <a:gd name="T23" fmla="*/ 58 h 77"/>
                <a:gd name="T24" fmla="*/ 452 w 1290"/>
                <a:gd name="T25" fmla="*/ 48 h 77"/>
                <a:gd name="T26" fmla="*/ 247 w 1290"/>
                <a:gd name="T27" fmla="*/ 45 h 77"/>
                <a:gd name="T28" fmla="*/ 15 w 1290"/>
                <a:gd name="T29" fmla="*/ 33 h 77"/>
                <a:gd name="T30" fmla="*/ 0 w 1290"/>
                <a:gd name="T31" fmla="*/ 19 h 77"/>
                <a:gd name="T32" fmla="*/ 4 w 1290"/>
                <a:gd name="T33" fmla="*/ 8 h 77"/>
                <a:gd name="T34" fmla="*/ 14 w 1290"/>
                <a:gd name="T35" fmla="*/ 4 h 77"/>
                <a:gd name="T36" fmla="*/ 14 w 1290"/>
                <a:gd name="T37" fmla="*/ 4 h 77"/>
                <a:gd name="T38" fmla="*/ 14 w 1290"/>
                <a:gd name="T39"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0" h="77">
                  <a:moveTo>
                    <a:pt x="14" y="4"/>
                  </a:moveTo>
                  <a:lnTo>
                    <a:pt x="247" y="0"/>
                  </a:lnTo>
                  <a:lnTo>
                    <a:pt x="633" y="14"/>
                  </a:lnTo>
                  <a:lnTo>
                    <a:pt x="813" y="24"/>
                  </a:lnTo>
                  <a:lnTo>
                    <a:pt x="1017" y="33"/>
                  </a:lnTo>
                  <a:lnTo>
                    <a:pt x="1150" y="43"/>
                  </a:lnTo>
                  <a:lnTo>
                    <a:pt x="1282" y="49"/>
                  </a:lnTo>
                  <a:lnTo>
                    <a:pt x="1290" y="58"/>
                  </a:lnTo>
                  <a:lnTo>
                    <a:pt x="1282" y="67"/>
                  </a:lnTo>
                  <a:lnTo>
                    <a:pt x="1149" y="72"/>
                  </a:lnTo>
                  <a:lnTo>
                    <a:pt x="1016" y="77"/>
                  </a:lnTo>
                  <a:lnTo>
                    <a:pt x="632" y="58"/>
                  </a:lnTo>
                  <a:lnTo>
                    <a:pt x="452" y="48"/>
                  </a:lnTo>
                  <a:lnTo>
                    <a:pt x="247" y="45"/>
                  </a:lnTo>
                  <a:lnTo>
                    <a:pt x="15" y="33"/>
                  </a:lnTo>
                  <a:lnTo>
                    <a:pt x="0" y="19"/>
                  </a:lnTo>
                  <a:lnTo>
                    <a:pt x="4" y="8"/>
                  </a:lnTo>
                  <a:lnTo>
                    <a:pt x="14" y="4"/>
                  </a:lnTo>
                  <a:lnTo>
                    <a:pt x="14" y="4"/>
                  </a:ln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2" name="Freeform 72"/>
            <p:cNvSpPr>
              <a:spLocks/>
            </p:cNvSpPr>
            <p:nvPr/>
          </p:nvSpPr>
          <p:spPr bwMode="auto">
            <a:xfrm>
              <a:off x="1060" y="1497"/>
              <a:ext cx="43" cy="63"/>
            </a:xfrm>
            <a:custGeom>
              <a:avLst/>
              <a:gdLst>
                <a:gd name="T0" fmla="*/ 15 w 172"/>
                <a:gd name="T1" fmla="*/ 5 h 255"/>
                <a:gd name="T2" fmla="*/ 32 w 172"/>
                <a:gd name="T3" fmla="*/ 42 h 255"/>
                <a:gd name="T4" fmla="*/ 49 w 172"/>
                <a:gd name="T5" fmla="*/ 73 h 255"/>
                <a:gd name="T6" fmla="*/ 70 w 172"/>
                <a:gd name="T7" fmla="*/ 102 h 255"/>
                <a:gd name="T8" fmla="*/ 96 w 172"/>
                <a:gd name="T9" fmla="*/ 134 h 255"/>
                <a:gd name="T10" fmla="*/ 172 w 172"/>
                <a:gd name="T11" fmla="*/ 235 h 255"/>
                <a:gd name="T12" fmla="*/ 167 w 172"/>
                <a:gd name="T13" fmla="*/ 250 h 255"/>
                <a:gd name="T14" fmla="*/ 155 w 172"/>
                <a:gd name="T15" fmla="*/ 255 h 255"/>
                <a:gd name="T16" fmla="*/ 135 w 172"/>
                <a:gd name="T17" fmla="*/ 238 h 255"/>
                <a:gd name="T18" fmla="*/ 128 w 172"/>
                <a:gd name="T19" fmla="*/ 211 h 255"/>
                <a:gd name="T20" fmla="*/ 113 w 172"/>
                <a:gd name="T21" fmla="*/ 191 h 255"/>
                <a:gd name="T22" fmla="*/ 74 w 172"/>
                <a:gd name="T23" fmla="*/ 152 h 255"/>
                <a:gd name="T24" fmla="*/ 31 w 172"/>
                <a:gd name="T25" fmla="*/ 85 h 255"/>
                <a:gd name="T26" fmla="*/ 0 w 172"/>
                <a:gd name="T27" fmla="*/ 12 h 255"/>
                <a:gd name="T28" fmla="*/ 4 w 172"/>
                <a:gd name="T29" fmla="*/ 0 h 255"/>
                <a:gd name="T30" fmla="*/ 15 w 172"/>
                <a:gd name="T31" fmla="*/ 5 h 255"/>
                <a:gd name="T32" fmla="*/ 15 w 172"/>
                <a:gd name="T33" fmla="*/ 5 h 255"/>
                <a:gd name="T34" fmla="*/ 15 w 172"/>
                <a:gd name="T35" fmla="*/ 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255">
                  <a:moveTo>
                    <a:pt x="15" y="5"/>
                  </a:moveTo>
                  <a:lnTo>
                    <a:pt x="32" y="42"/>
                  </a:lnTo>
                  <a:lnTo>
                    <a:pt x="49" y="73"/>
                  </a:lnTo>
                  <a:lnTo>
                    <a:pt x="70" y="102"/>
                  </a:lnTo>
                  <a:lnTo>
                    <a:pt x="96" y="134"/>
                  </a:lnTo>
                  <a:lnTo>
                    <a:pt x="172" y="235"/>
                  </a:lnTo>
                  <a:lnTo>
                    <a:pt x="167" y="250"/>
                  </a:lnTo>
                  <a:lnTo>
                    <a:pt x="155" y="255"/>
                  </a:lnTo>
                  <a:lnTo>
                    <a:pt x="135" y="238"/>
                  </a:lnTo>
                  <a:lnTo>
                    <a:pt x="128" y="211"/>
                  </a:lnTo>
                  <a:lnTo>
                    <a:pt x="113" y="191"/>
                  </a:lnTo>
                  <a:lnTo>
                    <a:pt x="74" y="152"/>
                  </a:lnTo>
                  <a:lnTo>
                    <a:pt x="31" y="85"/>
                  </a:lnTo>
                  <a:lnTo>
                    <a:pt x="0" y="12"/>
                  </a:lnTo>
                  <a:lnTo>
                    <a:pt x="4" y="0"/>
                  </a:lnTo>
                  <a:lnTo>
                    <a:pt x="15" y="5"/>
                  </a:lnTo>
                  <a:lnTo>
                    <a:pt x="15" y="5"/>
                  </a:lnTo>
                  <a:lnTo>
                    <a:pt x="1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3" name="Freeform 73"/>
            <p:cNvSpPr>
              <a:spLocks/>
            </p:cNvSpPr>
            <p:nvPr/>
          </p:nvSpPr>
          <p:spPr bwMode="auto">
            <a:xfrm>
              <a:off x="1080" y="1566"/>
              <a:ext cx="25" cy="25"/>
            </a:xfrm>
            <a:custGeom>
              <a:avLst/>
              <a:gdLst>
                <a:gd name="T0" fmla="*/ 99 w 99"/>
                <a:gd name="T1" fmla="*/ 13 h 97"/>
                <a:gd name="T2" fmla="*/ 81 w 99"/>
                <a:gd name="T3" fmla="*/ 37 h 97"/>
                <a:gd name="T4" fmla="*/ 64 w 99"/>
                <a:gd name="T5" fmla="*/ 57 h 97"/>
                <a:gd name="T6" fmla="*/ 25 w 99"/>
                <a:gd name="T7" fmla="*/ 97 h 97"/>
                <a:gd name="T8" fmla="*/ 3 w 99"/>
                <a:gd name="T9" fmla="*/ 97 h 97"/>
                <a:gd name="T10" fmla="*/ 0 w 99"/>
                <a:gd name="T11" fmla="*/ 88 h 97"/>
                <a:gd name="T12" fmla="*/ 3 w 99"/>
                <a:gd name="T13" fmla="*/ 77 h 97"/>
                <a:gd name="T14" fmla="*/ 84 w 99"/>
                <a:gd name="T15" fmla="*/ 2 h 97"/>
                <a:gd name="T16" fmla="*/ 96 w 99"/>
                <a:gd name="T17" fmla="*/ 0 h 97"/>
                <a:gd name="T18" fmla="*/ 99 w 99"/>
                <a:gd name="T19" fmla="*/ 13 h 97"/>
                <a:gd name="T20" fmla="*/ 99 w 99"/>
                <a:gd name="T21" fmla="*/ 13 h 97"/>
                <a:gd name="T22" fmla="*/ 99 w 99"/>
                <a:gd name="T23"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7">
                  <a:moveTo>
                    <a:pt x="99" y="13"/>
                  </a:moveTo>
                  <a:lnTo>
                    <a:pt x="81" y="37"/>
                  </a:lnTo>
                  <a:lnTo>
                    <a:pt x="64" y="57"/>
                  </a:lnTo>
                  <a:lnTo>
                    <a:pt x="25" y="97"/>
                  </a:lnTo>
                  <a:lnTo>
                    <a:pt x="3" y="97"/>
                  </a:lnTo>
                  <a:lnTo>
                    <a:pt x="0" y="88"/>
                  </a:lnTo>
                  <a:lnTo>
                    <a:pt x="3" y="77"/>
                  </a:lnTo>
                  <a:lnTo>
                    <a:pt x="84" y="2"/>
                  </a:lnTo>
                  <a:lnTo>
                    <a:pt x="96" y="0"/>
                  </a:lnTo>
                  <a:lnTo>
                    <a:pt x="99" y="13"/>
                  </a:lnTo>
                  <a:lnTo>
                    <a:pt x="99" y="13"/>
                  </a:lnTo>
                  <a:lnTo>
                    <a:pt x="9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4" name="Freeform 74"/>
            <p:cNvSpPr>
              <a:spLocks/>
            </p:cNvSpPr>
            <p:nvPr/>
          </p:nvSpPr>
          <p:spPr bwMode="auto">
            <a:xfrm>
              <a:off x="636" y="1576"/>
              <a:ext cx="452" cy="18"/>
            </a:xfrm>
            <a:custGeom>
              <a:avLst/>
              <a:gdLst>
                <a:gd name="T0" fmla="*/ 15 w 1811"/>
                <a:gd name="T1" fmla="*/ 12 h 73"/>
                <a:gd name="T2" fmla="*/ 115 w 1811"/>
                <a:gd name="T3" fmla="*/ 20 h 73"/>
                <a:gd name="T4" fmla="*/ 195 w 1811"/>
                <a:gd name="T5" fmla="*/ 9 h 73"/>
                <a:gd name="T6" fmla="*/ 265 w 1811"/>
                <a:gd name="T7" fmla="*/ 2 h 73"/>
                <a:gd name="T8" fmla="*/ 416 w 1811"/>
                <a:gd name="T9" fmla="*/ 0 h 73"/>
                <a:gd name="T10" fmla="*/ 479 w 1811"/>
                <a:gd name="T11" fmla="*/ 0 h 73"/>
                <a:gd name="T12" fmla="*/ 1142 w 1811"/>
                <a:gd name="T13" fmla="*/ 12 h 73"/>
                <a:gd name="T14" fmla="*/ 1197 w 1811"/>
                <a:gd name="T15" fmla="*/ 13 h 73"/>
                <a:gd name="T16" fmla="*/ 1226 w 1811"/>
                <a:gd name="T17" fmla="*/ 15 h 73"/>
                <a:gd name="T18" fmla="*/ 1389 w 1811"/>
                <a:gd name="T19" fmla="*/ 19 h 73"/>
                <a:gd name="T20" fmla="*/ 1416 w 1811"/>
                <a:gd name="T21" fmla="*/ 24 h 73"/>
                <a:gd name="T22" fmla="*/ 1767 w 1811"/>
                <a:gd name="T23" fmla="*/ 36 h 73"/>
                <a:gd name="T24" fmla="*/ 1811 w 1811"/>
                <a:gd name="T25" fmla="*/ 36 h 73"/>
                <a:gd name="T26" fmla="*/ 1795 w 1811"/>
                <a:gd name="T27" fmla="*/ 67 h 73"/>
                <a:gd name="T28" fmla="*/ 1767 w 1811"/>
                <a:gd name="T29" fmla="*/ 73 h 73"/>
                <a:gd name="T30" fmla="*/ 1591 w 1811"/>
                <a:gd name="T31" fmla="*/ 64 h 73"/>
                <a:gd name="T32" fmla="*/ 1415 w 1811"/>
                <a:gd name="T33" fmla="*/ 55 h 73"/>
                <a:gd name="T34" fmla="*/ 1386 w 1811"/>
                <a:gd name="T35" fmla="*/ 54 h 73"/>
                <a:gd name="T36" fmla="*/ 1223 w 1811"/>
                <a:gd name="T37" fmla="*/ 49 h 73"/>
                <a:gd name="T38" fmla="*/ 1196 w 1811"/>
                <a:gd name="T39" fmla="*/ 44 h 73"/>
                <a:gd name="T40" fmla="*/ 1142 w 1811"/>
                <a:gd name="T41" fmla="*/ 47 h 73"/>
                <a:gd name="T42" fmla="*/ 479 w 1811"/>
                <a:gd name="T43" fmla="*/ 33 h 73"/>
                <a:gd name="T44" fmla="*/ 416 w 1811"/>
                <a:gd name="T45" fmla="*/ 33 h 73"/>
                <a:gd name="T46" fmla="*/ 266 w 1811"/>
                <a:gd name="T47" fmla="*/ 27 h 73"/>
                <a:gd name="T48" fmla="*/ 117 w 1811"/>
                <a:gd name="T49" fmla="*/ 37 h 73"/>
                <a:gd name="T50" fmla="*/ 10 w 1811"/>
                <a:gd name="T51" fmla="*/ 37 h 73"/>
                <a:gd name="T52" fmla="*/ 0 w 1811"/>
                <a:gd name="T53" fmla="*/ 23 h 73"/>
                <a:gd name="T54" fmla="*/ 5 w 1811"/>
                <a:gd name="T55" fmla="*/ 15 h 73"/>
                <a:gd name="T56" fmla="*/ 15 w 1811"/>
                <a:gd name="T57" fmla="*/ 12 h 73"/>
                <a:gd name="T58" fmla="*/ 15 w 1811"/>
                <a:gd name="T59" fmla="*/ 12 h 73"/>
                <a:gd name="T60" fmla="*/ 15 w 1811"/>
                <a:gd name="T61" fmla="*/ 1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11" h="73">
                  <a:moveTo>
                    <a:pt x="15" y="12"/>
                  </a:moveTo>
                  <a:lnTo>
                    <a:pt x="115" y="20"/>
                  </a:lnTo>
                  <a:lnTo>
                    <a:pt x="195" y="9"/>
                  </a:lnTo>
                  <a:lnTo>
                    <a:pt x="265" y="2"/>
                  </a:lnTo>
                  <a:lnTo>
                    <a:pt x="416" y="0"/>
                  </a:lnTo>
                  <a:lnTo>
                    <a:pt x="479" y="0"/>
                  </a:lnTo>
                  <a:lnTo>
                    <a:pt x="1142" y="12"/>
                  </a:lnTo>
                  <a:lnTo>
                    <a:pt x="1197" y="13"/>
                  </a:lnTo>
                  <a:lnTo>
                    <a:pt x="1226" y="15"/>
                  </a:lnTo>
                  <a:lnTo>
                    <a:pt x="1389" y="19"/>
                  </a:lnTo>
                  <a:lnTo>
                    <a:pt x="1416" y="24"/>
                  </a:lnTo>
                  <a:lnTo>
                    <a:pt x="1767" y="36"/>
                  </a:lnTo>
                  <a:lnTo>
                    <a:pt x="1811" y="36"/>
                  </a:lnTo>
                  <a:lnTo>
                    <a:pt x="1795" y="67"/>
                  </a:lnTo>
                  <a:lnTo>
                    <a:pt x="1767" y="73"/>
                  </a:lnTo>
                  <a:lnTo>
                    <a:pt x="1591" y="64"/>
                  </a:lnTo>
                  <a:lnTo>
                    <a:pt x="1415" y="55"/>
                  </a:lnTo>
                  <a:lnTo>
                    <a:pt x="1386" y="54"/>
                  </a:lnTo>
                  <a:lnTo>
                    <a:pt x="1223" y="49"/>
                  </a:lnTo>
                  <a:lnTo>
                    <a:pt x="1196" y="44"/>
                  </a:lnTo>
                  <a:lnTo>
                    <a:pt x="1142" y="47"/>
                  </a:lnTo>
                  <a:lnTo>
                    <a:pt x="479" y="33"/>
                  </a:lnTo>
                  <a:lnTo>
                    <a:pt x="416" y="33"/>
                  </a:lnTo>
                  <a:lnTo>
                    <a:pt x="266" y="27"/>
                  </a:lnTo>
                  <a:lnTo>
                    <a:pt x="117" y="37"/>
                  </a:lnTo>
                  <a:lnTo>
                    <a:pt x="10" y="37"/>
                  </a:lnTo>
                  <a:lnTo>
                    <a:pt x="0" y="23"/>
                  </a:lnTo>
                  <a:lnTo>
                    <a:pt x="5" y="15"/>
                  </a:lnTo>
                  <a:lnTo>
                    <a:pt x="15" y="12"/>
                  </a:lnTo>
                  <a:lnTo>
                    <a:pt x="15" y="12"/>
                  </a:lnTo>
                  <a:lnTo>
                    <a:pt x="1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5" name="Freeform 75"/>
            <p:cNvSpPr>
              <a:spLocks/>
            </p:cNvSpPr>
            <p:nvPr/>
          </p:nvSpPr>
          <p:spPr bwMode="auto">
            <a:xfrm>
              <a:off x="721" y="1500"/>
              <a:ext cx="241" cy="25"/>
            </a:xfrm>
            <a:custGeom>
              <a:avLst/>
              <a:gdLst>
                <a:gd name="T0" fmla="*/ 17 w 965"/>
                <a:gd name="T1" fmla="*/ 0 h 101"/>
                <a:gd name="T2" fmla="*/ 241 w 965"/>
                <a:gd name="T3" fmla="*/ 9 h 101"/>
                <a:gd name="T4" fmla="*/ 388 w 965"/>
                <a:gd name="T5" fmla="*/ 24 h 101"/>
                <a:gd name="T6" fmla="*/ 516 w 965"/>
                <a:gd name="T7" fmla="*/ 35 h 101"/>
                <a:gd name="T8" fmla="*/ 793 w 965"/>
                <a:gd name="T9" fmla="*/ 60 h 101"/>
                <a:gd name="T10" fmla="*/ 874 w 965"/>
                <a:gd name="T11" fmla="*/ 72 h 101"/>
                <a:gd name="T12" fmla="*/ 957 w 965"/>
                <a:gd name="T13" fmla="*/ 82 h 101"/>
                <a:gd name="T14" fmla="*/ 965 w 965"/>
                <a:gd name="T15" fmla="*/ 92 h 101"/>
                <a:gd name="T16" fmla="*/ 957 w 965"/>
                <a:gd name="T17" fmla="*/ 100 h 101"/>
                <a:gd name="T18" fmla="*/ 790 w 965"/>
                <a:gd name="T19" fmla="*/ 101 h 101"/>
                <a:gd name="T20" fmla="*/ 236 w 965"/>
                <a:gd name="T21" fmla="*/ 49 h 101"/>
                <a:gd name="T22" fmla="*/ 14 w 965"/>
                <a:gd name="T23" fmla="*/ 31 h 101"/>
                <a:gd name="T24" fmla="*/ 0 w 965"/>
                <a:gd name="T25" fmla="*/ 14 h 101"/>
                <a:gd name="T26" fmla="*/ 6 w 965"/>
                <a:gd name="T27" fmla="*/ 2 h 101"/>
                <a:gd name="T28" fmla="*/ 17 w 965"/>
                <a:gd name="T29" fmla="*/ 0 h 101"/>
                <a:gd name="T30" fmla="*/ 17 w 965"/>
                <a:gd name="T31" fmla="*/ 0 h 101"/>
                <a:gd name="T32" fmla="*/ 17 w 965"/>
                <a:gd name="T3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5" h="101">
                  <a:moveTo>
                    <a:pt x="17" y="0"/>
                  </a:moveTo>
                  <a:lnTo>
                    <a:pt x="241" y="9"/>
                  </a:lnTo>
                  <a:lnTo>
                    <a:pt x="388" y="24"/>
                  </a:lnTo>
                  <a:lnTo>
                    <a:pt x="516" y="35"/>
                  </a:lnTo>
                  <a:lnTo>
                    <a:pt x="793" y="60"/>
                  </a:lnTo>
                  <a:lnTo>
                    <a:pt x="874" y="72"/>
                  </a:lnTo>
                  <a:lnTo>
                    <a:pt x="957" y="82"/>
                  </a:lnTo>
                  <a:lnTo>
                    <a:pt x="965" y="92"/>
                  </a:lnTo>
                  <a:lnTo>
                    <a:pt x="957" y="100"/>
                  </a:lnTo>
                  <a:lnTo>
                    <a:pt x="790" y="101"/>
                  </a:lnTo>
                  <a:lnTo>
                    <a:pt x="236" y="49"/>
                  </a:lnTo>
                  <a:lnTo>
                    <a:pt x="14" y="31"/>
                  </a:lnTo>
                  <a:lnTo>
                    <a:pt x="0" y="14"/>
                  </a:lnTo>
                  <a:lnTo>
                    <a:pt x="6" y="2"/>
                  </a:lnTo>
                  <a:lnTo>
                    <a:pt x="17" y="0"/>
                  </a:lnTo>
                  <a:lnTo>
                    <a:pt x="17"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6" name="Freeform 76"/>
            <p:cNvSpPr>
              <a:spLocks/>
            </p:cNvSpPr>
            <p:nvPr/>
          </p:nvSpPr>
          <p:spPr bwMode="auto">
            <a:xfrm>
              <a:off x="709" y="1523"/>
              <a:ext cx="175" cy="19"/>
            </a:xfrm>
            <a:custGeom>
              <a:avLst/>
              <a:gdLst>
                <a:gd name="T0" fmla="*/ 9 w 702"/>
                <a:gd name="T1" fmla="*/ 0 h 74"/>
                <a:gd name="T2" fmla="*/ 221 w 702"/>
                <a:gd name="T3" fmla="*/ 9 h 74"/>
                <a:gd name="T4" fmla="*/ 351 w 702"/>
                <a:gd name="T5" fmla="*/ 19 h 74"/>
                <a:gd name="T6" fmla="*/ 523 w 702"/>
                <a:gd name="T7" fmla="*/ 36 h 74"/>
                <a:gd name="T8" fmla="*/ 602 w 702"/>
                <a:gd name="T9" fmla="*/ 48 h 74"/>
                <a:gd name="T10" fmla="*/ 694 w 702"/>
                <a:gd name="T11" fmla="*/ 58 h 74"/>
                <a:gd name="T12" fmla="*/ 702 w 702"/>
                <a:gd name="T13" fmla="*/ 67 h 74"/>
                <a:gd name="T14" fmla="*/ 693 w 702"/>
                <a:gd name="T15" fmla="*/ 74 h 74"/>
                <a:gd name="T16" fmla="*/ 350 w 702"/>
                <a:gd name="T17" fmla="*/ 56 h 74"/>
                <a:gd name="T18" fmla="*/ 218 w 702"/>
                <a:gd name="T19" fmla="*/ 46 h 74"/>
                <a:gd name="T20" fmla="*/ 113 w 702"/>
                <a:gd name="T21" fmla="*/ 27 h 74"/>
                <a:gd name="T22" fmla="*/ 9 w 702"/>
                <a:gd name="T23" fmla="*/ 17 h 74"/>
                <a:gd name="T24" fmla="*/ 0 w 702"/>
                <a:gd name="T25" fmla="*/ 8 h 74"/>
                <a:gd name="T26" fmla="*/ 9 w 702"/>
                <a:gd name="T27" fmla="*/ 0 h 74"/>
                <a:gd name="T28" fmla="*/ 9 w 702"/>
                <a:gd name="T29" fmla="*/ 0 h 74"/>
                <a:gd name="T30" fmla="*/ 9 w 702"/>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2" h="74">
                  <a:moveTo>
                    <a:pt x="9" y="0"/>
                  </a:moveTo>
                  <a:lnTo>
                    <a:pt x="221" y="9"/>
                  </a:lnTo>
                  <a:lnTo>
                    <a:pt x="351" y="19"/>
                  </a:lnTo>
                  <a:lnTo>
                    <a:pt x="523" y="36"/>
                  </a:lnTo>
                  <a:lnTo>
                    <a:pt x="602" y="48"/>
                  </a:lnTo>
                  <a:lnTo>
                    <a:pt x="694" y="58"/>
                  </a:lnTo>
                  <a:lnTo>
                    <a:pt x="702" y="67"/>
                  </a:lnTo>
                  <a:lnTo>
                    <a:pt x="693" y="74"/>
                  </a:lnTo>
                  <a:lnTo>
                    <a:pt x="350" y="56"/>
                  </a:lnTo>
                  <a:lnTo>
                    <a:pt x="218" y="46"/>
                  </a:lnTo>
                  <a:lnTo>
                    <a:pt x="113" y="27"/>
                  </a:lnTo>
                  <a:lnTo>
                    <a:pt x="9" y="17"/>
                  </a:lnTo>
                  <a:lnTo>
                    <a:pt x="0" y="8"/>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7" name="Freeform 77"/>
            <p:cNvSpPr>
              <a:spLocks/>
            </p:cNvSpPr>
            <p:nvPr/>
          </p:nvSpPr>
          <p:spPr bwMode="auto">
            <a:xfrm>
              <a:off x="996" y="1517"/>
              <a:ext cx="53" cy="11"/>
            </a:xfrm>
            <a:custGeom>
              <a:avLst/>
              <a:gdLst>
                <a:gd name="T0" fmla="*/ 9 w 212"/>
                <a:gd name="T1" fmla="*/ 0 h 41"/>
                <a:gd name="T2" fmla="*/ 194 w 212"/>
                <a:gd name="T3" fmla="*/ 4 h 41"/>
                <a:gd name="T4" fmla="*/ 212 w 212"/>
                <a:gd name="T5" fmla="*/ 23 h 41"/>
                <a:gd name="T6" fmla="*/ 207 w 212"/>
                <a:gd name="T7" fmla="*/ 35 h 41"/>
                <a:gd name="T8" fmla="*/ 194 w 212"/>
                <a:gd name="T9" fmla="*/ 41 h 41"/>
                <a:gd name="T10" fmla="*/ 100 w 212"/>
                <a:gd name="T11" fmla="*/ 32 h 41"/>
                <a:gd name="T12" fmla="*/ 7 w 212"/>
                <a:gd name="T13" fmla="*/ 17 h 41"/>
                <a:gd name="T14" fmla="*/ 0 w 212"/>
                <a:gd name="T15" fmla="*/ 8 h 41"/>
                <a:gd name="T16" fmla="*/ 9 w 212"/>
                <a:gd name="T17" fmla="*/ 0 h 41"/>
                <a:gd name="T18" fmla="*/ 9 w 212"/>
                <a:gd name="T19" fmla="*/ 0 h 41"/>
                <a:gd name="T20" fmla="*/ 9 w 21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1">
                  <a:moveTo>
                    <a:pt x="9" y="0"/>
                  </a:moveTo>
                  <a:lnTo>
                    <a:pt x="194" y="4"/>
                  </a:lnTo>
                  <a:lnTo>
                    <a:pt x="212" y="23"/>
                  </a:lnTo>
                  <a:lnTo>
                    <a:pt x="207" y="35"/>
                  </a:lnTo>
                  <a:lnTo>
                    <a:pt x="194" y="41"/>
                  </a:lnTo>
                  <a:lnTo>
                    <a:pt x="100" y="32"/>
                  </a:lnTo>
                  <a:lnTo>
                    <a:pt x="7" y="17"/>
                  </a:lnTo>
                  <a:lnTo>
                    <a:pt x="0" y="8"/>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8" name="Freeform 78"/>
            <p:cNvSpPr>
              <a:spLocks/>
            </p:cNvSpPr>
            <p:nvPr/>
          </p:nvSpPr>
          <p:spPr bwMode="auto">
            <a:xfrm>
              <a:off x="1008" y="1531"/>
              <a:ext cx="54" cy="9"/>
            </a:xfrm>
            <a:custGeom>
              <a:avLst/>
              <a:gdLst>
                <a:gd name="T0" fmla="*/ 9 w 215"/>
                <a:gd name="T1" fmla="*/ 11 h 36"/>
                <a:gd name="T2" fmla="*/ 102 w 215"/>
                <a:gd name="T3" fmla="*/ 10 h 36"/>
                <a:gd name="T4" fmla="*/ 196 w 215"/>
                <a:gd name="T5" fmla="*/ 0 h 36"/>
                <a:gd name="T6" fmla="*/ 215 w 215"/>
                <a:gd name="T7" fmla="*/ 17 h 36"/>
                <a:gd name="T8" fmla="*/ 212 w 215"/>
                <a:gd name="T9" fmla="*/ 30 h 36"/>
                <a:gd name="T10" fmla="*/ 199 w 215"/>
                <a:gd name="T11" fmla="*/ 36 h 36"/>
                <a:gd name="T12" fmla="*/ 103 w 215"/>
                <a:gd name="T13" fmla="*/ 36 h 36"/>
                <a:gd name="T14" fmla="*/ 7 w 215"/>
                <a:gd name="T15" fmla="*/ 28 h 36"/>
                <a:gd name="T16" fmla="*/ 0 w 215"/>
                <a:gd name="T17" fmla="*/ 19 h 36"/>
                <a:gd name="T18" fmla="*/ 9 w 215"/>
                <a:gd name="T19" fmla="*/ 11 h 36"/>
                <a:gd name="T20" fmla="*/ 9 w 215"/>
                <a:gd name="T21" fmla="*/ 11 h 36"/>
                <a:gd name="T22" fmla="*/ 9 w 215"/>
                <a:gd name="T23"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36">
                  <a:moveTo>
                    <a:pt x="9" y="11"/>
                  </a:moveTo>
                  <a:lnTo>
                    <a:pt x="102" y="10"/>
                  </a:lnTo>
                  <a:lnTo>
                    <a:pt x="196" y="0"/>
                  </a:lnTo>
                  <a:lnTo>
                    <a:pt x="215" y="17"/>
                  </a:lnTo>
                  <a:lnTo>
                    <a:pt x="212" y="30"/>
                  </a:lnTo>
                  <a:lnTo>
                    <a:pt x="199" y="36"/>
                  </a:lnTo>
                  <a:lnTo>
                    <a:pt x="103" y="36"/>
                  </a:lnTo>
                  <a:lnTo>
                    <a:pt x="7" y="28"/>
                  </a:lnTo>
                  <a:lnTo>
                    <a:pt x="0" y="19"/>
                  </a:lnTo>
                  <a:lnTo>
                    <a:pt x="9" y="11"/>
                  </a:lnTo>
                  <a:lnTo>
                    <a:pt x="9" y="11"/>
                  </a:lnTo>
                  <a:lnTo>
                    <a:pt x="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199" name="Freeform 79"/>
            <p:cNvSpPr>
              <a:spLocks/>
            </p:cNvSpPr>
            <p:nvPr/>
          </p:nvSpPr>
          <p:spPr bwMode="auto">
            <a:xfrm>
              <a:off x="1013" y="1547"/>
              <a:ext cx="61" cy="11"/>
            </a:xfrm>
            <a:custGeom>
              <a:avLst/>
              <a:gdLst>
                <a:gd name="T0" fmla="*/ 15 w 248"/>
                <a:gd name="T1" fmla="*/ 10 h 43"/>
                <a:gd name="T2" fmla="*/ 197 w 248"/>
                <a:gd name="T3" fmla="*/ 8 h 43"/>
                <a:gd name="T4" fmla="*/ 238 w 248"/>
                <a:gd name="T5" fmla="*/ 0 h 43"/>
                <a:gd name="T6" fmla="*/ 248 w 248"/>
                <a:gd name="T7" fmla="*/ 6 h 43"/>
                <a:gd name="T8" fmla="*/ 243 w 248"/>
                <a:gd name="T9" fmla="*/ 16 h 43"/>
                <a:gd name="T10" fmla="*/ 224 w 248"/>
                <a:gd name="T11" fmla="*/ 29 h 43"/>
                <a:gd name="T12" fmla="*/ 203 w 248"/>
                <a:gd name="T13" fmla="*/ 41 h 43"/>
                <a:gd name="T14" fmla="*/ 109 w 248"/>
                <a:gd name="T15" fmla="*/ 43 h 43"/>
                <a:gd name="T16" fmla="*/ 15 w 248"/>
                <a:gd name="T17" fmla="*/ 40 h 43"/>
                <a:gd name="T18" fmla="*/ 0 w 248"/>
                <a:gd name="T19" fmla="*/ 25 h 43"/>
                <a:gd name="T20" fmla="*/ 4 w 248"/>
                <a:gd name="T21" fmla="*/ 15 h 43"/>
                <a:gd name="T22" fmla="*/ 15 w 248"/>
                <a:gd name="T23" fmla="*/ 10 h 43"/>
                <a:gd name="T24" fmla="*/ 15 w 248"/>
                <a:gd name="T25" fmla="*/ 10 h 43"/>
                <a:gd name="T26" fmla="*/ 15 w 248"/>
                <a:gd name="T27"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43">
                  <a:moveTo>
                    <a:pt x="15" y="10"/>
                  </a:moveTo>
                  <a:lnTo>
                    <a:pt x="197" y="8"/>
                  </a:lnTo>
                  <a:lnTo>
                    <a:pt x="238" y="0"/>
                  </a:lnTo>
                  <a:lnTo>
                    <a:pt x="248" y="6"/>
                  </a:lnTo>
                  <a:lnTo>
                    <a:pt x="243" y="16"/>
                  </a:lnTo>
                  <a:lnTo>
                    <a:pt x="224" y="29"/>
                  </a:lnTo>
                  <a:lnTo>
                    <a:pt x="203" y="41"/>
                  </a:lnTo>
                  <a:lnTo>
                    <a:pt x="109" y="43"/>
                  </a:lnTo>
                  <a:lnTo>
                    <a:pt x="15" y="40"/>
                  </a:lnTo>
                  <a:lnTo>
                    <a:pt x="0" y="25"/>
                  </a:lnTo>
                  <a:lnTo>
                    <a:pt x="4" y="15"/>
                  </a:lnTo>
                  <a:lnTo>
                    <a:pt x="15" y="10"/>
                  </a:lnTo>
                  <a:lnTo>
                    <a:pt x="15" y="10"/>
                  </a:lnTo>
                  <a:lnTo>
                    <a:pt x="1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0" name="Freeform 80"/>
            <p:cNvSpPr>
              <a:spLocks/>
            </p:cNvSpPr>
            <p:nvPr/>
          </p:nvSpPr>
          <p:spPr bwMode="auto">
            <a:xfrm>
              <a:off x="712" y="1025"/>
              <a:ext cx="330" cy="90"/>
            </a:xfrm>
            <a:custGeom>
              <a:avLst/>
              <a:gdLst>
                <a:gd name="T0" fmla="*/ 3 w 1319"/>
                <a:gd name="T1" fmla="*/ 344 h 359"/>
                <a:gd name="T2" fmla="*/ 50 w 1319"/>
                <a:gd name="T3" fmla="*/ 311 h 359"/>
                <a:gd name="T4" fmla="*/ 95 w 1319"/>
                <a:gd name="T5" fmla="*/ 282 h 359"/>
                <a:gd name="T6" fmla="*/ 181 w 1319"/>
                <a:gd name="T7" fmla="*/ 237 h 359"/>
                <a:gd name="T8" fmla="*/ 272 w 1319"/>
                <a:gd name="T9" fmla="*/ 202 h 359"/>
                <a:gd name="T10" fmla="*/ 379 w 1319"/>
                <a:gd name="T11" fmla="*/ 171 h 359"/>
                <a:gd name="T12" fmla="*/ 452 w 1319"/>
                <a:gd name="T13" fmla="*/ 150 h 359"/>
                <a:gd name="T14" fmla="*/ 513 w 1319"/>
                <a:gd name="T15" fmla="*/ 130 h 359"/>
                <a:gd name="T16" fmla="*/ 577 w 1319"/>
                <a:gd name="T17" fmla="*/ 110 h 359"/>
                <a:gd name="T18" fmla="*/ 649 w 1319"/>
                <a:gd name="T19" fmla="*/ 94 h 359"/>
                <a:gd name="T20" fmla="*/ 752 w 1319"/>
                <a:gd name="T21" fmla="*/ 69 h 359"/>
                <a:gd name="T22" fmla="*/ 858 w 1319"/>
                <a:gd name="T23" fmla="*/ 39 h 359"/>
                <a:gd name="T24" fmla="*/ 976 w 1319"/>
                <a:gd name="T25" fmla="*/ 16 h 359"/>
                <a:gd name="T26" fmla="*/ 1082 w 1319"/>
                <a:gd name="T27" fmla="*/ 5 h 359"/>
                <a:gd name="T28" fmla="*/ 1310 w 1319"/>
                <a:gd name="T29" fmla="*/ 0 h 359"/>
                <a:gd name="T30" fmla="*/ 1319 w 1319"/>
                <a:gd name="T31" fmla="*/ 9 h 359"/>
                <a:gd name="T32" fmla="*/ 1310 w 1319"/>
                <a:gd name="T33" fmla="*/ 18 h 359"/>
                <a:gd name="T34" fmla="*/ 1087 w 1319"/>
                <a:gd name="T35" fmla="*/ 36 h 359"/>
                <a:gd name="T36" fmla="*/ 984 w 1319"/>
                <a:gd name="T37" fmla="*/ 57 h 359"/>
                <a:gd name="T38" fmla="*/ 868 w 1319"/>
                <a:gd name="T39" fmla="*/ 85 h 359"/>
                <a:gd name="T40" fmla="*/ 763 w 1319"/>
                <a:gd name="T41" fmla="*/ 114 h 359"/>
                <a:gd name="T42" fmla="*/ 657 w 1319"/>
                <a:gd name="T43" fmla="*/ 138 h 359"/>
                <a:gd name="T44" fmla="*/ 524 w 1319"/>
                <a:gd name="T45" fmla="*/ 173 h 359"/>
                <a:gd name="T46" fmla="*/ 462 w 1319"/>
                <a:gd name="T47" fmla="*/ 193 h 359"/>
                <a:gd name="T48" fmla="*/ 390 w 1319"/>
                <a:gd name="T49" fmla="*/ 213 h 359"/>
                <a:gd name="T50" fmla="*/ 284 w 1319"/>
                <a:gd name="T51" fmla="*/ 240 h 359"/>
                <a:gd name="T52" fmla="*/ 192 w 1319"/>
                <a:gd name="T53" fmla="*/ 266 h 359"/>
                <a:gd name="T54" fmla="*/ 104 w 1319"/>
                <a:gd name="T55" fmla="*/ 303 h 359"/>
                <a:gd name="T56" fmla="*/ 60 w 1319"/>
                <a:gd name="T57" fmla="*/ 328 h 359"/>
                <a:gd name="T58" fmla="*/ 13 w 1319"/>
                <a:gd name="T59" fmla="*/ 359 h 359"/>
                <a:gd name="T60" fmla="*/ 0 w 1319"/>
                <a:gd name="T61" fmla="*/ 357 h 359"/>
                <a:gd name="T62" fmla="*/ 3 w 1319"/>
                <a:gd name="T63" fmla="*/ 344 h 359"/>
                <a:gd name="T64" fmla="*/ 3 w 1319"/>
                <a:gd name="T65" fmla="*/ 34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9" h="359">
                  <a:moveTo>
                    <a:pt x="3" y="344"/>
                  </a:moveTo>
                  <a:lnTo>
                    <a:pt x="50" y="311"/>
                  </a:lnTo>
                  <a:lnTo>
                    <a:pt x="95" y="282"/>
                  </a:lnTo>
                  <a:lnTo>
                    <a:pt x="181" y="237"/>
                  </a:lnTo>
                  <a:lnTo>
                    <a:pt x="272" y="202"/>
                  </a:lnTo>
                  <a:lnTo>
                    <a:pt x="379" y="171"/>
                  </a:lnTo>
                  <a:lnTo>
                    <a:pt x="452" y="150"/>
                  </a:lnTo>
                  <a:lnTo>
                    <a:pt x="513" y="130"/>
                  </a:lnTo>
                  <a:lnTo>
                    <a:pt x="577" y="110"/>
                  </a:lnTo>
                  <a:lnTo>
                    <a:pt x="649" y="94"/>
                  </a:lnTo>
                  <a:lnTo>
                    <a:pt x="752" y="69"/>
                  </a:lnTo>
                  <a:lnTo>
                    <a:pt x="858" y="39"/>
                  </a:lnTo>
                  <a:lnTo>
                    <a:pt x="976" y="16"/>
                  </a:lnTo>
                  <a:lnTo>
                    <a:pt x="1082" y="5"/>
                  </a:lnTo>
                  <a:lnTo>
                    <a:pt x="1310" y="0"/>
                  </a:lnTo>
                  <a:lnTo>
                    <a:pt x="1319" y="9"/>
                  </a:lnTo>
                  <a:lnTo>
                    <a:pt x="1310" y="18"/>
                  </a:lnTo>
                  <a:lnTo>
                    <a:pt x="1087" y="36"/>
                  </a:lnTo>
                  <a:lnTo>
                    <a:pt x="984" y="57"/>
                  </a:lnTo>
                  <a:lnTo>
                    <a:pt x="868" y="85"/>
                  </a:lnTo>
                  <a:lnTo>
                    <a:pt x="763" y="114"/>
                  </a:lnTo>
                  <a:lnTo>
                    <a:pt x="657" y="138"/>
                  </a:lnTo>
                  <a:lnTo>
                    <a:pt x="524" y="173"/>
                  </a:lnTo>
                  <a:lnTo>
                    <a:pt x="462" y="193"/>
                  </a:lnTo>
                  <a:lnTo>
                    <a:pt x="390" y="213"/>
                  </a:lnTo>
                  <a:lnTo>
                    <a:pt x="284" y="240"/>
                  </a:lnTo>
                  <a:lnTo>
                    <a:pt x="192" y="266"/>
                  </a:lnTo>
                  <a:lnTo>
                    <a:pt x="104" y="303"/>
                  </a:lnTo>
                  <a:lnTo>
                    <a:pt x="60" y="328"/>
                  </a:lnTo>
                  <a:lnTo>
                    <a:pt x="13" y="359"/>
                  </a:lnTo>
                  <a:lnTo>
                    <a:pt x="0" y="357"/>
                  </a:lnTo>
                  <a:lnTo>
                    <a:pt x="3" y="344"/>
                  </a:lnTo>
                  <a:lnTo>
                    <a:pt x="3"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1" name="Freeform 81"/>
            <p:cNvSpPr>
              <a:spLocks/>
            </p:cNvSpPr>
            <p:nvPr/>
          </p:nvSpPr>
          <p:spPr bwMode="auto">
            <a:xfrm>
              <a:off x="1053" y="1032"/>
              <a:ext cx="34" cy="51"/>
            </a:xfrm>
            <a:custGeom>
              <a:avLst/>
              <a:gdLst>
                <a:gd name="T0" fmla="*/ 15 w 135"/>
                <a:gd name="T1" fmla="*/ 0 h 204"/>
                <a:gd name="T2" fmla="*/ 55 w 135"/>
                <a:gd name="T3" fmla="*/ 41 h 204"/>
                <a:gd name="T4" fmla="*/ 87 w 135"/>
                <a:gd name="T5" fmla="*/ 80 h 204"/>
                <a:gd name="T6" fmla="*/ 135 w 135"/>
                <a:gd name="T7" fmla="*/ 175 h 204"/>
                <a:gd name="T8" fmla="*/ 134 w 135"/>
                <a:gd name="T9" fmla="*/ 193 h 204"/>
                <a:gd name="T10" fmla="*/ 122 w 135"/>
                <a:gd name="T11" fmla="*/ 204 h 204"/>
                <a:gd name="T12" fmla="*/ 104 w 135"/>
                <a:gd name="T13" fmla="*/ 204 h 204"/>
                <a:gd name="T14" fmla="*/ 93 w 135"/>
                <a:gd name="T15" fmla="*/ 190 h 204"/>
                <a:gd name="T16" fmla="*/ 75 w 135"/>
                <a:gd name="T17" fmla="*/ 140 h 204"/>
                <a:gd name="T18" fmla="*/ 58 w 135"/>
                <a:gd name="T19" fmla="*/ 95 h 204"/>
                <a:gd name="T20" fmla="*/ 35 w 135"/>
                <a:gd name="T21" fmla="*/ 54 h 204"/>
                <a:gd name="T22" fmla="*/ 21 w 135"/>
                <a:gd name="T23" fmla="*/ 33 h 204"/>
                <a:gd name="T24" fmla="*/ 2 w 135"/>
                <a:gd name="T25" fmla="*/ 12 h 204"/>
                <a:gd name="T26" fmla="*/ 0 w 135"/>
                <a:gd name="T27" fmla="*/ 5 h 204"/>
                <a:gd name="T28" fmla="*/ 2 w 135"/>
                <a:gd name="T29" fmla="*/ 0 h 204"/>
                <a:gd name="T30" fmla="*/ 15 w 135"/>
                <a:gd name="T31" fmla="*/ 0 h 204"/>
                <a:gd name="T32" fmla="*/ 15 w 135"/>
                <a:gd name="T33" fmla="*/ 0 h 204"/>
                <a:gd name="T34" fmla="*/ 15 w 135"/>
                <a:gd name="T3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 h="204">
                  <a:moveTo>
                    <a:pt x="15" y="0"/>
                  </a:moveTo>
                  <a:lnTo>
                    <a:pt x="55" y="41"/>
                  </a:lnTo>
                  <a:lnTo>
                    <a:pt x="87" y="80"/>
                  </a:lnTo>
                  <a:lnTo>
                    <a:pt x="135" y="175"/>
                  </a:lnTo>
                  <a:lnTo>
                    <a:pt x="134" y="193"/>
                  </a:lnTo>
                  <a:lnTo>
                    <a:pt x="122" y="204"/>
                  </a:lnTo>
                  <a:lnTo>
                    <a:pt x="104" y="204"/>
                  </a:lnTo>
                  <a:lnTo>
                    <a:pt x="93" y="190"/>
                  </a:lnTo>
                  <a:lnTo>
                    <a:pt x="75" y="140"/>
                  </a:lnTo>
                  <a:lnTo>
                    <a:pt x="58" y="95"/>
                  </a:lnTo>
                  <a:lnTo>
                    <a:pt x="35" y="54"/>
                  </a:lnTo>
                  <a:lnTo>
                    <a:pt x="21" y="33"/>
                  </a:lnTo>
                  <a:lnTo>
                    <a:pt x="2" y="12"/>
                  </a:lnTo>
                  <a:lnTo>
                    <a:pt x="0" y="5"/>
                  </a:lnTo>
                  <a:lnTo>
                    <a:pt x="2" y="0"/>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2" name="Freeform 82"/>
            <p:cNvSpPr>
              <a:spLocks/>
            </p:cNvSpPr>
            <p:nvPr/>
          </p:nvSpPr>
          <p:spPr bwMode="auto">
            <a:xfrm>
              <a:off x="1031" y="1076"/>
              <a:ext cx="57" cy="299"/>
            </a:xfrm>
            <a:custGeom>
              <a:avLst/>
              <a:gdLst>
                <a:gd name="T0" fmla="*/ 229 w 229"/>
                <a:gd name="T1" fmla="*/ 22 h 1196"/>
                <a:gd name="T2" fmla="*/ 193 w 229"/>
                <a:gd name="T3" fmla="*/ 297 h 1196"/>
                <a:gd name="T4" fmla="*/ 177 w 229"/>
                <a:gd name="T5" fmla="*/ 384 h 1196"/>
                <a:gd name="T6" fmla="*/ 160 w 229"/>
                <a:gd name="T7" fmla="*/ 470 h 1196"/>
                <a:gd name="T8" fmla="*/ 145 w 229"/>
                <a:gd name="T9" fmla="*/ 541 h 1196"/>
                <a:gd name="T10" fmla="*/ 132 w 229"/>
                <a:gd name="T11" fmla="*/ 605 h 1196"/>
                <a:gd name="T12" fmla="*/ 108 w 229"/>
                <a:gd name="T13" fmla="*/ 723 h 1196"/>
                <a:gd name="T14" fmla="*/ 72 w 229"/>
                <a:gd name="T15" fmla="*/ 980 h 1196"/>
                <a:gd name="T16" fmla="*/ 45 w 229"/>
                <a:gd name="T17" fmla="*/ 1174 h 1196"/>
                <a:gd name="T18" fmla="*/ 37 w 229"/>
                <a:gd name="T19" fmla="*/ 1191 h 1196"/>
                <a:gd name="T20" fmla="*/ 21 w 229"/>
                <a:gd name="T21" fmla="*/ 1196 h 1196"/>
                <a:gd name="T22" fmla="*/ 0 w 229"/>
                <a:gd name="T23" fmla="*/ 1173 h 1196"/>
                <a:gd name="T24" fmla="*/ 12 w 229"/>
                <a:gd name="T25" fmla="*/ 1074 h 1196"/>
                <a:gd name="T26" fmla="*/ 28 w 229"/>
                <a:gd name="T27" fmla="*/ 976 h 1196"/>
                <a:gd name="T28" fmla="*/ 45 w 229"/>
                <a:gd name="T29" fmla="*/ 838 h 1196"/>
                <a:gd name="T30" fmla="*/ 67 w 229"/>
                <a:gd name="T31" fmla="*/ 718 h 1196"/>
                <a:gd name="T32" fmla="*/ 93 w 229"/>
                <a:gd name="T33" fmla="*/ 599 h 1196"/>
                <a:gd name="T34" fmla="*/ 107 w 229"/>
                <a:gd name="T35" fmla="*/ 534 h 1196"/>
                <a:gd name="T36" fmla="*/ 122 w 229"/>
                <a:gd name="T37" fmla="*/ 463 h 1196"/>
                <a:gd name="T38" fmla="*/ 158 w 229"/>
                <a:gd name="T39" fmla="*/ 291 h 1196"/>
                <a:gd name="T40" fmla="*/ 191 w 229"/>
                <a:gd name="T41" fmla="*/ 15 h 1196"/>
                <a:gd name="T42" fmla="*/ 199 w 229"/>
                <a:gd name="T43" fmla="*/ 2 h 1196"/>
                <a:gd name="T44" fmla="*/ 213 w 229"/>
                <a:gd name="T45" fmla="*/ 0 h 1196"/>
                <a:gd name="T46" fmla="*/ 229 w 229"/>
                <a:gd name="T47" fmla="*/ 22 h 1196"/>
                <a:gd name="T48" fmla="*/ 229 w 229"/>
                <a:gd name="T49" fmla="*/ 22 h 1196"/>
                <a:gd name="T50" fmla="*/ 229 w 229"/>
                <a:gd name="T51" fmla="*/ 22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1196">
                  <a:moveTo>
                    <a:pt x="229" y="22"/>
                  </a:moveTo>
                  <a:lnTo>
                    <a:pt x="193" y="297"/>
                  </a:lnTo>
                  <a:lnTo>
                    <a:pt x="177" y="384"/>
                  </a:lnTo>
                  <a:lnTo>
                    <a:pt x="160" y="470"/>
                  </a:lnTo>
                  <a:lnTo>
                    <a:pt x="145" y="541"/>
                  </a:lnTo>
                  <a:lnTo>
                    <a:pt x="132" y="605"/>
                  </a:lnTo>
                  <a:lnTo>
                    <a:pt x="108" y="723"/>
                  </a:lnTo>
                  <a:lnTo>
                    <a:pt x="72" y="980"/>
                  </a:lnTo>
                  <a:lnTo>
                    <a:pt x="45" y="1174"/>
                  </a:lnTo>
                  <a:lnTo>
                    <a:pt x="37" y="1191"/>
                  </a:lnTo>
                  <a:lnTo>
                    <a:pt x="21" y="1196"/>
                  </a:lnTo>
                  <a:lnTo>
                    <a:pt x="0" y="1173"/>
                  </a:lnTo>
                  <a:lnTo>
                    <a:pt x="12" y="1074"/>
                  </a:lnTo>
                  <a:lnTo>
                    <a:pt x="28" y="976"/>
                  </a:lnTo>
                  <a:lnTo>
                    <a:pt x="45" y="838"/>
                  </a:lnTo>
                  <a:lnTo>
                    <a:pt x="67" y="718"/>
                  </a:lnTo>
                  <a:lnTo>
                    <a:pt x="93" y="599"/>
                  </a:lnTo>
                  <a:lnTo>
                    <a:pt x="107" y="534"/>
                  </a:lnTo>
                  <a:lnTo>
                    <a:pt x="122" y="463"/>
                  </a:lnTo>
                  <a:lnTo>
                    <a:pt x="158" y="291"/>
                  </a:lnTo>
                  <a:lnTo>
                    <a:pt x="191" y="15"/>
                  </a:lnTo>
                  <a:lnTo>
                    <a:pt x="199" y="2"/>
                  </a:lnTo>
                  <a:lnTo>
                    <a:pt x="213" y="0"/>
                  </a:lnTo>
                  <a:lnTo>
                    <a:pt x="229" y="22"/>
                  </a:lnTo>
                  <a:lnTo>
                    <a:pt x="229" y="22"/>
                  </a:lnTo>
                  <a:lnTo>
                    <a:pt x="229"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3" name="Freeform 83"/>
            <p:cNvSpPr>
              <a:spLocks/>
            </p:cNvSpPr>
            <p:nvPr/>
          </p:nvSpPr>
          <p:spPr bwMode="auto">
            <a:xfrm>
              <a:off x="1016" y="1052"/>
              <a:ext cx="36" cy="271"/>
            </a:xfrm>
            <a:custGeom>
              <a:avLst/>
              <a:gdLst>
                <a:gd name="T0" fmla="*/ 147 w 147"/>
                <a:gd name="T1" fmla="*/ 15 h 1083"/>
                <a:gd name="T2" fmla="*/ 145 w 147"/>
                <a:gd name="T3" fmla="*/ 149 h 1083"/>
                <a:gd name="T4" fmla="*/ 140 w 147"/>
                <a:gd name="T5" fmla="*/ 200 h 1083"/>
                <a:gd name="T6" fmla="*/ 131 w 147"/>
                <a:gd name="T7" fmla="*/ 367 h 1083"/>
                <a:gd name="T8" fmla="*/ 123 w 147"/>
                <a:gd name="T9" fmla="*/ 533 h 1083"/>
                <a:gd name="T10" fmla="*/ 102 w 147"/>
                <a:gd name="T11" fmla="*/ 675 h 1083"/>
                <a:gd name="T12" fmla="*/ 78 w 147"/>
                <a:gd name="T13" fmla="*/ 818 h 1083"/>
                <a:gd name="T14" fmla="*/ 63 w 147"/>
                <a:gd name="T15" fmla="*/ 887 h 1083"/>
                <a:gd name="T16" fmla="*/ 47 w 147"/>
                <a:gd name="T17" fmla="*/ 947 h 1083"/>
                <a:gd name="T18" fmla="*/ 17 w 147"/>
                <a:gd name="T19" fmla="*/ 1075 h 1083"/>
                <a:gd name="T20" fmla="*/ 7 w 147"/>
                <a:gd name="T21" fmla="*/ 1083 h 1083"/>
                <a:gd name="T22" fmla="*/ 0 w 147"/>
                <a:gd name="T23" fmla="*/ 1072 h 1083"/>
                <a:gd name="T24" fmla="*/ 32 w 147"/>
                <a:gd name="T25" fmla="*/ 810 h 1083"/>
                <a:gd name="T26" fmla="*/ 77 w 147"/>
                <a:gd name="T27" fmla="*/ 529 h 1083"/>
                <a:gd name="T28" fmla="*/ 88 w 147"/>
                <a:gd name="T29" fmla="*/ 364 h 1083"/>
                <a:gd name="T30" fmla="*/ 98 w 147"/>
                <a:gd name="T31" fmla="*/ 198 h 1083"/>
                <a:gd name="T32" fmla="*/ 102 w 147"/>
                <a:gd name="T33" fmla="*/ 149 h 1083"/>
                <a:gd name="T34" fmla="*/ 117 w 147"/>
                <a:gd name="T35" fmla="*/ 16 h 1083"/>
                <a:gd name="T36" fmla="*/ 120 w 147"/>
                <a:gd name="T37" fmla="*/ 4 h 1083"/>
                <a:gd name="T38" fmla="*/ 131 w 147"/>
                <a:gd name="T39" fmla="*/ 0 h 1083"/>
                <a:gd name="T40" fmla="*/ 147 w 147"/>
                <a:gd name="T41" fmla="*/ 15 h 1083"/>
                <a:gd name="T42" fmla="*/ 147 w 147"/>
                <a:gd name="T43" fmla="*/ 15 h 1083"/>
                <a:gd name="T44" fmla="*/ 147 w 147"/>
                <a:gd name="T45" fmla="*/ 15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7" h="1083">
                  <a:moveTo>
                    <a:pt x="147" y="15"/>
                  </a:moveTo>
                  <a:lnTo>
                    <a:pt x="145" y="149"/>
                  </a:lnTo>
                  <a:lnTo>
                    <a:pt x="140" y="200"/>
                  </a:lnTo>
                  <a:lnTo>
                    <a:pt x="131" y="367"/>
                  </a:lnTo>
                  <a:lnTo>
                    <a:pt x="123" y="533"/>
                  </a:lnTo>
                  <a:lnTo>
                    <a:pt x="102" y="675"/>
                  </a:lnTo>
                  <a:lnTo>
                    <a:pt x="78" y="818"/>
                  </a:lnTo>
                  <a:lnTo>
                    <a:pt x="63" y="887"/>
                  </a:lnTo>
                  <a:lnTo>
                    <a:pt x="47" y="947"/>
                  </a:lnTo>
                  <a:lnTo>
                    <a:pt x="17" y="1075"/>
                  </a:lnTo>
                  <a:lnTo>
                    <a:pt x="7" y="1083"/>
                  </a:lnTo>
                  <a:lnTo>
                    <a:pt x="0" y="1072"/>
                  </a:lnTo>
                  <a:lnTo>
                    <a:pt x="32" y="810"/>
                  </a:lnTo>
                  <a:lnTo>
                    <a:pt x="77" y="529"/>
                  </a:lnTo>
                  <a:lnTo>
                    <a:pt x="88" y="364"/>
                  </a:lnTo>
                  <a:lnTo>
                    <a:pt x="98" y="198"/>
                  </a:lnTo>
                  <a:lnTo>
                    <a:pt x="102" y="149"/>
                  </a:lnTo>
                  <a:lnTo>
                    <a:pt x="117" y="16"/>
                  </a:lnTo>
                  <a:lnTo>
                    <a:pt x="120" y="4"/>
                  </a:lnTo>
                  <a:lnTo>
                    <a:pt x="131" y="0"/>
                  </a:lnTo>
                  <a:lnTo>
                    <a:pt x="147" y="15"/>
                  </a:lnTo>
                  <a:lnTo>
                    <a:pt x="147" y="15"/>
                  </a:lnTo>
                  <a:lnTo>
                    <a:pt x="14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4" name="Freeform 84"/>
            <p:cNvSpPr>
              <a:spLocks/>
            </p:cNvSpPr>
            <p:nvPr/>
          </p:nvSpPr>
          <p:spPr bwMode="auto">
            <a:xfrm>
              <a:off x="712" y="1122"/>
              <a:ext cx="63" cy="252"/>
            </a:xfrm>
            <a:custGeom>
              <a:avLst/>
              <a:gdLst>
                <a:gd name="T0" fmla="*/ 19 w 254"/>
                <a:gd name="T1" fmla="*/ 8 h 1009"/>
                <a:gd name="T2" fmla="*/ 34 w 254"/>
                <a:gd name="T3" fmla="*/ 141 h 1009"/>
                <a:gd name="T4" fmla="*/ 45 w 254"/>
                <a:gd name="T5" fmla="*/ 199 h 1009"/>
                <a:gd name="T6" fmla="*/ 59 w 254"/>
                <a:gd name="T7" fmla="*/ 255 h 1009"/>
                <a:gd name="T8" fmla="*/ 76 w 254"/>
                <a:gd name="T9" fmla="*/ 312 h 1009"/>
                <a:gd name="T10" fmla="*/ 94 w 254"/>
                <a:gd name="T11" fmla="*/ 370 h 1009"/>
                <a:gd name="T12" fmla="*/ 114 w 254"/>
                <a:gd name="T13" fmla="*/ 431 h 1009"/>
                <a:gd name="T14" fmla="*/ 136 w 254"/>
                <a:gd name="T15" fmla="*/ 497 h 1009"/>
                <a:gd name="T16" fmla="*/ 201 w 254"/>
                <a:gd name="T17" fmla="*/ 773 h 1009"/>
                <a:gd name="T18" fmla="*/ 252 w 254"/>
                <a:gd name="T19" fmla="*/ 974 h 1009"/>
                <a:gd name="T20" fmla="*/ 254 w 254"/>
                <a:gd name="T21" fmla="*/ 988 h 1009"/>
                <a:gd name="T22" fmla="*/ 246 w 254"/>
                <a:gd name="T23" fmla="*/ 1009 h 1009"/>
                <a:gd name="T24" fmla="*/ 226 w 254"/>
                <a:gd name="T25" fmla="*/ 1002 h 1009"/>
                <a:gd name="T26" fmla="*/ 214 w 254"/>
                <a:gd name="T27" fmla="*/ 986 h 1009"/>
                <a:gd name="T28" fmla="*/ 205 w 254"/>
                <a:gd name="T29" fmla="*/ 931 h 1009"/>
                <a:gd name="T30" fmla="*/ 193 w 254"/>
                <a:gd name="T31" fmla="*/ 883 h 1009"/>
                <a:gd name="T32" fmla="*/ 181 w 254"/>
                <a:gd name="T33" fmla="*/ 836 h 1009"/>
                <a:gd name="T34" fmla="*/ 164 w 254"/>
                <a:gd name="T35" fmla="*/ 783 h 1009"/>
                <a:gd name="T36" fmla="*/ 108 w 254"/>
                <a:gd name="T37" fmla="*/ 507 h 1009"/>
                <a:gd name="T38" fmla="*/ 86 w 254"/>
                <a:gd name="T39" fmla="*/ 439 h 1009"/>
                <a:gd name="T40" fmla="*/ 68 w 254"/>
                <a:gd name="T41" fmla="*/ 376 h 1009"/>
                <a:gd name="T42" fmla="*/ 37 w 254"/>
                <a:gd name="T43" fmla="*/ 261 h 1009"/>
                <a:gd name="T44" fmla="*/ 0 w 254"/>
                <a:gd name="T45" fmla="*/ 9 h 1009"/>
                <a:gd name="T46" fmla="*/ 8 w 254"/>
                <a:gd name="T47" fmla="*/ 0 h 1009"/>
                <a:gd name="T48" fmla="*/ 19 w 254"/>
                <a:gd name="T49" fmla="*/ 8 h 1009"/>
                <a:gd name="T50" fmla="*/ 19 w 254"/>
                <a:gd name="T51" fmla="*/ 8 h 1009"/>
                <a:gd name="T52" fmla="*/ 19 w 254"/>
                <a:gd name="T53" fmla="*/ 8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4" h="1009">
                  <a:moveTo>
                    <a:pt x="19" y="8"/>
                  </a:moveTo>
                  <a:lnTo>
                    <a:pt x="34" y="141"/>
                  </a:lnTo>
                  <a:lnTo>
                    <a:pt x="45" y="199"/>
                  </a:lnTo>
                  <a:lnTo>
                    <a:pt x="59" y="255"/>
                  </a:lnTo>
                  <a:lnTo>
                    <a:pt x="76" y="312"/>
                  </a:lnTo>
                  <a:lnTo>
                    <a:pt x="94" y="370"/>
                  </a:lnTo>
                  <a:lnTo>
                    <a:pt x="114" y="431"/>
                  </a:lnTo>
                  <a:lnTo>
                    <a:pt x="136" y="497"/>
                  </a:lnTo>
                  <a:lnTo>
                    <a:pt x="201" y="773"/>
                  </a:lnTo>
                  <a:lnTo>
                    <a:pt x="252" y="974"/>
                  </a:lnTo>
                  <a:lnTo>
                    <a:pt x="254" y="988"/>
                  </a:lnTo>
                  <a:lnTo>
                    <a:pt x="246" y="1009"/>
                  </a:lnTo>
                  <a:lnTo>
                    <a:pt x="226" y="1002"/>
                  </a:lnTo>
                  <a:lnTo>
                    <a:pt x="214" y="986"/>
                  </a:lnTo>
                  <a:lnTo>
                    <a:pt x="205" y="931"/>
                  </a:lnTo>
                  <a:lnTo>
                    <a:pt x="193" y="883"/>
                  </a:lnTo>
                  <a:lnTo>
                    <a:pt x="181" y="836"/>
                  </a:lnTo>
                  <a:lnTo>
                    <a:pt x="164" y="783"/>
                  </a:lnTo>
                  <a:lnTo>
                    <a:pt x="108" y="507"/>
                  </a:lnTo>
                  <a:lnTo>
                    <a:pt x="86" y="439"/>
                  </a:lnTo>
                  <a:lnTo>
                    <a:pt x="68" y="376"/>
                  </a:lnTo>
                  <a:lnTo>
                    <a:pt x="37" y="261"/>
                  </a:lnTo>
                  <a:lnTo>
                    <a:pt x="0" y="9"/>
                  </a:lnTo>
                  <a:lnTo>
                    <a:pt x="8" y="0"/>
                  </a:lnTo>
                  <a:lnTo>
                    <a:pt x="19" y="8"/>
                  </a:lnTo>
                  <a:lnTo>
                    <a:pt x="19" y="8"/>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5" name="Freeform 85"/>
            <p:cNvSpPr>
              <a:spLocks/>
            </p:cNvSpPr>
            <p:nvPr/>
          </p:nvSpPr>
          <p:spPr bwMode="auto">
            <a:xfrm>
              <a:off x="782" y="1376"/>
              <a:ext cx="207" cy="13"/>
            </a:xfrm>
            <a:custGeom>
              <a:avLst/>
              <a:gdLst>
                <a:gd name="T0" fmla="*/ 11 w 830"/>
                <a:gd name="T1" fmla="*/ 6 h 53"/>
                <a:gd name="T2" fmla="*/ 120 w 830"/>
                <a:gd name="T3" fmla="*/ 10 h 53"/>
                <a:gd name="T4" fmla="*/ 230 w 830"/>
                <a:gd name="T5" fmla="*/ 0 h 53"/>
                <a:gd name="T6" fmla="*/ 807 w 830"/>
                <a:gd name="T7" fmla="*/ 7 h 53"/>
                <a:gd name="T8" fmla="*/ 824 w 830"/>
                <a:gd name="T9" fmla="*/ 14 h 53"/>
                <a:gd name="T10" fmla="*/ 830 w 830"/>
                <a:gd name="T11" fmla="*/ 30 h 53"/>
                <a:gd name="T12" fmla="*/ 824 w 830"/>
                <a:gd name="T13" fmla="*/ 46 h 53"/>
                <a:gd name="T14" fmla="*/ 807 w 830"/>
                <a:gd name="T15" fmla="*/ 53 h 53"/>
                <a:gd name="T16" fmla="*/ 519 w 830"/>
                <a:gd name="T17" fmla="*/ 46 h 53"/>
                <a:gd name="T18" fmla="*/ 230 w 830"/>
                <a:gd name="T19" fmla="*/ 39 h 53"/>
                <a:gd name="T20" fmla="*/ 117 w 830"/>
                <a:gd name="T21" fmla="*/ 38 h 53"/>
                <a:gd name="T22" fmla="*/ 7 w 830"/>
                <a:gd name="T23" fmla="*/ 25 h 53"/>
                <a:gd name="T24" fmla="*/ 0 w 830"/>
                <a:gd name="T25" fmla="*/ 13 h 53"/>
                <a:gd name="T26" fmla="*/ 11 w 830"/>
                <a:gd name="T27" fmla="*/ 6 h 53"/>
                <a:gd name="T28" fmla="*/ 11 w 830"/>
                <a:gd name="T29" fmla="*/ 6 h 53"/>
                <a:gd name="T30" fmla="*/ 11 w 830"/>
                <a:gd name="T31"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0" h="53">
                  <a:moveTo>
                    <a:pt x="11" y="6"/>
                  </a:moveTo>
                  <a:lnTo>
                    <a:pt x="120" y="10"/>
                  </a:lnTo>
                  <a:lnTo>
                    <a:pt x="230" y="0"/>
                  </a:lnTo>
                  <a:lnTo>
                    <a:pt x="807" y="7"/>
                  </a:lnTo>
                  <a:lnTo>
                    <a:pt x="824" y="14"/>
                  </a:lnTo>
                  <a:lnTo>
                    <a:pt x="830" y="30"/>
                  </a:lnTo>
                  <a:lnTo>
                    <a:pt x="824" y="46"/>
                  </a:lnTo>
                  <a:lnTo>
                    <a:pt x="807" y="53"/>
                  </a:lnTo>
                  <a:lnTo>
                    <a:pt x="519" y="46"/>
                  </a:lnTo>
                  <a:lnTo>
                    <a:pt x="230" y="39"/>
                  </a:lnTo>
                  <a:lnTo>
                    <a:pt x="117" y="38"/>
                  </a:lnTo>
                  <a:lnTo>
                    <a:pt x="7" y="25"/>
                  </a:lnTo>
                  <a:lnTo>
                    <a:pt x="0" y="13"/>
                  </a:lnTo>
                  <a:lnTo>
                    <a:pt x="11" y="6"/>
                  </a:lnTo>
                  <a:lnTo>
                    <a:pt x="11" y="6"/>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6" name="Freeform 86"/>
            <p:cNvSpPr>
              <a:spLocks/>
            </p:cNvSpPr>
            <p:nvPr/>
          </p:nvSpPr>
          <p:spPr bwMode="auto">
            <a:xfrm>
              <a:off x="993" y="1376"/>
              <a:ext cx="40" cy="15"/>
            </a:xfrm>
            <a:custGeom>
              <a:avLst/>
              <a:gdLst>
                <a:gd name="T0" fmla="*/ 16 w 157"/>
                <a:gd name="T1" fmla="*/ 24 h 57"/>
                <a:gd name="T2" fmla="*/ 62 w 157"/>
                <a:gd name="T3" fmla="*/ 15 h 57"/>
                <a:gd name="T4" fmla="*/ 146 w 157"/>
                <a:gd name="T5" fmla="*/ 0 h 57"/>
                <a:gd name="T6" fmla="*/ 157 w 157"/>
                <a:gd name="T7" fmla="*/ 4 h 57"/>
                <a:gd name="T8" fmla="*/ 152 w 157"/>
                <a:gd name="T9" fmla="*/ 17 h 57"/>
                <a:gd name="T10" fmla="*/ 112 w 157"/>
                <a:gd name="T11" fmla="*/ 35 h 57"/>
                <a:gd name="T12" fmla="*/ 73 w 157"/>
                <a:gd name="T13" fmla="*/ 55 h 57"/>
                <a:gd name="T14" fmla="*/ 16 w 157"/>
                <a:gd name="T15" fmla="*/ 57 h 57"/>
                <a:gd name="T16" fmla="*/ 0 w 157"/>
                <a:gd name="T17" fmla="*/ 41 h 57"/>
                <a:gd name="T18" fmla="*/ 4 w 157"/>
                <a:gd name="T19" fmla="*/ 30 h 57"/>
                <a:gd name="T20" fmla="*/ 16 w 157"/>
                <a:gd name="T21" fmla="*/ 24 h 57"/>
                <a:gd name="T22" fmla="*/ 16 w 157"/>
                <a:gd name="T23" fmla="*/ 24 h 57"/>
                <a:gd name="T24" fmla="*/ 16 w 157"/>
                <a:gd name="T25"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57">
                  <a:moveTo>
                    <a:pt x="16" y="24"/>
                  </a:moveTo>
                  <a:lnTo>
                    <a:pt x="62" y="15"/>
                  </a:lnTo>
                  <a:lnTo>
                    <a:pt x="146" y="0"/>
                  </a:lnTo>
                  <a:lnTo>
                    <a:pt x="157" y="4"/>
                  </a:lnTo>
                  <a:lnTo>
                    <a:pt x="152" y="17"/>
                  </a:lnTo>
                  <a:lnTo>
                    <a:pt x="112" y="35"/>
                  </a:lnTo>
                  <a:lnTo>
                    <a:pt x="73" y="55"/>
                  </a:lnTo>
                  <a:lnTo>
                    <a:pt x="16" y="57"/>
                  </a:lnTo>
                  <a:lnTo>
                    <a:pt x="0" y="41"/>
                  </a:lnTo>
                  <a:lnTo>
                    <a:pt x="4" y="30"/>
                  </a:lnTo>
                  <a:lnTo>
                    <a:pt x="16" y="24"/>
                  </a:lnTo>
                  <a:lnTo>
                    <a:pt x="16" y="24"/>
                  </a:lnTo>
                  <a:lnTo>
                    <a:pt x="1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7" name="Freeform 87"/>
            <p:cNvSpPr>
              <a:spLocks/>
            </p:cNvSpPr>
            <p:nvPr/>
          </p:nvSpPr>
          <p:spPr bwMode="auto">
            <a:xfrm>
              <a:off x="803" y="1379"/>
              <a:ext cx="31" cy="43"/>
            </a:xfrm>
            <a:custGeom>
              <a:avLst/>
              <a:gdLst>
                <a:gd name="T0" fmla="*/ 102 w 126"/>
                <a:gd name="T1" fmla="*/ 12 h 171"/>
                <a:gd name="T2" fmla="*/ 126 w 126"/>
                <a:gd name="T3" fmla="*/ 60 h 171"/>
                <a:gd name="T4" fmla="*/ 125 w 126"/>
                <a:gd name="T5" fmla="*/ 75 h 171"/>
                <a:gd name="T6" fmla="*/ 106 w 126"/>
                <a:gd name="T7" fmla="*/ 111 h 171"/>
                <a:gd name="T8" fmla="*/ 80 w 126"/>
                <a:gd name="T9" fmla="*/ 137 h 171"/>
                <a:gd name="T10" fmla="*/ 48 w 126"/>
                <a:gd name="T11" fmla="*/ 155 h 171"/>
                <a:gd name="T12" fmla="*/ 13 w 126"/>
                <a:gd name="T13" fmla="*/ 171 h 171"/>
                <a:gd name="T14" fmla="*/ 0 w 126"/>
                <a:gd name="T15" fmla="*/ 166 h 171"/>
                <a:gd name="T16" fmla="*/ 5 w 126"/>
                <a:gd name="T17" fmla="*/ 155 h 171"/>
                <a:gd name="T18" fmla="*/ 50 w 126"/>
                <a:gd name="T19" fmla="*/ 119 h 171"/>
                <a:gd name="T20" fmla="*/ 78 w 126"/>
                <a:gd name="T21" fmla="*/ 67 h 171"/>
                <a:gd name="T22" fmla="*/ 62 w 126"/>
                <a:gd name="T23" fmla="*/ 29 h 171"/>
                <a:gd name="T24" fmla="*/ 62 w 126"/>
                <a:gd name="T25" fmla="*/ 12 h 171"/>
                <a:gd name="T26" fmla="*/ 73 w 126"/>
                <a:gd name="T27" fmla="*/ 0 h 171"/>
                <a:gd name="T28" fmla="*/ 102 w 126"/>
                <a:gd name="T29" fmla="*/ 12 h 171"/>
                <a:gd name="T30" fmla="*/ 102 w 126"/>
                <a:gd name="T31" fmla="*/ 12 h 171"/>
                <a:gd name="T32" fmla="*/ 102 w 126"/>
                <a:gd name="T33" fmla="*/ 1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71">
                  <a:moveTo>
                    <a:pt x="102" y="12"/>
                  </a:moveTo>
                  <a:lnTo>
                    <a:pt x="126" y="60"/>
                  </a:lnTo>
                  <a:lnTo>
                    <a:pt x="125" y="75"/>
                  </a:lnTo>
                  <a:lnTo>
                    <a:pt x="106" y="111"/>
                  </a:lnTo>
                  <a:lnTo>
                    <a:pt x="80" y="137"/>
                  </a:lnTo>
                  <a:lnTo>
                    <a:pt x="48" y="155"/>
                  </a:lnTo>
                  <a:lnTo>
                    <a:pt x="13" y="171"/>
                  </a:lnTo>
                  <a:lnTo>
                    <a:pt x="0" y="166"/>
                  </a:lnTo>
                  <a:lnTo>
                    <a:pt x="5" y="155"/>
                  </a:lnTo>
                  <a:lnTo>
                    <a:pt x="50" y="119"/>
                  </a:lnTo>
                  <a:lnTo>
                    <a:pt x="78" y="67"/>
                  </a:lnTo>
                  <a:lnTo>
                    <a:pt x="62" y="29"/>
                  </a:lnTo>
                  <a:lnTo>
                    <a:pt x="62" y="12"/>
                  </a:lnTo>
                  <a:lnTo>
                    <a:pt x="73" y="0"/>
                  </a:lnTo>
                  <a:lnTo>
                    <a:pt x="102" y="12"/>
                  </a:lnTo>
                  <a:lnTo>
                    <a:pt x="102" y="12"/>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8" name="Freeform 88"/>
            <p:cNvSpPr>
              <a:spLocks/>
            </p:cNvSpPr>
            <p:nvPr/>
          </p:nvSpPr>
          <p:spPr bwMode="auto">
            <a:xfrm>
              <a:off x="784" y="1419"/>
              <a:ext cx="16" cy="19"/>
            </a:xfrm>
            <a:custGeom>
              <a:avLst/>
              <a:gdLst>
                <a:gd name="T0" fmla="*/ 17 w 61"/>
                <a:gd name="T1" fmla="*/ 74 h 78"/>
                <a:gd name="T2" fmla="*/ 0 w 61"/>
                <a:gd name="T3" fmla="*/ 48 h 78"/>
                <a:gd name="T4" fmla="*/ 2 w 61"/>
                <a:gd name="T5" fmla="*/ 35 h 78"/>
                <a:gd name="T6" fmla="*/ 23 w 61"/>
                <a:gd name="T7" fmla="*/ 15 h 78"/>
                <a:gd name="T8" fmla="*/ 47 w 61"/>
                <a:gd name="T9" fmla="*/ 0 h 78"/>
                <a:gd name="T10" fmla="*/ 61 w 61"/>
                <a:gd name="T11" fmla="*/ 4 h 78"/>
                <a:gd name="T12" fmla="*/ 57 w 61"/>
                <a:gd name="T13" fmla="*/ 18 h 78"/>
                <a:gd name="T14" fmla="*/ 32 w 61"/>
                <a:gd name="T15" fmla="*/ 46 h 78"/>
                <a:gd name="T16" fmla="*/ 36 w 61"/>
                <a:gd name="T17" fmla="*/ 63 h 78"/>
                <a:gd name="T18" fmla="*/ 32 w 61"/>
                <a:gd name="T19" fmla="*/ 78 h 78"/>
                <a:gd name="T20" fmla="*/ 17 w 61"/>
                <a:gd name="T21" fmla="*/ 74 h 78"/>
                <a:gd name="T22" fmla="*/ 17 w 61"/>
                <a:gd name="T23" fmla="*/ 74 h 78"/>
                <a:gd name="T24" fmla="*/ 17 w 61"/>
                <a:gd name="T25"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8">
                  <a:moveTo>
                    <a:pt x="17" y="74"/>
                  </a:moveTo>
                  <a:lnTo>
                    <a:pt x="0" y="48"/>
                  </a:lnTo>
                  <a:lnTo>
                    <a:pt x="2" y="35"/>
                  </a:lnTo>
                  <a:lnTo>
                    <a:pt x="23" y="15"/>
                  </a:lnTo>
                  <a:lnTo>
                    <a:pt x="47" y="0"/>
                  </a:lnTo>
                  <a:lnTo>
                    <a:pt x="61" y="4"/>
                  </a:lnTo>
                  <a:lnTo>
                    <a:pt x="57" y="18"/>
                  </a:lnTo>
                  <a:lnTo>
                    <a:pt x="32" y="46"/>
                  </a:lnTo>
                  <a:lnTo>
                    <a:pt x="36" y="63"/>
                  </a:lnTo>
                  <a:lnTo>
                    <a:pt x="32" y="78"/>
                  </a:lnTo>
                  <a:lnTo>
                    <a:pt x="17" y="74"/>
                  </a:lnTo>
                  <a:lnTo>
                    <a:pt x="17" y="74"/>
                  </a:lnTo>
                  <a:lnTo>
                    <a:pt x="1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09" name="Freeform 89"/>
            <p:cNvSpPr>
              <a:spLocks/>
            </p:cNvSpPr>
            <p:nvPr/>
          </p:nvSpPr>
          <p:spPr bwMode="auto">
            <a:xfrm>
              <a:off x="957" y="1378"/>
              <a:ext cx="46" cy="29"/>
            </a:xfrm>
            <a:custGeom>
              <a:avLst/>
              <a:gdLst>
                <a:gd name="T0" fmla="*/ 40 w 183"/>
                <a:gd name="T1" fmla="*/ 17 h 112"/>
                <a:gd name="T2" fmla="*/ 46 w 183"/>
                <a:gd name="T3" fmla="*/ 38 h 112"/>
                <a:gd name="T4" fmla="*/ 57 w 183"/>
                <a:gd name="T5" fmla="*/ 53 h 112"/>
                <a:gd name="T6" fmla="*/ 73 w 183"/>
                <a:gd name="T7" fmla="*/ 64 h 112"/>
                <a:gd name="T8" fmla="*/ 92 w 183"/>
                <a:gd name="T9" fmla="*/ 74 h 112"/>
                <a:gd name="T10" fmla="*/ 173 w 183"/>
                <a:gd name="T11" fmla="*/ 77 h 112"/>
                <a:gd name="T12" fmla="*/ 183 w 183"/>
                <a:gd name="T13" fmla="*/ 85 h 112"/>
                <a:gd name="T14" fmla="*/ 176 w 183"/>
                <a:gd name="T15" fmla="*/ 94 h 112"/>
                <a:gd name="T16" fmla="*/ 129 w 183"/>
                <a:gd name="T17" fmla="*/ 105 h 112"/>
                <a:gd name="T18" fmla="*/ 84 w 183"/>
                <a:gd name="T19" fmla="*/ 112 h 112"/>
                <a:gd name="T20" fmla="*/ 28 w 183"/>
                <a:gd name="T21" fmla="*/ 78 h 112"/>
                <a:gd name="T22" fmla="*/ 0 w 183"/>
                <a:gd name="T23" fmla="*/ 22 h 112"/>
                <a:gd name="T24" fmla="*/ 4 w 183"/>
                <a:gd name="T25" fmla="*/ 6 h 112"/>
                <a:gd name="T26" fmla="*/ 18 w 183"/>
                <a:gd name="T27" fmla="*/ 0 h 112"/>
                <a:gd name="T28" fmla="*/ 40 w 183"/>
                <a:gd name="T29" fmla="*/ 17 h 112"/>
                <a:gd name="T30" fmla="*/ 40 w 183"/>
                <a:gd name="T31" fmla="*/ 17 h 112"/>
                <a:gd name="T32" fmla="*/ 40 w 183"/>
                <a:gd name="T33"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112">
                  <a:moveTo>
                    <a:pt x="40" y="17"/>
                  </a:moveTo>
                  <a:lnTo>
                    <a:pt x="46" y="38"/>
                  </a:lnTo>
                  <a:lnTo>
                    <a:pt x="57" y="53"/>
                  </a:lnTo>
                  <a:lnTo>
                    <a:pt x="73" y="64"/>
                  </a:lnTo>
                  <a:lnTo>
                    <a:pt x="92" y="74"/>
                  </a:lnTo>
                  <a:lnTo>
                    <a:pt x="173" y="77"/>
                  </a:lnTo>
                  <a:lnTo>
                    <a:pt x="183" y="85"/>
                  </a:lnTo>
                  <a:lnTo>
                    <a:pt x="176" y="94"/>
                  </a:lnTo>
                  <a:lnTo>
                    <a:pt x="129" y="105"/>
                  </a:lnTo>
                  <a:lnTo>
                    <a:pt x="84" y="112"/>
                  </a:lnTo>
                  <a:lnTo>
                    <a:pt x="28" y="78"/>
                  </a:lnTo>
                  <a:lnTo>
                    <a:pt x="0" y="22"/>
                  </a:lnTo>
                  <a:lnTo>
                    <a:pt x="4" y="6"/>
                  </a:lnTo>
                  <a:lnTo>
                    <a:pt x="18" y="0"/>
                  </a:lnTo>
                  <a:lnTo>
                    <a:pt x="40" y="17"/>
                  </a:lnTo>
                  <a:lnTo>
                    <a:pt x="40" y="17"/>
                  </a:lnTo>
                  <a:lnTo>
                    <a:pt x="4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0" name="Freeform 90"/>
            <p:cNvSpPr>
              <a:spLocks/>
            </p:cNvSpPr>
            <p:nvPr/>
          </p:nvSpPr>
          <p:spPr bwMode="auto">
            <a:xfrm>
              <a:off x="1010" y="1399"/>
              <a:ext cx="7" cy="25"/>
            </a:xfrm>
            <a:custGeom>
              <a:avLst/>
              <a:gdLst>
                <a:gd name="T0" fmla="*/ 26 w 29"/>
                <a:gd name="T1" fmla="*/ 11 h 101"/>
                <a:gd name="T2" fmla="*/ 29 w 29"/>
                <a:gd name="T3" fmla="*/ 43 h 101"/>
                <a:gd name="T4" fmla="*/ 24 w 29"/>
                <a:gd name="T5" fmla="*/ 92 h 101"/>
                <a:gd name="T6" fmla="*/ 15 w 29"/>
                <a:gd name="T7" fmla="*/ 101 h 101"/>
                <a:gd name="T8" fmla="*/ 5 w 29"/>
                <a:gd name="T9" fmla="*/ 92 h 101"/>
                <a:gd name="T10" fmla="*/ 0 w 29"/>
                <a:gd name="T11" fmla="*/ 43 h 101"/>
                <a:gd name="T12" fmla="*/ 3 w 29"/>
                <a:gd name="T13" fmla="*/ 11 h 101"/>
                <a:gd name="T14" fmla="*/ 15 w 29"/>
                <a:gd name="T15" fmla="*/ 0 h 101"/>
                <a:gd name="T16" fmla="*/ 26 w 29"/>
                <a:gd name="T17" fmla="*/ 11 h 101"/>
                <a:gd name="T18" fmla="*/ 26 w 29"/>
                <a:gd name="T19" fmla="*/ 11 h 101"/>
                <a:gd name="T20" fmla="*/ 26 w 29"/>
                <a:gd name="T21"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1">
                  <a:moveTo>
                    <a:pt x="26" y="11"/>
                  </a:moveTo>
                  <a:lnTo>
                    <a:pt x="29" y="43"/>
                  </a:lnTo>
                  <a:lnTo>
                    <a:pt x="24" y="92"/>
                  </a:lnTo>
                  <a:lnTo>
                    <a:pt x="15" y="101"/>
                  </a:lnTo>
                  <a:lnTo>
                    <a:pt x="5" y="92"/>
                  </a:lnTo>
                  <a:lnTo>
                    <a:pt x="0" y="43"/>
                  </a:lnTo>
                  <a:lnTo>
                    <a:pt x="3" y="11"/>
                  </a:lnTo>
                  <a:lnTo>
                    <a:pt x="15" y="0"/>
                  </a:lnTo>
                  <a:lnTo>
                    <a:pt x="26" y="11"/>
                  </a:lnTo>
                  <a:lnTo>
                    <a:pt x="26" y="11"/>
                  </a:lnTo>
                  <a:lnTo>
                    <a:pt x="2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1" name="Freeform 91"/>
            <p:cNvSpPr>
              <a:spLocks/>
            </p:cNvSpPr>
            <p:nvPr/>
          </p:nvSpPr>
          <p:spPr bwMode="auto">
            <a:xfrm>
              <a:off x="798" y="1347"/>
              <a:ext cx="11" cy="21"/>
            </a:xfrm>
            <a:custGeom>
              <a:avLst/>
              <a:gdLst>
                <a:gd name="T0" fmla="*/ 31 w 40"/>
                <a:gd name="T1" fmla="*/ 16 h 85"/>
                <a:gd name="T2" fmla="*/ 40 w 40"/>
                <a:gd name="T3" fmla="*/ 73 h 85"/>
                <a:gd name="T4" fmla="*/ 34 w 40"/>
                <a:gd name="T5" fmla="*/ 85 h 85"/>
                <a:gd name="T6" fmla="*/ 23 w 40"/>
                <a:gd name="T7" fmla="*/ 80 h 85"/>
                <a:gd name="T8" fmla="*/ 0 w 40"/>
                <a:gd name="T9" fmla="*/ 18 h 85"/>
                <a:gd name="T10" fmla="*/ 3 w 40"/>
                <a:gd name="T11" fmla="*/ 4 h 85"/>
                <a:gd name="T12" fmla="*/ 13 w 40"/>
                <a:gd name="T13" fmla="*/ 0 h 85"/>
                <a:gd name="T14" fmla="*/ 31 w 40"/>
                <a:gd name="T15" fmla="*/ 16 h 85"/>
                <a:gd name="T16" fmla="*/ 31 w 40"/>
                <a:gd name="T17" fmla="*/ 16 h 85"/>
                <a:gd name="T18" fmla="*/ 31 w 40"/>
                <a:gd name="T19" fmla="*/ 1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85">
                  <a:moveTo>
                    <a:pt x="31" y="16"/>
                  </a:moveTo>
                  <a:lnTo>
                    <a:pt x="40" y="73"/>
                  </a:lnTo>
                  <a:lnTo>
                    <a:pt x="34" y="85"/>
                  </a:lnTo>
                  <a:lnTo>
                    <a:pt x="23" y="80"/>
                  </a:lnTo>
                  <a:lnTo>
                    <a:pt x="0" y="18"/>
                  </a:lnTo>
                  <a:lnTo>
                    <a:pt x="3" y="4"/>
                  </a:lnTo>
                  <a:lnTo>
                    <a:pt x="13" y="0"/>
                  </a:lnTo>
                  <a:lnTo>
                    <a:pt x="31" y="16"/>
                  </a:lnTo>
                  <a:lnTo>
                    <a:pt x="31" y="16"/>
                  </a:lnTo>
                  <a:lnTo>
                    <a:pt x="3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2" name="Freeform 92"/>
            <p:cNvSpPr>
              <a:spLocks/>
            </p:cNvSpPr>
            <p:nvPr/>
          </p:nvSpPr>
          <p:spPr bwMode="auto">
            <a:xfrm>
              <a:off x="799" y="1334"/>
              <a:ext cx="183" cy="18"/>
            </a:xfrm>
            <a:custGeom>
              <a:avLst/>
              <a:gdLst>
                <a:gd name="T0" fmla="*/ 2 w 733"/>
                <a:gd name="T1" fmla="*/ 53 h 72"/>
                <a:gd name="T2" fmla="*/ 74 w 733"/>
                <a:gd name="T3" fmla="*/ 45 h 72"/>
                <a:gd name="T4" fmla="*/ 372 w 733"/>
                <a:gd name="T5" fmla="*/ 12 h 72"/>
                <a:gd name="T6" fmla="*/ 549 w 733"/>
                <a:gd name="T7" fmla="*/ 0 h 72"/>
                <a:gd name="T8" fmla="*/ 725 w 733"/>
                <a:gd name="T9" fmla="*/ 4 h 72"/>
                <a:gd name="T10" fmla="*/ 733 w 733"/>
                <a:gd name="T11" fmla="*/ 13 h 72"/>
                <a:gd name="T12" fmla="*/ 725 w 733"/>
                <a:gd name="T13" fmla="*/ 22 h 72"/>
                <a:gd name="T14" fmla="*/ 358 w 733"/>
                <a:gd name="T15" fmla="*/ 42 h 72"/>
                <a:gd name="T16" fmla="*/ 75 w 733"/>
                <a:gd name="T17" fmla="*/ 69 h 72"/>
                <a:gd name="T18" fmla="*/ 15 w 733"/>
                <a:gd name="T19" fmla="*/ 72 h 72"/>
                <a:gd name="T20" fmla="*/ 0 w 733"/>
                <a:gd name="T21" fmla="*/ 64 h 72"/>
                <a:gd name="T22" fmla="*/ 2 w 733"/>
                <a:gd name="T23" fmla="*/ 53 h 72"/>
                <a:gd name="T24" fmla="*/ 2 w 733"/>
                <a:gd name="T25" fmla="*/ 53 h 72"/>
                <a:gd name="T26" fmla="*/ 2 w 733"/>
                <a:gd name="T27" fmla="*/ 5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3" h="72">
                  <a:moveTo>
                    <a:pt x="2" y="53"/>
                  </a:moveTo>
                  <a:lnTo>
                    <a:pt x="74" y="45"/>
                  </a:lnTo>
                  <a:lnTo>
                    <a:pt x="372" y="12"/>
                  </a:lnTo>
                  <a:lnTo>
                    <a:pt x="549" y="0"/>
                  </a:lnTo>
                  <a:lnTo>
                    <a:pt x="725" y="4"/>
                  </a:lnTo>
                  <a:lnTo>
                    <a:pt x="733" y="13"/>
                  </a:lnTo>
                  <a:lnTo>
                    <a:pt x="725" y="22"/>
                  </a:lnTo>
                  <a:lnTo>
                    <a:pt x="358" y="42"/>
                  </a:lnTo>
                  <a:lnTo>
                    <a:pt x="75" y="69"/>
                  </a:lnTo>
                  <a:lnTo>
                    <a:pt x="15" y="72"/>
                  </a:lnTo>
                  <a:lnTo>
                    <a:pt x="0" y="64"/>
                  </a:lnTo>
                  <a:lnTo>
                    <a:pt x="2" y="53"/>
                  </a:lnTo>
                  <a:lnTo>
                    <a:pt x="2" y="53"/>
                  </a:lnTo>
                  <a:lnTo>
                    <a:pt x="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3" name="Freeform 93"/>
            <p:cNvSpPr>
              <a:spLocks/>
            </p:cNvSpPr>
            <p:nvPr/>
          </p:nvSpPr>
          <p:spPr bwMode="auto">
            <a:xfrm>
              <a:off x="977" y="1335"/>
              <a:ext cx="7" cy="24"/>
            </a:xfrm>
            <a:custGeom>
              <a:avLst/>
              <a:gdLst>
                <a:gd name="T0" fmla="*/ 29 w 29"/>
                <a:gd name="T1" fmla="*/ 14 h 96"/>
                <a:gd name="T2" fmla="*/ 23 w 29"/>
                <a:gd name="T3" fmla="*/ 88 h 96"/>
                <a:gd name="T4" fmla="*/ 14 w 29"/>
                <a:gd name="T5" fmla="*/ 96 h 96"/>
                <a:gd name="T6" fmla="*/ 5 w 29"/>
                <a:gd name="T7" fmla="*/ 88 h 96"/>
                <a:gd name="T8" fmla="*/ 0 w 29"/>
                <a:gd name="T9" fmla="*/ 14 h 96"/>
                <a:gd name="T10" fmla="*/ 5 w 29"/>
                <a:gd name="T11" fmla="*/ 3 h 96"/>
                <a:gd name="T12" fmla="*/ 14 w 29"/>
                <a:gd name="T13" fmla="*/ 0 h 96"/>
                <a:gd name="T14" fmla="*/ 29 w 29"/>
                <a:gd name="T15" fmla="*/ 14 h 96"/>
                <a:gd name="T16" fmla="*/ 29 w 29"/>
                <a:gd name="T17" fmla="*/ 14 h 96"/>
                <a:gd name="T18" fmla="*/ 29 w 29"/>
                <a:gd name="T19"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96">
                  <a:moveTo>
                    <a:pt x="29" y="14"/>
                  </a:moveTo>
                  <a:lnTo>
                    <a:pt x="23" y="88"/>
                  </a:lnTo>
                  <a:lnTo>
                    <a:pt x="14" y="96"/>
                  </a:lnTo>
                  <a:lnTo>
                    <a:pt x="5" y="88"/>
                  </a:lnTo>
                  <a:lnTo>
                    <a:pt x="0" y="14"/>
                  </a:lnTo>
                  <a:lnTo>
                    <a:pt x="5" y="3"/>
                  </a:lnTo>
                  <a:lnTo>
                    <a:pt x="14" y="0"/>
                  </a:lnTo>
                  <a:lnTo>
                    <a:pt x="29" y="14"/>
                  </a:lnTo>
                  <a:lnTo>
                    <a:pt x="29" y="14"/>
                  </a:lnTo>
                  <a:lnTo>
                    <a:pt x="29"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4" name="Freeform 94"/>
            <p:cNvSpPr>
              <a:spLocks/>
            </p:cNvSpPr>
            <p:nvPr/>
          </p:nvSpPr>
          <p:spPr bwMode="auto">
            <a:xfrm>
              <a:off x="940" y="1344"/>
              <a:ext cx="7" cy="19"/>
            </a:xfrm>
            <a:custGeom>
              <a:avLst/>
              <a:gdLst>
                <a:gd name="T0" fmla="*/ 27 w 27"/>
                <a:gd name="T1" fmla="*/ 14 h 74"/>
                <a:gd name="T2" fmla="*/ 23 w 27"/>
                <a:gd name="T3" fmla="*/ 66 h 74"/>
                <a:gd name="T4" fmla="*/ 13 w 27"/>
                <a:gd name="T5" fmla="*/ 74 h 74"/>
                <a:gd name="T6" fmla="*/ 5 w 27"/>
                <a:gd name="T7" fmla="*/ 63 h 74"/>
                <a:gd name="T8" fmla="*/ 0 w 27"/>
                <a:gd name="T9" fmla="*/ 14 h 74"/>
                <a:gd name="T10" fmla="*/ 4 w 27"/>
                <a:gd name="T11" fmla="*/ 4 h 74"/>
                <a:gd name="T12" fmla="*/ 13 w 27"/>
                <a:gd name="T13" fmla="*/ 0 h 74"/>
                <a:gd name="T14" fmla="*/ 27 w 27"/>
                <a:gd name="T15" fmla="*/ 14 h 74"/>
                <a:gd name="T16" fmla="*/ 27 w 27"/>
                <a:gd name="T17" fmla="*/ 14 h 74"/>
                <a:gd name="T18" fmla="*/ 27 w 27"/>
                <a:gd name="T19"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74">
                  <a:moveTo>
                    <a:pt x="27" y="14"/>
                  </a:moveTo>
                  <a:lnTo>
                    <a:pt x="23" y="66"/>
                  </a:lnTo>
                  <a:lnTo>
                    <a:pt x="13" y="74"/>
                  </a:lnTo>
                  <a:lnTo>
                    <a:pt x="5" y="63"/>
                  </a:lnTo>
                  <a:lnTo>
                    <a:pt x="0" y="14"/>
                  </a:lnTo>
                  <a:lnTo>
                    <a:pt x="4" y="4"/>
                  </a:lnTo>
                  <a:lnTo>
                    <a:pt x="13" y="0"/>
                  </a:lnTo>
                  <a:lnTo>
                    <a:pt x="27" y="14"/>
                  </a:lnTo>
                  <a:lnTo>
                    <a:pt x="27" y="14"/>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5" name="Freeform 95"/>
            <p:cNvSpPr>
              <a:spLocks/>
            </p:cNvSpPr>
            <p:nvPr/>
          </p:nvSpPr>
          <p:spPr bwMode="auto">
            <a:xfrm>
              <a:off x="905" y="1344"/>
              <a:ext cx="9" cy="18"/>
            </a:xfrm>
            <a:custGeom>
              <a:avLst/>
              <a:gdLst>
                <a:gd name="T0" fmla="*/ 34 w 34"/>
                <a:gd name="T1" fmla="*/ 11 h 74"/>
                <a:gd name="T2" fmla="*/ 29 w 34"/>
                <a:gd name="T3" fmla="*/ 59 h 74"/>
                <a:gd name="T4" fmla="*/ 19 w 34"/>
                <a:gd name="T5" fmla="*/ 74 h 74"/>
                <a:gd name="T6" fmla="*/ 10 w 34"/>
                <a:gd name="T7" fmla="*/ 62 h 74"/>
                <a:gd name="T8" fmla="*/ 0 w 34"/>
                <a:gd name="T9" fmla="*/ 9 h 74"/>
                <a:gd name="T10" fmla="*/ 6 w 34"/>
                <a:gd name="T11" fmla="*/ 1 h 74"/>
                <a:gd name="T12" fmla="*/ 17 w 34"/>
                <a:gd name="T13" fmla="*/ 0 h 74"/>
                <a:gd name="T14" fmla="*/ 34 w 34"/>
                <a:gd name="T15" fmla="*/ 11 h 74"/>
                <a:gd name="T16" fmla="*/ 34 w 34"/>
                <a:gd name="T17" fmla="*/ 11 h 74"/>
                <a:gd name="T18" fmla="*/ 34 w 34"/>
                <a:gd name="T19"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74">
                  <a:moveTo>
                    <a:pt x="34" y="11"/>
                  </a:moveTo>
                  <a:lnTo>
                    <a:pt x="29" y="59"/>
                  </a:lnTo>
                  <a:lnTo>
                    <a:pt x="19" y="74"/>
                  </a:lnTo>
                  <a:lnTo>
                    <a:pt x="10" y="62"/>
                  </a:lnTo>
                  <a:lnTo>
                    <a:pt x="0" y="9"/>
                  </a:lnTo>
                  <a:lnTo>
                    <a:pt x="6" y="1"/>
                  </a:lnTo>
                  <a:lnTo>
                    <a:pt x="17" y="0"/>
                  </a:lnTo>
                  <a:lnTo>
                    <a:pt x="34" y="11"/>
                  </a:lnTo>
                  <a:lnTo>
                    <a:pt x="34" y="11"/>
                  </a:lnTo>
                  <a:lnTo>
                    <a:pt x="3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6" name="Freeform 96"/>
            <p:cNvSpPr>
              <a:spLocks/>
            </p:cNvSpPr>
            <p:nvPr/>
          </p:nvSpPr>
          <p:spPr bwMode="auto">
            <a:xfrm>
              <a:off x="866" y="1343"/>
              <a:ext cx="8" cy="19"/>
            </a:xfrm>
            <a:custGeom>
              <a:avLst/>
              <a:gdLst>
                <a:gd name="T0" fmla="*/ 33 w 33"/>
                <a:gd name="T1" fmla="*/ 15 h 76"/>
                <a:gd name="T2" fmla="*/ 29 w 33"/>
                <a:gd name="T3" fmla="*/ 63 h 76"/>
                <a:gd name="T4" fmla="*/ 19 w 33"/>
                <a:gd name="T5" fmla="*/ 76 h 76"/>
                <a:gd name="T6" fmla="*/ 7 w 33"/>
                <a:gd name="T7" fmla="*/ 65 h 76"/>
                <a:gd name="T8" fmla="*/ 0 w 33"/>
                <a:gd name="T9" fmla="*/ 15 h 76"/>
                <a:gd name="T10" fmla="*/ 5 w 33"/>
                <a:gd name="T11" fmla="*/ 4 h 76"/>
                <a:gd name="T12" fmla="*/ 17 w 33"/>
                <a:gd name="T13" fmla="*/ 0 h 76"/>
                <a:gd name="T14" fmla="*/ 33 w 33"/>
                <a:gd name="T15" fmla="*/ 15 h 76"/>
                <a:gd name="T16" fmla="*/ 33 w 33"/>
                <a:gd name="T17" fmla="*/ 15 h 76"/>
                <a:gd name="T18" fmla="*/ 33 w 33"/>
                <a:gd name="T19" fmla="*/ 1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76">
                  <a:moveTo>
                    <a:pt x="33" y="15"/>
                  </a:moveTo>
                  <a:lnTo>
                    <a:pt x="29" y="63"/>
                  </a:lnTo>
                  <a:lnTo>
                    <a:pt x="19" y="76"/>
                  </a:lnTo>
                  <a:lnTo>
                    <a:pt x="7" y="65"/>
                  </a:lnTo>
                  <a:lnTo>
                    <a:pt x="0" y="15"/>
                  </a:lnTo>
                  <a:lnTo>
                    <a:pt x="5" y="4"/>
                  </a:lnTo>
                  <a:lnTo>
                    <a:pt x="17" y="0"/>
                  </a:lnTo>
                  <a:lnTo>
                    <a:pt x="33" y="15"/>
                  </a:lnTo>
                  <a:lnTo>
                    <a:pt x="33" y="15"/>
                  </a:lnTo>
                  <a:lnTo>
                    <a:pt x="3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7" name="Freeform 97"/>
            <p:cNvSpPr>
              <a:spLocks/>
            </p:cNvSpPr>
            <p:nvPr/>
          </p:nvSpPr>
          <p:spPr bwMode="auto">
            <a:xfrm>
              <a:off x="831" y="1345"/>
              <a:ext cx="9" cy="21"/>
            </a:xfrm>
            <a:custGeom>
              <a:avLst/>
              <a:gdLst>
                <a:gd name="T0" fmla="*/ 34 w 34"/>
                <a:gd name="T1" fmla="*/ 12 h 82"/>
                <a:gd name="T2" fmla="*/ 32 w 34"/>
                <a:gd name="T3" fmla="*/ 35 h 82"/>
                <a:gd name="T4" fmla="*/ 32 w 34"/>
                <a:gd name="T5" fmla="*/ 73 h 82"/>
                <a:gd name="T6" fmla="*/ 23 w 34"/>
                <a:gd name="T7" fmla="*/ 82 h 82"/>
                <a:gd name="T8" fmla="*/ 14 w 34"/>
                <a:gd name="T9" fmla="*/ 73 h 82"/>
                <a:gd name="T10" fmla="*/ 4 w 34"/>
                <a:gd name="T11" fmla="*/ 37 h 82"/>
                <a:gd name="T12" fmla="*/ 0 w 34"/>
                <a:gd name="T13" fmla="*/ 11 h 82"/>
                <a:gd name="T14" fmla="*/ 4 w 34"/>
                <a:gd name="T15" fmla="*/ 2 h 82"/>
                <a:gd name="T16" fmla="*/ 17 w 34"/>
                <a:gd name="T17" fmla="*/ 0 h 82"/>
                <a:gd name="T18" fmla="*/ 34 w 34"/>
                <a:gd name="T19" fmla="*/ 12 h 82"/>
                <a:gd name="T20" fmla="*/ 34 w 34"/>
                <a:gd name="T21" fmla="*/ 12 h 82"/>
                <a:gd name="T22" fmla="*/ 34 w 34"/>
                <a:gd name="T23"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82">
                  <a:moveTo>
                    <a:pt x="34" y="12"/>
                  </a:moveTo>
                  <a:lnTo>
                    <a:pt x="32" y="35"/>
                  </a:lnTo>
                  <a:lnTo>
                    <a:pt x="32" y="73"/>
                  </a:lnTo>
                  <a:lnTo>
                    <a:pt x="23" y="82"/>
                  </a:lnTo>
                  <a:lnTo>
                    <a:pt x="14" y="73"/>
                  </a:lnTo>
                  <a:lnTo>
                    <a:pt x="4" y="37"/>
                  </a:lnTo>
                  <a:lnTo>
                    <a:pt x="0" y="11"/>
                  </a:lnTo>
                  <a:lnTo>
                    <a:pt x="4" y="2"/>
                  </a:lnTo>
                  <a:lnTo>
                    <a:pt x="17" y="0"/>
                  </a:lnTo>
                  <a:lnTo>
                    <a:pt x="34" y="12"/>
                  </a:lnTo>
                  <a:lnTo>
                    <a:pt x="34" y="12"/>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8" name="Freeform 98"/>
            <p:cNvSpPr>
              <a:spLocks/>
            </p:cNvSpPr>
            <p:nvPr/>
          </p:nvSpPr>
          <p:spPr bwMode="auto">
            <a:xfrm>
              <a:off x="932" y="1088"/>
              <a:ext cx="66" cy="28"/>
            </a:xfrm>
            <a:custGeom>
              <a:avLst/>
              <a:gdLst>
                <a:gd name="T0" fmla="*/ 10 w 264"/>
                <a:gd name="T1" fmla="*/ 0 h 112"/>
                <a:gd name="T2" fmla="*/ 148 w 264"/>
                <a:gd name="T3" fmla="*/ 6 h 112"/>
                <a:gd name="T4" fmla="*/ 206 w 264"/>
                <a:gd name="T5" fmla="*/ 27 h 112"/>
                <a:gd name="T6" fmla="*/ 253 w 264"/>
                <a:gd name="T7" fmla="*/ 70 h 112"/>
                <a:gd name="T8" fmla="*/ 260 w 264"/>
                <a:gd name="T9" fmla="*/ 84 h 112"/>
                <a:gd name="T10" fmla="*/ 264 w 264"/>
                <a:gd name="T11" fmla="*/ 100 h 112"/>
                <a:gd name="T12" fmla="*/ 254 w 264"/>
                <a:gd name="T13" fmla="*/ 112 h 112"/>
                <a:gd name="T14" fmla="*/ 227 w 264"/>
                <a:gd name="T15" fmla="*/ 105 h 112"/>
                <a:gd name="T16" fmla="*/ 218 w 264"/>
                <a:gd name="T17" fmla="*/ 93 h 112"/>
                <a:gd name="T18" fmla="*/ 199 w 264"/>
                <a:gd name="T19" fmla="*/ 70 h 112"/>
                <a:gd name="T20" fmla="*/ 177 w 264"/>
                <a:gd name="T21" fmla="*/ 52 h 112"/>
                <a:gd name="T22" fmla="*/ 153 w 264"/>
                <a:gd name="T23" fmla="*/ 39 h 112"/>
                <a:gd name="T24" fmla="*/ 128 w 264"/>
                <a:gd name="T25" fmla="*/ 30 h 112"/>
                <a:gd name="T26" fmla="*/ 10 w 264"/>
                <a:gd name="T27" fmla="*/ 19 h 112"/>
                <a:gd name="T28" fmla="*/ 0 w 264"/>
                <a:gd name="T29" fmla="*/ 9 h 112"/>
                <a:gd name="T30" fmla="*/ 10 w 264"/>
                <a:gd name="T31" fmla="*/ 0 h 112"/>
                <a:gd name="T32" fmla="*/ 10 w 264"/>
                <a:gd name="T33" fmla="*/ 0 h 112"/>
                <a:gd name="T34" fmla="*/ 10 w 264"/>
                <a:gd name="T3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4" h="112">
                  <a:moveTo>
                    <a:pt x="10" y="0"/>
                  </a:moveTo>
                  <a:lnTo>
                    <a:pt x="148" y="6"/>
                  </a:lnTo>
                  <a:lnTo>
                    <a:pt x="206" y="27"/>
                  </a:lnTo>
                  <a:lnTo>
                    <a:pt x="253" y="70"/>
                  </a:lnTo>
                  <a:lnTo>
                    <a:pt x="260" y="84"/>
                  </a:lnTo>
                  <a:lnTo>
                    <a:pt x="264" y="100"/>
                  </a:lnTo>
                  <a:lnTo>
                    <a:pt x="254" y="112"/>
                  </a:lnTo>
                  <a:lnTo>
                    <a:pt x="227" y="105"/>
                  </a:lnTo>
                  <a:lnTo>
                    <a:pt x="218" y="93"/>
                  </a:lnTo>
                  <a:lnTo>
                    <a:pt x="199" y="70"/>
                  </a:lnTo>
                  <a:lnTo>
                    <a:pt x="177" y="52"/>
                  </a:lnTo>
                  <a:lnTo>
                    <a:pt x="153" y="39"/>
                  </a:lnTo>
                  <a:lnTo>
                    <a:pt x="128" y="30"/>
                  </a:lnTo>
                  <a:lnTo>
                    <a:pt x="10" y="19"/>
                  </a:lnTo>
                  <a:lnTo>
                    <a:pt x="0" y="9"/>
                  </a:lnTo>
                  <a:lnTo>
                    <a:pt x="10" y="0"/>
                  </a:lnTo>
                  <a:lnTo>
                    <a:pt x="1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19" name="Freeform 99"/>
            <p:cNvSpPr>
              <a:spLocks/>
            </p:cNvSpPr>
            <p:nvPr/>
          </p:nvSpPr>
          <p:spPr bwMode="auto">
            <a:xfrm>
              <a:off x="749" y="1174"/>
              <a:ext cx="53" cy="150"/>
            </a:xfrm>
            <a:custGeom>
              <a:avLst/>
              <a:gdLst>
                <a:gd name="T0" fmla="*/ 41 w 212"/>
                <a:gd name="T1" fmla="*/ 19 h 599"/>
                <a:gd name="T2" fmla="*/ 49 w 212"/>
                <a:gd name="T3" fmla="*/ 92 h 599"/>
                <a:gd name="T4" fmla="*/ 61 w 212"/>
                <a:gd name="T5" fmla="*/ 167 h 599"/>
                <a:gd name="T6" fmla="*/ 85 w 212"/>
                <a:gd name="T7" fmla="*/ 222 h 599"/>
                <a:gd name="T8" fmla="*/ 143 w 212"/>
                <a:gd name="T9" fmla="*/ 365 h 599"/>
                <a:gd name="T10" fmla="*/ 175 w 212"/>
                <a:gd name="T11" fmla="*/ 460 h 599"/>
                <a:gd name="T12" fmla="*/ 212 w 212"/>
                <a:gd name="T13" fmla="*/ 569 h 599"/>
                <a:gd name="T14" fmla="*/ 210 w 212"/>
                <a:gd name="T15" fmla="*/ 588 h 599"/>
                <a:gd name="T16" fmla="*/ 195 w 212"/>
                <a:gd name="T17" fmla="*/ 599 h 599"/>
                <a:gd name="T18" fmla="*/ 178 w 212"/>
                <a:gd name="T19" fmla="*/ 599 h 599"/>
                <a:gd name="T20" fmla="*/ 166 w 212"/>
                <a:gd name="T21" fmla="*/ 584 h 599"/>
                <a:gd name="T22" fmla="*/ 132 w 212"/>
                <a:gd name="T23" fmla="*/ 474 h 599"/>
                <a:gd name="T24" fmla="*/ 109 w 212"/>
                <a:gd name="T25" fmla="*/ 375 h 599"/>
                <a:gd name="T26" fmla="*/ 43 w 212"/>
                <a:gd name="T27" fmla="*/ 171 h 599"/>
                <a:gd name="T28" fmla="*/ 19 w 212"/>
                <a:gd name="T29" fmla="*/ 95 h 599"/>
                <a:gd name="T30" fmla="*/ 0 w 212"/>
                <a:gd name="T31" fmla="*/ 20 h 599"/>
                <a:gd name="T32" fmla="*/ 6 w 212"/>
                <a:gd name="T33" fmla="*/ 5 h 599"/>
                <a:gd name="T34" fmla="*/ 20 w 212"/>
                <a:gd name="T35" fmla="*/ 0 h 599"/>
                <a:gd name="T36" fmla="*/ 41 w 212"/>
                <a:gd name="T37" fmla="*/ 19 h 599"/>
                <a:gd name="T38" fmla="*/ 41 w 212"/>
                <a:gd name="T39" fmla="*/ 19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599">
                  <a:moveTo>
                    <a:pt x="41" y="19"/>
                  </a:moveTo>
                  <a:lnTo>
                    <a:pt x="49" y="92"/>
                  </a:lnTo>
                  <a:lnTo>
                    <a:pt x="61" y="167"/>
                  </a:lnTo>
                  <a:lnTo>
                    <a:pt x="85" y="222"/>
                  </a:lnTo>
                  <a:lnTo>
                    <a:pt x="143" y="365"/>
                  </a:lnTo>
                  <a:lnTo>
                    <a:pt x="175" y="460"/>
                  </a:lnTo>
                  <a:lnTo>
                    <a:pt x="212" y="569"/>
                  </a:lnTo>
                  <a:lnTo>
                    <a:pt x="210" y="588"/>
                  </a:lnTo>
                  <a:lnTo>
                    <a:pt x="195" y="599"/>
                  </a:lnTo>
                  <a:lnTo>
                    <a:pt x="178" y="599"/>
                  </a:lnTo>
                  <a:lnTo>
                    <a:pt x="166" y="584"/>
                  </a:lnTo>
                  <a:lnTo>
                    <a:pt x="132" y="474"/>
                  </a:lnTo>
                  <a:lnTo>
                    <a:pt x="109" y="375"/>
                  </a:lnTo>
                  <a:lnTo>
                    <a:pt x="43" y="171"/>
                  </a:lnTo>
                  <a:lnTo>
                    <a:pt x="19" y="95"/>
                  </a:lnTo>
                  <a:lnTo>
                    <a:pt x="0" y="20"/>
                  </a:lnTo>
                  <a:lnTo>
                    <a:pt x="6" y="5"/>
                  </a:lnTo>
                  <a:lnTo>
                    <a:pt x="20" y="0"/>
                  </a:lnTo>
                  <a:lnTo>
                    <a:pt x="41" y="19"/>
                  </a:lnTo>
                  <a:lnTo>
                    <a:pt x="4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20" name="Freeform 100"/>
            <p:cNvSpPr>
              <a:spLocks/>
            </p:cNvSpPr>
            <p:nvPr/>
          </p:nvSpPr>
          <p:spPr bwMode="auto">
            <a:xfrm>
              <a:off x="801" y="1302"/>
              <a:ext cx="188" cy="27"/>
            </a:xfrm>
            <a:custGeom>
              <a:avLst/>
              <a:gdLst>
                <a:gd name="T0" fmla="*/ 23 w 753"/>
                <a:gd name="T1" fmla="*/ 80 h 110"/>
                <a:gd name="T2" fmla="*/ 160 w 753"/>
                <a:gd name="T3" fmla="*/ 62 h 110"/>
                <a:gd name="T4" fmla="*/ 288 w 753"/>
                <a:gd name="T5" fmla="*/ 50 h 110"/>
                <a:gd name="T6" fmla="*/ 509 w 753"/>
                <a:gd name="T7" fmla="*/ 20 h 110"/>
                <a:gd name="T8" fmla="*/ 612 w 753"/>
                <a:gd name="T9" fmla="*/ 7 h 110"/>
                <a:gd name="T10" fmla="*/ 729 w 753"/>
                <a:gd name="T11" fmla="*/ 0 h 110"/>
                <a:gd name="T12" fmla="*/ 747 w 753"/>
                <a:gd name="T13" fmla="*/ 8 h 110"/>
                <a:gd name="T14" fmla="*/ 753 w 753"/>
                <a:gd name="T15" fmla="*/ 23 h 110"/>
                <a:gd name="T16" fmla="*/ 747 w 753"/>
                <a:gd name="T17" fmla="*/ 39 h 110"/>
                <a:gd name="T18" fmla="*/ 729 w 753"/>
                <a:gd name="T19" fmla="*/ 46 h 110"/>
                <a:gd name="T20" fmla="*/ 511 w 753"/>
                <a:gd name="T21" fmla="*/ 63 h 110"/>
                <a:gd name="T22" fmla="*/ 409 w 753"/>
                <a:gd name="T23" fmla="*/ 78 h 110"/>
                <a:gd name="T24" fmla="*/ 292 w 753"/>
                <a:gd name="T25" fmla="*/ 89 h 110"/>
                <a:gd name="T26" fmla="*/ 0 w 753"/>
                <a:gd name="T27" fmla="*/ 110 h 110"/>
                <a:gd name="T28" fmla="*/ 3 w 753"/>
                <a:gd name="T29" fmla="*/ 97 h 110"/>
                <a:gd name="T30" fmla="*/ 23 w 753"/>
                <a:gd name="T31" fmla="*/ 80 h 110"/>
                <a:gd name="T32" fmla="*/ 23 w 753"/>
                <a:gd name="T33" fmla="*/ 80 h 110"/>
                <a:gd name="T34" fmla="*/ 23 w 753"/>
                <a:gd name="T35" fmla="*/ 8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3" h="110">
                  <a:moveTo>
                    <a:pt x="23" y="80"/>
                  </a:moveTo>
                  <a:lnTo>
                    <a:pt x="160" y="62"/>
                  </a:lnTo>
                  <a:lnTo>
                    <a:pt x="288" y="50"/>
                  </a:lnTo>
                  <a:lnTo>
                    <a:pt x="509" y="20"/>
                  </a:lnTo>
                  <a:lnTo>
                    <a:pt x="612" y="7"/>
                  </a:lnTo>
                  <a:lnTo>
                    <a:pt x="729" y="0"/>
                  </a:lnTo>
                  <a:lnTo>
                    <a:pt x="747" y="8"/>
                  </a:lnTo>
                  <a:lnTo>
                    <a:pt x="753" y="23"/>
                  </a:lnTo>
                  <a:lnTo>
                    <a:pt x="747" y="39"/>
                  </a:lnTo>
                  <a:lnTo>
                    <a:pt x="729" y="46"/>
                  </a:lnTo>
                  <a:lnTo>
                    <a:pt x="511" y="63"/>
                  </a:lnTo>
                  <a:lnTo>
                    <a:pt x="409" y="78"/>
                  </a:lnTo>
                  <a:lnTo>
                    <a:pt x="292" y="89"/>
                  </a:lnTo>
                  <a:lnTo>
                    <a:pt x="0" y="110"/>
                  </a:lnTo>
                  <a:lnTo>
                    <a:pt x="3" y="97"/>
                  </a:lnTo>
                  <a:lnTo>
                    <a:pt x="23" y="80"/>
                  </a:lnTo>
                  <a:lnTo>
                    <a:pt x="23" y="80"/>
                  </a:lnTo>
                  <a:lnTo>
                    <a:pt x="23"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21" name="Freeform 101"/>
            <p:cNvSpPr>
              <a:spLocks/>
            </p:cNvSpPr>
            <p:nvPr/>
          </p:nvSpPr>
          <p:spPr bwMode="auto">
            <a:xfrm>
              <a:off x="977" y="1081"/>
              <a:ext cx="39" cy="233"/>
            </a:xfrm>
            <a:custGeom>
              <a:avLst/>
              <a:gdLst>
                <a:gd name="T0" fmla="*/ 147 w 156"/>
                <a:gd name="T1" fmla="*/ 13 h 933"/>
                <a:gd name="T2" fmla="*/ 156 w 156"/>
                <a:gd name="T3" fmla="*/ 100 h 933"/>
                <a:gd name="T4" fmla="*/ 149 w 156"/>
                <a:gd name="T5" fmla="*/ 240 h 933"/>
                <a:gd name="T6" fmla="*/ 132 w 156"/>
                <a:gd name="T7" fmla="*/ 361 h 933"/>
                <a:gd name="T8" fmla="*/ 109 w 156"/>
                <a:gd name="T9" fmla="*/ 481 h 933"/>
                <a:gd name="T10" fmla="*/ 84 w 156"/>
                <a:gd name="T11" fmla="*/ 622 h 933"/>
                <a:gd name="T12" fmla="*/ 65 w 156"/>
                <a:gd name="T13" fmla="*/ 771 h 933"/>
                <a:gd name="T14" fmla="*/ 58 w 156"/>
                <a:gd name="T15" fmla="*/ 842 h 933"/>
                <a:gd name="T16" fmla="*/ 46 w 156"/>
                <a:gd name="T17" fmla="*/ 913 h 933"/>
                <a:gd name="T18" fmla="*/ 37 w 156"/>
                <a:gd name="T19" fmla="*/ 929 h 933"/>
                <a:gd name="T20" fmla="*/ 19 w 156"/>
                <a:gd name="T21" fmla="*/ 933 h 933"/>
                <a:gd name="T22" fmla="*/ 0 w 156"/>
                <a:gd name="T23" fmla="*/ 906 h 933"/>
                <a:gd name="T24" fmla="*/ 16 w 156"/>
                <a:gd name="T25" fmla="*/ 769 h 933"/>
                <a:gd name="T26" fmla="*/ 37 w 156"/>
                <a:gd name="T27" fmla="*/ 614 h 933"/>
                <a:gd name="T28" fmla="*/ 50 w 156"/>
                <a:gd name="T29" fmla="*/ 541 h 933"/>
                <a:gd name="T30" fmla="*/ 64 w 156"/>
                <a:gd name="T31" fmla="*/ 474 h 933"/>
                <a:gd name="T32" fmla="*/ 92 w 156"/>
                <a:gd name="T33" fmla="*/ 352 h 933"/>
                <a:gd name="T34" fmla="*/ 121 w 156"/>
                <a:gd name="T35" fmla="*/ 91 h 933"/>
                <a:gd name="T36" fmla="*/ 111 w 156"/>
                <a:gd name="T37" fmla="*/ 39 h 933"/>
                <a:gd name="T38" fmla="*/ 117 w 156"/>
                <a:gd name="T39" fmla="*/ 19 h 933"/>
                <a:gd name="T40" fmla="*/ 129 w 156"/>
                <a:gd name="T41" fmla="*/ 4 h 933"/>
                <a:gd name="T42" fmla="*/ 141 w 156"/>
                <a:gd name="T43" fmla="*/ 0 h 933"/>
                <a:gd name="T44" fmla="*/ 147 w 156"/>
                <a:gd name="T45" fmla="*/ 13 h 933"/>
                <a:gd name="T46" fmla="*/ 147 w 156"/>
                <a:gd name="T47" fmla="*/ 13 h 933"/>
                <a:gd name="T48" fmla="*/ 147 w 156"/>
                <a:gd name="T49" fmla="*/ 13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933">
                  <a:moveTo>
                    <a:pt x="147" y="13"/>
                  </a:moveTo>
                  <a:lnTo>
                    <a:pt x="156" y="100"/>
                  </a:lnTo>
                  <a:lnTo>
                    <a:pt x="149" y="240"/>
                  </a:lnTo>
                  <a:lnTo>
                    <a:pt x="132" y="361"/>
                  </a:lnTo>
                  <a:lnTo>
                    <a:pt x="109" y="481"/>
                  </a:lnTo>
                  <a:lnTo>
                    <a:pt x="84" y="622"/>
                  </a:lnTo>
                  <a:lnTo>
                    <a:pt x="65" y="771"/>
                  </a:lnTo>
                  <a:lnTo>
                    <a:pt x="58" y="842"/>
                  </a:lnTo>
                  <a:lnTo>
                    <a:pt x="46" y="913"/>
                  </a:lnTo>
                  <a:lnTo>
                    <a:pt x="37" y="929"/>
                  </a:lnTo>
                  <a:lnTo>
                    <a:pt x="19" y="933"/>
                  </a:lnTo>
                  <a:lnTo>
                    <a:pt x="0" y="906"/>
                  </a:lnTo>
                  <a:lnTo>
                    <a:pt x="16" y="769"/>
                  </a:lnTo>
                  <a:lnTo>
                    <a:pt x="37" y="614"/>
                  </a:lnTo>
                  <a:lnTo>
                    <a:pt x="50" y="541"/>
                  </a:lnTo>
                  <a:lnTo>
                    <a:pt x="64" y="474"/>
                  </a:lnTo>
                  <a:lnTo>
                    <a:pt x="92" y="352"/>
                  </a:lnTo>
                  <a:lnTo>
                    <a:pt x="121" y="91"/>
                  </a:lnTo>
                  <a:lnTo>
                    <a:pt x="111" y="39"/>
                  </a:lnTo>
                  <a:lnTo>
                    <a:pt x="117" y="19"/>
                  </a:lnTo>
                  <a:lnTo>
                    <a:pt x="129" y="4"/>
                  </a:lnTo>
                  <a:lnTo>
                    <a:pt x="141" y="0"/>
                  </a:lnTo>
                  <a:lnTo>
                    <a:pt x="147" y="13"/>
                  </a:lnTo>
                  <a:lnTo>
                    <a:pt x="147" y="13"/>
                  </a:lnTo>
                  <a:lnTo>
                    <a:pt x="14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22" name="Freeform 102"/>
            <p:cNvSpPr>
              <a:spLocks/>
            </p:cNvSpPr>
            <p:nvPr/>
          </p:nvSpPr>
          <p:spPr bwMode="auto">
            <a:xfrm>
              <a:off x="627" y="1485"/>
              <a:ext cx="66" cy="76"/>
            </a:xfrm>
            <a:custGeom>
              <a:avLst/>
              <a:gdLst>
                <a:gd name="T0" fmla="*/ 265 w 265"/>
                <a:gd name="T1" fmla="*/ 13 h 304"/>
                <a:gd name="T2" fmla="*/ 196 w 265"/>
                <a:gd name="T3" fmla="*/ 82 h 304"/>
                <a:gd name="T4" fmla="*/ 142 w 265"/>
                <a:gd name="T5" fmla="*/ 148 h 304"/>
                <a:gd name="T6" fmla="*/ 90 w 265"/>
                <a:gd name="T7" fmla="*/ 218 h 304"/>
                <a:gd name="T8" fmla="*/ 33 w 265"/>
                <a:gd name="T9" fmla="*/ 296 h 304"/>
                <a:gd name="T10" fmla="*/ 18 w 265"/>
                <a:gd name="T11" fmla="*/ 304 h 304"/>
                <a:gd name="T12" fmla="*/ 3 w 265"/>
                <a:gd name="T13" fmla="*/ 299 h 304"/>
                <a:gd name="T14" fmla="*/ 0 w 265"/>
                <a:gd name="T15" fmla="*/ 270 h 304"/>
                <a:gd name="T16" fmla="*/ 60 w 265"/>
                <a:gd name="T17" fmla="*/ 194 h 304"/>
                <a:gd name="T18" fmla="*/ 119 w 265"/>
                <a:gd name="T19" fmla="*/ 130 h 304"/>
                <a:gd name="T20" fmla="*/ 181 w 265"/>
                <a:gd name="T21" fmla="*/ 68 h 304"/>
                <a:gd name="T22" fmla="*/ 252 w 265"/>
                <a:gd name="T23" fmla="*/ 0 h 304"/>
                <a:gd name="T24" fmla="*/ 265 w 265"/>
                <a:gd name="T25" fmla="*/ 0 h 304"/>
                <a:gd name="T26" fmla="*/ 265 w 265"/>
                <a:gd name="T27" fmla="*/ 13 h 304"/>
                <a:gd name="T28" fmla="*/ 265 w 265"/>
                <a:gd name="T29" fmla="*/ 1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5" h="304">
                  <a:moveTo>
                    <a:pt x="265" y="13"/>
                  </a:moveTo>
                  <a:lnTo>
                    <a:pt x="196" y="82"/>
                  </a:lnTo>
                  <a:lnTo>
                    <a:pt x="142" y="148"/>
                  </a:lnTo>
                  <a:lnTo>
                    <a:pt x="90" y="218"/>
                  </a:lnTo>
                  <a:lnTo>
                    <a:pt x="33" y="296"/>
                  </a:lnTo>
                  <a:lnTo>
                    <a:pt x="18" y="304"/>
                  </a:lnTo>
                  <a:lnTo>
                    <a:pt x="3" y="299"/>
                  </a:lnTo>
                  <a:lnTo>
                    <a:pt x="0" y="270"/>
                  </a:lnTo>
                  <a:lnTo>
                    <a:pt x="60" y="194"/>
                  </a:lnTo>
                  <a:lnTo>
                    <a:pt x="119" y="130"/>
                  </a:lnTo>
                  <a:lnTo>
                    <a:pt x="181" y="68"/>
                  </a:lnTo>
                  <a:lnTo>
                    <a:pt x="252" y="0"/>
                  </a:lnTo>
                  <a:lnTo>
                    <a:pt x="265" y="0"/>
                  </a:lnTo>
                  <a:lnTo>
                    <a:pt x="265" y="13"/>
                  </a:lnTo>
                  <a:lnTo>
                    <a:pt x="26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23" name="Freeform 103"/>
            <p:cNvSpPr>
              <a:spLocks/>
            </p:cNvSpPr>
            <p:nvPr/>
          </p:nvSpPr>
          <p:spPr bwMode="auto">
            <a:xfrm>
              <a:off x="624" y="1556"/>
              <a:ext cx="19" cy="27"/>
            </a:xfrm>
            <a:custGeom>
              <a:avLst/>
              <a:gdLst>
                <a:gd name="T0" fmla="*/ 39 w 77"/>
                <a:gd name="T1" fmla="*/ 10 h 108"/>
                <a:gd name="T2" fmla="*/ 75 w 77"/>
                <a:gd name="T3" fmla="*/ 82 h 108"/>
                <a:gd name="T4" fmla="*/ 77 w 77"/>
                <a:gd name="T5" fmla="*/ 98 h 108"/>
                <a:gd name="T6" fmla="*/ 68 w 77"/>
                <a:gd name="T7" fmla="*/ 108 h 108"/>
                <a:gd name="T8" fmla="*/ 41 w 77"/>
                <a:gd name="T9" fmla="*/ 101 h 108"/>
                <a:gd name="T10" fmla="*/ 1 w 77"/>
                <a:gd name="T11" fmla="*/ 29 h 108"/>
                <a:gd name="T12" fmla="*/ 0 w 77"/>
                <a:gd name="T13" fmla="*/ 12 h 108"/>
                <a:gd name="T14" fmla="*/ 10 w 77"/>
                <a:gd name="T15" fmla="*/ 0 h 108"/>
                <a:gd name="T16" fmla="*/ 39 w 77"/>
                <a:gd name="T17" fmla="*/ 10 h 108"/>
                <a:gd name="T18" fmla="*/ 39 w 77"/>
                <a:gd name="T19" fmla="*/ 10 h 108"/>
                <a:gd name="T20" fmla="*/ 39 w 77"/>
                <a:gd name="T2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8">
                  <a:moveTo>
                    <a:pt x="39" y="10"/>
                  </a:moveTo>
                  <a:lnTo>
                    <a:pt x="75" y="82"/>
                  </a:lnTo>
                  <a:lnTo>
                    <a:pt x="77" y="98"/>
                  </a:lnTo>
                  <a:lnTo>
                    <a:pt x="68" y="108"/>
                  </a:lnTo>
                  <a:lnTo>
                    <a:pt x="41" y="101"/>
                  </a:lnTo>
                  <a:lnTo>
                    <a:pt x="1" y="29"/>
                  </a:lnTo>
                  <a:lnTo>
                    <a:pt x="0" y="12"/>
                  </a:lnTo>
                  <a:lnTo>
                    <a:pt x="10" y="0"/>
                  </a:lnTo>
                  <a:lnTo>
                    <a:pt x="39" y="10"/>
                  </a:lnTo>
                  <a:lnTo>
                    <a:pt x="39" y="10"/>
                  </a:lnTo>
                  <a:lnTo>
                    <a:pt x="3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24" name="Freeform 104"/>
            <p:cNvSpPr>
              <a:spLocks/>
            </p:cNvSpPr>
            <p:nvPr/>
          </p:nvSpPr>
          <p:spPr bwMode="auto">
            <a:xfrm>
              <a:off x="740" y="1581"/>
              <a:ext cx="462" cy="93"/>
            </a:xfrm>
            <a:custGeom>
              <a:avLst/>
              <a:gdLst>
                <a:gd name="T0" fmla="*/ 602 w 1849"/>
                <a:gd name="T1" fmla="*/ 44 h 374"/>
                <a:gd name="T2" fmla="*/ 697 w 1849"/>
                <a:gd name="T3" fmla="*/ 75 h 374"/>
                <a:gd name="T4" fmla="*/ 810 w 1849"/>
                <a:gd name="T5" fmla="*/ 114 h 374"/>
                <a:gd name="T6" fmla="*/ 907 w 1849"/>
                <a:gd name="T7" fmla="*/ 162 h 374"/>
                <a:gd name="T8" fmla="*/ 1003 w 1849"/>
                <a:gd name="T9" fmla="*/ 211 h 374"/>
                <a:gd name="T10" fmla="*/ 1090 w 1849"/>
                <a:gd name="T11" fmla="*/ 249 h 374"/>
                <a:gd name="T12" fmla="*/ 1163 w 1849"/>
                <a:gd name="T13" fmla="*/ 278 h 374"/>
                <a:gd name="T14" fmla="*/ 1284 w 1849"/>
                <a:gd name="T15" fmla="*/ 300 h 374"/>
                <a:gd name="T16" fmla="*/ 1374 w 1849"/>
                <a:gd name="T17" fmla="*/ 311 h 374"/>
                <a:gd name="T18" fmla="*/ 1474 w 1849"/>
                <a:gd name="T19" fmla="*/ 302 h 374"/>
                <a:gd name="T20" fmla="*/ 1532 w 1849"/>
                <a:gd name="T21" fmla="*/ 283 h 374"/>
                <a:gd name="T22" fmla="*/ 1585 w 1849"/>
                <a:gd name="T23" fmla="*/ 251 h 374"/>
                <a:gd name="T24" fmla="*/ 1646 w 1849"/>
                <a:gd name="T25" fmla="*/ 208 h 374"/>
                <a:gd name="T26" fmla="*/ 1679 w 1849"/>
                <a:gd name="T27" fmla="*/ 168 h 374"/>
                <a:gd name="T28" fmla="*/ 1716 w 1849"/>
                <a:gd name="T29" fmla="*/ 133 h 374"/>
                <a:gd name="T30" fmla="*/ 1754 w 1849"/>
                <a:gd name="T31" fmla="*/ 85 h 374"/>
                <a:gd name="T32" fmla="*/ 1849 w 1849"/>
                <a:gd name="T33" fmla="*/ 113 h 374"/>
                <a:gd name="T34" fmla="*/ 1814 w 1849"/>
                <a:gd name="T35" fmla="*/ 165 h 374"/>
                <a:gd name="T36" fmla="*/ 1782 w 1849"/>
                <a:gd name="T37" fmla="*/ 203 h 374"/>
                <a:gd name="T38" fmla="*/ 1742 w 1849"/>
                <a:gd name="T39" fmla="*/ 242 h 374"/>
                <a:gd name="T40" fmla="*/ 1695 w 1849"/>
                <a:gd name="T41" fmla="*/ 279 h 374"/>
                <a:gd name="T42" fmla="*/ 1645 w 1849"/>
                <a:gd name="T43" fmla="*/ 309 h 374"/>
                <a:gd name="T44" fmla="*/ 1591 w 1849"/>
                <a:gd name="T45" fmla="*/ 333 h 374"/>
                <a:gd name="T46" fmla="*/ 1531 w 1849"/>
                <a:gd name="T47" fmla="*/ 351 h 374"/>
                <a:gd name="T48" fmla="*/ 1469 w 1849"/>
                <a:gd name="T49" fmla="*/ 363 h 374"/>
                <a:gd name="T50" fmla="*/ 1393 w 1849"/>
                <a:gd name="T51" fmla="*/ 371 h 374"/>
                <a:gd name="T52" fmla="*/ 1301 w 1849"/>
                <a:gd name="T53" fmla="*/ 374 h 374"/>
                <a:gd name="T54" fmla="*/ 1140 w 1849"/>
                <a:gd name="T55" fmla="*/ 359 h 374"/>
                <a:gd name="T56" fmla="*/ 1009 w 1849"/>
                <a:gd name="T57" fmla="*/ 321 h 374"/>
                <a:gd name="T58" fmla="*/ 894 w 1849"/>
                <a:gd name="T59" fmla="*/ 275 h 374"/>
                <a:gd name="T60" fmla="*/ 801 w 1849"/>
                <a:gd name="T61" fmla="*/ 234 h 374"/>
                <a:gd name="T62" fmla="*/ 713 w 1849"/>
                <a:gd name="T63" fmla="*/ 194 h 374"/>
                <a:gd name="T64" fmla="*/ 621 w 1849"/>
                <a:gd name="T65" fmla="*/ 154 h 374"/>
                <a:gd name="T66" fmla="*/ 520 w 1849"/>
                <a:gd name="T67" fmla="*/ 112 h 374"/>
                <a:gd name="T68" fmla="*/ 422 w 1849"/>
                <a:gd name="T69" fmla="*/ 74 h 374"/>
                <a:gd name="T70" fmla="*/ 336 w 1849"/>
                <a:gd name="T71" fmla="*/ 44 h 374"/>
                <a:gd name="T72" fmla="*/ 234 w 1849"/>
                <a:gd name="T73" fmla="*/ 27 h 374"/>
                <a:gd name="T74" fmla="*/ 112 w 1849"/>
                <a:gd name="T75" fmla="*/ 14 h 374"/>
                <a:gd name="T76" fmla="*/ 0 w 1849"/>
                <a:gd name="T77" fmla="*/ 0 h 374"/>
                <a:gd name="T78" fmla="*/ 275 w 1849"/>
                <a:gd name="T79" fmla="*/ 6 h 374"/>
                <a:gd name="T80" fmla="*/ 514 w 1849"/>
                <a:gd name="T81" fmla="*/ 16 h 374"/>
                <a:gd name="T82" fmla="*/ 602 w 1849"/>
                <a:gd name="T83" fmla="*/ 44 h 374"/>
                <a:gd name="T84" fmla="*/ 602 w 1849"/>
                <a:gd name="T85" fmla="*/ 4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9" h="374">
                  <a:moveTo>
                    <a:pt x="602" y="44"/>
                  </a:moveTo>
                  <a:lnTo>
                    <a:pt x="697" y="75"/>
                  </a:lnTo>
                  <a:lnTo>
                    <a:pt x="810" y="114"/>
                  </a:lnTo>
                  <a:lnTo>
                    <a:pt x="907" y="162"/>
                  </a:lnTo>
                  <a:lnTo>
                    <a:pt x="1003" y="211"/>
                  </a:lnTo>
                  <a:lnTo>
                    <a:pt x="1090" y="249"/>
                  </a:lnTo>
                  <a:lnTo>
                    <a:pt x="1163" y="278"/>
                  </a:lnTo>
                  <a:lnTo>
                    <a:pt x="1284" y="300"/>
                  </a:lnTo>
                  <a:lnTo>
                    <a:pt x="1374" y="311"/>
                  </a:lnTo>
                  <a:lnTo>
                    <a:pt x="1474" y="302"/>
                  </a:lnTo>
                  <a:lnTo>
                    <a:pt x="1532" y="283"/>
                  </a:lnTo>
                  <a:lnTo>
                    <a:pt x="1585" y="251"/>
                  </a:lnTo>
                  <a:lnTo>
                    <a:pt x="1646" y="208"/>
                  </a:lnTo>
                  <a:lnTo>
                    <a:pt x="1679" y="168"/>
                  </a:lnTo>
                  <a:lnTo>
                    <a:pt x="1716" y="133"/>
                  </a:lnTo>
                  <a:lnTo>
                    <a:pt x="1754" y="85"/>
                  </a:lnTo>
                  <a:lnTo>
                    <a:pt x="1849" y="113"/>
                  </a:lnTo>
                  <a:lnTo>
                    <a:pt x="1814" y="165"/>
                  </a:lnTo>
                  <a:lnTo>
                    <a:pt x="1782" y="203"/>
                  </a:lnTo>
                  <a:lnTo>
                    <a:pt x="1742" y="242"/>
                  </a:lnTo>
                  <a:lnTo>
                    <a:pt x="1695" y="279"/>
                  </a:lnTo>
                  <a:lnTo>
                    <a:pt x="1645" y="309"/>
                  </a:lnTo>
                  <a:lnTo>
                    <a:pt x="1591" y="333"/>
                  </a:lnTo>
                  <a:lnTo>
                    <a:pt x="1531" y="351"/>
                  </a:lnTo>
                  <a:lnTo>
                    <a:pt x="1469" y="363"/>
                  </a:lnTo>
                  <a:lnTo>
                    <a:pt x="1393" y="371"/>
                  </a:lnTo>
                  <a:lnTo>
                    <a:pt x="1301" y="374"/>
                  </a:lnTo>
                  <a:lnTo>
                    <a:pt x="1140" y="359"/>
                  </a:lnTo>
                  <a:lnTo>
                    <a:pt x="1009" y="321"/>
                  </a:lnTo>
                  <a:lnTo>
                    <a:pt x="894" y="275"/>
                  </a:lnTo>
                  <a:lnTo>
                    <a:pt x="801" y="234"/>
                  </a:lnTo>
                  <a:lnTo>
                    <a:pt x="713" y="194"/>
                  </a:lnTo>
                  <a:lnTo>
                    <a:pt x="621" y="154"/>
                  </a:lnTo>
                  <a:lnTo>
                    <a:pt x="520" y="112"/>
                  </a:lnTo>
                  <a:lnTo>
                    <a:pt x="422" y="74"/>
                  </a:lnTo>
                  <a:lnTo>
                    <a:pt x="336" y="44"/>
                  </a:lnTo>
                  <a:lnTo>
                    <a:pt x="234" y="27"/>
                  </a:lnTo>
                  <a:lnTo>
                    <a:pt x="112" y="14"/>
                  </a:lnTo>
                  <a:lnTo>
                    <a:pt x="0" y="0"/>
                  </a:lnTo>
                  <a:lnTo>
                    <a:pt x="275" y="6"/>
                  </a:lnTo>
                  <a:lnTo>
                    <a:pt x="514" y="16"/>
                  </a:lnTo>
                  <a:lnTo>
                    <a:pt x="602" y="44"/>
                  </a:lnTo>
                  <a:lnTo>
                    <a:pt x="60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25" name="Freeform 105"/>
            <p:cNvSpPr>
              <a:spLocks/>
            </p:cNvSpPr>
            <p:nvPr/>
          </p:nvSpPr>
          <p:spPr bwMode="auto">
            <a:xfrm>
              <a:off x="749" y="1078"/>
              <a:ext cx="257" cy="71"/>
            </a:xfrm>
            <a:custGeom>
              <a:avLst/>
              <a:gdLst>
                <a:gd name="T0" fmla="*/ 1022 w 1030"/>
                <a:gd name="T1" fmla="*/ 19 h 282"/>
                <a:gd name="T2" fmla="*/ 895 w 1030"/>
                <a:gd name="T3" fmla="*/ 37 h 282"/>
                <a:gd name="T4" fmla="*/ 785 w 1030"/>
                <a:gd name="T5" fmla="*/ 52 h 282"/>
                <a:gd name="T6" fmla="*/ 551 w 1030"/>
                <a:gd name="T7" fmla="*/ 87 h 282"/>
                <a:gd name="T8" fmla="*/ 426 w 1030"/>
                <a:gd name="T9" fmla="*/ 120 h 282"/>
                <a:gd name="T10" fmla="*/ 304 w 1030"/>
                <a:gd name="T11" fmla="*/ 157 h 282"/>
                <a:gd name="T12" fmla="*/ 226 w 1030"/>
                <a:gd name="T13" fmla="*/ 178 h 282"/>
                <a:gd name="T14" fmla="*/ 159 w 1030"/>
                <a:gd name="T15" fmla="*/ 199 h 282"/>
                <a:gd name="T16" fmla="*/ 97 w 1030"/>
                <a:gd name="T17" fmla="*/ 228 h 282"/>
                <a:gd name="T18" fmla="*/ 35 w 1030"/>
                <a:gd name="T19" fmla="*/ 275 h 282"/>
                <a:gd name="T20" fmla="*/ 20 w 1030"/>
                <a:gd name="T21" fmla="*/ 282 h 282"/>
                <a:gd name="T22" fmla="*/ 6 w 1030"/>
                <a:gd name="T23" fmla="*/ 275 h 282"/>
                <a:gd name="T24" fmla="*/ 0 w 1030"/>
                <a:gd name="T25" fmla="*/ 263 h 282"/>
                <a:gd name="T26" fmla="*/ 6 w 1030"/>
                <a:gd name="T27" fmla="*/ 248 h 282"/>
                <a:gd name="T28" fmla="*/ 39 w 1030"/>
                <a:gd name="T29" fmla="*/ 219 h 282"/>
                <a:gd name="T30" fmla="*/ 71 w 1030"/>
                <a:gd name="T31" fmla="*/ 196 h 282"/>
                <a:gd name="T32" fmla="*/ 138 w 1030"/>
                <a:gd name="T33" fmla="*/ 164 h 282"/>
                <a:gd name="T34" fmla="*/ 210 w 1030"/>
                <a:gd name="T35" fmla="*/ 141 h 282"/>
                <a:gd name="T36" fmla="*/ 293 w 1030"/>
                <a:gd name="T37" fmla="*/ 120 h 282"/>
                <a:gd name="T38" fmla="*/ 417 w 1030"/>
                <a:gd name="T39" fmla="*/ 82 h 282"/>
                <a:gd name="T40" fmla="*/ 543 w 1030"/>
                <a:gd name="T41" fmla="*/ 51 h 282"/>
                <a:gd name="T42" fmla="*/ 775 w 1030"/>
                <a:gd name="T43" fmla="*/ 13 h 282"/>
                <a:gd name="T44" fmla="*/ 886 w 1030"/>
                <a:gd name="T45" fmla="*/ 4 h 282"/>
                <a:gd name="T46" fmla="*/ 1018 w 1030"/>
                <a:gd name="T47" fmla="*/ 0 h 282"/>
                <a:gd name="T48" fmla="*/ 1030 w 1030"/>
                <a:gd name="T49" fmla="*/ 8 h 282"/>
                <a:gd name="T50" fmla="*/ 1022 w 1030"/>
                <a:gd name="T51" fmla="*/ 19 h 282"/>
                <a:gd name="T52" fmla="*/ 1022 w 1030"/>
                <a:gd name="T53" fmla="*/ 1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0" h="282">
                  <a:moveTo>
                    <a:pt x="1022" y="19"/>
                  </a:moveTo>
                  <a:lnTo>
                    <a:pt x="895" y="37"/>
                  </a:lnTo>
                  <a:lnTo>
                    <a:pt x="785" y="52"/>
                  </a:lnTo>
                  <a:lnTo>
                    <a:pt x="551" y="87"/>
                  </a:lnTo>
                  <a:lnTo>
                    <a:pt x="426" y="120"/>
                  </a:lnTo>
                  <a:lnTo>
                    <a:pt x="304" y="157"/>
                  </a:lnTo>
                  <a:lnTo>
                    <a:pt x="226" y="178"/>
                  </a:lnTo>
                  <a:lnTo>
                    <a:pt x="159" y="199"/>
                  </a:lnTo>
                  <a:lnTo>
                    <a:pt x="97" y="228"/>
                  </a:lnTo>
                  <a:lnTo>
                    <a:pt x="35" y="275"/>
                  </a:lnTo>
                  <a:lnTo>
                    <a:pt x="20" y="282"/>
                  </a:lnTo>
                  <a:lnTo>
                    <a:pt x="6" y="275"/>
                  </a:lnTo>
                  <a:lnTo>
                    <a:pt x="0" y="263"/>
                  </a:lnTo>
                  <a:lnTo>
                    <a:pt x="6" y="248"/>
                  </a:lnTo>
                  <a:lnTo>
                    <a:pt x="39" y="219"/>
                  </a:lnTo>
                  <a:lnTo>
                    <a:pt x="71" y="196"/>
                  </a:lnTo>
                  <a:lnTo>
                    <a:pt x="138" y="164"/>
                  </a:lnTo>
                  <a:lnTo>
                    <a:pt x="210" y="141"/>
                  </a:lnTo>
                  <a:lnTo>
                    <a:pt x="293" y="120"/>
                  </a:lnTo>
                  <a:lnTo>
                    <a:pt x="417" y="82"/>
                  </a:lnTo>
                  <a:lnTo>
                    <a:pt x="543" y="51"/>
                  </a:lnTo>
                  <a:lnTo>
                    <a:pt x="775" y="13"/>
                  </a:lnTo>
                  <a:lnTo>
                    <a:pt x="886" y="4"/>
                  </a:lnTo>
                  <a:lnTo>
                    <a:pt x="1018" y="0"/>
                  </a:lnTo>
                  <a:lnTo>
                    <a:pt x="1030" y="8"/>
                  </a:lnTo>
                  <a:lnTo>
                    <a:pt x="1022" y="19"/>
                  </a:lnTo>
                  <a:lnTo>
                    <a:pt x="102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26" name="Freeform 106"/>
            <p:cNvSpPr>
              <a:spLocks/>
            </p:cNvSpPr>
            <p:nvPr/>
          </p:nvSpPr>
          <p:spPr bwMode="auto">
            <a:xfrm>
              <a:off x="765" y="1099"/>
              <a:ext cx="106" cy="118"/>
            </a:xfrm>
            <a:custGeom>
              <a:avLst/>
              <a:gdLst>
                <a:gd name="T0" fmla="*/ 27 w 421"/>
                <a:gd name="T1" fmla="*/ 464 h 471"/>
                <a:gd name="T2" fmla="*/ 0 w 421"/>
                <a:gd name="T3" fmla="*/ 277 h 471"/>
                <a:gd name="T4" fmla="*/ 4 w 421"/>
                <a:gd name="T5" fmla="*/ 236 h 471"/>
                <a:gd name="T6" fmla="*/ 17 w 421"/>
                <a:gd name="T7" fmla="*/ 195 h 471"/>
                <a:gd name="T8" fmla="*/ 38 w 421"/>
                <a:gd name="T9" fmla="*/ 157 h 471"/>
                <a:gd name="T10" fmla="*/ 68 w 421"/>
                <a:gd name="T11" fmla="*/ 119 h 471"/>
                <a:gd name="T12" fmla="*/ 128 w 421"/>
                <a:gd name="T13" fmla="*/ 84 h 471"/>
                <a:gd name="T14" fmla="*/ 201 w 421"/>
                <a:gd name="T15" fmla="*/ 56 h 471"/>
                <a:gd name="T16" fmla="*/ 266 w 421"/>
                <a:gd name="T17" fmla="*/ 37 h 471"/>
                <a:gd name="T18" fmla="*/ 333 w 421"/>
                <a:gd name="T19" fmla="*/ 19 h 471"/>
                <a:gd name="T20" fmla="*/ 410 w 421"/>
                <a:gd name="T21" fmla="*/ 0 h 471"/>
                <a:gd name="T22" fmla="*/ 421 w 421"/>
                <a:gd name="T23" fmla="*/ 6 h 471"/>
                <a:gd name="T24" fmla="*/ 415 w 421"/>
                <a:gd name="T25" fmla="*/ 17 h 471"/>
                <a:gd name="T26" fmla="*/ 341 w 421"/>
                <a:gd name="T27" fmla="*/ 41 h 471"/>
                <a:gd name="T28" fmla="*/ 279 w 421"/>
                <a:gd name="T29" fmla="*/ 66 h 471"/>
                <a:gd name="T30" fmla="*/ 217 w 421"/>
                <a:gd name="T31" fmla="*/ 94 h 471"/>
                <a:gd name="T32" fmla="*/ 147 w 421"/>
                <a:gd name="T33" fmla="*/ 125 h 471"/>
                <a:gd name="T34" fmla="*/ 100 w 421"/>
                <a:gd name="T35" fmla="*/ 152 h 471"/>
                <a:gd name="T36" fmla="*/ 71 w 421"/>
                <a:gd name="T37" fmla="*/ 187 h 471"/>
                <a:gd name="T38" fmla="*/ 50 w 421"/>
                <a:gd name="T39" fmla="*/ 221 h 471"/>
                <a:gd name="T40" fmla="*/ 30 w 421"/>
                <a:gd name="T41" fmla="*/ 295 h 471"/>
                <a:gd name="T42" fmla="*/ 31 w 421"/>
                <a:gd name="T43" fmla="*/ 373 h 471"/>
                <a:gd name="T44" fmla="*/ 46 w 421"/>
                <a:gd name="T45" fmla="*/ 460 h 471"/>
                <a:gd name="T46" fmla="*/ 39 w 421"/>
                <a:gd name="T47" fmla="*/ 471 h 471"/>
                <a:gd name="T48" fmla="*/ 27 w 421"/>
                <a:gd name="T49" fmla="*/ 464 h 471"/>
                <a:gd name="T50" fmla="*/ 27 w 421"/>
                <a:gd name="T51" fmla="*/ 464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1" h="471">
                  <a:moveTo>
                    <a:pt x="27" y="464"/>
                  </a:moveTo>
                  <a:lnTo>
                    <a:pt x="0" y="277"/>
                  </a:lnTo>
                  <a:lnTo>
                    <a:pt x="4" y="236"/>
                  </a:lnTo>
                  <a:lnTo>
                    <a:pt x="17" y="195"/>
                  </a:lnTo>
                  <a:lnTo>
                    <a:pt x="38" y="157"/>
                  </a:lnTo>
                  <a:lnTo>
                    <a:pt x="68" y="119"/>
                  </a:lnTo>
                  <a:lnTo>
                    <a:pt x="128" y="84"/>
                  </a:lnTo>
                  <a:lnTo>
                    <a:pt x="201" y="56"/>
                  </a:lnTo>
                  <a:lnTo>
                    <a:pt x="266" y="37"/>
                  </a:lnTo>
                  <a:lnTo>
                    <a:pt x="333" y="19"/>
                  </a:lnTo>
                  <a:lnTo>
                    <a:pt x="410" y="0"/>
                  </a:lnTo>
                  <a:lnTo>
                    <a:pt x="421" y="6"/>
                  </a:lnTo>
                  <a:lnTo>
                    <a:pt x="415" y="17"/>
                  </a:lnTo>
                  <a:lnTo>
                    <a:pt x="341" y="41"/>
                  </a:lnTo>
                  <a:lnTo>
                    <a:pt x="279" y="66"/>
                  </a:lnTo>
                  <a:lnTo>
                    <a:pt x="217" y="94"/>
                  </a:lnTo>
                  <a:lnTo>
                    <a:pt x="147" y="125"/>
                  </a:lnTo>
                  <a:lnTo>
                    <a:pt x="100" y="152"/>
                  </a:lnTo>
                  <a:lnTo>
                    <a:pt x="71" y="187"/>
                  </a:lnTo>
                  <a:lnTo>
                    <a:pt x="50" y="221"/>
                  </a:lnTo>
                  <a:lnTo>
                    <a:pt x="30" y="295"/>
                  </a:lnTo>
                  <a:lnTo>
                    <a:pt x="31" y="373"/>
                  </a:lnTo>
                  <a:lnTo>
                    <a:pt x="46" y="460"/>
                  </a:lnTo>
                  <a:lnTo>
                    <a:pt x="39" y="471"/>
                  </a:lnTo>
                  <a:lnTo>
                    <a:pt x="27" y="464"/>
                  </a:lnTo>
                  <a:lnTo>
                    <a:pt x="27" y="4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27" name="Freeform 107"/>
            <p:cNvSpPr>
              <a:spLocks/>
            </p:cNvSpPr>
            <p:nvPr/>
          </p:nvSpPr>
          <p:spPr bwMode="auto">
            <a:xfrm>
              <a:off x="717" y="1440"/>
              <a:ext cx="9" cy="40"/>
            </a:xfrm>
            <a:custGeom>
              <a:avLst/>
              <a:gdLst>
                <a:gd name="T0" fmla="*/ 26 w 38"/>
                <a:gd name="T1" fmla="*/ 52 h 159"/>
                <a:gd name="T2" fmla="*/ 26 w 38"/>
                <a:gd name="T3" fmla="*/ 84 h 159"/>
                <a:gd name="T4" fmla="*/ 38 w 38"/>
                <a:gd name="T5" fmla="*/ 159 h 159"/>
                <a:gd name="T6" fmla="*/ 1 w 38"/>
                <a:gd name="T7" fmla="*/ 159 h 159"/>
                <a:gd name="T8" fmla="*/ 0 w 38"/>
                <a:gd name="T9" fmla="*/ 6 h 159"/>
                <a:gd name="T10" fmla="*/ 24 w 38"/>
                <a:gd name="T11" fmla="*/ 0 h 159"/>
                <a:gd name="T12" fmla="*/ 32 w 38"/>
                <a:gd name="T13" fmla="*/ 15 h 159"/>
                <a:gd name="T14" fmla="*/ 26 w 38"/>
                <a:gd name="T15" fmla="*/ 52 h 159"/>
                <a:gd name="T16" fmla="*/ 26 w 38"/>
                <a:gd name="T17" fmla="*/ 5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9">
                  <a:moveTo>
                    <a:pt x="26" y="52"/>
                  </a:moveTo>
                  <a:lnTo>
                    <a:pt x="26" y="84"/>
                  </a:lnTo>
                  <a:lnTo>
                    <a:pt x="38" y="159"/>
                  </a:lnTo>
                  <a:lnTo>
                    <a:pt x="1" y="159"/>
                  </a:lnTo>
                  <a:lnTo>
                    <a:pt x="0" y="6"/>
                  </a:lnTo>
                  <a:lnTo>
                    <a:pt x="24" y="0"/>
                  </a:lnTo>
                  <a:lnTo>
                    <a:pt x="32" y="15"/>
                  </a:lnTo>
                  <a:lnTo>
                    <a:pt x="26" y="52"/>
                  </a:lnTo>
                  <a:lnTo>
                    <a:pt x="2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89228" name="Group 108"/>
          <p:cNvGrpSpPr>
            <a:grpSpLocks/>
          </p:cNvGrpSpPr>
          <p:nvPr/>
        </p:nvGrpSpPr>
        <p:grpSpPr bwMode="auto">
          <a:xfrm>
            <a:off x="457200" y="4572000"/>
            <a:ext cx="1179513" cy="1030288"/>
            <a:chOff x="515" y="1025"/>
            <a:chExt cx="743" cy="649"/>
          </a:xfrm>
        </p:grpSpPr>
        <p:sp>
          <p:nvSpPr>
            <p:cNvPr id="389229" name="Freeform 109"/>
            <p:cNvSpPr>
              <a:spLocks/>
            </p:cNvSpPr>
            <p:nvPr/>
          </p:nvSpPr>
          <p:spPr bwMode="auto">
            <a:xfrm>
              <a:off x="515" y="1025"/>
              <a:ext cx="588" cy="561"/>
            </a:xfrm>
            <a:custGeom>
              <a:avLst/>
              <a:gdLst>
                <a:gd name="T0" fmla="*/ 954 w 2349"/>
                <a:gd name="T1" fmla="*/ 251 h 2244"/>
                <a:gd name="T2" fmla="*/ 1873 w 2349"/>
                <a:gd name="T3" fmla="*/ 26 h 2244"/>
                <a:gd name="T4" fmla="*/ 2097 w 2349"/>
                <a:gd name="T5" fmla="*/ 1 h 2244"/>
                <a:gd name="T6" fmla="*/ 2242 w 2349"/>
                <a:gd name="T7" fmla="*/ 139 h 2244"/>
                <a:gd name="T8" fmla="*/ 2129 w 2349"/>
                <a:gd name="T9" fmla="*/ 1063 h 2244"/>
                <a:gd name="T10" fmla="*/ 2030 w 2349"/>
                <a:gd name="T11" fmla="*/ 1435 h 2244"/>
                <a:gd name="T12" fmla="*/ 1742 w 2349"/>
                <a:gd name="T13" fmla="*/ 1439 h 2244"/>
                <a:gd name="T14" fmla="*/ 1978 w 2349"/>
                <a:gd name="T15" fmla="*/ 1527 h 2244"/>
                <a:gd name="T16" fmla="*/ 2273 w 2349"/>
                <a:gd name="T17" fmla="*/ 1596 h 2244"/>
                <a:gd name="T18" fmla="*/ 2285 w 2349"/>
                <a:gd name="T19" fmla="*/ 1795 h 2244"/>
                <a:gd name="T20" fmla="*/ 2343 w 2349"/>
                <a:gd name="T21" fmla="*/ 2111 h 2244"/>
                <a:gd name="T22" fmla="*/ 2263 w 2349"/>
                <a:gd name="T23" fmla="*/ 2244 h 2244"/>
                <a:gd name="T24" fmla="*/ 491 w 2349"/>
                <a:gd name="T25" fmla="*/ 2197 h 2244"/>
                <a:gd name="T26" fmla="*/ 347 w 2349"/>
                <a:gd name="T27" fmla="*/ 2149 h 2244"/>
                <a:gd name="T28" fmla="*/ 285 w 2349"/>
                <a:gd name="T29" fmla="*/ 1908 h 2244"/>
                <a:gd name="T30" fmla="*/ 169 w 2349"/>
                <a:gd name="T31" fmla="*/ 1698 h 2244"/>
                <a:gd name="T32" fmla="*/ 178 w 2349"/>
                <a:gd name="T33" fmla="*/ 1636 h 2244"/>
                <a:gd name="T34" fmla="*/ 97 w 2349"/>
                <a:gd name="T35" fmla="*/ 1605 h 2244"/>
                <a:gd name="T36" fmla="*/ 78 w 2349"/>
                <a:gd name="T37" fmla="*/ 1505 h 2244"/>
                <a:gd name="T38" fmla="*/ 0 w 2349"/>
                <a:gd name="T39" fmla="*/ 1367 h 2244"/>
                <a:gd name="T40" fmla="*/ 41 w 2349"/>
                <a:gd name="T41" fmla="*/ 1269 h 2244"/>
                <a:gd name="T42" fmla="*/ 32 w 2349"/>
                <a:gd name="T43" fmla="*/ 1134 h 2244"/>
                <a:gd name="T44" fmla="*/ 106 w 2349"/>
                <a:gd name="T45" fmla="*/ 1224 h 2244"/>
                <a:gd name="T46" fmla="*/ 278 w 2349"/>
                <a:gd name="T47" fmla="*/ 1518 h 2244"/>
                <a:gd name="T48" fmla="*/ 274 w 2349"/>
                <a:gd name="T49" fmla="*/ 1348 h 2244"/>
                <a:gd name="T50" fmla="*/ 214 w 2349"/>
                <a:gd name="T51" fmla="*/ 1213 h 2244"/>
                <a:gd name="T52" fmla="*/ 295 w 2349"/>
                <a:gd name="T53" fmla="*/ 1125 h 2244"/>
                <a:gd name="T54" fmla="*/ 388 w 2349"/>
                <a:gd name="T55" fmla="*/ 1226 h 2244"/>
                <a:gd name="T56" fmla="*/ 340 w 2349"/>
                <a:gd name="T57" fmla="*/ 1343 h 2244"/>
                <a:gd name="T58" fmla="*/ 417 w 2349"/>
                <a:gd name="T59" fmla="*/ 1607 h 2244"/>
                <a:gd name="T60" fmla="*/ 443 w 2349"/>
                <a:gd name="T61" fmla="*/ 1263 h 2244"/>
                <a:gd name="T62" fmla="*/ 444 w 2349"/>
                <a:gd name="T63" fmla="*/ 1210 h 2244"/>
                <a:gd name="T64" fmla="*/ 452 w 2349"/>
                <a:gd name="T65" fmla="*/ 1168 h 2244"/>
                <a:gd name="T66" fmla="*/ 484 w 2349"/>
                <a:gd name="T67" fmla="*/ 1112 h 2244"/>
                <a:gd name="T68" fmla="*/ 548 w 2349"/>
                <a:gd name="T69" fmla="*/ 1039 h 2244"/>
                <a:gd name="T70" fmla="*/ 582 w 2349"/>
                <a:gd name="T71" fmla="*/ 981 h 2244"/>
                <a:gd name="T72" fmla="*/ 793 w 2349"/>
                <a:gd name="T73" fmla="*/ 1050 h 2244"/>
                <a:gd name="T74" fmla="*/ 625 w 2349"/>
                <a:gd name="T75" fmla="*/ 1501 h 2244"/>
                <a:gd name="T76" fmla="*/ 728 w 2349"/>
                <a:gd name="T77" fmla="*/ 1566 h 2244"/>
                <a:gd name="T78" fmla="*/ 677 w 2349"/>
                <a:gd name="T79" fmla="*/ 1630 h 2244"/>
                <a:gd name="T80" fmla="*/ 623 w 2349"/>
                <a:gd name="T81" fmla="*/ 1925 h 2244"/>
                <a:gd name="T82" fmla="*/ 831 w 2349"/>
                <a:gd name="T83" fmla="*/ 1805 h 2244"/>
                <a:gd name="T84" fmla="*/ 823 w 2349"/>
                <a:gd name="T85" fmla="*/ 1670 h 2244"/>
                <a:gd name="T86" fmla="*/ 1093 w 2349"/>
                <a:gd name="T87" fmla="*/ 1610 h 2244"/>
                <a:gd name="T88" fmla="*/ 1164 w 2349"/>
                <a:gd name="T89" fmla="*/ 1574 h 2244"/>
                <a:gd name="T90" fmla="*/ 1237 w 2349"/>
                <a:gd name="T91" fmla="*/ 1440 h 2244"/>
                <a:gd name="T92" fmla="*/ 964 w 2349"/>
                <a:gd name="T93" fmla="*/ 1128 h 2244"/>
                <a:gd name="T94" fmla="*/ 816 w 2349"/>
                <a:gd name="T95" fmla="*/ 562 h 2244"/>
                <a:gd name="T96" fmla="*/ 790 w 2349"/>
                <a:gd name="T97" fmla="*/ 345 h 2244"/>
                <a:gd name="T98" fmla="*/ 790 w 2349"/>
                <a:gd name="T99" fmla="*/ 345 h 2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49" h="2244">
                  <a:moveTo>
                    <a:pt x="790" y="345"/>
                  </a:moveTo>
                  <a:lnTo>
                    <a:pt x="954" y="251"/>
                  </a:lnTo>
                  <a:lnTo>
                    <a:pt x="1420" y="116"/>
                  </a:lnTo>
                  <a:lnTo>
                    <a:pt x="1873" y="26"/>
                  </a:lnTo>
                  <a:lnTo>
                    <a:pt x="2032" y="0"/>
                  </a:lnTo>
                  <a:lnTo>
                    <a:pt x="2097" y="1"/>
                  </a:lnTo>
                  <a:lnTo>
                    <a:pt x="2174" y="45"/>
                  </a:lnTo>
                  <a:lnTo>
                    <a:pt x="2242" y="139"/>
                  </a:lnTo>
                  <a:lnTo>
                    <a:pt x="2268" y="236"/>
                  </a:lnTo>
                  <a:lnTo>
                    <a:pt x="2129" y="1063"/>
                  </a:lnTo>
                  <a:lnTo>
                    <a:pt x="2081" y="1375"/>
                  </a:lnTo>
                  <a:lnTo>
                    <a:pt x="2030" y="1435"/>
                  </a:lnTo>
                  <a:lnTo>
                    <a:pt x="1836" y="1401"/>
                  </a:lnTo>
                  <a:lnTo>
                    <a:pt x="1742" y="1439"/>
                  </a:lnTo>
                  <a:lnTo>
                    <a:pt x="1843" y="1495"/>
                  </a:lnTo>
                  <a:lnTo>
                    <a:pt x="1978" y="1527"/>
                  </a:lnTo>
                  <a:lnTo>
                    <a:pt x="1985" y="1594"/>
                  </a:lnTo>
                  <a:lnTo>
                    <a:pt x="2273" y="1596"/>
                  </a:lnTo>
                  <a:lnTo>
                    <a:pt x="2316" y="1596"/>
                  </a:lnTo>
                  <a:lnTo>
                    <a:pt x="2285" y="1795"/>
                  </a:lnTo>
                  <a:lnTo>
                    <a:pt x="2250" y="2014"/>
                  </a:lnTo>
                  <a:lnTo>
                    <a:pt x="2343" y="2111"/>
                  </a:lnTo>
                  <a:lnTo>
                    <a:pt x="2349" y="2159"/>
                  </a:lnTo>
                  <a:lnTo>
                    <a:pt x="2263" y="2244"/>
                  </a:lnTo>
                  <a:lnTo>
                    <a:pt x="964" y="2164"/>
                  </a:lnTo>
                  <a:lnTo>
                    <a:pt x="491" y="2197"/>
                  </a:lnTo>
                  <a:lnTo>
                    <a:pt x="440" y="2158"/>
                  </a:lnTo>
                  <a:lnTo>
                    <a:pt x="347" y="2149"/>
                  </a:lnTo>
                  <a:lnTo>
                    <a:pt x="315" y="2126"/>
                  </a:lnTo>
                  <a:lnTo>
                    <a:pt x="285" y="1908"/>
                  </a:lnTo>
                  <a:lnTo>
                    <a:pt x="213" y="1719"/>
                  </a:lnTo>
                  <a:lnTo>
                    <a:pt x="169" y="1698"/>
                  </a:lnTo>
                  <a:lnTo>
                    <a:pt x="169" y="1668"/>
                  </a:lnTo>
                  <a:lnTo>
                    <a:pt x="178" y="1636"/>
                  </a:lnTo>
                  <a:lnTo>
                    <a:pt x="164" y="1570"/>
                  </a:lnTo>
                  <a:lnTo>
                    <a:pt x="97" y="1605"/>
                  </a:lnTo>
                  <a:lnTo>
                    <a:pt x="51" y="1596"/>
                  </a:lnTo>
                  <a:lnTo>
                    <a:pt x="78" y="1505"/>
                  </a:lnTo>
                  <a:lnTo>
                    <a:pt x="15" y="1431"/>
                  </a:lnTo>
                  <a:lnTo>
                    <a:pt x="0" y="1367"/>
                  </a:lnTo>
                  <a:lnTo>
                    <a:pt x="4" y="1307"/>
                  </a:lnTo>
                  <a:lnTo>
                    <a:pt x="41" y="1269"/>
                  </a:lnTo>
                  <a:lnTo>
                    <a:pt x="70" y="1235"/>
                  </a:lnTo>
                  <a:lnTo>
                    <a:pt x="32" y="1134"/>
                  </a:lnTo>
                  <a:lnTo>
                    <a:pt x="95" y="1109"/>
                  </a:lnTo>
                  <a:lnTo>
                    <a:pt x="106" y="1224"/>
                  </a:lnTo>
                  <a:lnTo>
                    <a:pt x="161" y="1224"/>
                  </a:lnTo>
                  <a:lnTo>
                    <a:pt x="278" y="1518"/>
                  </a:lnTo>
                  <a:lnTo>
                    <a:pt x="308" y="1404"/>
                  </a:lnTo>
                  <a:lnTo>
                    <a:pt x="274" y="1348"/>
                  </a:lnTo>
                  <a:lnTo>
                    <a:pt x="229" y="1284"/>
                  </a:lnTo>
                  <a:lnTo>
                    <a:pt x="214" y="1213"/>
                  </a:lnTo>
                  <a:lnTo>
                    <a:pt x="240" y="1145"/>
                  </a:lnTo>
                  <a:lnTo>
                    <a:pt x="295" y="1125"/>
                  </a:lnTo>
                  <a:lnTo>
                    <a:pt x="357" y="1142"/>
                  </a:lnTo>
                  <a:lnTo>
                    <a:pt x="388" y="1226"/>
                  </a:lnTo>
                  <a:lnTo>
                    <a:pt x="380" y="1271"/>
                  </a:lnTo>
                  <a:lnTo>
                    <a:pt x="340" y="1343"/>
                  </a:lnTo>
                  <a:lnTo>
                    <a:pt x="349" y="1431"/>
                  </a:lnTo>
                  <a:lnTo>
                    <a:pt x="417" y="1607"/>
                  </a:lnTo>
                  <a:lnTo>
                    <a:pt x="450" y="1292"/>
                  </a:lnTo>
                  <a:lnTo>
                    <a:pt x="443" y="1263"/>
                  </a:lnTo>
                  <a:lnTo>
                    <a:pt x="458" y="1239"/>
                  </a:lnTo>
                  <a:lnTo>
                    <a:pt x="444" y="1210"/>
                  </a:lnTo>
                  <a:lnTo>
                    <a:pt x="462" y="1189"/>
                  </a:lnTo>
                  <a:lnTo>
                    <a:pt x="452" y="1168"/>
                  </a:lnTo>
                  <a:lnTo>
                    <a:pt x="476" y="1148"/>
                  </a:lnTo>
                  <a:lnTo>
                    <a:pt x="484" y="1112"/>
                  </a:lnTo>
                  <a:lnTo>
                    <a:pt x="482" y="1046"/>
                  </a:lnTo>
                  <a:lnTo>
                    <a:pt x="548" y="1039"/>
                  </a:lnTo>
                  <a:lnTo>
                    <a:pt x="580" y="1039"/>
                  </a:lnTo>
                  <a:lnTo>
                    <a:pt x="582" y="981"/>
                  </a:lnTo>
                  <a:lnTo>
                    <a:pt x="743" y="942"/>
                  </a:lnTo>
                  <a:lnTo>
                    <a:pt x="793" y="1050"/>
                  </a:lnTo>
                  <a:lnTo>
                    <a:pt x="629" y="1478"/>
                  </a:lnTo>
                  <a:lnTo>
                    <a:pt x="625" y="1501"/>
                  </a:lnTo>
                  <a:lnTo>
                    <a:pt x="706" y="1537"/>
                  </a:lnTo>
                  <a:lnTo>
                    <a:pt x="728" y="1566"/>
                  </a:lnTo>
                  <a:lnTo>
                    <a:pt x="728" y="1602"/>
                  </a:lnTo>
                  <a:lnTo>
                    <a:pt x="677" y="1630"/>
                  </a:lnTo>
                  <a:lnTo>
                    <a:pt x="647" y="1734"/>
                  </a:lnTo>
                  <a:lnTo>
                    <a:pt x="623" y="1925"/>
                  </a:lnTo>
                  <a:lnTo>
                    <a:pt x="734" y="1814"/>
                  </a:lnTo>
                  <a:lnTo>
                    <a:pt x="831" y="1805"/>
                  </a:lnTo>
                  <a:lnTo>
                    <a:pt x="810" y="1716"/>
                  </a:lnTo>
                  <a:lnTo>
                    <a:pt x="823" y="1670"/>
                  </a:lnTo>
                  <a:lnTo>
                    <a:pt x="1094" y="1649"/>
                  </a:lnTo>
                  <a:lnTo>
                    <a:pt x="1093" y="1610"/>
                  </a:lnTo>
                  <a:lnTo>
                    <a:pt x="1125" y="1587"/>
                  </a:lnTo>
                  <a:lnTo>
                    <a:pt x="1164" y="1574"/>
                  </a:lnTo>
                  <a:lnTo>
                    <a:pt x="1239" y="1513"/>
                  </a:lnTo>
                  <a:lnTo>
                    <a:pt x="1237" y="1440"/>
                  </a:lnTo>
                  <a:lnTo>
                    <a:pt x="1027" y="1371"/>
                  </a:lnTo>
                  <a:lnTo>
                    <a:pt x="964" y="1128"/>
                  </a:lnTo>
                  <a:lnTo>
                    <a:pt x="862" y="736"/>
                  </a:lnTo>
                  <a:lnTo>
                    <a:pt x="816" y="562"/>
                  </a:lnTo>
                  <a:lnTo>
                    <a:pt x="792" y="395"/>
                  </a:lnTo>
                  <a:lnTo>
                    <a:pt x="790" y="345"/>
                  </a:lnTo>
                  <a:lnTo>
                    <a:pt x="790" y="345"/>
                  </a:lnTo>
                  <a:lnTo>
                    <a:pt x="790" y="3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0" name="Freeform 110"/>
            <p:cNvSpPr>
              <a:spLocks/>
            </p:cNvSpPr>
            <p:nvPr/>
          </p:nvSpPr>
          <p:spPr bwMode="auto">
            <a:xfrm>
              <a:off x="548" y="1327"/>
              <a:ext cx="44" cy="106"/>
            </a:xfrm>
            <a:custGeom>
              <a:avLst/>
              <a:gdLst>
                <a:gd name="T0" fmla="*/ 0 w 176"/>
                <a:gd name="T1" fmla="*/ 14 h 425"/>
                <a:gd name="T2" fmla="*/ 30 w 176"/>
                <a:gd name="T3" fmla="*/ 43 h 425"/>
                <a:gd name="T4" fmla="*/ 45 w 176"/>
                <a:gd name="T5" fmla="*/ 93 h 425"/>
                <a:gd name="T6" fmla="*/ 71 w 176"/>
                <a:gd name="T7" fmla="*/ 144 h 425"/>
                <a:gd name="T8" fmla="*/ 70 w 176"/>
                <a:gd name="T9" fmla="*/ 182 h 425"/>
                <a:gd name="T10" fmla="*/ 101 w 176"/>
                <a:gd name="T11" fmla="*/ 226 h 425"/>
                <a:gd name="T12" fmla="*/ 91 w 176"/>
                <a:gd name="T13" fmla="*/ 250 h 425"/>
                <a:gd name="T14" fmla="*/ 107 w 176"/>
                <a:gd name="T15" fmla="*/ 273 h 425"/>
                <a:gd name="T16" fmla="*/ 83 w 176"/>
                <a:gd name="T17" fmla="*/ 326 h 425"/>
                <a:gd name="T18" fmla="*/ 119 w 176"/>
                <a:gd name="T19" fmla="*/ 327 h 425"/>
                <a:gd name="T20" fmla="*/ 137 w 176"/>
                <a:gd name="T21" fmla="*/ 351 h 425"/>
                <a:gd name="T22" fmla="*/ 127 w 176"/>
                <a:gd name="T23" fmla="*/ 425 h 425"/>
                <a:gd name="T24" fmla="*/ 176 w 176"/>
                <a:gd name="T25" fmla="*/ 421 h 425"/>
                <a:gd name="T26" fmla="*/ 158 w 176"/>
                <a:gd name="T27" fmla="*/ 326 h 425"/>
                <a:gd name="T28" fmla="*/ 107 w 176"/>
                <a:gd name="T29" fmla="*/ 163 h 425"/>
                <a:gd name="T30" fmla="*/ 54 w 176"/>
                <a:gd name="T31" fmla="*/ 30 h 425"/>
                <a:gd name="T32" fmla="*/ 23 w 176"/>
                <a:gd name="T33" fmla="*/ 0 h 425"/>
                <a:gd name="T34" fmla="*/ 0 w 176"/>
                <a:gd name="T35" fmla="*/ 14 h 425"/>
                <a:gd name="T36" fmla="*/ 0 w 176"/>
                <a:gd name="T37" fmla="*/ 14 h 425"/>
                <a:gd name="T38" fmla="*/ 0 w 176"/>
                <a:gd name="T39" fmla="*/ 1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425">
                  <a:moveTo>
                    <a:pt x="0" y="14"/>
                  </a:moveTo>
                  <a:lnTo>
                    <a:pt x="30" y="43"/>
                  </a:lnTo>
                  <a:lnTo>
                    <a:pt x="45" y="93"/>
                  </a:lnTo>
                  <a:lnTo>
                    <a:pt x="71" y="144"/>
                  </a:lnTo>
                  <a:lnTo>
                    <a:pt x="70" y="182"/>
                  </a:lnTo>
                  <a:lnTo>
                    <a:pt x="101" y="226"/>
                  </a:lnTo>
                  <a:lnTo>
                    <a:pt x="91" y="250"/>
                  </a:lnTo>
                  <a:lnTo>
                    <a:pt x="107" y="273"/>
                  </a:lnTo>
                  <a:lnTo>
                    <a:pt x="83" y="326"/>
                  </a:lnTo>
                  <a:lnTo>
                    <a:pt x="119" y="327"/>
                  </a:lnTo>
                  <a:lnTo>
                    <a:pt x="137" y="351"/>
                  </a:lnTo>
                  <a:lnTo>
                    <a:pt x="127" y="425"/>
                  </a:lnTo>
                  <a:lnTo>
                    <a:pt x="176" y="421"/>
                  </a:lnTo>
                  <a:lnTo>
                    <a:pt x="158" y="326"/>
                  </a:lnTo>
                  <a:lnTo>
                    <a:pt x="107" y="163"/>
                  </a:lnTo>
                  <a:lnTo>
                    <a:pt x="54" y="30"/>
                  </a:lnTo>
                  <a:lnTo>
                    <a:pt x="23" y="0"/>
                  </a:lnTo>
                  <a:lnTo>
                    <a:pt x="0" y="14"/>
                  </a:lnTo>
                  <a:lnTo>
                    <a:pt x="0" y="14"/>
                  </a:lnTo>
                  <a:lnTo>
                    <a:pt x="0" y="14"/>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1" name="Freeform 111"/>
            <p:cNvSpPr>
              <a:spLocks/>
            </p:cNvSpPr>
            <p:nvPr/>
          </p:nvSpPr>
          <p:spPr bwMode="auto">
            <a:xfrm>
              <a:off x="523" y="1336"/>
              <a:ext cx="55" cy="99"/>
            </a:xfrm>
            <a:custGeom>
              <a:avLst/>
              <a:gdLst>
                <a:gd name="T0" fmla="*/ 55 w 218"/>
                <a:gd name="T1" fmla="*/ 0 h 397"/>
                <a:gd name="T2" fmla="*/ 22 w 218"/>
                <a:gd name="T3" fmla="*/ 38 h 397"/>
                <a:gd name="T4" fmla="*/ 8 w 218"/>
                <a:gd name="T5" fmla="*/ 88 h 397"/>
                <a:gd name="T6" fmla="*/ 0 w 218"/>
                <a:gd name="T7" fmla="*/ 130 h 397"/>
                <a:gd name="T8" fmla="*/ 18 w 218"/>
                <a:gd name="T9" fmla="*/ 167 h 397"/>
                <a:gd name="T10" fmla="*/ 15 w 218"/>
                <a:gd name="T11" fmla="*/ 194 h 397"/>
                <a:gd name="T12" fmla="*/ 47 w 218"/>
                <a:gd name="T13" fmla="*/ 250 h 397"/>
                <a:gd name="T14" fmla="*/ 57 w 218"/>
                <a:gd name="T15" fmla="*/ 282 h 397"/>
                <a:gd name="T16" fmla="*/ 38 w 218"/>
                <a:gd name="T17" fmla="*/ 326 h 397"/>
                <a:gd name="T18" fmla="*/ 55 w 218"/>
                <a:gd name="T19" fmla="*/ 358 h 397"/>
                <a:gd name="T20" fmla="*/ 129 w 218"/>
                <a:gd name="T21" fmla="*/ 322 h 397"/>
                <a:gd name="T22" fmla="*/ 166 w 218"/>
                <a:gd name="T23" fmla="*/ 397 h 397"/>
                <a:gd name="T24" fmla="*/ 215 w 218"/>
                <a:gd name="T25" fmla="*/ 396 h 397"/>
                <a:gd name="T26" fmla="*/ 218 w 218"/>
                <a:gd name="T27" fmla="*/ 368 h 397"/>
                <a:gd name="T28" fmla="*/ 195 w 218"/>
                <a:gd name="T29" fmla="*/ 291 h 397"/>
                <a:gd name="T30" fmla="*/ 148 w 218"/>
                <a:gd name="T31" fmla="*/ 274 h 397"/>
                <a:gd name="T32" fmla="*/ 177 w 218"/>
                <a:gd name="T33" fmla="*/ 217 h 397"/>
                <a:gd name="T34" fmla="*/ 147 w 218"/>
                <a:gd name="T35" fmla="*/ 147 h 397"/>
                <a:gd name="T36" fmla="*/ 123 w 218"/>
                <a:gd name="T37" fmla="*/ 98 h 397"/>
                <a:gd name="T38" fmla="*/ 119 w 218"/>
                <a:gd name="T39" fmla="*/ 40 h 397"/>
                <a:gd name="T40" fmla="*/ 55 w 218"/>
                <a:gd name="T41" fmla="*/ 0 h 397"/>
                <a:gd name="T42" fmla="*/ 55 w 218"/>
                <a:gd name="T43" fmla="*/ 0 h 397"/>
                <a:gd name="T44" fmla="*/ 55 w 218"/>
                <a:gd name="T45"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8" h="397">
                  <a:moveTo>
                    <a:pt x="55" y="0"/>
                  </a:moveTo>
                  <a:lnTo>
                    <a:pt x="22" y="38"/>
                  </a:lnTo>
                  <a:lnTo>
                    <a:pt x="8" y="88"/>
                  </a:lnTo>
                  <a:lnTo>
                    <a:pt x="0" y="130"/>
                  </a:lnTo>
                  <a:lnTo>
                    <a:pt x="18" y="167"/>
                  </a:lnTo>
                  <a:lnTo>
                    <a:pt x="15" y="194"/>
                  </a:lnTo>
                  <a:lnTo>
                    <a:pt x="47" y="250"/>
                  </a:lnTo>
                  <a:lnTo>
                    <a:pt x="57" y="282"/>
                  </a:lnTo>
                  <a:lnTo>
                    <a:pt x="38" y="326"/>
                  </a:lnTo>
                  <a:lnTo>
                    <a:pt x="55" y="358"/>
                  </a:lnTo>
                  <a:lnTo>
                    <a:pt x="129" y="322"/>
                  </a:lnTo>
                  <a:lnTo>
                    <a:pt x="166" y="397"/>
                  </a:lnTo>
                  <a:lnTo>
                    <a:pt x="215" y="396"/>
                  </a:lnTo>
                  <a:lnTo>
                    <a:pt x="218" y="368"/>
                  </a:lnTo>
                  <a:lnTo>
                    <a:pt x="195" y="291"/>
                  </a:lnTo>
                  <a:lnTo>
                    <a:pt x="148" y="274"/>
                  </a:lnTo>
                  <a:lnTo>
                    <a:pt x="177" y="217"/>
                  </a:lnTo>
                  <a:lnTo>
                    <a:pt x="147" y="147"/>
                  </a:lnTo>
                  <a:lnTo>
                    <a:pt x="123" y="98"/>
                  </a:lnTo>
                  <a:lnTo>
                    <a:pt x="119" y="40"/>
                  </a:lnTo>
                  <a:lnTo>
                    <a:pt x="55" y="0"/>
                  </a:lnTo>
                  <a:lnTo>
                    <a:pt x="55" y="0"/>
                  </a:lnTo>
                  <a:lnTo>
                    <a:pt x="55" y="0"/>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2" name="Freeform 112"/>
            <p:cNvSpPr>
              <a:spLocks/>
            </p:cNvSpPr>
            <p:nvPr/>
          </p:nvSpPr>
          <p:spPr bwMode="auto">
            <a:xfrm>
              <a:off x="634" y="1259"/>
              <a:ext cx="66" cy="172"/>
            </a:xfrm>
            <a:custGeom>
              <a:avLst/>
              <a:gdLst>
                <a:gd name="T0" fmla="*/ 123 w 266"/>
                <a:gd name="T1" fmla="*/ 49 h 687"/>
                <a:gd name="T2" fmla="*/ 266 w 266"/>
                <a:gd name="T3" fmla="*/ 0 h 687"/>
                <a:gd name="T4" fmla="*/ 94 w 266"/>
                <a:gd name="T5" fmla="*/ 675 h 687"/>
                <a:gd name="T6" fmla="*/ 0 w 266"/>
                <a:gd name="T7" fmla="*/ 687 h 687"/>
                <a:gd name="T8" fmla="*/ 123 w 266"/>
                <a:gd name="T9" fmla="*/ 49 h 687"/>
                <a:gd name="T10" fmla="*/ 123 w 266"/>
                <a:gd name="T11" fmla="*/ 49 h 687"/>
                <a:gd name="T12" fmla="*/ 123 w 266"/>
                <a:gd name="T13" fmla="*/ 49 h 687"/>
              </a:gdLst>
              <a:ahLst/>
              <a:cxnLst>
                <a:cxn ang="0">
                  <a:pos x="T0" y="T1"/>
                </a:cxn>
                <a:cxn ang="0">
                  <a:pos x="T2" y="T3"/>
                </a:cxn>
                <a:cxn ang="0">
                  <a:pos x="T4" y="T5"/>
                </a:cxn>
                <a:cxn ang="0">
                  <a:pos x="T6" y="T7"/>
                </a:cxn>
                <a:cxn ang="0">
                  <a:pos x="T8" y="T9"/>
                </a:cxn>
                <a:cxn ang="0">
                  <a:pos x="T10" y="T11"/>
                </a:cxn>
                <a:cxn ang="0">
                  <a:pos x="T12" y="T13"/>
                </a:cxn>
              </a:cxnLst>
              <a:rect l="0" t="0" r="r" b="b"/>
              <a:pathLst>
                <a:path w="266" h="687">
                  <a:moveTo>
                    <a:pt x="123" y="49"/>
                  </a:moveTo>
                  <a:lnTo>
                    <a:pt x="266" y="0"/>
                  </a:lnTo>
                  <a:lnTo>
                    <a:pt x="94" y="675"/>
                  </a:lnTo>
                  <a:lnTo>
                    <a:pt x="0" y="687"/>
                  </a:lnTo>
                  <a:lnTo>
                    <a:pt x="123" y="49"/>
                  </a:lnTo>
                  <a:lnTo>
                    <a:pt x="123" y="49"/>
                  </a:lnTo>
                  <a:lnTo>
                    <a:pt x="123" y="49"/>
                  </a:lnTo>
                  <a:close/>
                </a:path>
              </a:pathLst>
            </a:custGeom>
            <a:solidFill>
              <a:srgbClr val="FFD1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3" name="Freeform 113"/>
            <p:cNvSpPr>
              <a:spLocks/>
            </p:cNvSpPr>
            <p:nvPr/>
          </p:nvSpPr>
          <p:spPr bwMode="auto">
            <a:xfrm>
              <a:off x="632" y="1312"/>
              <a:ext cx="30" cy="31"/>
            </a:xfrm>
            <a:custGeom>
              <a:avLst/>
              <a:gdLst>
                <a:gd name="T0" fmla="*/ 76 w 123"/>
                <a:gd name="T1" fmla="*/ 125 h 125"/>
                <a:gd name="T2" fmla="*/ 109 w 123"/>
                <a:gd name="T3" fmla="*/ 92 h 125"/>
                <a:gd name="T4" fmla="*/ 103 w 123"/>
                <a:gd name="T5" fmla="*/ 56 h 125"/>
                <a:gd name="T6" fmla="*/ 123 w 123"/>
                <a:gd name="T7" fmla="*/ 35 h 125"/>
                <a:gd name="T8" fmla="*/ 94 w 123"/>
                <a:gd name="T9" fmla="*/ 0 h 125"/>
                <a:gd name="T10" fmla="*/ 79 w 123"/>
                <a:gd name="T11" fmla="*/ 23 h 125"/>
                <a:gd name="T12" fmla="*/ 31 w 123"/>
                <a:gd name="T13" fmla="*/ 12 h 125"/>
                <a:gd name="T14" fmla="*/ 7 w 123"/>
                <a:gd name="T15" fmla="*/ 26 h 125"/>
                <a:gd name="T16" fmla="*/ 18 w 123"/>
                <a:gd name="T17" fmla="*/ 48 h 125"/>
                <a:gd name="T18" fmla="*/ 0 w 123"/>
                <a:gd name="T19" fmla="*/ 59 h 125"/>
                <a:gd name="T20" fmla="*/ 23 w 123"/>
                <a:gd name="T21" fmla="*/ 80 h 125"/>
                <a:gd name="T22" fmla="*/ 6 w 123"/>
                <a:gd name="T23" fmla="*/ 97 h 125"/>
                <a:gd name="T24" fmla="*/ 76 w 123"/>
                <a:gd name="T25" fmla="*/ 125 h 125"/>
                <a:gd name="T26" fmla="*/ 76 w 123"/>
                <a:gd name="T27" fmla="*/ 125 h 125"/>
                <a:gd name="T28" fmla="*/ 76 w 123"/>
                <a:gd name="T2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3" h="125">
                  <a:moveTo>
                    <a:pt x="76" y="125"/>
                  </a:moveTo>
                  <a:lnTo>
                    <a:pt x="109" y="92"/>
                  </a:lnTo>
                  <a:lnTo>
                    <a:pt x="103" y="56"/>
                  </a:lnTo>
                  <a:lnTo>
                    <a:pt x="123" y="35"/>
                  </a:lnTo>
                  <a:lnTo>
                    <a:pt x="94" y="0"/>
                  </a:lnTo>
                  <a:lnTo>
                    <a:pt x="79" y="23"/>
                  </a:lnTo>
                  <a:lnTo>
                    <a:pt x="31" y="12"/>
                  </a:lnTo>
                  <a:lnTo>
                    <a:pt x="7" y="26"/>
                  </a:lnTo>
                  <a:lnTo>
                    <a:pt x="18" y="48"/>
                  </a:lnTo>
                  <a:lnTo>
                    <a:pt x="0" y="59"/>
                  </a:lnTo>
                  <a:lnTo>
                    <a:pt x="23" y="80"/>
                  </a:lnTo>
                  <a:lnTo>
                    <a:pt x="6" y="97"/>
                  </a:lnTo>
                  <a:lnTo>
                    <a:pt x="76" y="125"/>
                  </a:lnTo>
                  <a:lnTo>
                    <a:pt x="76" y="125"/>
                  </a:lnTo>
                  <a:lnTo>
                    <a:pt x="76" y="125"/>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4" name="Freeform 114"/>
            <p:cNvSpPr>
              <a:spLocks/>
            </p:cNvSpPr>
            <p:nvPr/>
          </p:nvSpPr>
          <p:spPr bwMode="auto">
            <a:xfrm>
              <a:off x="642" y="1284"/>
              <a:ext cx="18" cy="28"/>
            </a:xfrm>
            <a:custGeom>
              <a:avLst/>
              <a:gdLst>
                <a:gd name="T0" fmla="*/ 12 w 72"/>
                <a:gd name="T1" fmla="*/ 107 h 113"/>
                <a:gd name="T2" fmla="*/ 0 w 72"/>
                <a:gd name="T3" fmla="*/ 27 h 113"/>
                <a:gd name="T4" fmla="*/ 72 w 72"/>
                <a:gd name="T5" fmla="*/ 0 h 113"/>
                <a:gd name="T6" fmla="*/ 43 w 72"/>
                <a:gd name="T7" fmla="*/ 113 h 113"/>
                <a:gd name="T8" fmla="*/ 12 w 72"/>
                <a:gd name="T9" fmla="*/ 107 h 113"/>
                <a:gd name="T10" fmla="*/ 12 w 72"/>
                <a:gd name="T11" fmla="*/ 107 h 113"/>
                <a:gd name="T12" fmla="*/ 12 w 72"/>
                <a:gd name="T13" fmla="*/ 107 h 113"/>
              </a:gdLst>
              <a:ahLst/>
              <a:cxnLst>
                <a:cxn ang="0">
                  <a:pos x="T0" y="T1"/>
                </a:cxn>
                <a:cxn ang="0">
                  <a:pos x="T2" y="T3"/>
                </a:cxn>
                <a:cxn ang="0">
                  <a:pos x="T4" y="T5"/>
                </a:cxn>
                <a:cxn ang="0">
                  <a:pos x="T6" y="T7"/>
                </a:cxn>
                <a:cxn ang="0">
                  <a:pos x="T8" y="T9"/>
                </a:cxn>
                <a:cxn ang="0">
                  <a:pos x="T10" y="T11"/>
                </a:cxn>
                <a:cxn ang="0">
                  <a:pos x="T12" y="T13"/>
                </a:cxn>
              </a:cxnLst>
              <a:rect l="0" t="0" r="r" b="b"/>
              <a:pathLst>
                <a:path w="72" h="113">
                  <a:moveTo>
                    <a:pt x="12" y="107"/>
                  </a:moveTo>
                  <a:lnTo>
                    <a:pt x="0" y="27"/>
                  </a:lnTo>
                  <a:lnTo>
                    <a:pt x="72" y="0"/>
                  </a:lnTo>
                  <a:lnTo>
                    <a:pt x="43" y="113"/>
                  </a:lnTo>
                  <a:lnTo>
                    <a:pt x="12" y="107"/>
                  </a:lnTo>
                  <a:lnTo>
                    <a:pt x="12" y="107"/>
                  </a:lnTo>
                  <a:lnTo>
                    <a:pt x="12" y="107"/>
                  </a:lnTo>
                  <a:close/>
                </a:path>
              </a:pathLst>
            </a:custGeom>
            <a:solidFill>
              <a:srgbClr val="FF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5" name="Freeform 115"/>
            <p:cNvSpPr>
              <a:spLocks/>
            </p:cNvSpPr>
            <p:nvPr/>
          </p:nvSpPr>
          <p:spPr bwMode="auto">
            <a:xfrm>
              <a:off x="585" y="1329"/>
              <a:ext cx="32" cy="103"/>
            </a:xfrm>
            <a:custGeom>
              <a:avLst/>
              <a:gdLst>
                <a:gd name="T0" fmla="*/ 115 w 131"/>
                <a:gd name="T1" fmla="*/ 0 h 414"/>
                <a:gd name="T2" fmla="*/ 106 w 131"/>
                <a:gd name="T3" fmla="*/ 46 h 414"/>
                <a:gd name="T4" fmla="*/ 64 w 131"/>
                <a:gd name="T5" fmla="*/ 116 h 414"/>
                <a:gd name="T6" fmla="*/ 44 w 131"/>
                <a:gd name="T7" fmla="*/ 133 h 414"/>
                <a:gd name="T8" fmla="*/ 54 w 131"/>
                <a:gd name="T9" fmla="*/ 193 h 414"/>
                <a:gd name="T10" fmla="*/ 47 w 131"/>
                <a:gd name="T11" fmla="*/ 253 h 414"/>
                <a:gd name="T12" fmla="*/ 44 w 131"/>
                <a:gd name="T13" fmla="*/ 279 h 414"/>
                <a:gd name="T14" fmla="*/ 76 w 131"/>
                <a:gd name="T15" fmla="*/ 361 h 414"/>
                <a:gd name="T16" fmla="*/ 0 w 131"/>
                <a:gd name="T17" fmla="*/ 309 h 414"/>
                <a:gd name="T18" fmla="*/ 29 w 131"/>
                <a:gd name="T19" fmla="*/ 414 h 414"/>
                <a:gd name="T20" fmla="*/ 106 w 131"/>
                <a:gd name="T21" fmla="*/ 407 h 414"/>
                <a:gd name="T22" fmla="*/ 116 w 131"/>
                <a:gd name="T23" fmla="*/ 317 h 414"/>
                <a:gd name="T24" fmla="*/ 79 w 131"/>
                <a:gd name="T25" fmla="*/ 219 h 414"/>
                <a:gd name="T26" fmla="*/ 83 w 131"/>
                <a:gd name="T27" fmla="*/ 150 h 414"/>
                <a:gd name="T28" fmla="*/ 110 w 131"/>
                <a:gd name="T29" fmla="*/ 69 h 414"/>
                <a:gd name="T30" fmla="*/ 131 w 131"/>
                <a:gd name="T31" fmla="*/ 24 h 414"/>
                <a:gd name="T32" fmla="*/ 115 w 131"/>
                <a:gd name="T33" fmla="*/ 0 h 414"/>
                <a:gd name="T34" fmla="*/ 115 w 131"/>
                <a:gd name="T35" fmla="*/ 0 h 414"/>
                <a:gd name="T36" fmla="*/ 115 w 131"/>
                <a:gd name="T3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1" h="414">
                  <a:moveTo>
                    <a:pt x="115" y="0"/>
                  </a:moveTo>
                  <a:lnTo>
                    <a:pt x="106" y="46"/>
                  </a:lnTo>
                  <a:lnTo>
                    <a:pt x="64" y="116"/>
                  </a:lnTo>
                  <a:lnTo>
                    <a:pt x="44" y="133"/>
                  </a:lnTo>
                  <a:lnTo>
                    <a:pt x="54" y="193"/>
                  </a:lnTo>
                  <a:lnTo>
                    <a:pt x="47" y="253"/>
                  </a:lnTo>
                  <a:lnTo>
                    <a:pt x="44" y="279"/>
                  </a:lnTo>
                  <a:lnTo>
                    <a:pt x="76" y="361"/>
                  </a:lnTo>
                  <a:lnTo>
                    <a:pt x="0" y="309"/>
                  </a:lnTo>
                  <a:lnTo>
                    <a:pt x="29" y="414"/>
                  </a:lnTo>
                  <a:lnTo>
                    <a:pt x="106" y="407"/>
                  </a:lnTo>
                  <a:lnTo>
                    <a:pt x="116" y="317"/>
                  </a:lnTo>
                  <a:lnTo>
                    <a:pt x="79" y="219"/>
                  </a:lnTo>
                  <a:lnTo>
                    <a:pt x="83" y="150"/>
                  </a:lnTo>
                  <a:lnTo>
                    <a:pt x="110" y="69"/>
                  </a:lnTo>
                  <a:lnTo>
                    <a:pt x="131" y="24"/>
                  </a:lnTo>
                  <a:lnTo>
                    <a:pt x="115" y="0"/>
                  </a:lnTo>
                  <a:lnTo>
                    <a:pt x="115" y="0"/>
                  </a:lnTo>
                  <a:lnTo>
                    <a:pt x="115" y="0"/>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6" name="Freeform 116"/>
            <p:cNvSpPr>
              <a:spLocks/>
            </p:cNvSpPr>
            <p:nvPr/>
          </p:nvSpPr>
          <p:spPr bwMode="auto">
            <a:xfrm>
              <a:off x="580" y="1313"/>
              <a:ext cx="26" cy="35"/>
            </a:xfrm>
            <a:custGeom>
              <a:avLst/>
              <a:gdLst>
                <a:gd name="T0" fmla="*/ 101 w 101"/>
                <a:gd name="T1" fmla="*/ 45 h 142"/>
                <a:gd name="T2" fmla="*/ 67 w 101"/>
                <a:gd name="T3" fmla="*/ 0 h 142"/>
                <a:gd name="T4" fmla="*/ 25 w 101"/>
                <a:gd name="T5" fmla="*/ 0 h 142"/>
                <a:gd name="T6" fmla="*/ 2 w 101"/>
                <a:gd name="T7" fmla="*/ 37 h 142"/>
                <a:gd name="T8" fmla="*/ 0 w 101"/>
                <a:gd name="T9" fmla="*/ 80 h 142"/>
                <a:gd name="T10" fmla="*/ 15 w 101"/>
                <a:gd name="T11" fmla="*/ 125 h 142"/>
                <a:gd name="T12" fmla="*/ 71 w 101"/>
                <a:gd name="T13" fmla="*/ 142 h 142"/>
                <a:gd name="T14" fmla="*/ 52 w 101"/>
                <a:gd name="T15" fmla="*/ 69 h 142"/>
                <a:gd name="T16" fmla="*/ 66 w 101"/>
                <a:gd name="T17" fmla="*/ 46 h 142"/>
                <a:gd name="T18" fmla="*/ 101 w 101"/>
                <a:gd name="T19" fmla="*/ 45 h 142"/>
                <a:gd name="T20" fmla="*/ 101 w 101"/>
                <a:gd name="T21" fmla="*/ 45 h 142"/>
                <a:gd name="T22" fmla="*/ 101 w 101"/>
                <a:gd name="T23" fmla="*/ 4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42">
                  <a:moveTo>
                    <a:pt x="101" y="45"/>
                  </a:moveTo>
                  <a:lnTo>
                    <a:pt x="67" y="0"/>
                  </a:lnTo>
                  <a:lnTo>
                    <a:pt x="25" y="0"/>
                  </a:lnTo>
                  <a:lnTo>
                    <a:pt x="2" y="37"/>
                  </a:lnTo>
                  <a:lnTo>
                    <a:pt x="0" y="80"/>
                  </a:lnTo>
                  <a:lnTo>
                    <a:pt x="15" y="125"/>
                  </a:lnTo>
                  <a:lnTo>
                    <a:pt x="71" y="142"/>
                  </a:lnTo>
                  <a:lnTo>
                    <a:pt x="52" y="69"/>
                  </a:lnTo>
                  <a:lnTo>
                    <a:pt x="66" y="46"/>
                  </a:lnTo>
                  <a:lnTo>
                    <a:pt x="101" y="45"/>
                  </a:lnTo>
                  <a:lnTo>
                    <a:pt x="101" y="45"/>
                  </a:lnTo>
                  <a:lnTo>
                    <a:pt x="101" y="45"/>
                  </a:lnTo>
                  <a:close/>
                </a:path>
              </a:pathLst>
            </a:custGeom>
            <a:solidFill>
              <a:srgbClr val="A3A3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7" name="Freeform 117"/>
            <p:cNvSpPr>
              <a:spLocks/>
            </p:cNvSpPr>
            <p:nvPr/>
          </p:nvSpPr>
          <p:spPr bwMode="auto">
            <a:xfrm>
              <a:off x="634" y="1259"/>
              <a:ext cx="79" cy="172"/>
            </a:xfrm>
            <a:custGeom>
              <a:avLst/>
              <a:gdLst>
                <a:gd name="T0" fmla="*/ 266 w 317"/>
                <a:gd name="T1" fmla="*/ 0 h 687"/>
                <a:gd name="T2" fmla="*/ 317 w 317"/>
                <a:gd name="T3" fmla="*/ 113 h 687"/>
                <a:gd name="T4" fmla="*/ 134 w 317"/>
                <a:gd name="T5" fmla="*/ 650 h 687"/>
                <a:gd name="T6" fmla="*/ 94 w 317"/>
                <a:gd name="T7" fmla="*/ 675 h 687"/>
                <a:gd name="T8" fmla="*/ 0 w 317"/>
                <a:gd name="T9" fmla="*/ 687 h 687"/>
                <a:gd name="T10" fmla="*/ 113 w 317"/>
                <a:gd name="T11" fmla="*/ 364 h 687"/>
                <a:gd name="T12" fmla="*/ 125 w 317"/>
                <a:gd name="T13" fmla="*/ 311 h 687"/>
                <a:gd name="T14" fmla="*/ 132 w 317"/>
                <a:gd name="T15" fmla="*/ 234 h 687"/>
                <a:gd name="T16" fmla="*/ 168 w 317"/>
                <a:gd name="T17" fmla="*/ 178 h 687"/>
                <a:gd name="T18" fmla="*/ 216 w 317"/>
                <a:gd name="T19" fmla="*/ 171 h 687"/>
                <a:gd name="T20" fmla="*/ 266 w 317"/>
                <a:gd name="T21" fmla="*/ 0 h 687"/>
                <a:gd name="T22" fmla="*/ 266 w 317"/>
                <a:gd name="T23" fmla="*/ 0 h 687"/>
                <a:gd name="T24" fmla="*/ 266 w 317"/>
                <a:gd name="T25"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 h="687">
                  <a:moveTo>
                    <a:pt x="266" y="0"/>
                  </a:moveTo>
                  <a:lnTo>
                    <a:pt x="317" y="113"/>
                  </a:lnTo>
                  <a:lnTo>
                    <a:pt x="134" y="650"/>
                  </a:lnTo>
                  <a:lnTo>
                    <a:pt x="94" y="675"/>
                  </a:lnTo>
                  <a:lnTo>
                    <a:pt x="0" y="687"/>
                  </a:lnTo>
                  <a:lnTo>
                    <a:pt x="113" y="364"/>
                  </a:lnTo>
                  <a:lnTo>
                    <a:pt x="125" y="311"/>
                  </a:lnTo>
                  <a:lnTo>
                    <a:pt x="132" y="234"/>
                  </a:lnTo>
                  <a:lnTo>
                    <a:pt x="168" y="178"/>
                  </a:lnTo>
                  <a:lnTo>
                    <a:pt x="216" y="171"/>
                  </a:lnTo>
                  <a:lnTo>
                    <a:pt x="266" y="0"/>
                  </a:lnTo>
                  <a:lnTo>
                    <a:pt x="266" y="0"/>
                  </a:lnTo>
                  <a:lnTo>
                    <a:pt x="266" y="0"/>
                  </a:lnTo>
                  <a:close/>
                </a:path>
              </a:pathLst>
            </a:custGeom>
            <a:solidFill>
              <a:srgbClr val="BF7E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8" name="Freeform 118"/>
            <p:cNvSpPr>
              <a:spLocks/>
            </p:cNvSpPr>
            <p:nvPr/>
          </p:nvSpPr>
          <p:spPr bwMode="auto">
            <a:xfrm>
              <a:off x="620" y="1341"/>
              <a:ext cx="31" cy="90"/>
            </a:xfrm>
            <a:custGeom>
              <a:avLst/>
              <a:gdLst>
                <a:gd name="T0" fmla="*/ 83 w 123"/>
                <a:gd name="T1" fmla="*/ 0 h 358"/>
                <a:gd name="T2" fmla="*/ 123 w 123"/>
                <a:gd name="T3" fmla="*/ 7 h 358"/>
                <a:gd name="T4" fmla="*/ 55 w 123"/>
                <a:gd name="T5" fmla="*/ 358 h 358"/>
                <a:gd name="T6" fmla="*/ 0 w 123"/>
                <a:gd name="T7" fmla="*/ 354 h 358"/>
                <a:gd name="T8" fmla="*/ 83 w 123"/>
                <a:gd name="T9" fmla="*/ 0 h 358"/>
                <a:gd name="T10" fmla="*/ 83 w 123"/>
                <a:gd name="T11" fmla="*/ 0 h 358"/>
                <a:gd name="T12" fmla="*/ 83 w 123"/>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123" h="358">
                  <a:moveTo>
                    <a:pt x="83" y="0"/>
                  </a:moveTo>
                  <a:lnTo>
                    <a:pt x="123" y="7"/>
                  </a:lnTo>
                  <a:lnTo>
                    <a:pt x="55" y="358"/>
                  </a:lnTo>
                  <a:lnTo>
                    <a:pt x="0" y="354"/>
                  </a:lnTo>
                  <a:lnTo>
                    <a:pt x="83" y="0"/>
                  </a:lnTo>
                  <a:lnTo>
                    <a:pt x="83" y="0"/>
                  </a:lnTo>
                  <a:lnTo>
                    <a:pt x="83" y="0"/>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39" name="Freeform 119"/>
            <p:cNvSpPr>
              <a:spLocks/>
            </p:cNvSpPr>
            <p:nvPr/>
          </p:nvSpPr>
          <p:spPr bwMode="auto">
            <a:xfrm>
              <a:off x="535" y="1295"/>
              <a:ext cx="22" cy="42"/>
            </a:xfrm>
            <a:custGeom>
              <a:avLst/>
              <a:gdLst>
                <a:gd name="T0" fmla="*/ 17 w 90"/>
                <a:gd name="T1" fmla="*/ 126 h 168"/>
                <a:gd name="T2" fmla="*/ 0 w 90"/>
                <a:gd name="T3" fmla="*/ 51 h 168"/>
                <a:gd name="T4" fmla="*/ 52 w 90"/>
                <a:gd name="T5" fmla="*/ 0 h 168"/>
                <a:gd name="T6" fmla="*/ 34 w 90"/>
                <a:gd name="T7" fmla="*/ 113 h 168"/>
                <a:gd name="T8" fmla="*/ 81 w 90"/>
                <a:gd name="T9" fmla="*/ 136 h 168"/>
                <a:gd name="T10" fmla="*/ 90 w 90"/>
                <a:gd name="T11" fmla="*/ 168 h 168"/>
                <a:gd name="T12" fmla="*/ 46 w 90"/>
                <a:gd name="T13" fmla="*/ 150 h 168"/>
                <a:gd name="T14" fmla="*/ 17 w 90"/>
                <a:gd name="T15" fmla="*/ 126 h 168"/>
                <a:gd name="T16" fmla="*/ 17 w 90"/>
                <a:gd name="T17" fmla="*/ 126 h 168"/>
                <a:gd name="T18" fmla="*/ 17 w 90"/>
                <a:gd name="T19" fmla="*/ 1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68">
                  <a:moveTo>
                    <a:pt x="17" y="126"/>
                  </a:moveTo>
                  <a:lnTo>
                    <a:pt x="0" y="51"/>
                  </a:lnTo>
                  <a:lnTo>
                    <a:pt x="52" y="0"/>
                  </a:lnTo>
                  <a:lnTo>
                    <a:pt x="34" y="113"/>
                  </a:lnTo>
                  <a:lnTo>
                    <a:pt x="81" y="136"/>
                  </a:lnTo>
                  <a:lnTo>
                    <a:pt x="90" y="168"/>
                  </a:lnTo>
                  <a:lnTo>
                    <a:pt x="46" y="150"/>
                  </a:lnTo>
                  <a:lnTo>
                    <a:pt x="17" y="126"/>
                  </a:lnTo>
                  <a:lnTo>
                    <a:pt x="17" y="126"/>
                  </a:lnTo>
                  <a:lnTo>
                    <a:pt x="17" y="126"/>
                  </a:lnTo>
                  <a:close/>
                </a:path>
              </a:pathLst>
            </a:custGeom>
            <a:solidFill>
              <a:srgbClr val="FFA6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0" name="Freeform 120"/>
            <p:cNvSpPr>
              <a:spLocks/>
            </p:cNvSpPr>
            <p:nvPr/>
          </p:nvSpPr>
          <p:spPr bwMode="auto">
            <a:xfrm>
              <a:off x="724" y="1040"/>
              <a:ext cx="348" cy="344"/>
            </a:xfrm>
            <a:custGeom>
              <a:avLst/>
              <a:gdLst>
                <a:gd name="T0" fmla="*/ 200 w 1392"/>
                <a:gd name="T1" fmla="*/ 1342 h 1376"/>
                <a:gd name="T2" fmla="*/ 145 w 1392"/>
                <a:gd name="T3" fmla="*/ 1209 h 1376"/>
                <a:gd name="T4" fmla="*/ 0 w 1392"/>
                <a:gd name="T5" fmla="*/ 415 h 1376"/>
                <a:gd name="T6" fmla="*/ 4 w 1392"/>
                <a:gd name="T7" fmla="*/ 323 h 1376"/>
                <a:gd name="T8" fmla="*/ 55 w 1392"/>
                <a:gd name="T9" fmla="*/ 282 h 1376"/>
                <a:gd name="T10" fmla="*/ 196 w 1392"/>
                <a:gd name="T11" fmla="*/ 222 h 1376"/>
                <a:gd name="T12" fmla="*/ 415 w 1392"/>
                <a:gd name="T13" fmla="*/ 168 h 1376"/>
                <a:gd name="T14" fmla="*/ 867 w 1392"/>
                <a:gd name="T15" fmla="*/ 54 h 1376"/>
                <a:gd name="T16" fmla="*/ 1113 w 1392"/>
                <a:gd name="T17" fmla="*/ 0 h 1376"/>
                <a:gd name="T18" fmla="*/ 1223 w 1392"/>
                <a:gd name="T19" fmla="*/ 0 h 1376"/>
                <a:gd name="T20" fmla="*/ 1246 w 1392"/>
                <a:gd name="T21" fmla="*/ 8 h 1376"/>
                <a:gd name="T22" fmla="*/ 1246 w 1392"/>
                <a:gd name="T23" fmla="*/ 145 h 1376"/>
                <a:gd name="T24" fmla="*/ 1223 w 1392"/>
                <a:gd name="T25" fmla="*/ 360 h 1376"/>
                <a:gd name="T26" fmla="*/ 1232 w 1392"/>
                <a:gd name="T27" fmla="*/ 661 h 1376"/>
                <a:gd name="T28" fmla="*/ 1315 w 1392"/>
                <a:gd name="T29" fmla="*/ 66 h 1376"/>
                <a:gd name="T30" fmla="*/ 1341 w 1392"/>
                <a:gd name="T31" fmla="*/ 58 h 1376"/>
                <a:gd name="T32" fmla="*/ 1373 w 1392"/>
                <a:gd name="T33" fmla="*/ 132 h 1376"/>
                <a:gd name="T34" fmla="*/ 1392 w 1392"/>
                <a:gd name="T35" fmla="*/ 227 h 1376"/>
                <a:gd name="T36" fmla="*/ 1332 w 1392"/>
                <a:gd name="T37" fmla="*/ 716 h 1376"/>
                <a:gd name="T38" fmla="*/ 1251 w 1392"/>
                <a:gd name="T39" fmla="*/ 1332 h 1376"/>
                <a:gd name="T40" fmla="*/ 1191 w 1392"/>
                <a:gd name="T41" fmla="*/ 1362 h 1376"/>
                <a:gd name="T42" fmla="*/ 975 w 1392"/>
                <a:gd name="T43" fmla="*/ 1376 h 1376"/>
                <a:gd name="T44" fmla="*/ 309 w 1392"/>
                <a:gd name="T45" fmla="*/ 1369 h 1376"/>
                <a:gd name="T46" fmla="*/ 243 w 1392"/>
                <a:gd name="T47" fmla="*/ 1354 h 1376"/>
                <a:gd name="T48" fmla="*/ 200 w 1392"/>
                <a:gd name="T49" fmla="*/ 1342 h 1376"/>
                <a:gd name="T50" fmla="*/ 200 w 1392"/>
                <a:gd name="T51" fmla="*/ 1342 h 1376"/>
                <a:gd name="T52" fmla="*/ 200 w 1392"/>
                <a:gd name="T53" fmla="*/ 1342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2" h="1376">
                  <a:moveTo>
                    <a:pt x="200" y="1342"/>
                  </a:moveTo>
                  <a:lnTo>
                    <a:pt x="145" y="1209"/>
                  </a:lnTo>
                  <a:lnTo>
                    <a:pt x="0" y="415"/>
                  </a:lnTo>
                  <a:lnTo>
                    <a:pt x="4" y="323"/>
                  </a:lnTo>
                  <a:lnTo>
                    <a:pt x="55" y="282"/>
                  </a:lnTo>
                  <a:lnTo>
                    <a:pt x="196" y="222"/>
                  </a:lnTo>
                  <a:lnTo>
                    <a:pt x="415" y="168"/>
                  </a:lnTo>
                  <a:lnTo>
                    <a:pt x="867" y="54"/>
                  </a:lnTo>
                  <a:lnTo>
                    <a:pt x="1113" y="0"/>
                  </a:lnTo>
                  <a:lnTo>
                    <a:pt x="1223" y="0"/>
                  </a:lnTo>
                  <a:lnTo>
                    <a:pt x="1246" y="8"/>
                  </a:lnTo>
                  <a:lnTo>
                    <a:pt x="1246" y="145"/>
                  </a:lnTo>
                  <a:lnTo>
                    <a:pt x="1223" y="360"/>
                  </a:lnTo>
                  <a:lnTo>
                    <a:pt x="1232" y="661"/>
                  </a:lnTo>
                  <a:lnTo>
                    <a:pt x="1315" y="66"/>
                  </a:lnTo>
                  <a:lnTo>
                    <a:pt x="1341" y="58"/>
                  </a:lnTo>
                  <a:lnTo>
                    <a:pt x="1373" y="132"/>
                  </a:lnTo>
                  <a:lnTo>
                    <a:pt x="1392" y="227"/>
                  </a:lnTo>
                  <a:lnTo>
                    <a:pt x="1332" y="716"/>
                  </a:lnTo>
                  <a:lnTo>
                    <a:pt x="1251" y="1332"/>
                  </a:lnTo>
                  <a:lnTo>
                    <a:pt x="1191" y="1362"/>
                  </a:lnTo>
                  <a:lnTo>
                    <a:pt x="975" y="1376"/>
                  </a:lnTo>
                  <a:lnTo>
                    <a:pt x="309" y="1369"/>
                  </a:lnTo>
                  <a:lnTo>
                    <a:pt x="243" y="1354"/>
                  </a:lnTo>
                  <a:lnTo>
                    <a:pt x="200" y="1342"/>
                  </a:lnTo>
                  <a:lnTo>
                    <a:pt x="200" y="1342"/>
                  </a:lnTo>
                  <a:lnTo>
                    <a:pt x="200" y="1342"/>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1" name="Freeform 121"/>
            <p:cNvSpPr>
              <a:spLocks/>
            </p:cNvSpPr>
            <p:nvPr/>
          </p:nvSpPr>
          <p:spPr bwMode="auto">
            <a:xfrm>
              <a:off x="766" y="1088"/>
              <a:ext cx="243" cy="243"/>
            </a:xfrm>
            <a:custGeom>
              <a:avLst/>
              <a:gdLst>
                <a:gd name="T0" fmla="*/ 28 w 969"/>
                <a:gd name="T1" fmla="*/ 564 h 972"/>
                <a:gd name="T2" fmla="*/ 13 w 969"/>
                <a:gd name="T3" fmla="*/ 453 h 972"/>
                <a:gd name="T4" fmla="*/ 0 w 969"/>
                <a:gd name="T5" fmla="*/ 351 h 972"/>
                <a:gd name="T6" fmla="*/ 39 w 969"/>
                <a:gd name="T7" fmla="*/ 178 h 972"/>
                <a:gd name="T8" fmla="*/ 153 w 969"/>
                <a:gd name="T9" fmla="*/ 134 h 972"/>
                <a:gd name="T10" fmla="*/ 664 w 969"/>
                <a:gd name="T11" fmla="*/ 0 h 972"/>
                <a:gd name="T12" fmla="*/ 820 w 969"/>
                <a:gd name="T13" fmla="*/ 4 h 972"/>
                <a:gd name="T14" fmla="*/ 937 w 969"/>
                <a:gd name="T15" fmla="*/ 85 h 972"/>
                <a:gd name="T16" fmla="*/ 969 w 969"/>
                <a:gd name="T17" fmla="*/ 248 h 972"/>
                <a:gd name="T18" fmla="*/ 862 w 969"/>
                <a:gd name="T19" fmla="*/ 884 h 972"/>
                <a:gd name="T20" fmla="*/ 142 w 969"/>
                <a:gd name="T21" fmla="*/ 972 h 972"/>
                <a:gd name="T22" fmla="*/ 106 w 969"/>
                <a:gd name="T23" fmla="*/ 916 h 972"/>
                <a:gd name="T24" fmla="*/ 28 w 969"/>
                <a:gd name="T25" fmla="*/ 564 h 972"/>
                <a:gd name="T26" fmla="*/ 28 w 969"/>
                <a:gd name="T27" fmla="*/ 564 h 972"/>
                <a:gd name="T28" fmla="*/ 28 w 969"/>
                <a:gd name="T29" fmla="*/ 564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9" h="972">
                  <a:moveTo>
                    <a:pt x="28" y="564"/>
                  </a:moveTo>
                  <a:lnTo>
                    <a:pt x="13" y="453"/>
                  </a:lnTo>
                  <a:lnTo>
                    <a:pt x="0" y="351"/>
                  </a:lnTo>
                  <a:lnTo>
                    <a:pt x="39" y="178"/>
                  </a:lnTo>
                  <a:lnTo>
                    <a:pt x="153" y="134"/>
                  </a:lnTo>
                  <a:lnTo>
                    <a:pt x="664" y="0"/>
                  </a:lnTo>
                  <a:lnTo>
                    <a:pt x="820" y="4"/>
                  </a:lnTo>
                  <a:lnTo>
                    <a:pt x="937" y="85"/>
                  </a:lnTo>
                  <a:lnTo>
                    <a:pt x="969" y="248"/>
                  </a:lnTo>
                  <a:lnTo>
                    <a:pt x="862" y="884"/>
                  </a:lnTo>
                  <a:lnTo>
                    <a:pt x="142" y="972"/>
                  </a:lnTo>
                  <a:lnTo>
                    <a:pt x="106" y="916"/>
                  </a:lnTo>
                  <a:lnTo>
                    <a:pt x="28" y="564"/>
                  </a:lnTo>
                  <a:lnTo>
                    <a:pt x="28" y="564"/>
                  </a:lnTo>
                  <a:lnTo>
                    <a:pt x="28" y="564"/>
                  </a:lnTo>
                  <a:close/>
                </a:path>
              </a:pathLst>
            </a:custGeom>
            <a:solidFill>
              <a:srgbClr val="A5B8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2" name="Freeform 122"/>
            <p:cNvSpPr>
              <a:spLocks/>
            </p:cNvSpPr>
            <p:nvPr/>
          </p:nvSpPr>
          <p:spPr bwMode="auto">
            <a:xfrm>
              <a:off x="803" y="1399"/>
              <a:ext cx="214" cy="40"/>
            </a:xfrm>
            <a:custGeom>
              <a:avLst/>
              <a:gdLst>
                <a:gd name="T0" fmla="*/ 0 w 856"/>
                <a:gd name="T1" fmla="*/ 138 h 161"/>
                <a:gd name="T2" fmla="*/ 28 w 856"/>
                <a:gd name="T3" fmla="*/ 106 h 161"/>
                <a:gd name="T4" fmla="*/ 201 w 856"/>
                <a:gd name="T5" fmla="*/ 61 h 161"/>
                <a:gd name="T6" fmla="*/ 526 w 856"/>
                <a:gd name="T7" fmla="*/ 6 h 161"/>
                <a:gd name="T8" fmla="*/ 731 w 856"/>
                <a:gd name="T9" fmla="*/ 15 h 161"/>
                <a:gd name="T10" fmla="*/ 856 w 856"/>
                <a:gd name="T11" fmla="*/ 0 h 161"/>
                <a:gd name="T12" fmla="*/ 836 w 856"/>
                <a:gd name="T13" fmla="*/ 97 h 161"/>
                <a:gd name="T14" fmla="*/ 494 w 856"/>
                <a:gd name="T15" fmla="*/ 101 h 161"/>
                <a:gd name="T16" fmla="*/ 187 w 856"/>
                <a:gd name="T17" fmla="*/ 124 h 161"/>
                <a:gd name="T18" fmla="*/ 37 w 856"/>
                <a:gd name="T19" fmla="*/ 161 h 161"/>
                <a:gd name="T20" fmla="*/ 0 w 856"/>
                <a:gd name="T21" fmla="*/ 138 h 161"/>
                <a:gd name="T22" fmla="*/ 0 w 856"/>
                <a:gd name="T23" fmla="*/ 138 h 161"/>
                <a:gd name="T24" fmla="*/ 0 w 856"/>
                <a:gd name="T25" fmla="*/ 13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6" h="161">
                  <a:moveTo>
                    <a:pt x="0" y="138"/>
                  </a:moveTo>
                  <a:lnTo>
                    <a:pt x="28" y="106"/>
                  </a:lnTo>
                  <a:lnTo>
                    <a:pt x="201" y="61"/>
                  </a:lnTo>
                  <a:lnTo>
                    <a:pt x="526" y="6"/>
                  </a:lnTo>
                  <a:lnTo>
                    <a:pt x="731" y="15"/>
                  </a:lnTo>
                  <a:lnTo>
                    <a:pt x="856" y="0"/>
                  </a:lnTo>
                  <a:lnTo>
                    <a:pt x="836" y="97"/>
                  </a:lnTo>
                  <a:lnTo>
                    <a:pt x="494" y="101"/>
                  </a:lnTo>
                  <a:lnTo>
                    <a:pt x="187" y="124"/>
                  </a:lnTo>
                  <a:lnTo>
                    <a:pt x="37" y="161"/>
                  </a:lnTo>
                  <a:lnTo>
                    <a:pt x="0" y="138"/>
                  </a:lnTo>
                  <a:lnTo>
                    <a:pt x="0" y="138"/>
                  </a:lnTo>
                  <a:lnTo>
                    <a:pt x="0" y="138"/>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3" name="Freeform 123"/>
            <p:cNvSpPr>
              <a:spLocks/>
            </p:cNvSpPr>
            <p:nvPr/>
          </p:nvSpPr>
          <p:spPr bwMode="auto">
            <a:xfrm>
              <a:off x="785" y="1127"/>
              <a:ext cx="88" cy="77"/>
            </a:xfrm>
            <a:custGeom>
              <a:avLst/>
              <a:gdLst>
                <a:gd name="T0" fmla="*/ 241 w 351"/>
                <a:gd name="T1" fmla="*/ 10 h 309"/>
                <a:gd name="T2" fmla="*/ 145 w 351"/>
                <a:gd name="T3" fmla="*/ 36 h 309"/>
                <a:gd name="T4" fmla="*/ 60 w 351"/>
                <a:gd name="T5" fmla="*/ 78 h 309"/>
                <a:gd name="T6" fmla="*/ 21 w 351"/>
                <a:gd name="T7" fmla="*/ 132 h 309"/>
                <a:gd name="T8" fmla="*/ 0 w 351"/>
                <a:gd name="T9" fmla="*/ 192 h 309"/>
                <a:gd name="T10" fmla="*/ 31 w 351"/>
                <a:gd name="T11" fmla="*/ 309 h 309"/>
                <a:gd name="T12" fmla="*/ 99 w 351"/>
                <a:gd name="T13" fmla="*/ 188 h 309"/>
                <a:gd name="T14" fmla="*/ 195 w 351"/>
                <a:gd name="T15" fmla="*/ 78 h 309"/>
                <a:gd name="T16" fmla="*/ 351 w 351"/>
                <a:gd name="T17" fmla="*/ 0 h 309"/>
                <a:gd name="T18" fmla="*/ 241 w 351"/>
                <a:gd name="T19" fmla="*/ 10 h 309"/>
                <a:gd name="T20" fmla="*/ 241 w 351"/>
                <a:gd name="T21" fmla="*/ 10 h 309"/>
                <a:gd name="T22" fmla="*/ 241 w 351"/>
                <a:gd name="T23" fmla="*/ 1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1" h="309">
                  <a:moveTo>
                    <a:pt x="241" y="10"/>
                  </a:moveTo>
                  <a:lnTo>
                    <a:pt x="145" y="36"/>
                  </a:lnTo>
                  <a:lnTo>
                    <a:pt x="60" y="78"/>
                  </a:lnTo>
                  <a:lnTo>
                    <a:pt x="21" y="132"/>
                  </a:lnTo>
                  <a:lnTo>
                    <a:pt x="0" y="192"/>
                  </a:lnTo>
                  <a:lnTo>
                    <a:pt x="31" y="309"/>
                  </a:lnTo>
                  <a:lnTo>
                    <a:pt x="99" y="188"/>
                  </a:lnTo>
                  <a:lnTo>
                    <a:pt x="195" y="78"/>
                  </a:lnTo>
                  <a:lnTo>
                    <a:pt x="351" y="0"/>
                  </a:lnTo>
                  <a:lnTo>
                    <a:pt x="241" y="10"/>
                  </a:lnTo>
                  <a:lnTo>
                    <a:pt x="241" y="10"/>
                  </a:lnTo>
                  <a:lnTo>
                    <a:pt x="241" y="10"/>
                  </a:lnTo>
                  <a:close/>
                </a:path>
              </a:pathLst>
            </a:custGeom>
            <a:solidFill>
              <a:srgbClr val="DB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4" name="Freeform 124"/>
            <p:cNvSpPr>
              <a:spLocks/>
            </p:cNvSpPr>
            <p:nvPr/>
          </p:nvSpPr>
          <p:spPr bwMode="auto">
            <a:xfrm>
              <a:off x="920" y="1222"/>
              <a:ext cx="55" cy="72"/>
            </a:xfrm>
            <a:custGeom>
              <a:avLst/>
              <a:gdLst>
                <a:gd name="T0" fmla="*/ 170 w 221"/>
                <a:gd name="T1" fmla="*/ 39 h 291"/>
                <a:gd name="T2" fmla="*/ 121 w 221"/>
                <a:gd name="T3" fmla="*/ 150 h 291"/>
                <a:gd name="T4" fmla="*/ 0 w 221"/>
                <a:gd name="T5" fmla="*/ 274 h 291"/>
                <a:gd name="T6" fmla="*/ 92 w 221"/>
                <a:gd name="T7" fmla="*/ 291 h 291"/>
                <a:gd name="T8" fmla="*/ 170 w 221"/>
                <a:gd name="T9" fmla="*/ 252 h 291"/>
                <a:gd name="T10" fmla="*/ 196 w 221"/>
                <a:gd name="T11" fmla="*/ 157 h 291"/>
                <a:gd name="T12" fmla="*/ 221 w 221"/>
                <a:gd name="T13" fmla="*/ 0 h 291"/>
                <a:gd name="T14" fmla="*/ 170 w 221"/>
                <a:gd name="T15" fmla="*/ 39 h 291"/>
                <a:gd name="T16" fmla="*/ 170 w 221"/>
                <a:gd name="T17" fmla="*/ 39 h 291"/>
                <a:gd name="T18" fmla="*/ 170 w 221"/>
                <a:gd name="T19" fmla="*/ 39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291">
                  <a:moveTo>
                    <a:pt x="170" y="39"/>
                  </a:moveTo>
                  <a:lnTo>
                    <a:pt x="121" y="150"/>
                  </a:lnTo>
                  <a:lnTo>
                    <a:pt x="0" y="274"/>
                  </a:lnTo>
                  <a:lnTo>
                    <a:pt x="92" y="291"/>
                  </a:lnTo>
                  <a:lnTo>
                    <a:pt x="170" y="252"/>
                  </a:lnTo>
                  <a:lnTo>
                    <a:pt x="196" y="157"/>
                  </a:lnTo>
                  <a:lnTo>
                    <a:pt x="221" y="0"/>
                  </a:lnTo>
                  <a:lnTo>
                    <a:pt x="170" y="39"/>
                  </a:lnTo>
                  <a:lnTo>
                    <a:pt x="170" y="39"/>
                  </a:lnTo>
                  <a:lnTo>
                    <a:pt x="170" y="39"/>
                  </a:lnTo>
                  <a:close/>
                </a:path>
              </a:pathLst>
            </a:custGeom>
            <a:solidFill>
              <a:srgbClr val="6D76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5" name="Freeform 125"/>
            <p:cNvSpPr>
              <a:spLocks/>
            </p:cNvSpPr>
            <p:nvPr/>
          </p:nvSpPr>
          <p:spPr bwMode="auto">
            <a:xfrm>
              <a:off x="1123" y="1515"/>
              <a:ext cx="131" cy="93"/>
            </a:xfrm>
            <a:custGeom>
              <a:avLst/>
              <a:gdLst>
                <a:gd name="T0" fmla="*/ 14 w 523"/>
                <a:gd name="T1" fmla="*/ 119 h 371"/>
                <a:gd name="T2" fmla="*/ 83 w 523"/>
                <a:gd name="T3" fmla="*/ 46 h 371"/>
                <a:gd name="T4" fmla="*/ 154 w 523"/>
                <a:gd name="T5" fmla="*/ 9 h 371"/>
                <a:gd name="T6" fmla="*/ 235 w 523"/>
                <a:gd name="T7" fmla="*/ 0 h 371"/>
                <a:gd name="T8" fmla="*/ 302 w 523"/>
                <a:gd name="T9" fmla="*/ 23 h 371"/>
                <a:gd name="T10" fmla="*/ 402 w 523"/>
                <a:gd name="T11" fmla="*/ 69 h 371"/>
                <a:gd name="T12" fmla="*/ 450 w 523"/>
                <a:gd name="T13" fmla="*/ 104 h 371"/>
                <a:gd name="T14" fmla="*/ 487 w 523"/>
                <a:gd name="T15" fmla="*/ 156 h 371"/>
                <a:gd name="T16" fmla="*/ 518 w 523"/>
                <a:gd name="T17" fmla="*/ 215 h 371"/>
                <a:gd name="T18" fmla="*/ 523 w 523"/>
                <a:gd name="T19" fmla="*/ 268 h 371"/>
                <a:gd name="T20" fmla="*/ 456 w 523"/>
                <a:gd name="T21" fmla="*/ 355 h 371"/>
                <a:gd name="T22" fmla="*/ 289 w 523"/>
                <a:gd name="T23" fmla="*/ 371 h 371"/>
                <a:gd name="T24" fmla="*/ 165 w 523"/>
                <a:gd name="T25" fmla="*/ 282 h 371"/>
                <a:gd name="T26" fmla="*/ 55 w 523"/>
                <a:gd name="T27" fmla="*/ 282 h 371"/>
                <a:gd name="T28" fmla="*/ 0 w 523"/>
                <a:gd name="T29" fmla="*/ 205 h 371"/>
                <a:gd name="T30" fmla="*/ 14 w 523"/>
                <a:gd name="T31" fmla="*/ 119 h 371"/>
                <a:gd name="T32" fmla="*/ 14 w 523"/>
                <a:gd name="T33" fmla="*/ 119 h 371"/>
                <a:gd name="T34" fmla="*/ 14 w 523"/>
                <a:gd name="T35" fmla="*/ 11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3" h="371">
                  <a:moveTo>
                    <a:pt x="14" y="119"/>
                  </a:moveTo>
                  <a:lnTo>
                    <a:pt x="83" y="46"/>
                  </a:lnTo>
                  <a:lnTo>
                    <a:pt x="154" y="9"/>
                  </a:lnTo>
                  <a:lnTo>
                    <a:pt x="235" y="0"/>
                  </a:lnTo>
                  <a:lnTo>
                    <a:pt x="302" y="23"/>
                  </a:lnTo>
                  <a:lnTo>
                    <a:pt x="402" y="69"/>
                  </a:lnTo>
                  <a:lnTo>
                    <a:pt x="450" y="104"/>
                  </a:lnTo>
                  <a:lnTo>
                    <a:pt x="487" y="156"/>
                  </a:lnTo>
                  <a:lnTo>
                    <a:pt x="518" y="215"/>
                  </a:lnTo>
                  <a:lnTo>
                    <a:pt x="523" y="268"/>
                  </a:lnTo>
                  <a:lnTo>
                    <a:pt x="456" y="355"/>
                  </a:lnTo>
                  <a:lnTo>
                    <a:pt x="289" y="371"/>
                  </a:lnTo>
                  <a:lnTo>
                    <a:pt x="165" y="282"/>
                  </a:lnTo>
                  <a:lnTo>
                    <a:pt x="55" y="282"/>
                  </a:lnTo>
                  <a:lnTo>
                    <a:pt x="0" y="205"/>
                  </a:lnTo>
                  <a:lnTo>
                    <a:pt x="14" y="119"/>
                  </a:lnTo>
                  <a:lnTo>
                    <a:pt x="14" y="119"/>
                  </a:lnTo>
                  <a:lnTo>
                    <a:pt x="14"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6" name="Freeform 126"/>
            <p:cNvSpPr>
              <a:spLocks/>
            </p:cNvSpPr>
            <p:nvPr/>
          </p:nvSpPr>
          <p:spPr bwMode="auto">
            <a:xfrm>
              <a:off x="1123" y="1532"/>
              <a:ext cx="133" cy="81"/>
            </a:xfrm>
            <a:custGeom>
              <a:avLst/>
              <a:gdLst>
                <a:gd name="T0" fmla="*/ 29 w 534"/>
                <a:gd name="T1" fmla="*/ 34 h 324"/>
                <a:gd name="T2" fmla="*/ 75 w 534"/>
                <a:gd name="T3" fmla="*/ 0 h 324"/>
                <a:gd name="T4" fmla="*/ 174 w 534"/>
                <a:gd name="T5" fmla="*/ 0 h 324"/>
                <a:gd name="T6" fmla="*/ 235 w 534"/>
                <a:gd name="T7" fmla="*/ 18 h 324"/>
                <a:gd name="T8" fmla="*/ 165 w 534"/>
                <a:gd name="T9" fmla="*/ 105 h 324"/>
                <a:gd name="T10" fmla="*/ 270 w 534"/>
                <a:gd name="T11" fmla="*/ 51 h 324"/>
                <a:gd name="T12" fmla="*/ 352 w 534"/>
                <a:gd name="T13" fmla="*/ 21 h 324"/>
                <a:gd name="T14" fmla="*/ 417 w 534"/>
                <a:gd name="T15" fmla="*/ 50 h 324"/>
                <a:gd name="T16" fmla="*/ 445 w 534"/>
                <a:gd name="T17" fmla="*/ 84 h 324"/>
                <a:gd name="T18" fmla="*/ 389 w 534"/>
                <a:gd name="T19" fmla="*/ 100 h 324"/>
                <a:gd name="T20" fmla="*/ 325 w 534"/>
                <a:gd name="T21" fmla="*/ 139 h 324"/>
                <a:gd name="T22" fmla="*/ 320 w 534"/>
                <a:gd name="T23" fmla="*/ 211 h 324"/>
                <a:gd name="T24" fmla="*/ 428 w 534"/>
                <a:gd name="T25" fmla="*/ 121 h 324"/>
                <a:gd name="T26" fmla="*/ 474 w 534"/>
                <a:gd name="T27" fmla="*/ 113 h 324"/>
                <a:gd name="T28" fmla="*/ 526 w 534"/>
                <a:gd name="T29" fmla="*/ 147 h 324"/>
                <a:gd name="T30" fmla="*/ 534 w 534"/>
                <a:gd name="T31" fmla="*/ 199 h 324"/>
                <a:gd name="T32" fmla="*/ 411 w 534"/>
                <a:gd name="T33" fmla="*/ 308 h 324"/>
                <a:gd name="T34" fmla="*/ 349 w 534"/>
                <a:gd name="T35" fmla="*/ 324 h 324"/>
                <a:gd name="T36" fmla="*/ 264 w 534"/>
                <a:gd name="T37" fmla="*/ 312 h 324"/>
                <a:gd name="T38" fmla="*/ 196 w 534"/>
                <a:gd name="T39" fmla="*/ 240 h 324"/>
                <a:gd name="T40" fmla="*/ 58 w 534"/>
                <a:gd name="T41" fmla="*/ 243 h 324"/>
                <a:gd name="T42" fmla="*/ 18 w 534"/>
                <a:gd name="T43" fmla="*/ 194 h 324"/>
                <a:gd name="T44" fmla="*/ 0 w 534"/>
                <a:gd name="T45" fmla="*/ 83 h 324"/>
                <a:gd name="T46" fmla="*/ 29 w 534"/>
                <a:gd name="T47" fmla="*/ 34 h 324"/>
                <a:gd name="T48" fmla="*/ 29 w 534"/>
                <a:gd name="T49" fmla="*/ 34 h 324"/>
                <a:gd name="T50" fmla="*/ 29 w 534"/>
                <a:gd name="T51" fmla="*/ 3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4" h="324">
                  <a:moveTo>
                    <a:pt x="29" y="34"/>
                  </a:moveTo>
                  <a:lnTo>
                    <a:pt x="75" y="0"/>
                  </a:lnTo>
                  <a:lnTo>
                    <a:pt x="174" y="0"/>
                  </a:lnTo>
                  <a:lnTo>
                    <a:pt x="235" y="18"/>
                  </a:lnTo>
                  <a:lnTo>
                    <a:pt x="165" y="105"/>
                  </a:lnTo>
                  <a:lnTo>
                    <a:pt x="270" y="51"/>
                  </a:lnTo>
                  <a:lnTo>
                    <a:pt x="352" y="21"/>
                  </a:lnTo>
                  <a:lnTo>
                    <a:pt x="417" y="50"/>
                  </a:lnTo>
                  <a:lnTo>
                    <a:pt x="445" y="84"/>
                  </a:lnTo>
                  <a:lnTo>
                    <a:pt x="389" y="100"/>
                  </a:lnTo>
                  <a:lnTo>
                    <a:pt x="325" y="139"/>
                  </a:lnTo>
                  <a:lnTo>
                    <a:pt x="320" y="211"/>
                  </a:lnTo>
                  <a:lnTo>
                    <a:pt x="428" y="121"/>
                  </a:lnTo>
                  <a:lnTo>
                    <a:pt x="474" y="113"/>
                  </a:lnTo>
                  <a:lnTo>
                    <a:pt x="526" y="147"/>
                  </a:lnTo>
                  <a:lnTo>
                    <a:pt x="534" y="199"/>
                  </a:lnTo>
                  <a:lnTo>
                    <a:pt x="411" y="308"/>
                  </a:lnTo>
                  <a:lnTo>
                    <a:pt x="349" y="324"/>
                  </a:lnTo>
                  <a:lnTo>
                    <a:pt x="264" y="312"/>
                  </a:lnTo>
                  <a:lnTo>
                    <a:pt x="196" y="240"/>
                  </a:lnTo>
                  <a:lnTo>
                    <a:pt x="58" y="243"/>
                  </a:lnTo>
                  <a:lnTo>
                    <a:pt x="18" y="194"/>
                  </a:lnTo>
                  <a:lnTo>
                    <a:pt x="0" y="83"/>
                  </a:lnTo>
                  <a:lnTo>
                    <a:pt x="29" y="34"/>
                  </a:lnTo>
                  <a:lnTo>
                    <a:pt x="29" y="34"/>
                  </a:lnTo>
                  <a:lnTo>
                    <a:pt x="29" y="34"/>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7" name="Freeform 127"/>
            <p:cNvSpPr>
              <a:spLocks/>
            </p:cNvSpPr>
            <p:nvPr/>
          </p:nvSpPr>
          <p:spPr bwMode="auto">
            <a:xfrm>
              <a:off x="1126" y="1569"/>
              <a:ext cx="126" cy="44"/>
            </a:xfrm>
            <a:custGeom>
              <a:avLst/>
              <a:gdLst>
                <a:gd name="T0" fmla="*/ 0 w 505"/>
                <a:gd name="T1" fmla="*/ 15 h 176"/>
                <a:gd name="T2" fmla="*/ 65 w 505"/>
                <a:gd name="T3" fmla="*/ 44 h 176"/>
                <a:gd name="T4" fmla="*/ 115 w 505"/>
                <a:gd name="T5" fmla="*/ 28 h 176"/>
                <a:gd name="T6" fmla="*/ 161 w 505"/>
                <a:gd name="T7" fmla="*/ 13 h 176"/>
                <a:gd name="T8" fmla="*/ 207 w 505"/>
                <a:gd name="T9" fmla="*/ 21 h 176"/>
                <a:gd name="T10" fmla="*/ 231 w 505"/>
                <a:gd name="T11" fmla="*/ 45 h 176"/>
                <a:gd name="T12" fmla="*/ 249 w 505"/>
                <a:gd name="T13" fmla="*/ 75 h 176"/>
                <a:gd name="T14" fmla="*/ 309 w 505"/>
                <a:gd name="T15" fmla="*/ 108 h 176"/>
                <a:gd name="T16" fmla="*/ 351 w 505"/>
                <a:gd name="T17" fmla="*/ 54 h 176"/>
                <a:gd name="T18" fmla="*/ 411 w 505"/>
                <a:gd name="T19" fmla="*/ 16 h 176"/>
                <a:gd name="T20" fmla="*/ 465 w 505"/>
                <a:gd name="T21" fmla="*/ 0 h 176"/>
                <a:gd name="T22" fmla="*/ 501 w 505"/>
                <a:gd name="T23" fmla="*/ 29 h 176"/>
                <a:gd name="T24" fmla="*/ 505 w 505"/>
                <a:gd name="T25" fmla="*/ 58 h 176"/>
                <a:gd name="T26" fmla="*/ 466 w 505"/>
                <a:gd name="T27" fmla="*/ 114 h 176"/>
                <a:gd name="T28" fmla="*/ 401 w 505"/>
                <a:gd name="T29" fmla="*/ 160 h 176"/>
                <a:gd name="T30" fmla="*/ 339 w 505"/>
                <a:gd name="T31" fmla="*/ 176 h 176"/>
                <a:gd name="T32" fmla="*/ 246 w 505"/>
                <a:gd name="T33" fmla="*/ 162 h 176"/>
                <a:gd name="T34" fmla="*/ 175 w 505"/>
                <a:gd name="T35" fmla="*/ 99 h 176"/>
                <a:gd name="T36" fmla="*/ 68 w 505"/>
                <a:gd name="T37" fmla="*/ 93 h 176"/>
                <a:gd name="T38" fmla="*/ 14 w 505"/>
                <a:gd name="T39" fmla="*/ 67 h 176"/>
                <a:gd name="T40" fmla="*/ 0 w 505"/>
                <a:gd name="T41" fmla="*/ 15 h 176"/>
                <a:gd name="T42" fmla="*/ 0 w 505"/>
                <a:gd name="T43" fmla="*/ 15 h 176"/>
                <a:gd name="T44" fmla="*/ 0 w 505"/>
                <a:gd name="T45" fmla="*/ 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5" h="176">
                  <a:moveTo>
                    <a:pt x="0" y="15"/>
                  </a:moveTo>
                  <a:lnTo>
                    <a:pt x="65" y="44"/>
                  </a:lnTo>
                  <a:lnTo>
                    <a:pt x="115" y="28"/>
                  </a:lnTo>
                  <a:lnTo>
                    <a:pt x="161" y="13"/>
                  </a:lnTo>
                  <a:lnTo>
                    <a:pt x="207" y="21"/>
                  </a:lnTo>
                  <a:lnTo>
                    <a:pt x="231" y="45"/>
                  </a:lnTo>
                  <a:lnTo>
                    <a:pt x="249" y="75"/>
                  </a:lnTo>
                  <a:lnTo>
                    <a:pt x="309" y="108"/>
                  </a:lnTo>
                  <a:lnTo>
                    <a:pt x="351" y="54"/>
                  </a:lnTo>
                  <a:lnTo>
                    <a:pt x="411" y="16"/>
                  </a:lnTo>
                  <a:lnTo>
                    <a:pt x="465" y="0"/>
                  </a:lnTo>
                  <a:lnTo>
                    <a:pt x="501" y="29"/>
                  </a:lnTo>
                  <a:lnTo>
                    <a:pt x="505" y="58"/>
                  </a:lnTo>
                  <a:lnTo>
                    <a:pt x="466" y="114"/>
                  </a:lnTo>
                  <a:lnTo>
                    <a:pt x="401" y="160"/>
                  </a:lnTo>
                  <a:lnTo>
                    <a:pt x="339" y="176"/>
                  </a:lnTo>
                  <a:lnTo>
                    <a:pt x="246" y="162"/>
                  </a:lnTo>
                  <a:lnTo>
                    <a:pt x="175" y="99"/>
                  </a:lnTo>
                  <a:lnTo>
                    <a:pt x="68" y="93"/>
                  </a:lnTo>
                  <a:lnTo>
                    <a:pt x="14" y="67"/>
                  </a:lnTo>
                  <a:lnTo>
                    <a:pt x="0" y="15"/>
                  </a:lnTo>
                  <a:lnTo>
                    <a:pt x="0" y="15"/>
                  </a:lnTo>
                  <a:lnTo>
                    <a:pt x="0" y="15"/>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8" name="Freeform 128"/>
            <p:cNvSpPr>
              <a:spLocks/>
            </p:cNvSpPr>
            <p:nvPr/>
          </p:nvSpPr>
          <p:spPr bwMode="auto">
            <a:xfrm>
              <a:off x="1127" y="1538"/>
              <a:ext cx="31" cy="19"/>
            </a:xfrm>
            <a:custGeom>
              <a:avLst/>
              <a:gdLst>
                <a:gd name="T0" fmla="*/ 21 w 125"/>
                <a:gd name="T1" fmla="*/ 0 h 75"/>
                <a:gd name="T2" fmla="*/ 76 w 125"/>
                <a:gd name="T3" fmla="*/ 23 h 75"/>
                <a:gd name="T4" fmla="*/ 100 w 125"/>
                <a:gd name="T5" fmla="*/ 43 h 75"/>
                <a:gd name="T6" fmla="*/ 124 w 125"/>
                <a:gd name="T7" fmla="*/ 65 h 75"/>
                <a:gd name="T8" fmla="*/ 125 w 125"/>
                <a:gd name="T9" fmla="*/ 74 h 75"/>
                <a:gd name="T10" fmla="*/ 116 w 125"/>
                <a:gd name="T11" fmla="*/ 75 h 75"/>
                <a:gd name="T12" fmla="*/ 91 w 125"/>
                <a:gd name="T13" fmla="*/ 58 h 75"/>
                <a:gd name="T14" fmla="*/ 61 w 125"/>
                <a:gd name="T15" fmla="*/ 45 h 75"/>
                <a:gd name="T16" fmla="*/ 0 w 125"/>
                <a:gd name="T17" fmla="*/ 33 h 75"/>
                <a:gd name="T18" fmla="*/ 0 w 125"/>
                <a:gd name="T19" fmla="*/ 16 h 75"/>
                <a:gd name="T20" fmla="*/ 21 w 125"/>
                <a:gd name="T21" fmla="*/ 0 h 75"/>
                <a:gd name="T22" fmla="*/ 21 w 125"/>
                <a:gd name="T23" fmla="*/ 0 h 75"/>
                <a:gd name="T24" fmla="*/ 21 w 125"/>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75">
                  <a:moveTo>
                    <a:pt x="21" y="0"/>
                  </a:moveTo>
                  <a:lnTo>
                    <a:pt x="76" y="23"/>
                  </a:lnTo>
                  <a:lnTo>
                    <a:pt x="100" y="43"/>
                  </a:lnTo>
                  <a:lnTo>
                    <a:pt x="124" y="65"/>
                  </a:lnTo>
                  <a:lnTo>
                    <a:pt x="125" y="74"/>
                  </a:lnTo>
                  <a:lnTo>
                    <a:pt x="116" y="75"/>
                  </a:lnTo>
                  <a:lnTo>
                    <a:pt x="91" y="58"/>
                  </a:lnTo>
                  <a:lnTo>
                    <a:pt x="61" y="45"/>
                  </a:lnTo>
                  <a:lnTo>
                    <a:pt x="0" y="33"/>
                  </a:lnTo>
                  <a:lnTo>
                    <a:pt x="0" y="16"/>
                  </a:lnTo>
                  <a:lnTo>
                    <a:pt x="21" y="0"/>
                  </a:lnTo>
                  <a:lnTo>
                    <a:pt x="21"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49" name="Freeform 129"/>
            <p:cNvSpPr>
              <a:spLocks/>
            </p:cNvSpPr>
            <p:nvPr/>
          </p:nvSpPr>
          <p:spPr bwMode="auto">
            <a:xfrm>
              <a:off x="1223" y="1550"/>
              <a:ext cx="35" cy="60"/>
            </a:xfrm>
            <a:custGeom>
              <a:avLst/>
              <a:gdLst>
                <a:gd name="T0" fmla="*/ 84 w 139"/>
                <a:gd name="T1" fmla="*/ 1 h 240"/>
                <a:gd name="T2" fmla="*/ 107 w 139"/>
                <a:gd name="T3" fmla="*/ 31 h 240"/>
                <a:gd name="T4" fmla="*/ 139 w 139"/>
                <a:gd name="T5" fmla="*/ 72 h 240"/>
                <a:gd name="T6" fmla="*/ 139 w 139"/>
                <a:gd name="T7" fmla="*/ 131 h 240"/>
                <a:gd name="T8" fmla="*/ 97 w 139"/>
                <a:gd name="T9" fmla="*/ 193 h 240"/>
                <a:gd name="T10" fmla="*/ 44 w 139"/>
                <a:gd name="T11" fmla="*/ 220 h 240"/>
                <a:gd name="T12" fmla="*/ 7 w 139"/>
                <a:gd name="T13" fmla="*/ 240 h 240"/>
                <a:gd name="T14" fmla="*/ 0 w 139"/>
                <a:gd name="T15" fmla="*/ 229 h 240"/>
                <a:gd name="T16" fmla="*/ 61 w 139"/>
                <a:gd name="T17" fmla="*/ 180 h 240"/>
                <a:gd name="T18" fmla="*/ 110 w 139"/>
                <a:gd name="T19" fmla="*/ 119 h 240"/>
                <a:gd name="T20" fmla="*/ 104 w 139"/>
                <a:gd name="T21" fmla="*/ 60 h 240"/>
                <a:gd name="T22" fmla="*/ 91 w 139"/>
                <a:gd name="T23" fmla="*/ 34 h 240"/>
                <a:gd name="T24" fmla="*/ 74 w 139"/>
                <a:gd name="T25" fmla="*/ 9 h 240"/>
                <a:gd name="T26" fmla="*/ 75 w 139"/>
                <a:gd name="T27" fmla="*/ 0 h 240"/>
                <a:gd name="T28" fmla="*/ 84 w 139"/>
                <a:gd name="T29" fmla="*/ 1 h 240"/>
                <a:gd name="T30" fmla="*/ 84 w 139"/>
                <a:gd name="T31" fmla="*/ 1 h 240"/>
                <a:gd name="T32" fmla="*/ 84 w 139"/>
                <a:gd name="T33" fmla="*/ 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9" h="240">
                  <a:moveTo>
                    <a:pt x="84" y="1"/>
                  </a:moveTo>
                  <a:lnTo>
                    <a:pt x="107" y="31"/>
                  </a:lnTo>
                  <a:lnTo>
                    <a:pt x="139" y="72"/>
                  </a:lnTo>
                  <a:lnTo>
                    <a:pt x="139" y="131"/>
                  </a:lnTo>
                  <a:lnTo>
                    <a:pt x="97" y="193"/>
                  </a:lnTo>
                  <a:lnTo>
                    <a:pt x="44" y="220"/>
                  </a:lnTo>
                  <a:lnTo>
                    <a:pt x="7" y="240"/>
                  </a:lnTo>
                  <a:lnTo>
                    <a:pt x="0" y="229"/>
                  </a:lnTo>
                  <a:lnTo>
                    <a:pt x="61" y="180"/>
                  </a:lnTo>
                  <a:lnTo>
                    <a:pt x="110" y="119"/>
                  </a:lnTo>
                  <a:lnTo>
                    <a:pt x="104" y="60"/>
                  </a:lnTo>
                  <a:lnTo>
                    <a:pt x="91" y="34"/>
                  </a:lnTo>
                  <a:lnTo>
                    <a:pt x="74" y="9"/>
                  </a:lnTo>
                  <a:lnTo>
                    <a:pt x="75" y="0"/>
                  </a:lnTo>
                  <a:lnTo>
                    <a:pt x="84" y="1"/>
                  </a:lnTo>
                  <a:lnTo>
                    <a:pt x="84" y="1"/>
                  </a:lnTo>
                  <a:lnTo>
                    <a:pt x="8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0" name="Freeform 130"/>
            <p:cNvSpPr>
              <a:spLocks/>
            </p:cNvSpPr>
            <p:nvPr/>
          </p:nvSpPr>
          <p:spPr bwMode="auto">
            <a:xfrm>
              <a:off x="1118" y="1514"/>
              <a:ext cx="114" cy="98"/>
            </a:xfrm>
            <a:custGeom>
              <a:avLst/>
              <a:gdLst>
                <a:gd name="T0" fmla="*/ 444 w 453"/>
                <a:gd name="T1" fmla="*/ 101 h 392"/>
                <a:gd name="T2" fmla="*/ 406 w 453"/>
                <a:gd name="T3" fmla="*/ 73 h 392"/>
                <a:gd name="T4" fmla="*/ 389 w 453"/>
                <a:gd name="T5" fmla="*/ 60 h 392"/>
                <a:gd name="T6" fmla="*/ 367 w 453"/>
                <a:gd name="T7" fmla="*/ 48 h 392"/>
                <a:gd name="T8" fmla="*/ 337 w 453"/>
                <a:gd name="T9" fmla="*/ 37 h 392"/>
                <a:gd name="T10" fmla="*/ 309 w 453"/>
                <a:gd name="T11" fmla="*/ 29 h 392"/>
                <a:gd name="T12" fmla="*/ 254 w 453"/>
                <a:gd name="T13" fmla="*/ 22 h 392"/>
                <a:gd name="T14" fmla="*/ 140 w 453"/>
                <a:gd name="T15" fmla="*/ 44 h 392"/>
                <a:gd name="T16" fmla="*/ 106 w 453"/>
                <a:gd name="T17" fmla="*/ 60 h 392"/>
                <a:gd name="T18" fmla="*/ 76 w 453"/>
                <a:gd name="T19" fmla="*/ 85 h 392"/>
                <a:gd name="T20" fmla="*/ 42 w 453"/>
                <a:gd name="T21" fmla="*/ 122 h 392"/>
                <a:gd name="T22" fmla="*/ 27 w 453"/>
                <a:gd name="T23" fmla="*/ 171 h 392"/>
                <a:gd name="T24" fmla="*/ 28 w 453"/>
                <a:gd name="T25" fmla="*/ 211 h 392"/>
                <a:gd name="T26" fmla="*/ 39 w 453"/>
                <a:gd name="T27" fmla="*/ 248 h 392"/>
                <a:gd name="T28" fmla="*/ 59 w 453"/>
                <a:gd name="T29" fmla="*/ 277 h 392"/>
                <a:gd name="T30" fmla="*/ 91 w 453"/>
                <a:gd name="T31" fmla="*/ 287 h 392"/>
                <a:gd name="T32" fmla="*/ 181 w 453"/>
                <a:gd name="T33" fmla="*/ 288 h 392"/>
                <a:gd name="T34" fmla="*/ 220 w 453"/>
                <a:gd name="T35" fmla="*/ 300 h 392"/>
                <a:gd name="T36" fmla="*/ 253 w 453"/>
                <a:gd name="T37" fmla="*/ 328 h 392"/>
                <a:gd name="T38" fmla="*/ 282 w 453"/>
                <a:gd name="T39" fmla="*/ 352 h 392"/>
                <a:gd name="T40" fmla="*/ 311 w 453"/>
                <a:gd name="T41" fmla="*/ 367 h 392"/>
                <a:gd name="T42" fmla="*/ 378 w 453"/>
                <a:gd name="T43" fmla="*/ 379 h 392"/>
                <a:gd name="T44" fmla="*/ 378 w 453"/>
                <a:gd name="T45" fmla="*/ 392 h 392"/>
                <a:gd name="T46" fmla="*/ 298 w 453"/>
                <a:gd name="T47" fmla="*/ 388 h 392"/>
                <a:gd name="T48" fmla="*/ 230 w 453"/>
                <a:gd name="T49" fmla="*/ 350 h 392"/>
                <a:gd name="T50" fmla="*/ 202 w 453"/>
                <a:gd name="T51" fmla="*/ 327 h 392"/>
                <a:gd name="T52" fmla="*/ 168 w 453"/>
                <a:gd name="T53" fmla="*/ 318 h 392"/>
                <a:gd name="T54" fmla="*/ 91 w 453"/>
                <a:gd name="T55" fmla="*/ 318 h 392"/>
                <a:gd name="T56" fmla="*/ 48 w 453"/>
                <a:gd name="T57" fmla="*/ 304 h 392"/>
                <a:gd name="T58" fmla="*/ 19 w 453"/>
                <a:gd name="T59" fmla="*/ 269 h 392"/>
                <a:gd name="T60" fmla="*/ 3 w 453"/>
                <a:gd name="T61" fmla="*/ 220 h 392"/>
                <a:gd name="T62" fmla="*/ 0 w 453"/>
                <a:gd name="T63" fmla="*/ 169 h 392"/>
                <a:gd name="T64" fmla="*/ 16 w 453"/>
                <a:gd name="T65" fmla="*/ 109 h 392"/>
                <a:gd name="T66" fmla="*/ 32 w 453"/>
                <a:gd name="T67" fmla="*/ 86 h 392"/>
                <a:gd name="T68" fmla="*/ 55 w 453"/>
                <a:gd name="T69" fmla="*/ 63 h 392"/>
                <a:gd name="T70" fmla="*/ 91 w 453"/>
                <a:gd name="T71" fmla="*/ 36 h 392"/>
                <a:gd name="T72" fmla="*/ 133 w 453"/>
                <a:gd name="T73" fmla="*/ 17 h 392"/>
                <a:gd name="T74" fmla="*/ 196 w 453"/>
                <a:gd name="T75" fmla="*/ 3 h 392"/>
                <a:gd name="T76" fmla="*/ 270 w 453"/>
                <a:gd name="T77" fmla="*/ 0 h 392"/>
                <a:gd name="T78" fmla="*/ 357 w 453"/>
                <a:gd name="T79" fmla="*/ 23 h 392"/>
                <a:gd name="T80" fmla="*/ 413 w 453"/>
                <a:gd name="T81" fmla="*/ 60 h 392"/>
                <a:gd name="T82" fmla="*/ 451 w 453"/>
                <a:gd name="T83" fmla="*/ 90 h 392"/>
                <a:gd name="T84" fmla="*/ 453 w 453"/>
                <a:gd name="T85" fmla="*/ 99 h 392"/>
                <a:gd name="T86" fmla="*/ 444 w 453"/>
                <a:gd name="T87" fmla="*/ 101 h 392"/>
                <a:gd name="T88" fmla="*/ 444 w 453"/>
                <a:gd name="T89" fmla="*/ 101 h 392"/>
                <a:gd name="T90" fmla="*/ 444 w 453"/>
                <a:gd name="T91" fmla="*/ 101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3" h="392">
                  <a:moveTo>
                    <a:pt x="444" y="101"/>
                  </a:moveTo>
                  <a:lnTo>
                    <a:pt x="406" y="73"/>
                  </a:lnTo>
                  <a:lnTo>
                    <a:pt x="389" y="60"/>
                  </a:lnTo>
                  <a:lnTo>
                    <a:pt x="367" y="48"/>
                  </a:lnTo>
                  <a:lnTo>
                    <a:pt x="337" y="37"/>
                  </a:lnTo>
                  <a:lnTo>
                    <a:pt x="309" y="29"/>
                  </a:lnTo>
                  <a:lnTo>
                    <a:pt x="254" y="22"/>
                  </a:lnTo>
                  <a:lnTo>
                    <a:pt x="140" y="44"/>
                  </a:lnTo>
                  <a:lnTo>
                    <a:pt x="106" y="60"/>
                  </a:lnTo>
                  <a:lnTo>
                    <a:pt x="76" y="85"/>
                  </a:lnTo>
                  <a:lnTo>
                    <a:pt x="42" y="122"/>
                  </a:lnTo>
                  <a:lnTo>
                    <a:pt x="27" y="171"/>
                  </a:lnTo>
                  <a:lnTo>
                    <a:pt x="28" y="211"/>
                  </a:lnTo>
                  <a:lnTo>
                    <a:pt x="39" y="248"/>
                  </a:lnTo>
                  <a:lnTo>
                    <a:pt x="59" y="277"/>
                  </a:lnTo>
                  <a:lnTo>
                    <a:pt x="91" y="287"/>
                  </a:lnTo>
                  <a:lnTo>
                    <a:pt x="181" y="288"/>
                  </a:lnTo>
                  <a:lnTo>
                    <a:pt x="220" y="300"/>
                  </a:lnTo>
                  <a:lnTo>
                    <a:pt x="253" y="328"/>
                  </a:lnTo>
                  <a:lnTo>
                    <a:pt x="282" y="352"/>
                  </a:lnTo>
                  <a:lnTo>
                    <a:pt x="311" y="367"/>
                  </a:lnTo>
                  <a:lnTo>
                    <a:pt x="378" y="379"/>
                  </a:lnTo>
                  <a:lnTo>
                    <a:pt x="378" y="392"/>
                  </a:lnTo>
                  <a:lnTo>
                    <a:pt x="298" y="388"/>
                  </a:lnTo>
                  <a:lnTo>
                    <a:pt x="230" y="350"/>
                  </a:lnTo>
                  <a:lnTo>
                    <a:pt x="202" y="327"/>
                  </a:lnTo>
                  <a:lnTo>
                    <a:pt x="168" y="318"/>
                  </a:lnTo>
                  <a:lnTo>
                    <a:pt x="91" y="318"/>
                  </a:lnTo>
                  <a:lnTo>
                    <a:pt x="48" y="304"/>
                  </a:lnTo>
                  <a:lnTo>
                    <a:pt x="19" y="269"/>
                  </a:lnTo>
                  <a:lnTo>
                    <a:pt x="3" y="220"/>
                  </a:lnTo>
                  <a:lnTo>
                    <a:pt x="0" y="169"/>
                  </a:lnTo>
                  <a:lnTo>
                    <a:pt x="16" y="109"/>
                  </a:lnTo>
                  <a:lnTo>
                    <a:pt x="32" y="86"/>
                  </a:lnTo>
                  <a:lnTo>
                    <a:pt x="55" y="63"/>
                  </a:lnTo>
                  <a:lnTo>
                    <a:pt x="91" y="36"/>
                  </a:lnTo>
                  <a:lnTo>
                    <a:pt x="133" y="17"/>
                  </a:lnTo>
                  <a:lnTo>
                    <a:pt x="196" y="3"/>
                  </a:lnTo>
                  <a:lnTo>
                    <a:pt x="270" y="0"/>
                  </a:lnTo>
                  <a:lnTo>
                    <a:pt x="357" y="23"/>
                  </a:lnTo>
                  <a:lnTo>
                    <a:pt x="413" y="60"/>
                  </a:lnTo>
                  <a:lnTo>
                    <a:pt x="451" y="90"/>
                  </a:lnTo>
                  <a:lnTo>
                    <a:pt x="453" y="99"/>
                  </a:lnTo>
                  <a:lnTo>
                    <a:pt x="444" y="101"/>
                  </a:lnTo>
                  <a:lnTo>
                    <a:pt x="444" y="101"/>
                  </a:lnTo>
                  <a:lnTo>
                    <a:pt x="444"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1" name="Freeform 131"/>
            <p:cNvSpPr>
              <a:spLocks/>
            </p:cNvSpPr>
            <p:nvPr/>
          </p:nvSpPr>
          <p:spPr bwMode="auto">
            <a:xfrm>
              <a:off x="1197" y="1560"/>
              <a:ext cx="32" cy="42"/>
            </a:xfrm>
            <a:custGeom>
              <a:avLst/>
              <a:gdLst>
                <a:gd name="T0" fmla="*/ 127 w 130"/>
                <a:gd name="T1" fmla="*/ 12 h 170"/>
                <a:gd name="T2" fmla="*/ 48 w 130"/>
                <a:gd name="T3" fmla="*/ 86 h 170"/>
                <a:gd name="T4" fmla="*/ 28 w 130"/>
                <a:gd name="T5" fmla="*/ 139 h 170"/>
                <a:gd name="T6" fmla="*/ 29 w 130"/>
                <a:gd name="T7" fmla="*/ 162 h 170"/>
                <a:gd name="T8" fmla="*/ 25 w 130"/>
                <a:gd name="T9" fmla="*/ 170 h 170"/>
                <a:gd name="T10" fmla="*/ 16 w 130"/>
                <a:gd name="T11" fmla="*/ 167 h 170"/>
                <a:gd name="T12" fmla="*/ 0 w 130"/>
                <a:gd name="T13" fmla="*/ 139 h 170"/>
                <a:gd name="T14" fmla="*/ 10 w 130"/>
                <a:gd name="T15" fmla="*/ 104 h 170"/>
                <a:gd name="T16" fmla="*/ 25 w 130"/>
                <a:gd name="T17" fmla="*/ 70 h 170"/>
                <a:gd name="T18" fmla="*/ 47 w 130"/>
                <a:gd name="T19" fmla="*/ 49 h 170"/>
                <a:gd name="T20" fmla="*/ 70 w 130"/>
                <a:gd name="T21" fmla="*/ 33 h 170"/>
                <a:gd name="T22" fmla="*/ 94 w 130"/>
                <a:gd name="T23" fmla="*/ 18 h 170"/>
                <a:gd name="T24" fmla="*/ 119 w 130"/>
                <a:gd name="T25" fmla="*/ 0 h 170"/>
                <a:gd name="T26" fmla="*/ 130 w 130"/>
                <a:gd name="T27" fmla="*/ 3 h 170"/>
                <a:gd name="T28" fmla="*/ 127 w 130"/>
                <a:gd name="T29" fmla="*/ 12 h 170"/>
                <a:gd name="T30" fmla="*/ 127 w 130"/>
                <a:gd name="T31" fmla="*/ 12 h 170"/>
                <a:gd name="T32" fmla="*/ 127 w 130"/>
                <a:gd name="T33" fmla="*/ 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 h="170">
                  <a:moveTo>
                    <a:pt x="127" y="12"/>
                  </a:moveTo>
                  <a:lnTo>
                    <a:pt x="48" y="86"/>
                  </a:lnTo>
                  <a:lnTo>
                    <a:pt x="28" y="139"/>
                  </a:lnTo>
                  <a:lnTo>
                    <a:pt x="29" y="162"/>
                  </a:lnTo>
                  <a:lnTo>
                    <a:pt x="25" y="170"/>
                  </a:lnTo>
                  <a:lnTo>
                    <a:pt x="16" y="167"/>
                  </a:lnTo>
                  <a:lnTo>
                    <a:pt x="0" y="139"/>
                  </a:lnTo>
                  <a:lnTo>
                    <a:pt x="10" y="104"/>
                  </a:lnTo>
                  <a:lnTo>
                    <a:pt x="25" y="70"/>
                  </a:lnTo>
                  <a:lnTo>
                    <a:pt x="47" y="49"/>
                  </a:lnTo>
                  <a:lnTo>
                    <a:pt x="70" y="33"/>
                  </a:lnTo>
                  <a:lnTo>
                    <a:pt x="94" y="18"/>
                  </a:lnTo>
                  <a:lnTo>
                    <a:pt x="119" y="0"/>
                  </a:lnTo>
                  <a:lnTo>
                    <a:pt x="130" y="3"/>
                  </a:lnTo>
                  <a:lnTo>
                    <a:pt x="127" y="12"/>
                  </a:lnTo>
                  <a:lnTo>
                    <a:pt x="127" y="12"/>
                  </a:lnTo>
                  <a:lnTo>
                    <a:pt x="12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2" name="Freeform 132"/>
            <p:cNvSpPr>
              <a:spLocks/>
            </p:cNvSpPr>
            <p:nvPr/>
          </p:nvSpPr>
          <p:spPr bwMode="auto">
            <a:xfrm>
              <a:off x="1160" y="1528"/>
              <a:ext cx="50" cy="30"/>
            </a:xfrm>
            <a:custGeom>
              <a:avLst/>
              <a:gdLst>
                <a:gd name="T0" fmla="*/ 196 w 201"/>
                <a:gd name="T1" fmla="*/ 13 h 121"/>
                <a:gd name="T2" fmla="*/ 85 w 201"/>
                <a:gd name="T3" fmla="*/ 62 h 121"/>
                <a:gd name="T4" fmla="*/ 39 w 201"/>
                <a:gd name="T5" fmla="*/ 98 h 121"/>
                <a:gd name="T6" fmla="*/ 17 w 201"/>
                <a:gd name="T7" fmla="*/ 120 h 121"/>
                <a:gd name="T8" fmla="*/ 1 w 201"/>
                <a:gd name="T9" fmla="*/ 121 h 121"/>
                <a:gd name="T10" fmla="*/ 0 w 201"/>
                <a:gd name="T11" fmla="*/ 104 h 121"/>
                <a:gd name="T12" fmla="*/ 19 w 201"/>
                <a:gd name="T13" fmla="*/ 77 h 121"/>
                <a:gd name="T14" fmla="*/ 70 w 201"/>
                <a:gd name="T15" fmla="*/ 38 h 121"/>
                <a:gd name="T16" fmla="*/ 100 w 201"/>
                <a:gd name="T17" fmla="*/ 23 h 121"/>
                <a:gd name="T18" fmla="*/ 130 w 201"/>
                <a:gd name="T19" fmla="*/ 15 h 121"/>
                <a:gd name="T20" fmla="*/ 193 w 201"/>
                <a:gd name="T21" fmla="*/ 0 h 121"/>
                <a:gd name="T22" fmla="*/ 201 w 201"/>
                <a:gd name="T23" fmla="*/ 5 h 121"/>
                <a:gd name="T24" fmla="*/ 196 w 201"/>
                <a:gd name="T25" fmla="*/ 13 h 121"/>
                <a:gd name="T26" fmla="*/ 196 w 201"/>
                <a:gd name="T27" fmla="*/ 13 h 121"/>
                <a:gd name="T28" fmla="*/ 196 w 201"/>
                <a:gd name="T29" fmla="*/ 1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1" h="121">
                  <a:moveTo>
                    <a:pt x="196" y="13"/>
                  </a:moveTo>
                  <a:lnTo>
                    <a:pt x="85" y="62"/>
                  </a:lnTo>
                  <a:lnTo>
                    <a:pt x="39" y="98"/>
                  </a:lnTo>
                  <a:lnTo>
                    <a:pt x="17" y="120"/>
                  </a:lnTo>
                  <a:lnTo>
                    <a:pt x="1" y="121"/>
                  </a:lnTo>
                  <a:lnTo>
                    <a:pt x="0" y="104"/>
                  </a:lnTo>
                  <a:lnTo>
                    <a:pt x="19" y="77"/>
                  </a:lnTo>
                  <a:lnTo>
                    <a:pt x="70" y="38"/>
                  </a:lnTo>
                  <a:lnTo>
                    <a:pt x="100" y="23"/>
                  </a:lnTo>
                  <a:lnTo>
                    <a:pt x="130" y="15"/>
                  </a:lnTo>
                  <a:lnTo>
                    <a:pt x="193" y="0"/>
                  </a:lnTo>
                  <a:lnTo>
                    <a:pt x="201" y="5"/>
                  </a:lnTo>
                  <a:lnTo>
                    <a:pt x="196" y="13"/>
                  </a:lnTo>
                  <a:lnTo>
                    <a:pt x="196" y="13"/>
                  </a:lnTo>
                  <a:lnTo>
                    <a:pt x="196"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3" name="Freeform 133"/>
            <p:cNvSpPr>
              <a:spLocks/>
            </p:cNvSpPr>
            <p:nvPr/>
          </p:nvSpPr>
          <p:spPr bwMode="auto">
            <a:xfrm>
              <a:off x="1145" y="1522"/>
              <a:ext cx="33" cy="8"/>
            </a:xfrm>
            <a:custGeom>
              <a:avLst/>
              <a:gdLst>
                <a:gd name="T0" fmla="*/ 8 w 133"/>
                <a:gd name="T1" fmla="*/ 1 h 32"/>
                <a:gd name="T2" fmla="*/ 25 w 133"/>
                <a:gd name="T3" fmla="*/ 0 h 32"/>
                <a:gd name="T4" fmla="*/ 80 w 133"/>
                <a:gd name="T5" fmla="*/ 0 h 32"/>
                <a:gd name="T6" fmla="*/ 130 w 133"/>
                <a:gd name="T7" fmla="*/ 20 h 32"/>
                <a:gd name="T8" fmla="*/ 133 w 133"/>
                <a:gd name="T9" fmla="*/ 29 h 32"/>
                <a:gd name="T10" fmla="*/ 125 w 133"/>
                <a:gd name="T11" fmla="*/ 32 h 32"/>
                <a:gd name="T12" fmla="*/ 78 w 133"/>
                <a:gd name="T13" fmla="*/ 22 h 32"/>
                <a:gd name="T14" fmla="*/ 25 w 133"/>
                <a:gd name="T15" fmla="*/ 22 h 32"/>
                <a:gd name="T16" fmla="*/ 8 w 133"/>
                <a:gd name="T17" fmla="*/ 20 h 32"/>
                <a:gd name="T18" fmla="*/ 0 w 133"/>
                <a:gd name="T19" fmla="*/ 10 h 32"/>
                <a:gd name="T20" fmla="*/ 8 w 133"/>
                <a:gd name="T21" fmla="*/ 1 h 32"/>
                <a:gd name="T22" fmla="*/ 8 w 133"/>
                <a:gd name="T23" fmla="*/ 1 h 32"/>
                <a:gd name="T24" fmla="*/ 8 w 133"/>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32">
                  <a:moveTo>
                    <a:pt x="8" y="1"/>
                  </a:moveTo>
                  <a:lnTo>
                    <a:pt x="25" y="0"/>
                  </a:lnTo>
                  <a:lnTo>
                    <a:pt x="80" y="0"/>
                  </a:lnTo>
                  <a:lnTo>
                    <a:pt x="130" y="20"/>
                  </a:lnTo>
                  <a:lnTo>
                    <a:pt x="133" y="29"/>
                  </a:lnTo>
                  <a:lnTo>
                    <a:pt x="125" y="32"/>
                  </a:lnTo>
                  <a:lnTo>
                    <a:pt x="78" y="22"/>
                  </a:lnTo>
                  <a:lnTo>
                    <a:pt x="25" y="22"/>
                  </a:lnTo>
                  <a:lnTo>
                    <a:pt x="8" y="20"/>
                  </a:lnTo>
                  <a:lnTo>
                    <a:pt x="0" y="10"/>
                  </a:lnTo>
                  <a:lnTo>
                    <a:pt x="8" y="1"/>
                  </a:lnTo>
                  <a:lnTo>
                    <a:pt x="8" y="1"/>
                  </a:lnTo>
                  <a:lnTo>
                    <a:pt x="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4" name="Freeform 134"/>
            <p:cNvSpPr>
              <a:spLocks/>
            </p:cNvSpPr>
            <p:nvPr/>
          </p:nvSpPr>
          <p:spPr bwMode="auto">
            <a:xfrm>
              <a:off x="1094" y="1575"/>
              <a:ext cx="156" cy="72"/>
            </a:xfrm>
            <a:custGeom>
              <a:avLst/>
              <a:gdLst>
                <a:gd name="T0" fmla="*/ 15 w 625"/>
                <a:gd name="T1" fmla="*/ 0 h 289"/>
                <a:gd name="T2" fmla="*/ 57 w 625"/>
                <a:gd name="T3" fmla="*/ 21 h 289"/>
                <a:gd name="T4" fmla="*/ 96 w 625"/>
                <a:gd name="T5" fmla="*/ 52 h 289"/>
                <a:gd name="T6" fmla="*/ 127 w 625"/>
                <a:gd name="T7" fmla="*/ 98 h 289"/>
                <a:gd name="T8" fmla="*/ 146 w 625"/>
                <a:gd name="T9" fmla="*/ 160 h 289"/>
                <a:gd name="T10" fmla="*/ 197 w 625"/>
                <a:gd name="T11" fmla="*/ 205 h 289"/>
                <a:gd name="T12" fmla="*/ 256 w 625"/>
                <a:gd name="T13" fmla="*/ 232 h 289"/>
                <a:gd name="T14" fmla="*/ 373 w 625"/>
                <a:gd name="T15" fmla="*/ 255 h 289"/>
                <a:gd name="T16" fmla="*/ 477 w 625"/>
                <a:gd name="T17" fmla="*/ 238 h 289"/>
                <a:gd name="T18" fmla="*/ 565 w 625"/>
                <a:gd name="T19" fmla="*/ 195 h 289"/>
                <a:gd name="T20" fmla="*/ 596 w 625"/>
                <a:gd name="T21" fmla="*/ 153 h 289"/>
                <a:gd name="T22" fmla="*/ 600 w 625"/>
                <a:gd name="T23" fmla="*/ 109 h 289"/>
                <a:gd name="T24" fmla="*/ 545 w 625"/>
                <a:gd name="T25" fmla="*/ 58 h 289"/>
                <a:gd name="T26" fmla="*/ 548 w 625"/>
                <a:gd name="T27" fmla="*/ 39 h 289"/>
                <a:gd name="T28" fmla="*/ 561 w 625"/>
                <a:gd name="T29" fmla="*/ 33 h 289"/>
                <a:gd name="T30" fmla="*/ 604 w 625"/>
                <a:gd name="T31" fmla="*/ 56 h 289"/>
                <a:gd name="T32" fmla="*/ 624 w 625"/>
                <a:gd name="T33" fmla="*/ 99 h 289"/>
                <a:gd name="T34" fmla="*/ 625 w 625"/>
                <a:gd name="T35" fmla="*/ 153 h 289"/>
                <a:gd name="T36" fmla="*/ 590 w 625"/>
                <a:gd name="T37" fmla="*/ 215 h 289"/>
                <a:gd name="T38" fmla="*/ 544 w 625"/>
                <a:gd name="T39" fmla="*/ 255 h 289"/>
                <a:gd name="T40" fmla="*/ 476 w 625"/>
                <a:gd name="T41" fmla="*/ 275 h 289"/>
                <a:gd name="T42" fmla="*/ 408 w 625"/>
                <a:gd name="T43" fmla="*/ 286 h 289"/>
                <a:gd name="T44" fmla="*/ 352 w 625"/>
                <a:gd name="T45" fmla="*/ 289 h 289"/>
                <a:gd name="T46" fmla="*/ 264 w 625"/>
                <a:gd name="T47" fmla="*/ 273 h 289"/>
                <a:gd name="T48" fmla="*/ 156 w 625"/>
                <a:gd name="T49" fmla="*/ 225 h 289"/>
                <a:gd name="T50" fmla="*/ 115 w 625"/>
                <a:gd name="T51" fmla="*/ 170 h 289"/>
                <a:gd name="T52" fmla="*/ 97 w 625"/>
                <a:gd name="T53" fmla="*/ 127 h 289"/>
                <a:gd name="T54" fmla="*/ 76 w 625"/>
                <a:gd name="T55" fmla="*/ 84 h 289"/>
                <a:gd name="T56" fmla="*/ 45 w 625"/>
                <a:gd name="T57" fmla="*/ 45 h 289"/>
                <a:gd name="T58" fmla="*/ 0 w 625"/>
                <a:gd name="T59" fmla="*/ 14 h 289"/>
                <a:gd name="T60" fmla="*/ 15 w 625"/>
                <a:gd name="T61" fmla="*/ 0 h 289"/>
                <a:gd name="T62" fmla="*/ 15 w 625"/>
                <a:gd name="T6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5" h="289">
                  <a:moveTo>
                    <a:pt x="15" y="0"/>
                  </a:moveTo>
                  <a:lnTo>
                    <a:pt x="57" y="21"/>
                  </a:lnTo>
                  <a:lnTo>
                    <a:pt x="96" y="52"/>
                  </a:lnTo>
                  <a:lnTo>
                    <a:pt x="127" y="98"/>
                  </a:lnTo>
                  <a:lnTo>
                    <a:pt x="146" y="160"/>
                  </a:lnTo>
                  <a:lnTo>
                    <a:pt x="197" y="205"/>
                  </a:lnTo>
                  <a:lnTo>
                    <a:pt x="256" y="232"/>
                  </a:lnTo>
                  <a:lnTo>
                    <a:pt x="373" y="255"/>
                  </a:lnTo>
                  <a:lnTo>
                    <a:pt x="477" y="238"/>
                  </a:lnTo>
                  <a:lnTo>
                    <a:pt x="565" y="195"/>
                  </a:lnTo>
                  <a:lnTo>
                    <a:pt x="596" y="153"/>
                  </a:lnTo>
                  <a:lnTo>
                    <a:pt x="600" y="109"/>
                  </a:lnTo>
                  <a:lnTo>
                    <a:pt x="545" y="58"/>
                  </a:lnTo>
                  <a:lnTo>
                    <a:pt x="548" y="39"/>
                  </a:lnTo>
                  <a:lnTo>
                    <a:pt x="561" y="33"/>
                  </a:lnTo>
                  <a:lnTo>
                    <a:pt x="604" y="56"/>
                  </a:lnTo>
                  <a:lnTo>
                    <a:pt x="624" y="99"/>
                  </a:lnTo>
                  <a:lnTo>
                    <a:pt x="625" y="153"/>
                  </a:lnTo>
                  <a:lnTo>
                    <a:pt x="590" y="215"/>
                  </a:lnTo>
                  <a:lnTo>
                    <a:pt x="544" y="255"/>
                  </a:lnTo>
                  <a:lnTo>
                    <a:pt x="476" y="275"/>
                  </a:lnTo>
                  <a:lnTo>
                    <a:pt x="408" y="286"/>
                  </a:lnTo>
                  <a:lnTo>
                    <a:pt x="352" y="289"/>
                  </a:lnTo>
                  <a:lnTo>
                    <a:pt x="264" y="273"/>
                  </a:lnTo>
                  <a:lnTo>
                    <a:pt x="156" y="225"/>
                  </a:lnTo>
                  <a:lnTo>
                    <a:pt x="115" y="170"/>
                  </a:lnTo>
                  <a:lnTo>
                    <a:pt x="97" y="127"/>
                  </a:lnTo>
                  <a:lnTo>
                    <a:pt x="76" y="84"/>
                  </a:lnTo>
                  <a:lnTo>
                    <a:pt x="45" y="45"/>
                  </a:lnTo>
                  <a:lnTo>
                    <a:pt x="0" y="14"/>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5" name="Freeform 135"/>
            <p:cNvSpPr>
              <a:spLocks/>
            </p:cNvSpPr>
            <p:nvPr/>
          </p:nvSpPr>
          <p:spPr bwMode="auto">
            <a:xfrm>
              <a:off x="632" y="1488"/>
              <a:ext cx="469" cy="101"/>
            </a:xfrm>
            <a:custGeom>
              <a:avLst/>
              <a:gdLst>
                <a:gd name="T0" fmla="*/ 293 w 1877"/>
                <a:gd name="T1" fmla="*/ 0 h 404"/>
                <a:gd name="T2" fmla="*/ 239 w 1877"/>
                <a:gd name="T3" fmla="*/ 32 h 404"/>
                <a:gd name="T4" fmla="*/ 62 w 1877"/>
                <a:gd name="T5" fmla="*/ 260 h 404"/>
                <a:gd name="T6" fmla="*/ 0 w 1877"/>
                <a:gd name="T7" fmla="*/ 292 h 404"/>
                <a:gd name="T8" fmla="*/ 54 w 1877"/>
                <a:gd name="T9" fmla="*/ 377 h 404"/>
                <a:gd name="T10" fmla="*/ 458 w 1877"/>
                <a:gd name="T11" fmla="*/ 357 h 404"/>
                <a:gd name="T12" fmla="*/ 1749 w 1877"/>
                <a:gd name="T13" fmla="*/ 404 h 404"/>
                <a:gd name="T14" fmla="*/ 1877 w 1877"/>
                <a:gd name="T15" fmla="*/ 338 h 404"/>
                <a:gd name="T16" fmla="*/ 1585 w 1877"/>
                <a:gd name="T17" fmla="*/ 306 h 404"/>
                <a:gd name="T18" fmla="*/ 1823 w 1877"/>
                <a:gd name="T19" fmla="*/ 288 h 404"/>
                <a:gd name="T20" fmla="*/ 1768 w 1877"/>
                <a:gd name="T21" fmla="*/ 215 h 404"/>
                <a:gd name="T22" fmla="*/ 1673 w 1877"/>
                <a:gd name="T23" fmla="*/ 82 h 404"/>
                <a:gd name="T24" fmla="*/ 964 w 1877"/>
                <a:gd name="T25" fmla="*/ 46 h 404"/>
                <a:gd name="T26" fmla="*/ 362 w 1877"/>
                <a:gd name="T27" fmla="*/ 5 h 404"/>
                <a:gd name="T28" fmla="*/ 293 w 1877"/>
                <a:gd name="T29" fmla="*/ 0 h 404"/>
                <a:gd name="T30" fmla="*/ 293 w 1877"/>
                <a:gd name="T31" fmla="*/ 0 h 404"/>
                <a:gd name="T32" fmla="*/ 293 w 1877"/>
                <a:gd name="T33"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7" h="404">
                  <a:moveTo>
                    <a:pt x="293" y="0"/>
                  </a:moveTo>
                  <a:lnTo>
                    <a:pt x="239" y="32"/>
                  </a:lnTo>
                  <a:lnTo>
                    <a:pt x="62" y="260"/>
                  </a:lnTo>
                  <a:lnTo>
                    <a:pt x="0" y="292"/>
                  </a:lnTo>
                  <a:lnTo>
                    <a:pt x="54" y="377"/>
                  </a:lnTo>
                  <a:lnTo>
                    <a:pt x="458" y="357"/>
                  </a:lnTo>
                  <a:lnTo>
                    <a:pt x="1749" y="404"/>
                  </a:lnTo>
                  <a:lnTo>
                    <a:pt x="1877" y="338"/>
                  </a:lnTo>
                  <a:lnTo>
                    <a:pt x="1585" y="306"/>
                  </a:lnTo>
                  <a:lnTo>
                    <a:pt x="1823" y="288"/>
                  </a:lnTo>
                  <a:lnTo>
                    <a:pt x="1768" y="215"/>
                  </a:lnTo>
                  <a:lnTo>
                    <a:pt x="1673" y="82"/>
                  </a:lnTo>
                  <a:lnTo>
                    <a:pt x="964" y="46"/>
                  </a:lnTo>
                  <a:lnTo>
                    <a:pt x="362" y="5"/>
                  </a:lnTo>
                  <a:lnTo>
                    <a:pt x="293" y="0"/>
                  </a:lnTo>
                  <a:lnTo>
                    <a:pt x="293" y="0"/>
                  </a:lnTo>
                  <a:lnTo>
                    <a:pt x="293" y="0"/>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6" name="Freeform 136"/>
            <p:cNvSpPr>
              <a:spLocks/>
            </p:cNvSpPr>
            <p:nvPr/>
          </p:nvSpPr>
          <p:spPr bwMode="auto">
            <a:xfrm>
              <a:off x="725" y="1430"/>
              <a:ext cx="360" cy="98"/>
            </a:xfrm>
            <a:custGeom>
              <a:avLst/>
              <a:gdLst>
                <a:gd name="T0" fmla="*/ 0 w 1438"/>
                <a:gd name="T1" fmla="*/ 202 h 394"/>
                <a:gd name="T2" fmla="*/ 9 w 1438"/>
                <a:gd name="T3" fmla="*/ 93 h 394"/>
                <a:gd name="T4" fmla="*/ 123 w 1438"/>
                <a:gd name="T5" fmla="*/ 88 h 394"/>
                <a:gd name="T6" fmla="*/ 621 w 1438"/>
                <a:gd name="T7" fmla="*/ 47 h 394"/>
                <a:gd name="T8" fmla="*/ 826 w 1438"/>
                <a:gd name="T9" fmla="*/ 24 h 394"/>
                <a:gd name="T10" fmla="*/ 1247 w 1438"/>
                <a:gd name="T11" fmla="*/ 20 h 394"/>
                <a:gd name="T12" fmla="*/ 1392 w 1438"/>
                <a:gd name="T13" fmla="*/ 15 h 394"/>
                <a:gd name="T14" fmla="*/ 1438 w 1438"/>
                <a:gd name="T15" fmla="*/ 0 h 394"/>
                <a:gd name="T16" fmla="*/ 1411 w 1438"/>
                <a:gd name="T17" fmla="*/ 394 h 394"/>
                <a:gd name="T18" fmla="*/ 1338 w 1438"/>
                <a:gd name="T19" fmla="*/ 273 h 394"/>
                <a:gd name="T20" fmla="*/ 0 w 1438"/>
                <a:gd name="T21" fmla="*/ 202 h 394"/>
                <a:gd name="T22" fmla="*/ 0 w 1438"/>
                <a:gd name="T23" fmla="*/ 202 h 394"/>
                <a:gd name="T24" fmla="*/ 0 w 1438"/>
                <a:gd name="T25" fmla="*/ 20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8" h="394">
                  <a:moveTo>
                    <a:pt x="0" y="202"/>
                  </a:moveTo>
                  <a:lnTo>
                    <a:pt x="9" y="93"/>
                  </a:lnTo>
                  <a:lnTo>
                    <a:pt x="123" y="88"/>
                  </a:lnTo>
                  <a:lnTo>
                    <a:pt x="621" y="47"/>
                  </a:lnTo>
                  <a:lnTo>
                    <a:pt x="826" y="24"/>
                  </a:lnTo>
                  <a:lnTo>
                    <a:pt x="1247" y="20"/>
                  </a:lnTo>
                  <a:lnTo>
                    <a:pt x="1392" y="15"/>
                  </a:lnTo>
                  <a:lnTo>
                    <a:pt x="1438" y="0"/>
                  </a:lnTo>
                  <a:lnTo>
                    <a:pt x="1411" y="394"/>
                  </a:lnTo>
                  <a:lnTo>
                    <a:pt x="1338" y="273"/>
                  </a:lnTo>
                  <a:lnTo>
                    <a:pt x="0" y="202"/>
                  </a:lnTo>
                  <a:lnTo>
                    <a:pt x="0" y="202"/>
                  </a:lnTo>
                  <a:lnTo>
                    <a:pt x="0" y="202"/>
                  </a:lnTo>
                  <a:close/>
                </a:path>
              </a:pathLst>
            </a:custGeom>
            <a:solidFill>
              <a:srgbClr val="E8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7" name="Freeform 137"/>
            <p:cNvSpPr>
              <a:spLocks/>
            </p:cNvSpPr>
            <p:nvPr/>
          </p:nvSpPr>
          <p:spPr bwMode="auto">
            <a:xfrm>
              <a:off x="819" y="1383"/>
              <a:ext cx="195" cy="44"/>
            </a:xfrm>
            <a:custGeom>
              <a:avLst/>
              <a:gdLst>
                <a:gd name="T0" fmla="*/ 39 w 781"/>
                <a:gd name="T1" fmla="*/ 0 h 173"/>
                <a:gd name="T2" fmla="*/ 42 w 781"/>
                <a:gd name="T3" fmla="*/ 55 h 173"/>
                <a:gd name="T4" fmla="*/ 0 w 781"/>
                <a:gd name="T5" fmla="*/ 137 h 173"/>
                <a:gd name="T6" fmla="*/ 242 w 781"/>
                <a:gd name="T7" fmla="*/ 83 h 173"/>
                <a:gd name="T8" fmla="*/ 365 w 781"/>
                <a:gd name="T9" fmla="*/ 105 h 173"/>
                <a:gd name="T10" fmla="*/ 229 w 781"/>
                <a:gd name="T11" fmla="*/ 173 h 173"/>
                <a:gd name="T12" fmla="*/ 781 w 781"/>
                <a:gd name="T13" fmla="*/ 137 h 173"/>
                <a:gd name="T14" fmla="*/ 769 w 781"/>
                <a:gd name="T15" fmla="*/ 63 h 173"/>
                <a:gd name="T16" fmla="*/ 644 w 781"/>
                <a:gd name="T17" fmla="*/ 78 h 173"/>
                <a:gd name="T18" fmla="*/ 580 w 781"/>
                <a:gd name="T19" fmla="*/ 9 h 173"/>
                <a:gd name="T20" fmla="*/ 39 w 781"/>
                <a:gd name="T21" fmla="*/ 0 h 173"/>
                <a:gd name="T22" fmla="*/ 39 w 781"/>
                <a:gd name="T23" fmla="*/ 0 h 173"/>
                <a:gd name="T24" fmla="*/ 39 w 781"/>
                <a:gd name="T25"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173">
                  <a:moveTo>
                    <a:pt x="39" y="0"/>
                  </a:moveTo>
                  <a:lnTo>
                    <a:pt x="42" y="55"/>
                  </a:lnTo>
                  <a:lnTo>
                    <a:pt x="0" y="137"/>
                  </a:lnTo>
                  <a:lnTo>
                    <a:pt x="242" y="83"/>
                  </a:lnTo>
                  <a:lnTo>
                    <a:pt x="365" y="105"/>
                  </a:lnTo>
                  <a:lnTo>
                    <a:pt x="229" y="173"/>
                  </a:lnTo>
                  <a:lnTo>
                    <a:pt x="781" y="137"/>
                  </a:lnTo>
                  <a:lnTo>
                    <a:pt x="769" y="63"/>
                  </a:lnTo>
                  <a:lnTo>
                    <a:pt x="644" y="78"/>
                  </a:lnTo>
                  <a:lnTo>
                    <a:pt x="580" y="9"/>
                  </a:lnTo>
                  <a:lnTo>
                    <a:pt x="39" y="0"/>
                  </a:lnTo>
                  <a:lnTo>
                    <a:pt x="39" y="0"/>
                  </a:lnTo>
                  <a:lnTo>
                    <a:pt x="39"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8" name="Freeform 138"/>
            <p:cNvSpPr>
              <a:spLocks/>
            </p:cNvSpPr>
            <p:nvPr/>
          </p:nvSpPr>
          <p:spPr bwMode="auto">
            <a:xfrm>
              <a:off x="973" y="1101"/>
              <a:ext cx="91" cy="291"/>
            </a:xfrm>
            <a:custGeom>
              <a:avLst/>
              <a:gdLst>
                <a:gd name="T0" fmla="*/ 43 w 365"/>
                <a:gd name="T1" fmla="*/ 1110 h 1163"/>
                <a:gd name="T2" fmla="*/ 145 w 365"/>
                <a:gd name="T3" fmla="*/ 1078 h 1163"/>
                <a:gd name="T4" fmla="*/ 297 w 365"/>
                <a:gd name="T5" fmla="*/ 210 h 1163"/>
                <a:gd name="T6" fmla="*/ 346 w 365"/>
                <a:gd name="T7" fmla="*/ 0 h 1163"/>
                <a:gd name="T8" fmla="*/ 365 w 365"/>
                <a:gd name="T9" fmla="*/ 64 h 1163"/>
                <a:gd name="T10" fmla="*/ 323 w 365"/>
                <a:gd name="T11" fmla="*/ 513 h 1163"/>
                <a:gd name="T12" fmla="*/ 251 w 365"/>
                <a:gd name="T13" fmla="*/ 1069 h 1163"/>
                <a:gd name="T14" fmla="*/ 235 w 365"/>
                <a:gd name="T15" fmla="*/ 1121 h 1163"/>
                <a:gd name="T16" fmla="*/ 99 w 365"/>
                <a:gd name="T17" fmla="*/ 1163 h 1163"/>
                <a:gd name="T18" fmla="*/ 0 w 365"/>
                <a:gd name="T19" fmla="*/ 1137 h 1163"/>
                <a:gd name="T20" fmla="*/ 43 w 365"/>
                <a:gd name="T21" fmla="*/ 1110 h 1163"/>
                <a:gd name="T22" fmla="*/ 43 w 365"/>
                <a:gd name="T23" fmla="*/ 1110 h 1163"/>
                <a:gd name="T24" fmla="*/ 43 w 365"/>
                <a:gd name="T25" fmla="*/ 1110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5" h="1163">
                  <a:moveTo>
                    <a:pt x="43" y="1110"/>
                  </a:moveTo>
                  <a:lnTo>
                    <a:pt x="145" y="1078"/>
                  </a:lnTo>
                  <a:lnTo>
                    <a:pt x="297" y="210"/>
                  </a:lnTo>
                  <a:lnTo>
                    <a:pt x="346" y="0"/>
                  </a:lnTo>
                  <a:lnTo>
                    <a:pt x="365" y="64"/>
                  </a:lnTo>
                  <a:lnTo>
                    <a:pt x="323" y="513"/>
                  </a:lnTo>
                  <a:lnTo>
                    <a:pt x="251" y="1069"/>
                  </a:lnTo>
                  <a:lnTo>
                    <a:pt x="235" y="1121"/>
                  </a:lnTo>
                  <a:lnTo>
                    <a:pt x="99" y="1163"/>
                  </a:lnTo>
                  <a:lnTo>
                    <a:pt x="0" y="1137"/>
                  </a:lnTo>
                  <a:lnTo>
                    <a:pt x="43" y="1110"/>
                  </a:lnTo>
                  <a:lnTo>
                    <a:pt x="43" y="1110"/>
                  </a:lnTo>
                  <a:lnTo>
                    <a:pt x="43" y="111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59" name="Freeform 139"/>
            <p:cNvSpPr>
              <a:spLocks/>
            </p:cNvSpPr>
            <p:nvPr/>
          </p:nvSpPr>
          <p:spPr bwMode="auto">
            <a:xfrm>
              <a:off x="804" y="1338"/>
              <a:ext cx="174" cy="28"/>
            </a:xfrm>
            <a:custGeom>
              <a:avLst/>
              <a:gdLst>
                <a:gd name="T0" fmla="*/ 0 w 695"/>
                <a:gd name="T1" fmla="*/ 62 h 115"/>
                <a:gd name="T2" fmla="*/ 20 w 695"/>
                <a:gd name="T3" fmla="*/ 115 h 115"/>
                <a:gd name="T4" fmla="*/ 68 w 695"/>
                <a:gd name="T5" fmla="*/ 91 h 115"/>
                <a:gd name="T6" fmla="*/ 695 w 695"/>
                <a:gd name="T7" fmla="*/ 36 h 115"/>
                <a:gd name="T8" fmla="*/ 695 w 695"/>
                <a:gd name="T9" fmla="*/ 7 h 115"/>
                <a:gd name="T10" fmla="*/ 420 w 695"/>
                <a:gd name="T11" fmla="*/ 0 h 115"/>
                <a:gd name="T12" fmla="*/ 0 w 695"/>
                <a:gd name="T13" fmla="*/ 62 h 115"/>
                <a:gd name="T14" fmla="*/ 0 w 695"/>
                <a:gd name="T15" fmla="*/ 62 h 115"/>
                <a:gd name="T16" fmla="*/ 0 w 695"/>
                <a:gd name="T17" fmla="*/ 6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5" h="115">
                  <a:moveTo>
                    <a:pt x="0" y="62"/>
                  </a:moveTo>
                  <a:lnTo>
                    <a:pt x="20" y="115"/>
                  </a:lnTo>
                  <a:lnTo>
                    <a:pt x="68" y="91"/>
                  </a:lnTo>
                  <a:lnTo>
                    <a:pt x="695" y="36"/>
                  </a:lnTo>
                  <a:lnTo>
                    <a:pt x="695" y="7"/>
                  </a:lnTo>
                  <a:lnTo>
                    <a:pt x="420" y="0"/>
                  </a:lnTo>
                  <a:lnTo>
                    <a:pt x="0" y="62"/>
                  </a:lnTo>
                  <a:lnTo>
                    <a:pt x="0" y="62"/>
                  </a:lnTo>
                  <a:lnTo>
                    <a:pt x="0" y="6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0" name="Freeform 140"/>
            <p:cNvSpPr>
              <a:spLocks/>
            </p:cNvSpPr>
            <p:nvPr/>
          </p:nvSpPr>
          <p:spPr bwMode="auto">
            <a:xfrm>
              <a:off x="746" y="1069"/>
              <a:ext cx="269" cy="252"/>
            </a:xfrm>
            <a:custGeom>
              <a:avLst/>
              <a:gdLst>
                <a:gd name="T0" fmla="*/ 179 w 1076"/>
                <a:gd name="T1" fmla="*/ 1006 h 1006"/>
                <a:gd name="T2" fmla="*/ 14 w 1076"/>
                <a:gd name="T3" fmla="*/ 442 h 1006"/>
                <a:gd name="T4" fmla="*/ 0 w 1076"/>
                <a:gd name="T5" fmla="*/ 306 h 1006"/>
                <a:gd name="T6" fmla="*/ 23 w 1076"/>
                <a:gd name="T7" fmla="*/ 246 h 1006"/>
                <a:gd name="T8" fmla="*/ 118 w 1076"/>
                <a:gd name="T9" fmla="*/ 187 h 1006"/>
                <a:gd name="T10" fmla="*/ 520 w 1076"/>
                <a:gd name="T11" fmla="*/ 78 h 1006"/>
                <a:gd name="T12" fmla="*/ 963 w 1076"/>
                <a:gd name="T13" fmla="*/ 4 h 1006"/>
                <a:gd name="T14" fmla="*/ 1058 w 1076"/>
                <a:gd name="T15" fmla="*/ 0 h 1006"/>
                <a:gd name="T16" fmla="*/ 1076 w 1076"/>
                <a:gd name="T17" fmla="*/ 46 h 1006"/>
                <a:gd name="T18" fmla="*/ 1044 w 1076"/>
                <a:gd name="T19" fmla="*/ 292 h 1006"/>
                <a:gd name="T20" fmla="*/ 976 w 1076"/>
                <a:gd name="T21" fmla="*/ 155 h 1006"/>
                <a:gd name="T22" fmla="*/ 825 w 1076"/>
                <a:gd name="T23" fmla="*/ 69 h 1006"/>
                <a:gd name="T24" fmla="*/ 598 w 1076"/>
                <a:gd name="T25" fmla="*/ 96 h 1006"/>
                <a:gd name="T26" fmla="*/ 187 w 1076"/>
                <a:gd name="T27" fmla="*/ 246 h 1006"/>
                <a:gd name="T28" fmla="*/ 100 w 1076"/>
                <a:gd name="T29" fmla="*/ 333 h 1006"/>
                <a:gd name="T30" fmla="*/ 104 w 1076"/>
                <a:gd name="T31" fmla="*/ 562 h 1006"/>
                <a:gd name="T32" fmla="*/ 191 w 1076"/>
                <a:gd name="T33" fmla="*/ 813 h 1006"/>
                <a:gd name="T34" fmla="*/ 210 w 1076"/>
                <a:gd name="T35" fmla="*/ 940 h 1006"/>
                <a:gd name="T36" fmla="*/ 179 w 1076"/>
                <a:gd name="T37" fmla="*/ 1006 h 1006"/>
                <a:gd name="T38" fmla="*/ 179 w 1076"/>
                <a:gd name="T39" fmla="*/ 1006 h 1006"/>
                <a:gd name="T40" fmla="*/ 179 w 1076"/>
                <a:gd name="T41" fmla="*/ 1006 h 1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6" h="1006">
                  <a:moveTo>
                    <a:pt x="179" y="1006"/>
                  </a:moveTo>
                  <a:lnTo>
                    <a:pt x="14" y="442"/>
                  </a:lnTo>
                  <a:lnTo>
                    <a:pt x="0" y="306"/>
                  </a:lnTo>
                  <a:lnTo>
                    <a:pt x="23" y="246"/>
                  </a:lnTo>
                  <a:lnTo>
                    <a:pt x="118" y="187"/>
                  </a:lnTo>
                  <a:lnTo>
                    <a:pt x="520" y="78"/>
                  </a:lnTo>
                  <a:lnTo>
                    <a:pt x="963" y="4"/>
                  </a:lnTo>
                  <a:lnTo>
                    <a:pt x="1058" y="0"/>
                  </a:lnTo>
                  <a:lnTo>
                    <a:pt x="1076" y="46"/>
                  </a:lnTo>
                  <a:lnTo>
                    <a:pt x="1044" y="292"/>
                  </a:lnTo>
                  <a:lnTo>
                    <a:pt x="976" y="155"/>
                  </a:lnTo>
                  <a:lnTo>
                    <a:pt x="825" y="69"/>
                  </a:lnTo>
                  <a:lnTo>
                    <a:pt x="598" y="96"/>
                  </a:lnTo>
                  <a:lnTo>
                    <a:pt x="187" y="246"/>
                  </a:lnTo>
                  <a:lnTo>
                    <a:pt x="100" y="333"/>
                  </a:lnTo>
                  <a:lnTo>
                    <a:pt x="104" y="562"/>
                  </a:lnTo>
                  <a:lnTo>
                    <a:pt x="191" y="813"/>
                  </a:lnTo>
                  <a:lnTo>
                    <a:pt x="210" y="940"/>
                  </a:lnTo>
                  <a:lnTo>
                    <a:pt x="179" y="1006"/>
                  </a:lnTo>
                  <a:lnTo>
                    <a:pt x="179" y="1006"/>
                  </a:lnTo>
                  <a:lnTo>
                    <a:pt x="179" y="1006"/>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1" name="Freeform 141"/>
            <p:cNvSpPr>
              <a:spLocks/>
            </p:cNvSpPr>
            <p:nvPr/>
          </p:nvSpPr>
          <p:spPr bwMode="auto">
            <a:xfrm>
              <a:off x="954" y="1446"/>
              <a:ext cx="116" cy="42"/>
            </a:xfrm>
            <a:custGeom>
              <a:avLst/>
              <a:gdLst>
                <a:gd name="T0" fmla="*/ 0 w 463"/>
                <a:gd name="T1" fmla="*/ 162 h 169"/>
                <a:gd name="T2" fmla="*/ 37 w 463"/>
                <a:gd name="T3" fmla="*/ 0 h 169"/>
                <a:gd name="T4" fmla="*/ 463 w 463"/>
                <a:gd name="T5" fmla="*/ 18 h 169"/>
                <a:gd name="T6" fmla="*/ 448 w 463"/>
                <a:gd name="T7" fmla="*/ 97 h 169"/>
                <a:gd name="T8" fmla="*/ 425 w 463"/>
                <a:gd name="T9" fmla="*/ 51 h 169"/>
                <a:gd name="T10" fmla="*/ 106 w 463"/>
                <a:gd name="T11" fmla="*/ 69 h 169"/>
                <a:gd name="T12" fmla="*/ 46 w 463"/>
                <a:gd name="T13" fmla="*/ 169 h 169"/>
                <a:gd name="T14" fmla="*/ 0 w 463"/>
                <a:gd name="T15" fmla="*/ 162 h 169"/>
                <a:gd name="T16" fmla="*/ 0 w 463"/>
                <a:gd name="T17" fmla="*/ 162 h 169"/>
                <a:gd name="T18" fmla="*/ 0 w 463"/>
                <a:gd name="T19" fmla="*/ 16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3" h="169">
                  <a:moveTo>
                    <a:pt x="0" y="162"/>
                  </a:moveTo>
                  <a:lnTo>
                    <a:pt x="37" y="0"/>
                  </a:lnTo>
                  <a:lnTo>
                    <a:pt x="463" y="18"/>
                  </a:lnTo>
                  <a:lnTo>
                    <a:pt x="448" y="97"/>
                  </a:lnTo>
                  <a:lnTo>
                    <a:pt x="425" y="51"/>
                  </a:lnTo>
                  <a:lnTo>
                    <a:pt x="106" y="69"/>
                  </a:lnTo>
                  <a:lnTo>
                    <a:pt x="46" y="169"/>
                  </a:lnTo>
                  <a:lnTo>
                    <a:pt x="0" y="162"/>
                  </a:lnTo>
                  <a:lnTo>
                    <a:pt x="0" y="162"/>
                  </a:lnTo>
                  <a:lnTo>
                    <a:pt x="0" y="162"/>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2" name="Freeform 142"/>
            <p:cNvSpPr>
              <a:spLocks/>
            </p:cNvSpPr>
            <p:nvPr/>
          </p:nvSpPr>
          <p:spPr bwMode="auto">
            <a:xfrm>
              <a:off x="998" y="1466"/>
              <a:ext cx="57" cy="25"/>
            </a:xfrm>
            <a:custGeom>
              <a:avLst/>
              <a:gdLst>
                <a:gd name="T0" fmla="*/ 0 w 226"/>
                <a:gd name="T1" fmla="*/ 74 h 102"/>
                <a:gd name="T2" fmla="*/ 38 w 226"/>
                <a:gd name="T3" fmla="*/ 98 h 102"/>
                <a:gd name="T4" fmla="*/ 123 w 226"/>
                <a:gd name="T5" fmla="*/ 102 h 102"/>
                <a:gd name="T6" fmla="*/ 125 w 226"/>
                <a:gd name="T7" fmla="*/ 67 h 102"/>
                <a:gd name="T8" fmla="*/ 226 w 226"/>
                <a:gd name="T9" fmla="*/ 9 h 102"/>
                <a:gd name="T10" fmla="*/ 65 w 226"/>
                <a:gd name="T11" fmla="*/ 0 h 102"/>
                <a:gd name="T12" fmla="*/ 29 w 226"/>
                <a:gd name="T13" fmla="*/ 50 h 102"/>
                <a:gd name="T14" fmla="*/ 0 w 226"/>
                <a:gd name="T15" fmla="*/ 74 h 102"/>
                <a:gd name="T16" fmla="*/ 0 w 226"/>
                <a:gd name="T17" fmla="*/ 74 h 102"/>
                <a:gd name="T18" fmla="*/ 0 w 226"/>
                <a:gd name="T19" fmla="*/ 7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102">
                  <a:moveTo>
                    <a:pt x="0" y="74"/>
                  </a:moveTo>
                  <a:lnTo>
                    <a:pt x="38" y="98"/>
                  </a:lnTo>
                  <a:lnTo>
                    <a:pt x="123" y="102"/>
                  </a:lnTo>
                  <a:lnTo>
                    <a:pt x="125" y="67"/>
                  </a:lnTo>
                  <a:lnTo>
                    <a:pt x="226" y="9"/>
                  </a:lnTo>
                  <a:lnTo>
                    <a:pt x="65" y="0"/>
                  </a:lnTo>
                  <a:lnTo>
                    <a:pt x="29" y="50"/>
                  </a:lnTo>
                  <a:lnTo>
                    <a:pt x="0" y="74"/>
                  </a:lnTo>
                  <a:lnTo>
                    <a:pt x="0" y="74"/>
                  </a:lnTo>
                  <a:lnTo>
                    <a:pt x="0" y="74"/>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3" name="Freeform 143"/>
            <p:cNvSpPr>
              <a:spLocks/>
            </p:cNvSpPr>
            <p:nvPr/>
          </p:nvSpPr>
          <p:spPr bwMode="auto">
            <a:xfrm>
              <a:off x="628" y="1560"/>
              <a:ext cx="468" cy="30"/>
            </a:xfrm>
            <a:custGeom>
              <a:avLst/>
              <a:gdLst>
                <a:gd name="T0" fmla="*/ 46 w 1871"/>
                <a:gd name="T1" fmla="*/ 79 h 120"/>
                <a:gd name="T2" fmla="*/ 0 w 1871"/>
                <a:gd name="T3" fmla="*/ 27 h 120"/>
                <a:gd name="T4" fmla="*/ 137 w 1871"/>
                <a:gd name="T5" fmla="*/ 0 h 120"/>
                <a:gd name="T6" fmla="*/ 1826 w 1871"/>
                <a:gd name="T7" fmla="*/ 32 h 120"/>
                <a:gd name="T8" fmla="*/ 1871 w 1871"/>
                <a:gd name="T9" fmla="*/ 67 h 120"/>
                <a:gd name="T10" fmla="*/ 1800 w 1871"/>
                <a:gd name="T11" fmla="*/ 120 h 120"/>
                <a:gd name="T12" fmla="*/ 894 w 1871"/>
                <a:gd name="T13" fmla="*/ 91 h 120"/>
                <a:gd name="T14" fmla="*/ 297 w 1871"/>
                <a:gd name="T15" fmla="*/ 69 h 120"/>
                <a:gd name="T16" fmla="*/ 108 w 1871"/>
                <a:gd name="T17" fmla="*/ 104 h 120"/>
                <a:gd name="T18" fmla="*/ 46 w 1871"/>
                <a:gd name="T19" fmla="*/ 79 h 120"/>
                <a:gd name="T20" fmla="*/ 46 w 1871"/>
                <a:gd name="T21" fmla="*/ 79 h 120"/>
                <a:gd name="T22" fmla="*/ 46 w 1871"/>
                <a:gd name="T23" fmla="*/ 7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1" h="120">
                  <a:moveTo>
                    <a:pt x="46" y="79"/>
                  </a:moveTo>
                  <a:lnTo>
                    <a:pt x="0" y="27"/>
                  </a:lnTo>
                  <a:lnTo>
                    <a:pt x="137" y="0"/>
                  </a:lnTo>
                  <a:lnTo>
                    <a:pt x="1826" y="32"/>
                  </a:lnTo>
                  <a:lnTo>
                    <a:pt x="1871" y="67"/>
                  </a:lnTo>
                  <a:lnTo>
                    <a:pt x="1800" y="120"/>
                  </a:lnTo>
                  <a:lnTo>
                    <a:pt x="894" y="91"/>
                  </a:lnTo>
                  <a:lnTo>
                    <a:pt x="297" y="69"/>
                  </a:lnTo>
                  <a:lnTo>
                    <a:pt x="108" y="104"/>
                  </a:lnTo>
                  <a:lnTo>
                    <a:pt x="46" y="79"/>
                  </a:lnTo>
                  <a:lnTo>
                    <a:pt x="46" y="79"/>
                  </a:lnTo>
                  <a:lnTo>
                    <a:pt x="46" y="7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4" name="Freeform 144"/>
            <p:cNvSpPr>
              <a:spLocks/>
            </p:cNvSpPr>
            <p:nvPr/>
          </p:nvSpPr>
          <p:spPr bwMode="auto">
            <a:xfrm>
              <a:off x="666" y="1425"/>
              <a:ext cx="24" cy="80"/>
            </a:xfrm>
            <a:custGeom>
              <a:avLst/>
              <a:gdLst>
                <a:gd name="T0" fmla="*/ 97 w 97"/>
                <a:gd name="T1" fmla="*/ 22 h 322"/>
                <a:gd name="T2" fmla="*/ 88 w 97"/>
                <a:gd name="T3" fmla="*/ 48 h 322"/>
                <a:gd name="T4" fmla="*/ 44 w 97"/>
                <a:gd name="T5" fmla="*/ 190 h 322"/>
                <a:gd name="T6" fmla="*/ 23 w 97"/>
                <a:gd name="T7" fmla="*/ 310 h 322"/>
                <a:gd name="T8" fmla="*/ 10 w 97"/>
                <a:gd name="T9" fmla="*/ 322 h 322"/>
                <a:gd name="T10" fmla="*/ 0 w 97"/>
                <a:gd name="T11" fmla="*/ 308 h 322"/>
                <a:gd name="T12" fmla="*/ 1 w 97"/>
                <a:gd name="T13" fmla="*/ 183 h 322"/>
                <a:gd name="T14" fmla="*/ 22 w 97"/>
                <a:gd name="T15" fmla="*/ 105 h 322"/>
                <a:gd name="T16" fmla="*/ 48 w 97"/>
                <a:gd name="T17" fmla="*/ 30 h 322"/>
                <a:gd name="T18" fmla="*/ 70 w 97"/>
                <a:gd name="T19" fmla="*/ 8 h 322"/>
                <a:gd name="T20" fmla="*/ 79 w 97"/>
                <a:gd name="T21" fmla="*/ 0 h 322"/>
                <a:gd name="T22" fmla="*/ 90 w 97"/>
                <a:gd name="T23" fmla="*/ 1 h 322"/>
                <a:gd name="T24" fmla="*/ 97 w 97"/>
                <a:gd name="T25" fmla="*/ 22 h 322"/>
                <a:gd name="T26" fmla="*/ 97 w 97"/>
                <a:gd name="T27" fmla="*/ 22 h 322"/>
                <a:gd name="T28" fmla="*/ 97 w 97"/>
                <a:gd name="T29" fmla="*/ 22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322">
                  <a:moveTo>
                    <a:pt x="97" y="22"/>
                  </a:moveTo>
                  <a:lnTo>
                    <a:pt x="88" y="48"/>
                  </a:lnTo>
                  <a:lnTo>
                    <a:pt x="44" y="190"/>
                  </a:lnTo>
                  <a:lnTo>
                    <a:pt x="23" y="310"/>
                  </a:lnTo>
                  <a:lnTo>
                    <a:pt x="10" y="322"/>
                  </a:lnTo>
                  <a:lnTo>
                    <a:pt x="0" y="308"/>
                  </a:lnTo>
                  <a:lnTo>
                    <a:pt x="1" y="183"/>
                  </a:lnTo>
                  <a:lnTo>
                    <a:pt x="22" y="105"/>
                  </a:lnTo>
                  <a:lnTo>
                    <a:pt x="48" y="30"/>
                  </a:lnTo>
                  <a:lnTo>
                    <a:pt x="70" y="8"/>
                  </a:lnTo>
                  <a:lnTo>
                    <a:pt x="79" y="0"/>
                  </a:lnTo>
                  <a:lnTo>
                    <a:pt x="90" y="1"/>
                  </a:lnTo>
                  <a:lnTo>
                    <a:pt x="97" y="22"/>
                  </a:lnTo>
                  <a:lnTo>
                    <a:pt x="97" y="22"/>
                  </a:lnTo>
                  <a:lnTo>
                    <a:pt x="97"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5" name="Freeform 145"/>
            <p:cNvSpPr>
              <a:spLocks/>
            </p:cNvSpPr>
            <p:nvPr/>
          </p:nvSpPr>
          <p:spPr bwMode="auto">
            <a:xfrm>
              <a:off x="567" y="1448"/>
              <a:ext cx="56" cy="119"/>
            </a:xfrm>
            <a:custGeom>
              <a:avLst/>
              <a:gdLst>
                <a:gd name="T0" fmla="*/ 23 w 225"/>
                <a:gd name="T1" fmla="*/ 9 h 477"/>
                <a:gd name="T2" fmla="*/ 25 w 225"/>
                <a:gd name="T3" fmla="*/ 32 h 477"/>
                <a:gd name="T4" fmla="*/ 50 w 225"/>
                <a:gd name="T5" fmla="*/ 91 h 477"/>
                <a:gd name="T6" fmla="*/ 67 w 225"/>
                <a:gd name="T7" fmla="*/ 156 h 477"/>
                <a:gd name="T8" fmla="*/ 84 w 225"/>
                <a:gd name="T9" fmla="*/ 211 h 477"/>
                <a:gd name="T10" fmla="*/ 108 w 225"/>
                <a:gd name="T11" fmla="*/ 331 h 477"/>
                <a:gd name="T12" fmla="*/ 119 w 225"/>
                <a:gd name="T13" fmla="*/ 423 h 477"/>
                <a:gd name="T14" fmla="*/ 144 w 225"/>
                <a:gd name="T15" fmla="*/ 437 h 477"/>
                <a:gd name="T16" fmla="*/ 165 w 225"/>
                <a:gd name="T17" fmla="*/ 448 h 477"/>
                <a:gd name="T18" fmla="*/ 217 w 225"/>
                <a:gd name="T19" fmla="*/ 459 h 477"/>
                <a:gd name="T20" fmla="*/ 225 w 225"/>
                <a:gd name="T21" fmla="*/ 468 h 477"/>
                <a:gd name="T22" fmla="*/ 216 w 225"/>
                <a:gd name="T23" fmla="*/ 477 h 477"/>
                <a:gd name="T24" fmla="*/ 152 w 225"/>
                <a:gd name="T25" fmla="*/ 470 h 477"/>
                <a:gd name="T26" fmla="*/ 93 w 225"/>
                <a:gd name="T27" fmla="*/ 447 h 477"/>
                <a:gd name="T28" fmla="*/ 79 w 225"/>
                <a:gd name="T29" fmla="*/ 395 h 477"/>
                <a:gd name="T30" fmla="*/ 71 w 225"/>
                <a:gd name="T31" fmla="*/ 337 h 477"/>
                <a:gd name="T32" fmla="*/ 56 w 225"/>
                <a:gd name="T33" fmla="*/ 217 h 477"/>
                <a:gd name="T34" fmla="*/ 34 w 225"/>
                <a:gd name="T35" fmla="*/ 95 h 477"/>
                <a:gd name="T36" fmla="*/ 8 w 225"/>
                <a:gd name="T37" fmla="*/ 38 h 477"/>
                <a:gd name="T38" fmla="*/ 0 w 225"/>
                <a:gd name="T39" fmla="*/ 14 h 477"/>
                <a:gd name="T40" fmla="*/ 1 w 225"/>
                <a:gd name="T41" fmla="*/ 5 h 477"/>
                <a:gd name="T42" fmla="*/ 9 w 225"/>
                <a:gd name="T43" fmla="*/ 0 h 477"/>
                <a:gd name="T44" fmla="*/ 23 w 225"/>
                <a:gd name="T45" fmla="*/ 9 h 477"/>
                <a:gd name="T46" fmla="*/ 23 w 225"/>
                <a:gd name="T47" fmla="*/ 9 h 477"/>
                <a:gd name="T48" fmla="*/ 23 w 225"/>
                <a:gd name="T49" fmla="*/ 9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5" h="477">
                  <a:moveTo>
                    <a:pt x="23" y="9"/>
                  </a:moveTo>
                  <a:lnTo>
                    <a:pt x="25" y="32"/>
                  </a:lnTo>
                  <a:lnTo>
                    <a:pt x="50" y="91"/>
                  </a:lnTo>
                  <a:lnTo>
                    <a:pt x="67" y="156"/>
                  </a:lnTo>
                  <a:lnTo>
                    <a:pt x="84" y="211"/>
                  </a:lnTo>
                  <a:lnTo>
                    <a:pt x="108" y="331"/>
                  </a:lnTo>
                  <a:lnTo>
                    <a:pt x="119" y="423"/>
                  </a:lnTo>
                  <a:lnTo>
                    <a:pt x="144" y="437"/>
                  </a:lnTo>
                  <a:lnTo>
                    <a:pt x="165" y="448"/>
                  </a:lnTo>
                  <a:lnTo>
                    <a:pt x="217" y="459"/>
                  </a:lnTo>
                  <a:lnTo>
                    <a:pt x="225" y="468"/>
                  </a:lnTo>
                  <a:lnTo>
                    <a:pt x="216" y="477"/>
                  </a:lnTo>
                  <a:lnTo>
                    <a:pt x="152" y="470"/>
                  </a:lnTo>
                  <a:lnTo>
                    <a:pt x="93" y="447"/>
                  </a:lnTo>
                  <a:lnTo>
                    <a:pt x="79" y="395"/>
                  </a:lnTo>
                  <a:lnTo>
                    <a:pt x="71" y="337"/>
                  </a:lnTo>
                  <a:lnTo>
                    <a:pt x="56" y="217"/>
                  </a:lnTo>
                  <a:lnTo>
                    <a:pt x="34" y="95"/>
                  </a:lnTo>
                  <a:lnTo>
                    <a:pt x="8" y="38"/>
                  </a:lnTo>
                  <a:lnTo>
                    <a:pt x="0" y="14"/>
                  </a:lnTo>
                  <a:lnTo>
                    <a:pt x="1" y="5"/>
                  </a:lnTo>
                  <a:lnTo>
                    <a:pt x="9" y="0"/>
                  </a:lnTo>
                  <a:lnTo>
                    <a:pt x="23" y="9"/>
                  </a:lnTo>
                  <a:lnTo>
                    <a:pt x="23" y="9"/>
                  </a:lnTo>
                  <a:lnTo>
                    <a:pt x="2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6" name="Freeform 146"/>
            <p:cNvSpPr>
              <a:spLocks/>
            </p:cNvSpPr>
            <p:nvPr/>
          </p:nvSpPr>
          <p:spPr bwMode="auto">
            <a:xfrm>
              <a:off x="619" y="1448"/>
              <a:ext cx="36" cy="47"/>
            </a:xfrm>
            <a:custGeom>
              <a:avLst/>
              <a:gdLst>
                <a:gd name="T0" fmla="*/ 15 w 145"/>
                <a:gd name="T1" fmla="*/ 0 h 188"/>
                <a:gd name="T2" fmla="*/ 48 w 145"/>
                <a:gd name="T3" fmla="*/ 20 h 188"/>
                <a:gd name="T4" fmla="*/ 79 w 145"/>
                <a:gd name="T5" fmla="*/ 37 h 188"/>
                <a:gd name="T6" fmla="*/ 119 w 145"/>
                <a:gd name="T7" fmla="*/ 105 h 188"/>
                <a:gd name="T8" fmla="*/ 145 w 145"/>
                <a:gd name="T9" fmla="*/ 178 h 188"/>
                <a:gd name="T10" fmla="*/ 139 w 145"/>
                <a:gd name="T11" fmla="*/ 188 h 188"/>
                <a:gd name="T12" fmla="*/ 128 w 145"/>
                <a:gd name="T13" fmla="*/ 184 h 188"/>
                <a:gd name="T14" fmla="*/ 114 w 145"/>
                <a:gd name="T15" fmla="*/ 148 h 188"/>
                <a:gd name="T16" fmla="*/ 99 w 145"/>
                <a:gd name="T17" fmla="*/ 120 h 188"/>
                <a:gd name="T18" fmla="*/ 80 w 145"/>
                <a:gd name="T19" fmla="*/ 92 h 188"/>
                <a:gd name="T20" fmla="*/ 57 w 145"/>
                <a:gd name="T21" fmla="*/ 62 h 188"/>
                <a:gd name="T22" fmla="*/ 3 w 145"/>
                <a:gd name="T23" fmla="*/ 19 h 188"/>
                <a:gd name="T24" fmla="*/ 0 w 145"/>
                <a:gd name="T25" fmla="*/ 3 h 188"/>
                <a:gd name="T26" fmla="*/ 15 w 145"/>
                <a:gd name="T27" fmla="*/ 0 h 188"/>
                <a:gd name="T28" fmla="*/ 15 w 145"/>
                <a:gd name="T29" fmla="*/ 0 h 188"/>
                <a:gd name="T30" fmla="*/ 15 w 145"/>
                <a:gd name="T3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 h="188">
                  <a:moveTo>
                    <a:pt x="15" y="0"/>
                  </a:moveTo>
                  <a:lnTo>
                    <a:pt x="48" y="20"/>
                  </a:lnTo>
                  <a:lnTo>
                    <a:pt x="79" y="37"/>
                  </a:lnTo>
                  <a:lnTo>
                    <a:pt x="119" y="105"/>
                  </a:lnTo>
                  <a:lnTo>
                    <a:pt x="145" y="178"/>
                  </a:lnTo>
                  <a:lnTo>
                    <a:pt x="139" y="188"/>
                  </a:lnTo>
                  <a:lnTo>
                    <a:pt x="128" y="184"/>
                  </a:lnTo>
                  <a:lnTo>
                    <a:pt x="114" y="148"/>
                  </a:lnTo>
                  <a:lnTo>
                    <a:pt x="99" y="120"/>
                  </a:lnTo>
                  <a:lnTo>
                    <a:pt x="80" y="92"/>
                  </a:lnTo>
                  <a:lnTo>
                    <a:pt x="57" y="62"/>
                  </a:lnTo>
                  <a:lnTo>
                    <a:pt x="3" y="19"/>
                  </a:lnTo>
                  <a:lnTo>
                    <a:pt x="0" y="3"/>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7" name="Freeform 147"/>
            <p:cNvSpPr>
              <a:spLocks/>
            </p:cNvSpPr>
            <p:nvPr/>
          </p:nvSpPr>
          <p:spPr bwMode="auto">
            <a:xfrm>
              <a:off x="608" y="1466"/>
              <a:ext cx="44" cy="55"/>
            </a:xfrm>
            <a:custGeom>
              <a:avLst/>
              <a:gdLst>
                <a:gd name="T0" fmla="*/ 12 w 179"/>
                <a:gd name="T1" fmla="*/ 0 h 221"/>
                <a:gd name="T2" fmla="*/ 73 w 179"/>
                <a:gd name="T3" fmla="*/ 55 h 221"/>
                <a:gd name="T4" fmla="*/ 96 w 179"/>
                <a:gd name="T5" fmla="*/ 81 h 221"/>
                <a:gd name="T6" fmla="*/ 117 w 179"/>
                <a:gd name="T7" fmla="*/ 105 h 221"/>
                <a:gd name="T8" fmla="*/ 137 w 179"/>
                <a:gd name="T9" fmla="*/ 130 h 221"/>
                <a:gd name="T10" fmla="*/ 160 w 179"/>
                <a:gd name="T11" fmla="*/ 158 h 221"/>
                <a:gd name="T12" fmla="*/ 179 w 179"/>
                <a:gd name="T13" fmla="*/ 208 h 221"/>
                <a:gd name="T14" fmla="*/ 175 w 179"/>
                <a:gd name="T15" fmla="*/ 221 h 221"/>
                <a:gd name="T16" fmla="*/ 164 w 179"/>
                <a:gd name="T17" fmla="*/ 217 h 221"/>
                <a:gd name="T18" fmla="*/ 133 w 179"/>
                <a:gd name="T19" fmla="*/ 176 h 221"/>
                <a:gd name="T20" fmla="*/ 111 w 179"/>
                <a:gd name="T21" fmla="*/ 150 h 221"/>
                <a:gd name="T22" fmla="*/ 90 w 179"/>
                <a:gd name="T23" fmla="*/ 126 h 221"/>
                <a:gd name="T24" fmla="*/ 71 w 179"/>
                <a:gd name="T25" fmla="*/ 102 h 221"/>
                <a:gd name="T26" fmla="*/ 48 w 179"/>
                <a:gd name="T27" fmla="*/ 75 h 221"/>
                <a:gd name="T28" fmla="*/ 27 w 179"/>
                <a:gd name="T29" fmla="*/ 42 h 221"/>
                <a:gd name="T30" fmla="*/ 2 w 179"/>
                <a:gd name="T31" fmla="*/ 14 h 221"/>
                <a:gd name="T32" fmla="*/ 0 w 179"/>
                <a:gd name="T33" fmla="*/ 2 h 221"/>
                <a:gd name="T34" fmla="*/ 12 w 179"/>
                <a:gd name="T35" fmla="*/ 0 h 221"/>
                <a:gd name="T36" fmla="*/ 12 w 179"/>
                <a:gd name="T37" fmla="*/ 0 h 221"/>
                <a:gd name="T38" fmla="*/ 12 w 179"/>
                <a:gd name="T3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9" h="221">
                  <a:moveTo>
                    <a:pt x="12" y="0"/>
                  </a:moveTo>
                  <a:lnTo>
                    <a:pt x="73" y="55"/>
                  </a:lnTo>
                  <a:lnTo>
                    <a:pt x="96" y="81"/>
                  </a:lnTo>
                  <a:lnTo>
                    <a:pt x="117" y="105"/>
                  </a:lnTo>
                  <a:lnTo>
                    <a:pt x="137" y="130"/>
                  </a:lnTo>
                  <a:lnTo>
                    <a:pt x="160" y="158"/>
                  </a:lnTo>
                  <a:lnTo>
                    <a:pt x="179" y="208"/>
                  </a:lnTo>
                  <a:lnTo>
                    <a:pt x="175" y="221"/>
                  </a:lnTo>
                  <a:lnTo>
                    <a:pt x="164" y="217"/>
                  </a:lnTo>
                  <a:lnTo>
                    <a:pt x="133" y="176"/>
                  </a:lnTo>
                  <a:lnTo>
                    <a:pt x="111" y="150"/>
                  </a:lnTo>
                  <a:lnTo>
                    <a:pt x="90" y="126"/>
                  </a:lnTo>
                  <a:lnTo>
                    <a:pt x="71" y="102"/>
                  </a:lnTo>
                  <a:lnTo>
                    <a:pt x="48" y="75"/>
                  </a:lnTo>
                  <a:lnTo>
                    <a:pt x="27" y="42"/>
                  </a:lnTo>
                  <a:lnTo>
                    <a:pt x="2" y="14"/>
                  </a:lnTo>
                  <a:lnTo>
                    <a:pt x="0" y="2"/>
                  </a:lnTo>
                  <a:lnTo>
                    <a:pt x="12" y="0"/>
                  </a:lnTo>
                  <a:lnTo>
                    <a:pt x="12"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8" name="Freeform 148"/>
            <p:cNvSpPr>
              <a:spLocks/>
            </p:cNvSpPr>
            <p:nvPr/>
          </p:nvSpPr>
          <p:spPr bwMode="auto">
            <a:xfrm>
              <a:off x="616" y="1502"/>
              <a:ext cx="22" cy="38"/>
            </a:xfrm>
            <a:custGeom>
              <a:avLst/>
              <a:gdLst>
                <a:gd name="T0" fmla="*/ 14 w 89"/>
                <a:gd name="T1" fmla="*/ 1 h 150"/>
                <a:gd name="T2" fmla="*/ 65 w 89"/>
                <a:gd name="T3" fmla="*/ 85 h 150"/>
                <a:gd name="T4" fmla="*/ 89 w 89"/>
                <a:gd name="T5" fmla="*/ 138 h 150"/>
                <a:gd name="T6" fmla="*/ 86 w 89"/>
                <a:gd name="T7" fmla="*/ 150 h 150"/>
                <a:gd name="T8" fmla="*/ 73 w 89"/>
                <a:gd name="T9" fmla="*/ 147 h 150"/>
                <a:gd name="T10" fmla="*/ 40 w 89"/>
                <a:gd name="T11" fmla="*/ 99 h 150"/>
                <a:gd name="T12" fmla="*/ 23 w 89"/>
                <a:gd name="T13" fmla="*/ 54 h 150"/>
                <a:gd name="T14" fmla="*/ 0 w 89"/>
                <a:gd name="T15" fmla="*/ 13 h 150"/>
                <a:gd name="T16" fmla="*/ 1 w 89"/>
                <a:gd name="T17" fmla="*/ 0 h 150"/>
                <a:gd name="T18" fmla="*/ 14 w 89"/>
                <a:gd name="T19" fmla="*/ 1 h 150"/>
                <a:gd name="T20" fmla="*/ 14 w 89"/>
                <a:gd name="T21" fmla="*/ 1 h 150"/>
                <a:gd name="T22" fmla="*/ 14 w 89"/>
                <a:gd name="T23" fmla="*/ 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150">
                  <a:moveTo>
                    <a:pt x="14" y="1"/>
                  </a:moveTo>
                  <a:lnTo>
                    <a:pt x="65" y="85"/>
                  </a:lnTo>
                  <a:lnTo>
                    <a:pt x="89" y="138"/>
                  </a:lnTo>
                  <a:lnTo>
                    <a:pt x="86" y="150"/>
                  </a:lnTo>
                  <a:lnTo>
                    <a:pt x="73" y="147"/>
                  </a:lnTo>
                  <a:lnTo>
                    <a:pt x="40" y="99"/>
                  </a:lnTo>
                  <a:lnTo>
                    <a:pt x="23" y="54"/>
                  </a:lnTo>
                  <a:lnTo>
                    <a:pt x="0" y="13"/>
                  </a:lnTo>
                  <a:lnTo>
                    <a:pt x="1" y="0"/>
                  </a:lnTo>
                  <a:lnTo>
                    <a:pt x="14" y="1"/>
                  </a:lnTo>
                  <a:lnTo>
                    <a:pt x="14" y="1"/>
                  </a:lnTo>
                  <a:lnTo>
                    <a:pt x="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69" name="Freeform 149"/>
            <p:cNvSpPr>
              <a:spLocks/>
            </p:cNvSpPr>
            <p:nvPr/>
          </p:nvSpPr>
          <p:spPr bwMode="auto">
            <a:xfrm>
              <a:off x="603" y="1449"/>
              <a:ext cx="57" cy="63"/>
            </a:xfrm>
            <a:custGeom>
              <a:avLst/>
              <a:gdLst>
                <a:gd name="T0" fmla="*/ 223 w 230"/>
                <a:gd name="T1" fmla="*/ 17 h 254"/>
                <a:gd name="T2" fmla="*/ 179 w 230"/>
                <a:gd name="T3" fmla="*/ 35 h 254"/>
                <a:gd name="T4" fmla="*/ 146 w 230"/>
                <a:gd name="T5" fmla="*/ 63 h 254"/>
                <a:gd name="T6" fmla="*/ 117 w 230"/>
                <a:gd name="T7" fmla="*/ 96 h 254"/>
                <a:gd name="T8" fmla="*/ 85 w 230"/>
                <a:gd name="T9" fmla="*/ 134 h 254"/>
                <a:gd name="T10" fmla="*/ 18 w 230"/>
                <a:gd name="T11" fmla="*/ 249 h 254"/>
                <a:gd name="T12" fmla="*/ 6 w 230"/>
                <a:gd name="T13" fmla="*/ 254 h 254"/>
                <a:gd name="T14" fmla="*/ 0 w 230"/>
                <a:gd name="T15" fmla="*/ 243 h 254"/>
                <a:gd name="T16" fmla="*/ 26 w 230"/>
                <a:gd name="T17" fmla="*/ 175 h 254"/>
                <a:gd name="T18" fmla="*/ 41 w 230"/>
                <a:gd name="T19" fmla="*/ 144 h 254"/>
                <a:gd name="T20" fmla="*/ 61 w 230"/>
                <a:gd name="T21" fmla="*/ 114 h 254"/>
                <a:gd name="T22" fmla="*/ 97 w 230"/>
                <a:gd name="T23" fmla="*/ 75 h 254"/>
                <a:gd name="T24" fmla="*/ 131 w 230"/>
                <a:gd name="T25" fmla="*/ 43 h 254"/>
                <a:gd name="T26" fmla="*/ 150 w 230"/>
                <a:gd name="T27" fmla="*/ 30 h 254"/>
                <a:gd name="T28" fmla="*/ 170 w 230"/>
                <a:gd name="T29" fmla="*/ 18 h 254"/>
                <a:gd name="T30" fmla="*/ 218 w 230"/>
                <a:gd name="T31" fmla="*/ 0 h 254"/>
                <a:gd name="T32" fmla="*/ 230 w 230"/>
                <a:gd name="T33" fmla="*/ 7 h 254"/>
                <a:gd name="T34" fmla="*/ 223 w 230"/>
                <a:gd name="T35" fmla="*/ 17 h 254"/>
                <a:gd name="T36" fmla="*/ 223 w 230"/>
                <a:gd name="T37" fmla="*/ 17 h 254"/>
                <a:gd name="T38" fmla="*/ 223 w 230"/>
                <a:gd name="T39" fmla="*/ 17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0" h="254">
                  <a:moveTo>
                    <a:pt x="223" y="17"/>
                  </a:moveTo>
                  <a:lnTo>
                    <a:pt x="179" y="35"/>
                  </a:lnTo>
                  <a:lnTo>
                    <a:pt x="146" y="63"/>
                  </a:lnTo>
                  <a:lnTo>
                    <a:pt x="117" y="96"/>
                  </a:lnTo>
                  <a:lnTo>
                    <a:pt x="85" y="134"/>
                  </a:lnTo>
                  <a:lnTo>
                    <a:pt x="18" y="249"/>
                  </a:lnTo>
                  <a:lnTo>
                    <a:pt x="6" y="254"/>
                  </a:lnTo>
                  <a:lnTo>
                    <a:pt x="0" y="243"/>
                  </a:lnTo>
                  <a:lnTo>
                    <a:pt x="26" y="175"/>
                  </a:lnTo>
                  <a:lnTo>
                    <a:pt x="41" y="144"/>
                  </a:lnTo>
                  <a:lnTo>
                    <a:pt x="61" y="114"/>
                  </a:lnTo>
                  <a:lnTo>
                    <a:pt x="97" y="75"/>
                  </a:lnTo>
                  <a:lnTo>
                    <a:pt x="131" y="43"/>
                  </a:lnTo>
                  <a:lnTo>
                    <a:pt x="150" y="30"/>
                  </a:lnTo>
                  <a:lnTo>
                    <a:pt x="170" y="18"/>
                  </a:lnTo>
                  <a:lnTo>
                    <a:pt x="218" y="0"/>
                  </a:lnTo>
                  <a:lnTo>
                    <a:pt x="230" y="7"/>
                  </a:lnTo>
                  <a:lnTo>
                    <a:pt x="223" y="17"/>
                  </a:lnTo>
                  <a:lnTo>
                    <a:pt x="223" y="17"/>
                  </a:lnTo>
                  <a:lnTo>
                    <a:pt x="22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0" name="Freeform 150"/>
            <p:cNvSpPr>
              <a:spLocks/>
            </p:cNvSpPr>
            <p:nvPr/>
          </p:nvSpPr>
          <p:spPr bwMode="auto">
            <a:xfrm>
              <a:off x="621" y="1474"/>
              <a:ext cx="39" cy="57"/>
            </a:xfrm>
            <a:custGeom>
              <a:avLst/>
              <a:gdLst>
                <a:gd name="T0" fmla="*/ 156 w 158"/>
                <a:gd name="T1" fmla="*/ 15 h 228"/>
                <a:gd name="T2" fmla="*/ 104 w 158"/>
                <a:gd name="T3" fmla="*/ 67 h 228"/>
                <a:gd name="T4" fmla="*/ 73 w 158"/>
                <a:gd name="T5" fmla="*/ 102 h 228"/>
                <a:gd name="T6" fmla="*/ 49 w 158"/>
                <a:gd name="T7" fmla="*/ 136 h 228"/>
                <a:gd name="T8" fmla="*/ 17 w 158"/>
                <a:gd name="T9" fmla="*/ 221 h 228"/>
                <a:gd name="T10" fmla="*/ 6 w 158"/>
                <a:gd name="T11" fmla="*/ 228 h 228"/>
                <a:gd name="T12" fmla="*/ 0 w 158"/>
                <a:gd name="T13" fmla="*/ 216 h 228"/>
                <a:gd name="T14" fmla="*/ 12 w 158"/>
                <a:gd name="T15" fmla="*/ 166 h 228"/>
                <a:gd name="T16" fmla="*/ 28 w 158"/>
                <a:gd name="T17" fmla="*/ 122 h 228"/>
                <a:gd name="T18" fmla="*/ 50 w 158"/>
                <a:gd name="T19" fmla="*/ 83 h 228"/>
                <a:gd name="T20" fmla="*/ 64 w 158"/>
                <a:gd name="T21" fmla="*/ 64 h 228"/>
                <a:gd name="T22" fmla="*/ 81 w 158"/>
                <a:gd name="T23" fmla="*/ 44 h 228"/>
                <a:gd name="T24" fmla="*/ 112 w 158"/>
                <a:gd name="T25" fmla="*/ 20 h 228"/>
                <a:gd name="T26" fmla="*/ 145 w 158"/>
                <a:gd name="T27" fmla="*/ 0 h 228"/>
                <a:gd name="T28" fmla="*/ 158 w 158"/>
                <a:gd name="T29" fmla="*/ 2 h 228"/>
                <a:gd name="T30" fmla="*/ 156 w 158"/>
                <a:gd name="T31" fmla="*/ 15 h 228"/>
                <a:gd name="T32" fmla="*/ 156 w 158"/>
                <a:gd name="T33" fmla="*/ 15 h 228"/>
                <a:gd name="T34" fmla="*/ 156 w 158"/>
                <a:gd name="T35" fmla="*/ 1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8" h="228">
                  <a:moveTo>
                    <a:pt x="156" y="15"/>
                  </a:moveTo>
                  <a:lnTo>
                    <a:pt x="104" y="67"/>
                  </a:lnTo>
                  <a:lnTo>
                    <a:pt x="73" y="102"/>
                  </a:lnTo>
                  <a:lnTo>
                    <a:pt x="49" y="136"/>
                  </a:lnTo>
                  <a:lnTo>
                    <a:pt x="17" y="221"/>
                  </a:lnTo>
                  <a:lnTo>
                    <a:pt x="6" y="228"/>
                  </a:lnTo>
                  <a:lnTo>
                    <a:pt x="0" y="216"/>
                  </a:lnTo>
                  <a:lnTo>
                    <a:pt x="12" y="166"/>
                  </a:lnTo>
                  <a:lnTo>
                    <a:pt x="28" y="122"/>
                  </a:lnTo>
                  <a:lnTo>
                    <a:pt x="50" y="83"/>
                  </a:lnTo>
                  <a:lnTo>
                    <a:pt x="64" y="64"/>
                  </a:lnTo>
                  <a:lnTo>
                    <a:pt x="81" y="44"/>
                  </a:lnTo>
                  <a:lnTo>
                    <a:pt x="112" y="20"/>
                  </a:lnTo>
                  <a:lnTo>
                    <a:pt x="145" y="0"/>
                  </a:lnTo>
                  <a:lnTo>
                    <a:pt x="158" y="2"/>
                  </a:lnTo>
                  <a:lnTo>
                    <a:pt x="156" y="15"/>
                  </a:lnTo>
                  <a:lnTo>
                    <a:pt x="156" y="15"/>
                  </a:lnTo>
                  <a:lnTo>
                    <a:pt x="15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1" name="Freeform 151"/>
            <p:cNvSpPr>
              <a:spLocks/>
            </p:cNvSpPr>
            <p:nvPr/>
          </p:nvSpPr>
          <p:spPr bwMode="auto">
            <a:xfrm>
              <a:off x="544" y="1322"/>
              <a:ext cx="50" cy="110"/>
            </a:xfrm>
            <a:custGeom>
              <a:avLst/>
              <a:gdLst>
                <a:gd name="T0" fmla="*/ 9 w 200"/>
                <a:gd name="T1" fmla="*/ 0 h 438"/>
                <a:gd name="T2" fmla="*/ 36 w 200"/>
                <a:gd name="T3" fmla="*/ 6 h 438"/>
                <a:gd name="T4" fmla="*/ 56 w 200"/>
                <a:gd name="T5" fmla="*/ 22 h 438"/>
                <a:gd name="T6" fmla="*/ 84 w 200"/>
                <a:gd name="T7" fmla="*/ 72 h 438"/>
                <a:gd name="T8" fmla="*/ 105 w 200"/>
                <a:gd name="T9" fmla="*/ 118 h 438"/>
                <a:gd name="T10" fmla="*/ 126 w 200"/>
                <a:gd name="T11" fmla="*/ 167 h 438"/>
                <a:gd name="T12" fmla="*/ 142 w 200"/>
                <a:gd name="T13" fmla="*/ 204 h 438"/>
                <a:gd name="T14" fmla="*/ 165 w 200"/>
                <a:gd name="T15" fmla="*/ 280 h 438"/>
                <a:gd name="T16" fmla="*/ 187 w 200"/>
                <a:gd name="T17" fmla="*/ 357 h 438"/>
                <a:gd name="T18" fmla="*/ 194 w 200"/>
                <a:gd name="T19" fmla="*/ 380 h 438"/>
                <a:gd name="T20" fmla="*/ 200 w 200"/>
                <a:gd name="T21" fmla="*/ 411 h 438"/>
                <a:gd name="T22" fmla="*/ 197 w 200"/>
                <a:gd name="T23" fmla="*/ 436 h 438"/>
                <a:gd name="T24" fmla="*/ 171 w 200"/>
                <a:gd name="T25" fmla="*/ 438 h 438"/>
                <a:gd name="T26" fmla="*/ 156 w 200"/>
                <a:gd name="T27" fmla="*/ 389 h 438"/>
                <a:gd name="T28" fmla="*/ 154 w 200"/>
                <a:gd name="T29" fmla="*/ 342 h 438"/>
                <a:gd name="T30" fmla="*/ 131 w 200"/>
                <a:gd name="T31" fmla="*/ 333 h 438"/>
                <a:gd name="T32" fmla="*/ 142 w 200"/>
                <a:gd name="T33" fmla="*/ 299 h 438"/>
                <a:gd name="T34" fmla="*/ 123 w 200"/>
                <a:gd name="T35" fmla="*/ 236 h 438"/>
                <a:gd name="T36" fmla="*/ 110 w 200"/>
                <a:gd name="T37" fmla="*/ 197 h 438"/>
                <a:gd name="T38" fmla="*/ 102 w 200"/>
                <a:gd name="T39" fmla="*/ 174 h 438"/>
                <a:gd name="T40" fmla="*/ 60 w 200"/>
                <a:gd name="T41" fmla="*/ 73 h 438"/>
                <a:gd name="T42" fmla="*/ 41 w 200"/>
                <a:gd name="T43" fmla="*/ 36 h 438"/>
                <a:gd name="T44" fmla="*/ 28 w 200"/>
                <a:gd name="T45" fmla="*/ 23 h 438"/>
                <a:gd name="T46" fmla="*/ 8 w 200"/>
                <a:gd name="T47" fmla="*/ 18 h 438"/>
                <a:gd name="T48" fmla="*/ 0 w 200"/>
                <a:gd name="T49" fmla="*/ 8 h 438"/>
                <a:gd name="T50" fmla="*/ 9 w 200"/>
                <a:gd name="T51" fmla="*/ 0 h 438"/>
                <a:gd name="T52" fmla="*/ 9 w 200"/>
                <a:gd name="T53" fmla="*/ 0 h 438"/>
                <a:gd name="T54" fmla="*/ 9 w 200"/>
                <a:gd name="T5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 h="438">
                  <a:moveTo>
                    <a:pt x="9" y="0"/>
                  </a:moveTo>
                  <a:lnTo>
                    <a:pt x="36" y="6"/>
                  </a:lnTo>
                  <a:lnTo>
                    <a:pt x="56" y="22"/>
                  </a:lnTo>
                  <a:lnTo>
                    <a:pt x="84" y="72"/>
                  </a:lnTo>
                  <a:lnTo>
                    <a:pt x="105" y="118"/>
                  </a:lnTo>
                  <a:lnTo>
                    <a:pt x="126" y="167"/>
                  </a:lnTo>
                  <a:lnTo>
                    <a:pt x="142" y="204"/>
                  </a:lnTo>
                  <a:lnTo>
                    <a:pt x="165" y="280"/>
                  </a:lnTo>
                  <a:lnTo>
                    <a:pt x="187" y="357"/>
                  </a:lnTo>
                  <a:lnTo>
                    <a:pt x="194" y="380"/>
                  </a:lnTo>
                  <a:lnTo>
                    <a:pt x="200" y="411"/>
                  </a:lnTo>
                  <a:lnTo>
                    <a:pt x="197" y="436"/>
                  </a:lnTo>
                  <a:lnTo>
                    <a:pt x="171" y="438"/>
                  </a:lnTo>
                  <a:lnTo>
                    <a:pt x="156" y="389"/>
                  </a:lnTo>
                  <a:lnTo>
                    <a:pt x="154" y="342"/>
                  </a:lnTo>
                  <a:lnTo>
                    <a:pt x="131" y="333"/>
                  </a:lnTo>
                  <a:lnTo>
                    <a:pt x="142" y="299"/>
                  </a:lnTo>
                  <a:lnTo>
                    <a:pt x="123" y="236"/>
                  </a:lnTo>
                  <a:lnTo>
                    <a:pt x="110" y="197"/>
                  </a:lnTo>
                  <a:lnTo>
                    <a:pt x="102" y="174"/>
                  </a:lnTo>
                  <a:lnTo>
                    <a:pt x="60" y="73"/>
                  </a:lnTo>
                  <a:lnTo>
                    <a:pt x="41" y="36"/>
                  </a:lnTo>
                  <a:lnTo>
                    <a:pt x="28" y="23"/>
                  </a:lnTo>
                  <a:lnTo>
                    <a:pt x="8" y="18"/>
                  </a:lnTo>
                  <a:lnTo>
                    <a:pt x="0" y="8"/>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2" name="Freeform 152"/>
            <p:cNvSpPr>
              <a:spLocks/>
            </p:cNvSpPr>
            <p:nvPr/>
          </p:nvSpPr>
          <p:spPr bwMode="auto">
            <a:xfrm>
              <a:off x="551" y="1403"/>
              <a:ext cx="23" cy="10"/>
            </a:xfrm>
            <a:custGeom>
              <a:avLst/>
              <a:gdLst>
                <a:gd name="T0" fmla="*/ 21 w 93"/>
                <a:gd name="T1" fmla="*/ 0 h 36"/>
                <a:gd name="T2" fmla="*/ 83 w 93"/>
                <a:gd name="T3" fmla="*/ 3 h 36"/>
                <a:gd name="T4" fmla="*/ 93 w 93"/>
                <a:gd name="T5" fmla="*/ 11 h 36"/>
                <a:gd name="T6" fmla="*/ 85 w 93"/>
                <a:gd name="T7" fmla="*/ 21 h 36"/>
                <a:gd name="T8" fmla="*/ 52 w 93"/>
                <a:gd name="T9" fmla="*/ 32 h 36"/>
                <a:gd name="T10" fmla="*/ 18 w 93"/>
                <a:gd name="T11" fmla="*/ 36 h 36"/>
                <a:gd name="T12" fmla="*/ 0 w 93"/>
                <a:gd name="T13" fmla="*/ 17 h 36"/>
                <a:gd name="T14" fmla="*/ 7 w 93"/>
                <a:gd name="T15" fmla="*/ 4 h 36"/>
                <a:gd name="T16" fmla="*/ 21 w 93"/>
                <a:gd name="T17" fmla="*/ 0 h 36"/>
                <a:gd name="T18" fmla="*/ 21 w 93"/>
                <a:gd name="T19" fmla="*/ 0 h 36"/>
                <a:gd name="T20" fmla="*/ 21 w 93"/>
                <a:gd name="T2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36">
                  <a:moveTo>
                    <a:pt x="21" y="0"/>
                  </a:moveTo>
                  <a:lnTo>
                    <a:pt x="83" y="3"/>
                  </a:lnTo>
                  <a:lnTo>
                    <a:pt x="93" y="11"/>
                  </a:lnTo>
                  <a:lnTo>
                    <a:pt x="85" y="21"/>
                  </a:lnTo>
                  <a:lnTo>
                    <a:pt x="52" y="32"/>
                  </a:lnTo>
                  <a:lnTo>
                    <a:pt x="18" y="36"/>
                  </a:lnTo>
                  <a:lnTo>
                    <a:pt x="0" y="17"/>
                  </a:lnTo>
                  <a:lnTo>
                    <a:pt x="7" y="4"/>
                  </a:lnTo>
                  <a:lnTo>
                    <a:pt x="21" y="0"/>
                  </a:lnTo>
                  <a:lnTo>
                    <a:pt x="21"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3" name="Freeform 153"/>
            <p:cNvSpPr>
              <a:spLocks/>
            </p:cNvSpPr>
            <p:nvPr/>
          </p:nvSpPr>
          <p:spPr bwMode="auto">
            <a:xfrm>
              <a:off x="523" y="1300"/>
              <a:ext cx="20" cy="30"/>
            </a:xfrm>
            <a:custGeom>
              <a:avLst/>
              <a:gdLst>
                <a:gd name="T0" fmla="*/ 44 w 78"/>
                <a:gd name="T1" fmla="*/ 117 h 121"/>
                <a:gd name="T2" fmla="*/ 28 w 78"/>
                <a:gd name="T3" fmla="*/ 71 h 121"/>
                <a:gd name="T4" fmla="*/ 4 w 78"/>
                <a:gd name="T5" fmla="*/ 31 h 121"/>
                <a:gd name="T6" fmla="*/ 0 w 78"/>
                <a:gd name="T7" fmla="*/ 20 h 121"/>
                <a:gd name="T8" fmla="*/ 8 w 78"/>
                <a:gd name="T9" fmla="*/ 15 h 121"/>
                <a:gd name="T10" fmla="*/ 54 w 78"/>
                <a:gd name="T11" fmla="*/ 0 h 121"/>
                <a:gd name="T12" fmla="*/ 76 w 78"/>
                <a:gd name="T13" fmla="*/ 1 h 121"/>
                <a:gd name="T14" fmla="*/ 78 w 78"/>
                <a:gd name="T15" fmla="*/ 9 h 121"/>
                <a:gd name="T16" fmla="*/ 28 w 78"/>
                <a:gd name="T17" fmla="*/ 29 h 121"/>
                <a:gd name="T18" fmla="*/ 60 w 78"/>
                <a:gd name="T19" fmla="*/ 110 h 121"/>
                <a:gd name="T20" fmla="*/ 55 w 78"/>
                <a:gd name="T21" fmla="*/ 121 h 121"/>
                <a:gd name="T22" fmla="*/ 44 w 78"/>
                <a:gd name="T23" fmla="*/ 117 h 121"/>
                <a:gd name="T24" fmla="*/ 44 w 78"/>
                <a:gd name="T25" fmla="*/ 117 h 121"/>
                <a:gd name="T26" fmla="*/ 44 w 78"/>
                <a:gd name="T27" fmla="*/ 1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121">
                  <a:moveTo>
                    <a:pt x="44" y="117"/>
                  </a:moveTo>
                  <a:lnTo>
                    <a:pt x="28" y="71"/>
                  </a:lnTo>
                  <a:lnTo>
                    <a:pt x="4" y="31"/>
                  </a:lnTo>
                  <a:lnTo>
                    <a:pt x="0" y="20"/>
                  </a:lnTo>
                  <a:lnTo>
                    <a:pt x="8" y="15"/>
                  </a:lnTo>
                  <a:lnTo>
                    <a:pt x="54" y="0"/>
                  </a:lnTo>
                  <a:lnTo>
                    <a:pt x="76" y="1"/>
                  </a:lnTo>
                  <a:lnTo>
                    <a:pt x="78" y="9"/>
                  </a:lnTo>
                  <a:lnTo>
                    <a:pt x="28" y="29"/>
                  </a:lnTo>
                  <a:lnTo>
                    <a:pt x="60" y="110"/>
                  </a:lnTo>
                  <a:lnTo>
                    <a:pt x="55" y="121"/>
                  </a:lnTo>
                  <a:lnTo>
                    <a:pt x="44" y="117"/>
                  </a:lnTo>
                  <a:lnTo>
                    <a:pt x="44" y="117"/>
                  </a:lnTo>
                  <a:lnTo>
                    <a:pt x="44"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4" name="Freeform 154"/>
            <p:cNvSpPr>
              <a:spLocks/>
            </p:cNvSpPr>
            <p:nvPr/>
          </p:nvSpPr>
          <p:spPr bwMode="auto">
            <a:xfrm>
              <a:off x="541" y="1299"/>
              <a:ext cx="8" cy="29"/>
            </a:xfrm>
            <a:custGeom>
              <a:avLst/>
              <a:gdLst>
                <a:gd name="T0" fmla="*/ 19 w 32"/>
                <a:gd name="T1" fmla="*/ 35 h 114"/>
                <a:gd name="T2" fmla="*/ 20 w 32"/>
                <a:gd name="T3" fmla="*/ 60 h 114"/>
                <a:gd name="T4" fmla="*/ 32 w 32"/>
                <a:gd name="T5" fmla="*/ 99 h 114"/>
                <a:gd name="T6" fmla="*/ 26 w 32"/>
                <a:gd name="T7" fmla="*/ 114 h 114"/>
                <a:gd name="T8" fmla="*/ 8 w 32"/>
                <a:gd name="T9" fmla="*/ 110 h 114"/>
                <a:gd name="T10" fmla="*/ 0 w 32"/>
                <a:gd name="T11" fmla="*/ 74 h 114"/>
                <a:gd name="T12" fmla="*/ 1 w 32"/>
                <a:gd name="T13" fmla="*/ 40 h 114"/>
                <a:gd name="T14" fmla="*/ 15 w 32"/>
                <a:gd name="T15" fmla="*/ 0 h 114"/>
                <a:gd name="T16" fmla="*/ 19 w 32"/>
                <a:gd name="T17" fmla="*/ 35 h 114"/>
                <a:gd name="T18" fmla="*/ 19 w 32"/>
                <a:gd name="T19" fmla="*/ 35 h 114"/>
                <a:gd name="T20" fmla="*/ 19 w 32"/>
                <a:gd name="T21"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14">
                  <a:moveTo>
                    <a:pt x="19" y="35"/>
                  </a:moveTo>
                  <a:lnTo>
                    <a:pt x="20" y="60"/>
                  </a:lnTo>
                  <a:lnTo>
                    <a:pt x="32" y="99"/>
                  </a:lnTo>
                  <a:lnTo>
                    <a:pt x="26" y="114"/>
                  </a:lnTo>
                  <a:lnTo>
                    <a:pt x="8" y="110"/>
                  </a:lnTo>
                  <a:lnTo>
                    <a:pt x="0" y="74"/>
                  </a:lnTo>
                  <a:lnTo>
                    <a:pt x="1" y="40"/>
                  </a:lnTo>
                  <a:lnTo>
                    <a:pt x="15" y="0"/>
                  </a:lnTo>
                  <a:lnTo>
                    <a:pt x="19" y="35"/>
                  </a:lnTo>
                  <a:lnTo>
                    <a:pt x="19" y="35"/>
                  </a:lnTo>
                  <a:lnTo>
                    <a:pt x="1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5" name="Freeform 155"/>
            <p:cNvSpPr>
              <a:spLocks/>
            </p:cNvSpPr>
            <p:nvPr/>
          </p:nvSpPr>
          <p:spPr bwMode="auto">
            <a:xfrm>
              <a:off x="554" y="1414"/>
              <a:ext cx="12" cy="21"/>
            </a:xfrm>
            <a:custGeom>
              <a:avLst/>
              <a:gdLst>
                <a:gd name="T0" fmla="*/ 22 w 46"/>
                <a:gd name="T1" fmla="*/ 9 h 84"/>
                <a:gd name="T2" fmla="*/ 27 w 46"/>
                <a:gd name="T3" fmla="*/ 24 h 84"/>
                <a:gd name="T4" fmla="*/ 36 w 46"/>
                <a:gd name="T5" fmla="*/ 42 h 84"/>
                <a:gd name="T6" fmla="*/ 46 w 46"/>
                <a:gd name="T7" fmla="*/ 67 h 84"/>
                <a:gd name="T8" fmla="*/ 43 w 46"/>
                <a:gd name="T9" fmla="*/ 84 h 84"/>
                <a:gd name="T10" fmla="*/ 30 w 46"/>
                <a:gd name="T11" fmla="*/ 78 h 84"/>
                <a:gd name="T12" fmla="*/ 14 w 46"/>
                <a:gd name="T13" fmla="*/ 53 h 84"/>
                <a:gd name="T14" fmla="*/ 0 w 46"/>
                <a:gd name="T15" fmla="*/ 28 h 84"/>
                <a:gd name="T16" fmla="*/ 0 w 46"/>
                <a:gd name="T17" fmla="*/ 12 h 84"/>
                <a:gd name="T18" fmla="*/ 9 w 46"/>
                <a:gd name="T19" fmla="*/ 0 h 84"/>
                <a:gd name="T20" fmla="*/ 22 w 46"/>
                <a:gd name="T21" fmla="*/ 9 h 84"/>
                <a:gd name="T22" fmla="*/ 22 w 46"/>
                <a:gd name="T23" fmla="*/ 9 h 84"/>
                <a:gd name="T24" fmla="*/ 22 w 46"/>
                <a:gd name="T25"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84">
                  <a:moveTo>
                    <a:pt x="22" y="9"/>
                  </a:moveTo>
                  <a:lnTo>
                    <a:pt x="27" y="24"/>
                  </a:lnTo>
                  <a:lnTo>
                    <a:pt x="36" y="42"/>
                  </a:lnTo>
                  <a:lnTo>
                    <a:pt x="46" y="67"/>
                  </a:lnTo>
                  <a:lnTo>
                    <a:pt x="43" y="84"/>
                  </a:lnTo>
                  <a:lnTo>
                    <a:pt x="30" y="78"/>
                  </a:lnTo>
                  <a:lnTo>
                    <a:pt x="14" y="53"/>
                  </a:lnTo>
                  <a:lnTo>
                    <a:pt x="0" y="28"/>
                  </a:lnTo>
                  <a:lnTo>
                    <a:pt x="0" y="12"/>
                  </a:lnTo>
                  <a:lnTo>
                    <a:pt x="9" y="0"/>
                  </a:lnTo>
                  <a:lnTo>
                    <a:pt x="22" y="9"/>
                  </a:lnTo>
                  <a:lnTo>
                    <a:pt x="22" y="9"/>
                  </a:lnTo>
                  <a:lnTo>
                    <a:pt x="2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6" name="Freeform 156"/>
            <p:cNvSpPr>
              <a:spLocks/>
            </p:cNvSpPr>
            <p:nvPr/>
          </p:nvSpPr>
          <p:spPr bwMode="auto">
            <a:xfrm>
              <a:off x="561" y="1400"/>
              <a:ext cx="139" cy="45"/>
            </a:xfrm>
            <a:custGeom>
              <a:avLst/>
              <a:gdLst>
                <a:gd name="T0" fmla="*/ 449 w 555"/>
                <a:gd name="T1" fmla="*/ 0 h 182"/>
                <a:gd name="T2" fmla="*/ 518 w 555"/>
                <a:gd name="T3" fmla="*/ 21 h 182"/>
                <a:gd name="T4" fmla="*/ 554 w 555"/>
                <a:gd name="T5" fmla="*/ 54 h 182"/>
                <a:gd name="T6" fmla="*/ 555 w 555"/>
                <a:gd name="T7" fmla="*/ 89 h 182"/>
                <a:gd name="T8" fmla="*/ 542 w 555"/>
                <a:gd name="T9" fmla="*/ 113 h 182"/>
                <a:gd name="T10" fmla="*/ 520 w 555"/>
                <a:gd name="T11" fmla="*/ 127 h 182"/>
                <a:gd name="T12" fmla="*/ 483 w 555"/>
                <a:gd name="T13" fmla="*/ 143 h 182"/>
                <a:gd name="T14" fmla="*/ 448 w 555"/>
                <a:gd name="T15" fmla="*/ 153 h 182"/>
                <a:gd name="T16" fmla="*/ 370 w 555"/>
                <a:gd name="T17" fmla="*/ 168 h 182"/>
                <a:gd name="T18" fmla="*/ 246 w 555"/>
                <a:gd name="T19" fmla="*/ 182 h 182"/>
                <a:gd name="T20" fmla="*/ 9 w 555"/>
                <a:gd name="T21" fmla="*/ 169 h 182"/>
                <a:gd name="T22" fmla="*/ 0 w 555"/>
                <a:gd name="T23" fmla="*/ 160 h 182"/>
                <a:gd name="T24" fmla="*/ 9 w 555"/>
                <a:gd name="T25" fmla="*/ 151 h 182"/>
                <a:gd name="T26" fmla="*/ 126 w 555"/>
                <a:gd name="T27" fmla="*/ 144 h 182"/>
                <a:gd name="T28" fmla="*/ 244 w 555"/>
                <a:gd name="T29" fmla="*/ 135 h 182"/>
                <a:gd name="T30" fmla="*/ 360 w 555"/>
                <a:gd name="T31" fmla="*/ 121 h 182"/>
                <a:gd name="T32" fmla="*/ 490 w 555"/>
                <a:gd name="T33" fmla="*/ 90 h 182"/>
                <a:gd name="T34" fmla="*/ 519 w 555"/>
                <a:gd name="T35" fmla="*/ 79 h 182"/>
                <a:gd name="T36" fmla="*/ 523 w 555"/>
                <a:gd name="T37" fmla="*/ 63 h 182"/>
                <a:gd name="T38" fmla="*/ 507 w 555"/>
                <a:gd name="T39" fmla="*/ 48 h 182"/>
                <a:gd name="T40" fmla="*/ 488 w 555"/>
                <a:gd name="T41" fmla="*/ 36 h 182"/>
                <a:gd name="T42" fmla="*/ 466 w 555"/>
                <a:gd name="T43" fmla="*/ 28 h 182"/>
                <a:gd name="T44" fmla="*/ 441 w 555"/>
                <a:gd name="T45" fmla="*/ 29 h 182"/>
                <a:gd name="T46" fmla="*/ 436 w 555"/>
                <a:gd name="T47" fmla="*/ 13 h 182"/>
                <a:gd name="T48" fmla="*/ 449 w 555"/>
                <a:gd name="T49" fmla="*/ 0 h 182"/>
                <a:gd name="T50" fmla="*/ 449 w 555"/>
                <a:gd name="T51" fmla="*/ 0 h 182"/>
                <a:gd name="T52" fmla="*/ 449 w 555"/>
                <a:gd name="T53"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5" h="182">
                  <a:moveTo>
                    <a:pt x="449" y="0"/>
                  </a:moveTo>
                  <a:lnTo>
                    <a:pt x="518" y="21"/>
                  </a:lnTo>
                  <a:lnTo>
                    <a:pt x="554" y="54"/>
                  </a:lnTo>
                  <a:lnTo>
                    <a:pt x="555" y="89"/>
                  </a:lnTo>
                  <a:lnTo>
                    <a:pt x="542" y="113"/>
                  </a:lnTo>
                  <a:lnTo>
                    <a:pt x="520" y="127"/>
                  </a:lnTo>
                  <a:lnTo>
                    <a:pt x="483" y="143"/>
                  </a:lnTo>
                  <a:lnTo>
                    <a:pt x="448" y="153"/>
                  </a:lnTo>
                  <a:lnTo>
                    <a:pt x="370" y="168"/>
                  </a:lnTo>
                  <a:lnTo>
                    <a:pt x="246" y="182"/>
                  </a:lnTo>
                  <a:lnTo>
                    <a:pt x="9" y="169"/>
                  </a:lnTo>
                  <a:lnTo>
                    <a:pt x="0" y="160"/>
                  </a:lnTo>
                  <a:lnTo>
                    <a:pt x="9" y="151"/>
                  </a:lnTo>
                  <a:lnTo>
                    <a:pt x="126" y="144"/>
                  </a:lnTo>
                  <a:lnTo>
                    <a:pt x="244" y="135"/>
                  </a:lnTo>
                  <a:lnTo>
                    <a:pt x="360" y="121"/>
                  </a:lnTo>
                  <a:lnTo>
                    <a:pt x="490" y="90"/>
                  </a:lnTo>
                  <a:lnTo>
                    <a:pt x="519" y="79"/>
                  </a:lnTo>
                  <a:lnTo>
                    <a:pt x="523" y="63"/>
                  </a:lnTo>
                  <a:lnTo>
                    <a:pt x="507" y="48"/>
                  </a:lnTo>
                  <a:lnTo>
                    <a:pt x="488" y="36"/>
                  </a:lnTo>
                  <a:lnTo>
                    <a:pt x="466" y="28"/>
                  </a:lnTo>
                  <a:lnTo>
                    <a:pt x="441" y="29"/>
                  </a:lnTo>
                  <a:lnTo>
                    <a:pt x="436" y="13"/>
                  </a:lnTo>
                  <a:lnTo>
                    <a:pt x="449" y="0"/>
                  </a:lnTo>
                  <a:lnTo>
                    <a:pt x="449" y="0"/>
                  </a:lnTo>
                  <a:lnTo>
                    <a:pt x="4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7" name="Freeform 157"/>
            <p:cNvSpPr>
              <a:spLocks/>
            </p:cNvSpPr>
            <p:nvPr/>
          </p:nvSpPr>
          <p:spPr bwMode="auto">
            <a:xfrm>
              <a:off x="634" y="1335"/>
              <a:ext cx="19" cy="9"/>
            </a:xfrm>
            <a:custGeom>
              <a:avLst/>
              <a:gdLst>
                <a:gd name="T0" fmla="*/ 9 w 77"/>
                <a:gd name="T1" fmla="*/ 0 h 37"/>
                <a:gd name="T2" fmla="*/ 61 w 77"/>
                <a:gd name="T3" fmla="*/ 10 h 37"/>
                <a:gd name="T4" fmla="*/ 71 w 77"/>
                <a:gd name="T5" fmla="*/ 16 h 37"/>
                <a:gd name="T6" fmla="*/ 77 w 77"/>
                <a:gd name="T7" fmla="*/ 31 h 37"/>
                <a:gd name="T8" fmla="*/ 62 w 77"/>
                <a:gd name="T9" fmla="*/ 37 h 37"/>
                <a:gd name="T10" fmla="*/ 51 w 77"/>
                <a:gd name="T11" fmla="*/ 35 h 37"/>
                <a:gd name="T12" fmla="*/ 8 w 77"/>
                <a:gd name="T13" fmla="*/ 18 h 37"/>
                <a:gd name="T14" fmla="*/ 0 w 77"/>
                <a:gd name="T15" fmla="*/ 7 h 37"/>
                <a:gd name="T16" fmla="*/ 9 w 77"/>
                <a:gd name="T17" fmla="*/ 0 h 37"/>
                <a:gd name="T18" fmla="*/ 9 w 77"/>
                <a:gd name="T19" fmla="*/ 0 h 37"/>
                <a:gd name="T20" fmla="*/ 9 w 77"/>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37">
                  <a:moveTo>
                    <a:pt x="9" y="0"/>
                  </a:moveTo>
                  <a:lnTo>
                    <a:pt x="61" y="10"/>
                  </a:lnTo>
                  <a:lnTo>
                    <a:pt x="71" y="16"/>
                  </a:lnTo>
                  <a:lnTo>
                    <a:pt x="77" y="31"/>
                  </a:lnTo>
                  <a:lnTo>
                    <a:pt x="62" y="37"/>
                  </a:lnTo>
                  <a:lnTo>
                    <a:pt x="51" y="35"/>
                  </a:lnTo>
                  <a:lnTo>
                    <a:pt x="8" y="18"/>
                  </a:lnTo>
                  <a:lnTo>
                    <a:pt x="0" y="7"/>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8" name="Freeform 158"/>
            <p:cNvSpPr>
              <a:spLocks/>
            </p:cNvSpPr>
            <p:nvPr/>
          </p:nvSpPr>
          <p:spPr bwMode="auto">
            <a:xfrm>
              <a:off x="613" y="1340"/>
              <a:ext cx="22" cy="91"/>
            </a:xfrm>
            <a:custGeom>
              <a:avLst/>
              <a:gdLst>
                <a:gd name="T0" fmla="*/ 88 w 88"/>
                <a:gd name="T1" fmla="*/ 12 h 364"/>
                <a:gd name="T2" fmla="*/ 31 w 88"/>
                <a:gd name="T3" fmla="*/ 345 h 364"/>
                <a:gd name="T4" fmla="*/ 24 w 88"/>
                <a:gd name="T5" fmla="*/ 359 h 364"/>
                <a:gd name="T6" fmla="*/ 13 w 88"/>
                <a:gd name="T7" fmla="*/ 364 h 364"/>
                <a:gd name="T8" fmla="*/ 0 w 88"/>
                <a:gd name="T9" fmla="*/ 344 h 364"/>
                <a:gd name="T10" fmla="*/ 15 w 88"/>
                <a:gd name="T11" fmla="*/ 254 h 364"/>
                <a:gd name="T12" fmla="*/ 31 w 88"/>
                <a:gd name="T13" fmla="*/ 176 h 364"/>
                <a:gd name="T14" fmla="*/ 50 w 88"/>
                <a:gd name="T15" fmla="*/ 98 h 364"/>
                <a:gd name="T16" fmla="*/ 70 w 88"/>
                <a:gd name="T17" fmla="*/ 7 h 364"/>
                <a:gd name="T18" fmla="*/ 81 w 88"/>
                <a:gd name="T19" fmla="*/ 0 h 364"/>
                <a:gd name="T20" fmla="*/ 88 w 88"/>
                <a:gd name="T21" fmla="*/ 12 h 364"/>
                <a:gd name="T22" fmla="*/ 88 w 88"/>
                <a:gd name="T23" fmla="*/ 12 h 364"/>
                <a:gd name="T24" fmla="*/ 88 w 88"/>
                <a:gd name="T25" fmla="*/ 12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364">
                  <a:moveTo>
                    <a:pt x="88" y="12"/>
                  </a:moveTo>
                  <a:lnTo>
                    <a:pt x="31" y="345"/>
                  </a:lnTo>
                  <a:lnTo>
                    <a:pt x="24" y="359"/>
                  </a:lnTo>
                  <a:lnTo>
                    <a:pt x="13" y="364"/>
                  </a:lnTo>
                  <a:lnTo>
                    <a:pt x="0" y="344"/>
                  </a:lnTo>
                  <a:lnTo>
                    <a:pt x="15" y="254"/>
                  </a:lnTo>
                  <a:lnTo>
                    <a:pt x="31" y="176"/>
                  </a:lnTo>
                  <a:lnTo>
                    <a:pt x="50" y="98"/>
                  </a:lnTo>
                  <a:lnTo>
                    <a:pt x="70" y="7"/>
                  </a:lnTo>
                  <a:lnTo>
                    <a:pt x="81" y="0"/>
                  </a:lnTo>
                  <a:lnTo>
                    <a:pt x="88" y="12"/>
                  </a:lnTo>
                  <a:lnTo>
                    <a:pt x="88" y="12"/>
                  </a:lnTo>
                  <a:lnTo>
                    <a:pt x="88"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79" name="Freeform 159"/>
            <p:cNvSpPr>
              <a:spLocks/>
            </p:cNvSpPr>
            <p:nvPr/>
          </p:nvSpPr>
          <p:spPr bwMode="auto">
            <a:xfrm>
              <a:off x="660" y="1257"/>
              <a:ext cx="43" cy="31"/>
            </a:xfrm>
            <a:custGeom>
              <a:avLst/>
              <a:gdLst>
                <a:gd name="T0" fmla="*/ 0 w 171"/>
                <a:gd name="T1" fmla="*/ 119 h 128"/>
                <a:gd name="T2" fmla="*/ 3 w 171"/>
                <a:gd name="T3" fmla="*/ 86 h 128"/>
                <a:gd name="T4" fmla="*/ 10 w 171"/>
                <a:gd name="T5" fmla="*/ 48 h 128"/>
                <a:gd name="T6" fmla="*/ 85 w 171"/>
                <a:gd name="T7" fmla="*/ 25 h 128"/>
                <a:gd name="T8" fmla="*/ 155 w 171"/>
                <a:gd name="T9" fmla="*/ 0 h 128"/>
                <a:gd name="T10" fmla="*/ 171 w 171"/>
                <a:gd name="T11" fmla="*/ 5 h 128"/>
                <a:gd name="T12" fmla="*/ 166 w 171"/>
                <a:gd name="T13" fmla="*/ 20 h 128"/>
                <a:gd name="T14" fmla="*/ 89 w 171"/>
                <a:gd name="T15" fmla="*/ 42 h 128"/>
                <a:gd name="T16" fmla="*/ 18 w 171"/>
                <a:gd name="T17" fmla="*/ 64 h 128"/>
                <a:gd name="T18" fmla="*/ 22 w 171"/>
                <a:gd name="T19" fmla="*/ 88 h 128"/>
                <a:gd name="T20" fmla="*/ 33 w 171"/>
                <a:gd name="T21" fmla="*/ 104 h 128"/>
                <a:gd name="T22" fmla="*/ 34 w 171"/>
                <a:gd name="T23" fmla="*/ 119 h 128"/>
                <a:gd name="T24" fmla="*/ 24 w 171"/>
                <a:gd name="T25" fmla="*/ 128 h 128"/>
                <a:gd name="T26" fmla="*/ 0 w 171"/>
                <a:gd name="T27" fmla="*/ 119 h 128"/>
                <a:gd name="T28" fmla="*/ 0 w 171"/>
                <a:gd name="T29" fmla="*/ 119 h 128"/>
                <a:gd name="T30" fmla="*/ 0 w 171"/>
                <a:gd name="T31"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128">
                  <a:moveTo>
                    <a:pt x="0" y="119"/>
                  </a:moveTo>
                  <a:lnTo>
                    <a:pt x="3" y="86"/>
                  </a:lnTo>
                  <a:lnTo>
                    <a:pt x="10" y="48"/>
                  </a:lnTo>
                  <a:lnTo>
                    <a:pt x="85" y="25"/>
                  </a:lnTo>
                  <a:lnTo>
                    <a:pt x="155" y="0"/>
                  </a:lnTo>
                  <a:lnTo>
                    <a:pt x="171" y="5"/>
                  </a:lnTo>
                  <a:lnTo>
                    <a:pt x="166" y="20"/>
                  </a:lnTo>
                  <a:lnTo>
                    <a:pt x="89" y="42"/>
                  </a:lnTo>
                  <a:lnTo>
                    <a:pt x="18" y="64"/>
                  </a:lnTo>
                  <a:lnTo>
                    <a:pt x="22" y="88"/>
                  </a:lnTo>
                  <a:lnTo>
                    <a:pt x="33" y="104"/>
                  </a:lnTo>
                  <a:lnTo>
                    <a:pt x="34" y="119"/>
                  </a:lnTo>
                  <a:lnTo>
                    <a:pt x="24" y="128"/>
                  </a:lnTo>
                  <a:lnTo>
                    <a:pt x="0" y="119"/>
                  </a:lnTo>
                  <a:lnTo>
                    <a:pt x="0" y="119"/>
                  </a:lnTo>
                  <a:lnTo>
                    <a:pt x="0"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0" name="Freeform 160"/>
            <p:cNvSpPr>
              <a:spLocks/>
            </p:cNvSpPr>
            <p:nvPr/>
          </p:nvSpPr>
          <p:spPr bwMode="auto">
            <a:xfrm>
              <a:off x="700" y="1257"/>
              <a:ext cx="15" cy="30"/>
            </a:xfrm>
            <a:custGeom>
              <a:avLst/>
              <a:gdLst>
                <a:gd name="T0" fmla="*/ 18 w 59"/>
                <a:gd name="T1" fmla="*/ 5 h 122"/>
                <a:gd name="T2" fmla="*/ 39 w 59"/>
                <a:gd name="T3" fmla="*/ 57 h 122"/>
                <a:gd name="T4" fmla="*/ 59 w 59"/>
                <a:gd name="T5" fmla="*/ 111 h 122"/>
                <a:gd name="T6" fmla="*/ 52 w 59"/>
                <a:gd name="T7" fmla="*/ 122 h 122"/>
                <a:gd name="T8" fmla="*/ 41 w 59"/>
                <a:gd name="T9" fmla="*/ 115 h 122"/>
                <a:gd name="T10" fmla="*/ 21 w 59"/>
                <a:gd name="T11" fmla="*/ 62 h 122"/>
                <a:gd name="T12" fmla="*/ 0 w 59"/>
                <a:gd name="T13" fmla="*/ 11 h 122"/>
                <a:gd name="T14" fmla="*/ 5 w 59"/>
                <a:gd name="T15" fmla="*/ 0 h 122"/>
                <a:gd name="T16" fmla="*/ 18 w 59"/>
                <a:gd name="T17" fmla="*/ 5 h 122"/>
                <a:gd name="T18" fmla="*/ 18 w 59"/>
                <a:gd name="T19" fmla="*/ 5 h 122"/>
                <a:gd name="T20" fmla="*/ 18 w 59"/>
                <a:gd name="T21"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22">
                  <a:moveTo>
                    <a:pt x="18" y="5"/>
                  </a:moveTo>
                  <a:lnTo>
                    <a:pt x="39" y="57"/>
                  </a:lnTo>
                  <a:lnTo>
                    <a:pt x="59" y="111"/>
                  </a:lnTo>
                  <a:lnTo>
                    <a:pt x="52" y="122"/>
                  </a:lnTo>
                  <a:lnTo>
                    <a:pt x="41" y="115"/>
                  </a:lnTo>
                  <a:lnTo>
                    <a:pt x="21" y="62"/>
                  </a:lnTo>
                  <a:lnTo>
                    <a:pt x="0" y="11"/>
                  </a:lnTo>
                  <a:lnTo>
                    <a:pt x="5" y="0"/>
                  </a:lnTo>
                  <a:lnTo>
                    <a:pt x="18" y="5"/>
                  </a:lnTo>
                  <a:lnTo>
                    <a:pt x="18" y="5"/>
                  </a:lnTo>
                  <a:lnTo>
                    <a:pt x="1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1" name="Freeform 161"/>
            <p:cNvSpPr>
              <a:spLocks/>
            </p:cNvSpPr>
            <p:nvPr/>
          </p:nvSpPr>
          <p:spPr bwMode="auto">
            <a:xfrm>
              <a:off x="664" y="1284"/>
              <a:ext cx="51" cy="139"/>
            </a:xfrm>
            <a:custGeom>
              <a:avLst/>
              <a:gdLst>
                <a:gd name="T0" fmla="*/ 206 w 206"/>
                <a:gd name="T1" fmla="*/ 11 h 555"/>
                <a:gd name="T2" fmla="*/ 183 w 206"/>
                <a:gd name="T3" fmla="*/ 75 h 555"/>
                <a:gd name="T4" fmla="*/ 161 w 206"/>
                <a:gd name="T5" fmla="*/ 129 h 555"/>
                <a:gd name="T6" fmla="*/ 141 w 206"/>
                <a:gd name="T7" fmla="*/ 182 h 555"/>
                <a:gd name="T8" fmla="*/ 118 w 206"/>
                <a:gd name="T9" fmla="*/ 244 h 555"/>
                <a:gd name="T10" fmla="*/ 83 w 206"/>
                <a:gd name="T11" fmla="*/ 363 h 555"/>
                <a:gd name="T12" fmla="*/ 71 w 206"/>
                <a:gd name="T13" fmla="*/ 408 h 555"/>
                <a:gd name="T14" fmla="*/ 57 w 206"/>
                <a:gd name="T15" fmla="*/ 452 h 555"/>
                <a:gd name="T16" fmla="*/ 28 w 206"/>
                <a:gd name="T17" fmla="*/ 542 h 555"/>
                <a:gd name="T18" fmla="*/ 11 w 206"/>
                <a:gd name="T19" fmla="*/ 555 h 555"/>
                <a:gd name="T20" fmla="*/ 0 w 206"/>
                <a:gd name="T21" fmla="*/ 550 h 555"/>
                <a:gd name="T22" fmla="*/ 26 w 206"/>
                <a:gd name="T23" fmla="*/ 460 h 555"/>
                <a:gd name="T24" fmla="*/ 51 w 206"/>
                <a:gd name="T25" fmla="*/ 371 h 555"/>
                <a:gd name="T26" fmla="*/ 71 w 206"/>
                <a:gd name="T27" fmla="*/ 305 h 555"/>
                <a:gd name="T28" fmla="*/ 92 w 206"/>
                <a:gd name="T29" fmla="*/ 240 h 555"/>
                <a:gd name="T30" fmla="*/ 117 w 206"/>
                <a:gd name="T31" fmla="*/ 178 h 555"/>
                <a:gd name="T32" fmla="*/ 141 w 206"/>
                <a:gd name="T33" fmla="*/ 125 h 555"/>
                <a:gd name="T34" fmla="*/ 165 w 206"/>
                <a:gd name="T35" fmla="*/ 70 h 555"/>
                <a:gd name="T36" fmla="*/ 189 w 206"/>
                <a:gd name="T37" fmla="*/ 5 h 555"/>
                <a:gd name="T38" fmla="*/ 200 w 206"/>
                <a:gd name="T39" fmla="*/ 0 h 555"/>
                <a:gd name="T40" fmla="*/ 206 w 206"/>
                <a:gd name="T41" fmla="*/ 11 h 555"/>
                <a:gd name="T42" fmla="*/ 206 w 206"/>
                <a:gd name="T43" fmla="*/ 11 h 555"/>
                <a:gd name="T44" fmla="*/ 206 w 206"/>
                <a:gd name="T45" fmla="*/ 11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555">
                  <a:moveTo>
                    <a:pt x="206" y="11"/>
                  </a:moveTo>
                  <a:lnTo>
                    <a:pt x="183" y="75"/>
                  </a:lnTo>
                  <a:lnTo>
                    <a:pt x="161" y="129"/>
                  </a:lnTo>
                  <a:lnTo>
                    <a:pt x="141" y="182"/>
                  </a:lnTo>
                  <a:lnTo>
                    <a:pt x="118" y="244"/>
                  </a:lnTo>
                  <a:lnTo>
                    <a:pt x="83" y="363"/>
                  </a:lnTo>
                  <a:lnTo>
                    <a:pt x="71" y="408"/>
                  </a:lnTo>
                  <a:lnTo>
                    <a:pt x="57" y="452"/>
                  </a:lnTo>
                  <a:lnTo>
                    <a:pt x="28" y="542"/>
                  </a:lnTo>
                  <a:lnTo>
                    <a:pt x="11" y="555"/>
                  </a:lnTo>
                  <a:lnTo>
                    <a:pt x="0" y="550"/>
                  </a:lnTo>
                  <a:lnTo>
                    <a:pt x="26" y="460"/>
                  </a:lnTo>
                  <a:lnTo>
                    <a:pt x="51" y="371"/>
                  </a:lnTo>
                  <a:lnTo>
                    <a:pt x="71" y="305"/>
                  </a:lnTo>
                  <a:lnTo>
                    <a:pt x="92" y="240"/>
                  </a:lnTo>
                  <a:lnTo>
                    <a:pt x="117" y="178"/>
                  </a:lnTo>
                  <a:lnTo>
                    <a:pt x="141" y="125"/>
                  </a:lnTo>
                  <a:lnTo>
                    <a:pt x="165" y="70"/>
                  </a:lnTo>
                  <a:lnTo>
                    <a:pt x="189" y="5"/>
                  </a:lnTo>
                  <a:lnTo>
                    <a:pt x="200" y="0"/>
                  </a:lnTo>
                  <a:lnTo>
                    <a:pt x="206" y="11"/>
                  </a:lnTo>
                  <a:lnTo>
                    <a:pt x="206" y="11"/>
                  </a:lnTo>
                  <a:lnTo>
                    <a:pt x="20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2" name="Freeform 162"/>
            <p:cNvSpPr>
              <a:spLocks/>
            </p:cNvSpPr>
            <p:nvPr/>
          </p:nvSpPr>
          <p:spPr bwMode="auto">
            <a:xfrm>
              <a:off x="640" y="1389"/>
              <a:ext cx="16" cy="10"/>
            </a:xfrm>
            <a:custGeom>
              <a:avLst/>
              <a:gdLst>
                <a:gd name="T0" fmla="*/ 8 w 67"/>
                <a:gd name="T1" fmla="*/ 14 h 41"/>
                <a:gd name="T2" fmla="*/ 55 w 67"/>
                <a:gd name="T3" fmla="*/ 0 h 41"/>
                <a:gd name="T4" fmla="*/ 67 w 67"/>
                <a:gd name="T5" fmla="*/ 6 h 41"/>
                <a:gd name="T6" fmla="*/ 61 w 67"/>
                <a:gd name="T7" fmla="*/ 17 h 41"/>
                <a:gd name="T8" fmla="*/ 39 w 67"/>
                <a:gd name="T9" fmla="*/ 29 h 41"/>
                <a:gd name="T10" fmla="*/ 18 w 67"/>
                <a:gd name="T11" fmla="*/ 41 h 41"/>
                <a:gd name="T12" fmla="*/ 0 w 67"/>
                <a:gd name="T13" fmla="*/ 32 h 41"/>
                <a:gd name="T14" fmla="*/ 8 w 67"/>
                <a:gd name="T15" fmla="*/ 14 h 41"/>
                <a:gd name="T16" fmla="*/ 8 w 67"/>
                <a:gd name="T17" fmla="*/ 14 h 41"/>
                <a:gd name="T18" fmla="*/ 8 w 67"/>
                <a:gd name="T19" fmla="*/ 1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41">
                  <a:moveTo>
                    <a:pt x="8" y="14"/>
                  </a:moveTo>
                  <a:lnTo>
                    <a:pt x="55" y="0"/>
                  </a:lnTo>
                  <a:lnTo>
                    <a:pt x="67" y="6"/>
                  </a:lnTo>
                  <a:lnTo>
                    <a:pt x="61" y="17"/>
                  </a:lnTo>
                  <a:lnTo>
                    <a:pt x="39" y="29"/>
                  </a:lnTo>
                  <a:lnTo>
                    <a:pt x="18" y="41"/>
                  </a:lnTo>
                  <a:lnTo>
                    <a:pt x="0" y="32"/>
                  </a:lnTo>
                  <a:lnTo>
                    <a:pt x="8" y="14"/>
                  </a:lnTo>
                  <a:lnTo>
                    <a:pt x="8" y="14"/>
                  </a:lnTo>
                  <a:lnTo>
                    <a:pt x="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3" name="Freeform 163"/>
            <p:cNvSpPr>
              <a:spLocks/>
            </p:cNvSpPr>
            <p:nvPr/>
          </p:nvSpPr>
          <p:spPr bwMode="auto">
            <a:xfrm>
              <a:off x="647" y="1353"/>
              <a:ext cx="18" cy="10"/>
            </a:xfrm>
            <a:custGeom>
              <a:avLst/>
              <a:gdLst>
                <a:gd name="T0" fmla="*/ 3 w 73"/>
                <a:gd name="T1" fmla="*/ 19 h 42"/>
                <a:gd name="T2" fmla="*/ 61 w 73"/>
                <a:gd name="T3" fmla="*/ 0 h 42"/>
                <a:gd name="T4" fmla="*/ 73 w 73"/>
                <a:gd name="T5" fmla="*/ 4 h 42"/>
                <a:gd name="T6" fmla="*/ 68 w 73"/>
                <a:gd name="T7" fmla="*/ 16 h 42"/>
                <a:gd name="T8" fmla="*/ 19 w 73"/>
                <a:gd name="T9" fmla="*/ 42 h 42"/>
                <a:gd name="T10" fmla="*/ 0 w 73"/>
                <a:gd name="T11" fmla="*/ 39 h 42"/>
                <a:gd name="T12" fmla="*/ 3 w 73"/>
                <a:gd name="T13" fmla="*/ 19 h 42"/>
                <a:gd name="T14" fmla="*/ 3 w 73"/>
                <a:gd name="T15" fmla="*/ 19 h 42"/>
                <a:gd name="T16" fmla="*/ 3 w 73"/>
                <a:gd name="T17" fmla="*/ 1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42">
                  <a:moveTo>
                    <a:pt x="3" y="19"/>
                  </a:moveTo>
                  <a:lnTo>
                    <a:pt x="61" y="0"/>
                  </a:lnTo>
                  <a:lnTo>
                    <a:pt x="73" y="4"/>
                  </a:lnTo>
                  <a:lnTo>
                    <a:pt x="68" y="16"/>
                  </a:lnTo>
                  <a:lnTo>
                    <a:pt x="19" y="42"/>
                  </a:lnTo>
                  <a:lnTo>
                    <a:pt x="0" y="39"/>
                  </a:lnTo>
                  <a:lnTo>
                    <a:pt x="3" y="19"/>
                  </a:lnTo>
                  <a:lnTo>
                    <a:pt x="3" y="19"/>
                  </a:lnTo>
                  <a:lnTo>
                    <a:pt x="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4" name="Freeform 164"/>
            <p:cNvSpPr>
              <a:spLocks/>
            </p:cNvSpPr>
            <p:nvPr/>
          </p:nvSpPr>
          <p:spPr bwMode="auto">
            <a:xfrm>
              <a:off x="568" y="1299"/>
              <a:ext cx="51" cy="104"/>
            </a:xfrm>
            <a:custGeom>
              <a:avLst/>
              <a:gdLst>
                <a:gd name="T0" fmla="*/ 67 w 208"/>
                <a:gd name="T1" fmla="*/ 407 h 417"/>
                <a:gd name="T2" fmla="*/ 71 w 208"/>
                <a:gd name="T3" fmla="*/ 372 h 417"/>
                <a:gd name="T4" fmla="*/ 82 w 208"/>
                <a:gd name="T5" fmla="*/ 340 h 417"/>
                <a:gd name="T6" fmla="*/ 80 w 208"/>
                <a:gd name="T7" fmla="*/ 278 h 417"/>
                <a:gd name="T8" fmla="*/ 57 w 208"/>
                <a:gd name="T9" fmla="*/ 241 h 417"/>
                <a:gd name="T10" fmla="*/ 33 w 208"/>
                <a:gd name="T11" fmla="*/ 215 h 417"/>
                <a:gd name="T12" fmla="*/ 13 w 208"/>
                <a:gd name="T13" fmla="*/ 183 h 417"/>
                <a:gd name="T14" fmla="*/ 0 w 208"/>
                <a:gd name="T15" fmla="*/ 132 h 417"/>
                <a:gd name="T16" fmla="*/ 2 w 208"/>
                <a:gd name="T17" fmla="*/ 96 h 417"/>
                <a:gd name="T18" fmla="*/ 14 w 208"/>
                <a:gd name="T19" fmla="*/ 62 h 417"/>
                <a:gd name="T20" fmla="*/ 34 w 208"/>
                <a:gd name="T21" fmla="*/ 34 h 417"/>
                <a:gd name="T22" fmla="*/ 64 w 208"/>
                <a:gd name="T23" fmla="*/ 11 h 417"/>
                <a:gd name="T24" fmla="*/ 85 w 208"/>
                <a:gd name="T25" fmla="*/ 1 h 417"/>
                <a:gd name="T26" fmla="*/ 108 w 208"/>
                <a:gd name="T27" fmla="*/ 0 h 417"/>
                <a:gd name="T28" fmla="*/ 149 w 208"/>
                <a:gd name="T29" fmla="*/ 18 h 417"/>
                <a:gd name="T30" fmla="*/ 193 w 208"/>
                <a:gd name="T31" fmla="*/ 67 h 417"/>
                <a:gd name="T32" fmla="*/ 208 w 208"/>
                <a:gd name="T33" fmla="*/ 130 h 417"/>
                <a:gd name="T34" fmla="*/ 203 w 208"/>
                <a:gd name="T35" fmla="*/ 157 h 417"/>
                <a:gd name="T36" fmla="*/ 194 w 208"/>
                <a:gd name="T37" fmla="*/ 179 h 417"/>
                <a:gd name="T38" fmla="*/ 180 w 208"/>
                <a:gd name="T39" fmla="*/ 200 h 417"/>
                <a:gd name="T40" fmla="*/ 164 w 208"/>
                <a:gd name="T41" fmla="*/ 225 h 417"/>
                <a:gd name="T42" fmla="*/ 161 w 208"/>
                <a:gd name="T43" fmla="*/ 243 h 417"/>
                <a:gd name="T44" fmla="*/ 150 w 208"/>
                <a:gd name="T45" fmla="*/ 297 h 417"/>
                <a:gd name="T46" fmla="*/ 141 w 208"/>
                <a:gd name="T47" fmla="*/ 308 h 417"/>
                <a:gd name="T48" fmla="*/ 132 w 208"/>
                <a:gd name="T49" fmla="*/ 297 h 417"/>
                <a:gd name="T50" fmla="*/ 126 w 208"/>
                <a:gd name="T51" fmla="*/ 224 h 417"/>
                <a:gd name="T52" fmla="*/ 150 w 208"/>
                <a:gd name="T53" fmla="*/ 191 h 417"/>
                <a:gd name="T54" fmla="*/ 175 w 208"/>
                <a:gd name="T55" fmla="*/ 129 h 417"/>
                <a:gd name="T56" fmla="*/ 173 w 208"/>
                <a:gd name="T57" fmla="*/ 84 h 417"/>
                <a:gd name="T58" fmla="*/ 155 w 208"/>
                <a:gd name="T59" fmla="*/ 53 h 417"/>
                <a:gd name="T60" fmla="*/ 137 w 208"/>
                <a:gd name="T61" fmla="*/ 34 h 417"/>
                <a:gd name="T62" fmla="*/ 122 w 208"/>
                <a:gd name="T63" fmla="*/ 24 h 417"/>
                <a:gd name="T64" fmla="*/ 106 w 208"/>
                <a:gd name="T65" fmla="*/ 20 h 417"/>
                <a:gd name="T66" fmla="*/ 72 w 208"/>
                <a:gd name="T67" fmla="*/ 26 h 417"/>
                <a:gd name="T68" fmla="*/ 30 w 208"/>
                <a:gd name="T69" fmla="*/ 69 h 417"/>
                <a:gd name="T70" fmla="*/ 21 w 208"/>
                <a:gd name="T71" fmla="*/ 131 h 417"/>
                <a:gd name="T72" fmla="*/ 38 w 208"/>
                <a:gd name="T73" fmla="*/ 179 h 417"/>
                <a:gd name="T74" fmla="*/ 52 w 208"/>
                <a:gd name="T75" fmla="*/ 203 h 417"/>
                <a:gd name="T76" fmla="*/ 74 w 208"/>
                <a:gd name="T77" fmla="*/ 234 h 417"/>
                <a:gd name="T78" fmla="*/ 95 w 208"/>
                <a:gd name="T79" fmla="*/ 270 h 417"/>
                <a:gd name="T80" fmla="*/ 104 w 208"/>
                <a:gd name="T81" fmla="*/ 303 h 417"/>
                <a:gd name="T82" fmla="*/ 99 w 208"/>
                <a:gd name="T83" fmla="*/ 335 h 417"/>
                <a:gd name="T84" fmla="*/ 85 w 208"/>
                <a:gd name="T85" fmla="*/ 406 h 417"/>
                <a:gd name="T86" fmla="*/ 77 w 208"/>
                <a:gd name="T87" fmla="*/ 417 h 417"/>
                <a:gd name="T88" fmla="*/ 67 w 208"/>
                <a:gd name="T89" fmla="*/ 407 h 417"/>
                <a:gd name="T90" fmla="*/ 67 w 208"/>
                <a:gd name="T91" fmla="*/ 407 h 417"/>
                <a:gd name="T92" fmla="*/ 67 w 208"/>
                <a:gd name="T93" fmla="*/ 40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417">
                  <a:moveTo>
                    <a:pt x="67" y="407"/>
                  </a:moveTo>
                  <a:lnTo>
                    <a:pt x="71" y="372"/>
                  </a:lnTo>
                  <a:lnTo>
                    <a:pt x="82" y="340"/>
                  </a:lnTo>
                  <a:lnTo>
                    <a:pt x="80" y="278"/>
                  </a:lnTo>
                  <a:lnTo>
                    <a:pt x="57" y="241"/>
                  </a:lnTo>
                  <a:lnTo>
                    <a:pt x="33" y="215"/>
                  </a:lnTo>
                  <a:lnTo>
                    <a:pt x="13" y="183"/>
                  </a:lnTo>
                  <a:lnTo>
                    <a:pt x="0" y="132"/>
                  </a:lnTo>
                  <a:lnTo>
                    <a:pt x="2" y="96"/>
                  </a:lnTo>
                  <a:lnTo>
                    <a:pt x="14" y="62"/>
                  </a:lnTo>
                  <a:lnTo>
                    <a:pt x="34" y="34"/>
                  </a:lnTo>
                  <a:lnTo>
                    <a:pt x="64" y="11"/>
                  </a:lnTo>
                  <a:lnTo>
                    <a:pt x="85" y="1"/>
                  </a:lnTo>
                  <a:lnTo>
                    <a:pt x="108" y="0"/>
                  </a:lnTo>
                  <a:lnTo>
                    <a:pt x="149" y="18"/>
                  </a:lnTo>
                  <a:lnTo>
                    <a:pt x="193" y="67"/>
                  </a:lnTo>
                  <a:lnTo>
                    <a:pt x="208" y="130"/>
                  </a:lnTo>
                  <a:lnTo>
                    <a:pt x="203" y="157"/>
                  </a:lnTo>
                  <a:lnTo>
                    <a:pt x="194" y="179"/>
                  </a:lnTo>
                  <a:lnTo>
                    <a:pt x="180" y="200"/>
                  </a:lnTo>
                  <a:lnTo>
                    <a:pt x="164" y="225"/>
                  </a:lnTo>
                  <a:lnTo>
                    <a:pt x="161" y="243"/>
                  </a:lnTo>
                  <a:lnTo>
                    <a:pt x="150" y="297"/>
                  </a:lnTo>
                  <a:lnTo>
                    <a:pt x="141" y="308"/>
                  </a:lnTo>
                  <a:lnTo>
                    <a:pt x="132" y="297"/>
                  </a:lnTo>
                  <a:lnTo>
                    <a:pt x="126" y="224"/>
                  </a:lnTo>
                  <a:lnTo>
                    <a:pt x="150" y="191"/>
                  </a:lnTo>
                  <a:lnTo>
                    <a:pt x="175" y="129"/>
                  </a:lnTo>
                  <a:lnTo>
                    <a:pt x="173" y="84"/>
                  </a:lnTo>
                  <a:lnTo>
                    <a:pt x="155" y="53"/>
                  </a:lnTo>
                  <a:lnTo>
                    <a:pt x="137" y="34"/>
                  </a:lnTo>
                  <a:lnTo>
                    <a:pt x="122" y="24"/>
                  </a:lnTo>
                  <a:lnTo>
                    <a:pt x="106" y="20"/>
                  </a:lnTo>
                  <a:lnTo>
                    <a:pt x="72" y="26"/>
                  </a:lnTo>
                  <a:lnTo>
                    <a:pt x="30" y="69"/>
                  </a:lnTo>
                  <a:lnTo>
                    <a:pt x="21" y="131"/>
                  </a:lnTo>
                  <a:lnTo>
                    <a:pt x="38" y="179"/>
                  </a:lnTo>
                  <a:lnTo>
                    <a:pt x="52" y="203"/>
                  </a:lnTo>
                  <a:lnTo>
                    <a:pt x="74" y="234"/>
                  </a:lnTo>
                  <a:lnTo>
                    <a:pt x="95" y="270"/>
                  </a:lnTo>
                  <a:lnTo>
                    <a:pt x="104" y="303"/>
                  </a:lnTo>
                  <a:lnTo>
                    <a:pt x="99" y="335"/>
                  </a:lnTo>
                  <a:lnTo>
                    <a:pt x="85" y="406"/>
                  </a:lnTo>
                  <a:lnTo>
                    <a:pt x="77" y="417"/>
                  </a:lnTo>
                  <a:lnTo>
                    <a:pt x="67" y="407"/>
                  </a:lnTo>
                  <a:lnTo>
                    <a:pt x="67" y="407"/>
                  </a:lnTo>
                  <a:lnTo>
                    <a:pt x="67" y="4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5" name="Freeform 165"/>
            <p:cNvSpPr>
              <a:spLocks/>
            </p:cNvSpPr>
            <p:nvPr/>
          </p:nvSpPr>
          <p:spPr bwMode="auto">
            <a:xfrm>
              <a:off x="601" y="1365"/>
              <a:ext cx="16" cy="66"/>
            </a:xfrm>
            <a:custGeom>
              <a:avLst/>
              <a:gdLst>
                <a:gd name="T0" fmla="*/ 18 w 67"/>
                <a:gd name="T1" fmla="*/ 10 h 263"/>
                <a:gd name="T2" fmla="*/ 23 w 67"/>
                <a:gd name="T3" fmla="*/ 56 h 263"/>
                <a:gd name="T4" fmla="*/ 41 w 67"/>
                <a:gd name="T5" fmla="*/ 100 h 263"/>
                <a:gd name="T6" fmla="*/ 63 w 67"/>
                <a:gd name="T7" fmla="*/ 184 h 263"/>
                <a:gd name="T8" fmla="*/ 67 w 67"/>
                <a:gd name="T9" fmla="*/ 248 h 263"/>
                <a:gd name="T10" fmla="*/ 54 w 67"/>
                <a:gd name="T11" fmla="*/ 263 h 263"/>
                <a:gd name="T12" fmla="*/ 43 w 67"/>
                <a:gd name="T13" fmla="*/ 260 h 263"/>
                <a:gd name="T14" fmla="*/ 39 w 67"/>
                <a:gd name="T15" fmla="*/ 185 h 263"/>
                <a:gd name="T16" fmla="*/ 31 w 67"/>
                <a:gd name="T17" fmla="*/ 147 h 263"/>
                <a:gd name="T18" fmla="*/ 16 w 67"/>
                <a:gd name="T19" fmla="*/ 111 h 263"/>
                <a:gd name="T20" fmla="*/ 0 w 67"/>
                <a:gd name="T21" fmla="*/ 62 h 263"/>
                <a:gd name="T22" fmla="*/ 1 w 67"/>
                <a:gd name="T23" fmla="*/ 8 h 263"/>
                <a:gd name="T24" fmla="*/ 12 w 67"/>
                <a:gd name="T25" fmla="*/ 0 h 263"/>
                <a:gd name="T26" fmla="*/ 18 w 67"/>
                <a:gd name="T27" fmla="*/ 10 h 263"/>
                <a:gd name="T28" fmla="*/ 18 w 67"/>
                <a:gd name="T29" fmla="*/ 10 h 263"/>
                <a:gd name="T30" fmla="*/ 18 w 67"/>
                <a:gd name="T31" fmla="*/ 1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 h="263">
                  <a:moveTo>
                    <a:pt x="18" y="10"/>
                  </a:moveTo>
                  <a:lnTo>
                    <a:pt x="23" y="56"/>
                  </a:lnTo>
                  <a:lnTo>
                    <a:pt x="41" y="100"/>
                  </a:lnTo>
                  <a:lnTo>
                    <a:pt x="63" y="184"/>
                  </a:lnTo>
                  <a:lnTo>
                    <a:pt x="67" y="248"/>
                  </a:lnTo>
                  <a:lnTo>
                    <a:pt x="54" y="263"/>
                  </a:lnTo>
                  <a:lnTo>
                    <a:pt x="43" y="260"/>
                  </a:lnTo>
                  <a:lnTo>
                    <a:pt x="39" y="185"/>
                  </a:lnTo>
                  <a:lnTo>
                    <a:pt x="31" y="147"/>
                  </a:lnTo>
                  <a:lnTo>
                    <a:pt x="16" y="111"/>
                  </a:lnTo>
                  <a:lnTo>
                    <a:pt x="0" y="62"/>
                  </a:lnTo>
                  <a:lnTo>
                    <a:pt x="1" y="8"/>
                  </a:lnTo>
                  <a:lnTo>
                    <a:pt x="12" y="0"/>
                  </a:lnTo>
                  <a:lnTo>
                    <a:pt x="18" y="10"/>
                  </a:lnTo>
                  <a:lnTo>
                    <a:pt x="18" y="10"/>
                  </a:lnTo>
                  <a:lnTo>
                    <a:pt x="1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6" name="Freeform 166"/>
            <p:cNvSpPr>
              <a:spLocks/>
            </p:cNvSpPr>
            <p:nvPr/>
          </p:nvSpPr>
          <p:spPr bwMode="auto">
            <a:xfrm>
              <a:off x="548" y="1422"/>
              <a:ext cx="24" cy="35"/>
            </a:xfrm>
            <a:custGeom>
              <a:avLst/>
              <a:gdLst>
                <a:gd name="T0" fmla="*/ 43 w 93"/>
                <a:gd name="T1" fmla="*/ 19 h 140"/>
                <a:gd name="T2" fmla="*/ 20 w 93"/>
                <a:gd name="T3" fmla="*/ 45 h 140"/>
                <a:gd name="T4" fmla="*/ 22 w 93"/>
                <a:gd name="T5" fmla="*/ 63 h 140"/>
                <a:gd name="T6" fmla="*/ 41 w 93"/>
                <a:gd name="T7" fmla="*/ 86 h 140"/>
                <a:gd name="T8" fmla="*/ 69 w 93"/>
                <a:gd name="T9" fmla="*/ 102 h 140"/>
                <a:gd name="T10" fmla="*/ 84 w 93"/>
                <a:gd name="T11" fmla="*/ 109 h 140"/>
                <a:gd name="T12" fmla="*/ 93 w 93"/>
                <a:gd name="T13" fmla="*/ 140 h 140"/>
                <a:gd name="T14" fmla="*/ 52 w 93"/>
                <a:gd name="T15" fmla="*/ 121 h 140"/>
                <a:gd name="T16" fmla="*/ 21 w 93"/>
                <a:gd name="T17" fmla="*/ 103 h 140"/>
                <a:gd name="T18" fmla="*/ 0 w 93"/>
                <a:gd name="T19" fmla="*/ 69 h 140"/>
                <a:gd name="T20" fmla="*/ 2 w 93"/>
                <a:gd name="T21" fmla="*/ 31 h 140"/>
                <a:gd name="T22" fmla="*/ 39 w 93"/>
                <a:gd name="T23" fmla="*/ 0 h 140"/>
                <a:gd name="T24" fmla="*/ 43 w 93"/>
                <a:gd name="T25" fmla="*/ 19 h 140"/>
                <a:gd name="T26" fmla="*/ 43 w 93"/>
                <a:gd name="T27" fmla="*/ 19 h 140"/>
                <a:gd name="T28" fmla="*/ 43 w 93"/>
                <a:gd name="T29" fmla="*/ 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140">
                  <a:moveTo>
                    <a:pt x="43" y="19"/>
                  </a:moveTo>
                  <a:lnTo>
                    <a:pt x="20" y="45"/>
                  </a:lnTo>
                  <a:lnTo>
                    <a:pt x="22" y="63"/>
                  </a:lnTo>
                  <a:lnTo>
                    <a:pt x="41" y="86"/>
                  </a:lnTo>
                  <a:lnTo>
                    <a:pt x="69" y="102"/>
                  </a:lnTo>
                  <a:lnTo>
                    <a:pt x="84" y="109"/>
                  </a:lnTo>
                  <a:lnTo>
                    <a:pt x="93" y="140"/>
                  </a:lnTo>
                  <a:lnTo>
                    <a:pt x="52" y="121"/>
                  </a:lnTo>
                  <a:lnTo>
                    <a:pt x="21" y="103"/>
                  </a:lnTo>
                  <a:lnTo>
                    <a:pt x="0" y="69"/>
                  </a:lnTo>
                  <a:lnTo>
                    <a:pt x="2" y="31"/>
                  </a:lnTo>
                  <a:lnTo>
                    <a:pt x="39" y="0"/>
                  </a:lnTo>
                  <a:lnTo>
                    <a:pt x="43" y="19"/>
                  </a:lnTo>
                  <a:lnTo>
                    <a:pt x="43" y="19"/>
                  </a:lnTo>
                  <a:lnTo>
                    <a:pt x="4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7" name="Freeform 167"/>
            <p:cNvSpPr>
              <a:spLocks/>
            </p:cNvSpPr>
            <p:nvPr/>
          </p:nvSpPr>
          <p:spPr bwMode="auto">
            <a:xfrm>
              <a:off x="720" y="1415"/>
              <a:ext cx="370" cy="30"/>
            </a:xfrm>
            <a:custGeom>
              <a:avLst/>
              <a:gdLst>
                <a:gd name="T0" fmla="*/ 10 w 1483"/>
                <a:gd name="T1" fmla="*/ 101 h 119"/>
                <a:gd name="T2" fmla="*/ 137 w 1483"/>
                <a:gd name="T3" fmla="*/ 87 h 119"/>
                <a:gd name="T4" fmla="*/ 264 w 1483"/>
                <a:gd name="T5" fmla="*/ 74 h 119"/>
                <a:gd name="T6" fmla="*/ 431 w 1483"/>
                <a:gd name="T7" fmla="*/ 56 h 119"/>
                <a:gd name="T8" fmla="*/ 509 w 1483"/>
                <a:gd name="T9" fmla="*/ 41 h 119"/>
                <a:gd name="T10" fmla="*/ 597 w 1483"/>
                <a:gd name="T11" fmla="*/ 23 h 119"/>
                <a:gd name="T12" fmla="*/ 747 w 1483"/>
                <a:gd name="T13" fmla="*/ 11 h 119"/>
                <a:gd name="T14" fmla="*/ 1024 w 1483"/>
                <a:gd name="T15" fmla="*/ 0 h 119"/>
                <a:gd name="T16" fmla="*/ 1302 w 1483"/>
                <a:gd name="T17" fmla="*/ 3 h 119"/>
                <a:gd name="T18" fmla="*/ 1359 w 1483"/>
                <a:gd name="T19" fmla="*/ 3 h 119"/>
                <a:gd name="T20" fmla="*/ 1464 w 1483"/>
                <a:gd name="T21" fmla="*/ 10 h 119"/>
                <a:gd name="T22" fmla="*/ 1479 w 1483"/>
                <a:gd name="T23" fmla="*/ 18 h 119"/>
                <a:gd name="T24" fmla="*/ 1483 w 1483"/>
                <a:gd name="T25" fmla="*/ 34 h 119"/>
                <a:gd name="T26" fmla="*/ 1476 w 1483"/>
                <a:gd name="T27" fmla="*/ 48 h 119"/>
                <a:gd name="T28" fmla="*/ 1459 w 1483"/>
                <a:gd name="T29" fmla="*/ 52 h 119"/>
                <a:gd name="T30" fmla="*/ 1359 w 1483"/>
                <a:gd name="T31" fmla="*/ 46 h 119"/>
                <a:gd name="T32" fmla="*/ 1302 w 1483"/>
                <a:gd name="T33" fmla="*/ 46 h 119"/>
                <a:gd name="T34" fmla="*/ 1026 w 1483"/>
                <a:gd name="T35" fmla="*/ 41 h 119"/>
                <a:gd name="T36" fmla="*/ 750 w 1483"/>
                <a:gd name="T37" fmla="*/ 52 h 119"/>
                <a:gd name="T38" fmla="*/ 605 w 1483"/>
                <a:gd name="T39" fmla="*/ 63 h 119"/>
                <a:gd name="T40" fmla="*/ 516 w 1483"/>
                <a:gd name="T41" fmla="*/ 80 h 119"/>
                <a:gd name="T42" fmla="*/ 435 w 1483"/>
                <a:gd name="T43" fmla="*/ 91 h 119"/>
                <a:gd name="T44" fmla="*/ 267 w 1483"/>
                <a:gd name="T45" fmla="*/ 105 h 119"/>
                <a:gd name="T46" fmla="*/ 11 w 1483"/>
                <a:gd name="T47" fmla="*/ 119 h 119"/>
                <a:gd name="T48" fmla="*/ 0 w 1483"/>
                <a:gd name="T49" fmla="*/ 110 h 119"/>
                <a:gd name="T50" fmla="*/ 10 w 1483"/>
                <a:gd name="T51" fmla="*/ 101 h 119"/>
                <a:gd name="T52" fmla="*/ 10 w 1483"/>
                <a:gd name="T53" fmla="*/ 101 h 119"/>
                <a:gd name="T54" fmla="*/ 10 w 1483"/>
                <a:gd name="T55" fmla="*/ 10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3" h="119">
                  <a:moveTo>
                    <a:pt x="10" y="101"/>
                  </a:moveTo>
                  <a:lnTo>
                    <a:pt x="137" y="87"/>
                  </a:lnTo>
                  <a:lnTo>
                    <a:pt x="264" y="74"/>
                  </a:lnTo>
                  <a:lnTo>
                    <a:pt x="431" y="56"/>
                  </a:lnTo>
                  <a:lnTo>
                    <a:pt x="509" y="41"/>
                  </a:lnTo>
                  <a:lnTo>
                    <a:pt x="597" y="23"/>
                  </a:lnTo>
                  <a:lnTo>
                    <a:pt x="747" y="11"/>
                  </a:lnTo>
                  <a:lnTo>
                    <a:pt x="1024" y="0"/>
                  </a:lnTo>
                  <a:lnTo>
                    <a:pt x="1302" y="3"/>
                  </a:lnTo>
                  <a:lnTo>
                    <a:pt x="1359" y="3"/>
                  </a:lnTo>
                  <a:lnTo>
                    <a:pt x="1464" y="10"/>
                  </a:lnTo>
                  <a:lnTo>
                    <a:pt x="1479" y="18"/>
                  </a:lnTo>
                  <a:lnTo>
                    <a:pt x="1483" y="34"/>
                  </a:lnTo>
                  <a:lnTo>
                    <a:pt x="1476" y="48"/>
                  </a:lnTo>
                  <a:lnTo>
                    <a:pt x="1459" y="52"/>
                  </a:lnTo>
                  <a:lnTo>
                    <a:pt x="1359" y="46"/>
                  </a:lnTo>
                  <a:lnTo>
                    <a:pt x="1302" y="46"/>
                  </a:lnTo>
                  <a:lnTo>
                    <a:pt x="1026" y="41"/>
                  </a:lnTo>
                  <a:lnTo>
                    <a:pt x="750" y="52"/>
                  </a:lnTo>
                  <a:lnTo>
                    <a:pt x="605" y="63"/>
                  </a:lnTo>
                  <a:lnTo>
                    <a:pt x="516" y="80"/>
                  </a:lnTo>
                  <a:lnTo>
                    <a:pt x="435" y="91"/>
                  </a:lnTo>
                  <a:lnTo>
                    <a:pt x="267" y="105"/>
                  </a:lnTo>
                  <a:lnTo>
                    <a:pt x="11" y="119"/>
                  </a:lnTo>
                  <a:lnTo>
                    <a:pt x="0" y="110"/>
                  </a:lnTo>
                  <a:lnTo>
                    <a:pt x="10" y="101"/>
                  </a:lnTo>
                  <a:lnTo>
                    <a:pt x="10" y="101"/>
                  </a:lnTo>
                  <a:lnTo>
                    <a:pt x="10"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8" name="Freeform 168"/>
            <p:cNvSpPr>
              <a:spLocks/>
            </p:cNvSpPr>
            <p:nvPr/>
          </p:nvSpPr>
          <p:spPr bwMode="auto">
            <a:xfrm>
              <a:off x="1071" y="1419"/>
              <a:ext cx="23" cy="113"/>
            </a:xfrm>
            <a:custGeom>
              <a:avLst/>
              <a:gdLst>
                <a:gd name="T0" fmla="*/ 94 w 94"/>
                <a:gd name="T1" fmla="*/ 21 h 453"/>
                <a:gd name="T2" fmla="*/ 84 w 94"/>
                <a:gd name="T3" fmla="*/ 147 h 453"/>
                <a:gd name="T4" fmla="*/ 64 w 94"/>
                <a:gd name="T5" fmla="*/ 273 h 453"/>
                <a:gd name="T6" fmla="*/ 52 w 94"/>
                <a:gd name="T7" fmla="*/ 353 h 453"/>
                <a:gd name="T8" fmla="*/ 37 w 94"/>
                <a:gd name="T9" fmla="*/ 453 h 453"/>
                <a:gd name="T10" fmla="*/ 0 w 94"/>
                <a:gd name="T11" fmla="*/ 389 h 453"/>
                <a:gd name="T12" fmla="*/ 10 w 94"/>
                <a:gd name="T13" fmla="*/ 335 h 453"/>
                <a:gd name="T14" fmla="*/ 30 w 94"/>
                <a:gd name="T15" fmla="*/ 267 h 453"/>
                <a:gd name="T16" fmla="*/ 51 w 94"/>
                <a:gd name="T17" fmla="*/ 21 h 453"/>
                <a:gd name="T18" fmla="*/ 57 w 94"/>
                <a:gd name="T19" fmla="*/ 5 h 453"/>
                <a:gd name="T20" fmla="*/ 72 w 94"/>
                <a:gd name="T21" fmla="*/ 0 h 453"/>
                <a:gd name="T22" fmla="*/ 94 w 94"/>
                <a:gd name="T23" fmla="*/ 21 h 453"/>
                <a:gd name="T24" fmla="*/ 94 w 94"/>
                <a:gd name="T25" fmla="*/ 21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453">
                  <a:moveTo>
                    <a:pt x="94" y="21"/>
                  </a:moveTo>
                  <a:lnTo>
                    <a:pt x="84" y="147"/>
                  </a:lnTo>
                  <a:lnTo>
                    <a:pt x="64" y="273"/>
                  </a:lnTo>
                  <a:lnTo>
                    <a:pt x="52" y="353"/>
                  </a:lnTo>
                  <a:lnTo>
                    <a:pt x="37" y="453"/>
                  </a:lnTo>
                  <a:lnTo>
                    <a:pt x="0" y="389"/>
                  </a:lnTo>
                  <a:lnTo>
                    <a:pt x="10" y="335"/>
                  </a:lnTo>
                  <a:lnTo>
                    <a:pt x="30" y="267"/>
                  </a:lnTo>
                  <a:lnTo>
                    <a:pt x="51" y="21"/>
                  </a:lnTo>
                  <a:lnTo>
                    <a:pt x="57" y="5"/>
                  </a:lnTo>
                  <a:lnTo>
                    <a:pt x="72" y="0"/>
                  </a:lnTo>
                  <a:lnTo>
                    <a:pt x="94" y="21"/>
                  </a:lnTo>
                  <a:lnTo>
                    <a:pt x="9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89" name="Freeform 169"/>
            <p:cNvSpPr>
              <a:spLocks/>
            </p:cNvSpPr>
            <p:nvPr/>
          </p:nvSpPr>
          <p:spPr bwMode="auto">
            <a:xfrm>
              <a:off x="951" y="1449"/>
              <a:ext cx="11" cy="38"/>
            </a:xfrm>
            <a:custGeom>
              <a:avLst/>
              <a:gdLst>
                <a:gd name="T0" fmla="*/ 42 w 42"/>
                <a:gd name="T1" fmla="*/ 18 h 152"/>
                <a:gd name="T2" fmla="*/ 31 w 42"/>
                <a:gd name="T3" fmla="*/ 58 h 152"/>
                <a:gd name="T4" fmla="*/ 19 w 42"/>
                <a:gd name="T5" fmla="*/ 144 h 152"/>
                <a:gd name="T6" fmla="*/ 10 w 42"/>
                <a:gd name="T7" fmla="*/ 152 h 152"/>
                <a:gd name="T8" fmla="*/ 2 w 42"/>
                <a:gd name="T9" fmla="*/ 143 h 152"/>
                <a:gd name="T10" fmla="*/ 0 w 42"/>
                <a:gd name="T11" fmla="*/ 56 h 152"/>
                <a:gd name="T12" fmla="*/ 16 w 42"/>
                <a:gd name="T13" fmla="*/ 8 h 152"/>
                <a:gd name="T14" fmla="*/ 24 w 42"/>
                <a:gd name="T15" fmla="*/ 0 h 152"/>
                <a:gd name="T16" fmla="*/ 34 w 42"/>
                <a:gd name="T17" fmla="*/ 0 h 152"/>
                <a:gd name="T18" fmla="*/ 42 w 42"/>
                <a:gd name="T19" fmla="*/ 18 h 152"/>
                <a:gd name="T20" fmla="*/ 42 w 42"/>
                <a:gd name="T21" fmla="*/ 18 h 152"/>
                <a:gd name="T22" fmla="*/ 42 w 42"/>
                <a:gd name="T23" fmla="*/ 1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152">
                  <a:moveTo>
                    <a:pt x="42" y="18"/>
                  </a:moveTo>
                  <a:lnTo>
                    <a:pt x="31" y="58"/>
                  </a:lnTo>
                  <a:lnTo>
                    <a:pt x="19" y="144"/>
                  </a:lnTo>
                  <a:lnTo>
                    <a:pt x="10" y="152"/>
                  </a:lnTo>
                  <a:lnTo>
                    <a:pt x="2" y="143"/>
                  </a:lnTo>
                  <a:lnTo>
                    <a:pt x="0" y="56"/>
                  </a:lnTo>
                  <a:lnTo>
                    <a:pt x="16" y="8"/>
                  </a:lnTo>
                  <a:lnTo>
                    <a:pt x="24" y="0"/>
                  </a:lnTo>
                  <a:lnTo>
                    <a:pt x="34" y="0"/>
                  </a:lnTo>
                  <a:lnTo>
                    <a:pt x="42" y="18"/>
                  </a:lnTo>
                  <a:lnTo>
                    <a:pt x="42" y="18"/>
                  </a:lnTo>
                  <a:lnTo>
                    <a:pt x="4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0" name="Freeform 170"/>
            <p:cNvSpPr>
              <a:spLocks/>
            </p:cNvSpPr>
            <p:nvPr/>
          </p:nvSpPr>
          <p:spPr bwMode="auto">
            <a:xfrm>
              <a:off x="956" y="1444"/>
              <a:ext cx="116" cy="10"/>
            </a:xfrm>
            <a:custGeom>
              <a:avLst/>
              <a:gdLst>
                <a:gd name="T0" fmla="*/ 12 w 464"/>
                <a:gd name="T1" fmla="*/ 12 h 39"/>
                <a:gd name="T2" fmla="*/ 165 w 464"/>
                <a:gd name="T3" fmla="*/ 0 h 39"/>
                <a:gd name="T4" fmla="*/ 318 w 464"/>
                <a:gd name="T5" fmla="*/ 5 h 39"/>
                <a:gd name="T6" fmla="*/ 455 w 464"/>
                <a:gd name="T7" fmla="*/ 22 h 39"/>
                <a:gd name="T8" fmla="*/ 464 w 464"/>
                <a:gd name="T9" fmla="*/ 31 h 39"/>
                <a:gd name="T10" fmla="*/ 454 w 464"/>
                <a:gd name="T11" fmla="*/ 39 h 39"/>
                <a:gd name="T12" fmla="*/ 317 w 464"/>
                <a:gd name="T13" fmla="*/ 39 h 39"/>
                <a:gd name="T14" fmla="*/ 166 w 464"/>
                <a:gd name="T15" fmla="*/ 31 h 39"/>
                <a:gd name="T16" fmla="*/ 17 w 464"/>
                <a:gd name="T17" fmla="*/ 39 h 39"/>
                <a:gd name="T18" fmla="*/ 0 w 464"/>
                <a:gd name="T19" fmla="*/ 28 h 39"/>
                <a:gd name="T20" fmla="*/ 2 w 464"/>
                <a:gd name="T21" fmla="*/ 17 h 39"/>
                <a:gd name="T22" fmla="*/ 12 w 464"/>
                <a:gd name="T23" fmla="*/ 12 h 39"/>
                <a:gd name="T24" fmla="*/ 12 w 464"/>
                <a:gd name="T25" fmla="*/ 12 h 39"/>
                <a:gd name="T26" fmla="*/ 12 w 464"/>
                <a:gd name="T2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4" h="39">
                  <a:moveTo>
                    <a:pt x="12" y="12"/>
                  </a:moveTo>
                  <a:lnTo>
                    <a:pt x="165" y="0"/>
                  </a:lnTo>
                  <a:lnTo>
                    <a:pt x="318" y="5"/>
                  </a:lnTo>
                  <a:lnTo>
                    <a:pt x="455" y="22"/>
                  </a:lnTo>
                  <a:lnTo>
                    <a:pt x="464" y="31"/>
                  </a:lnTo>
                  <a:lnTo>
                    <a:pt x="454" y="39"/>
                  </a:lnTo>
                  <a:lnTo>
                    <a:pt x="317" y="39"/>
                  </a:lnTo>
                  <a:lnTo>
                    <a:pt x="166" y="31"/>
                  </a:lnTo>
                  <a:lnTo>
                    <a:pt x="17" y="39"/>
                  </a:lnTo>
                  <a:lnTo>
                    <a:pt x="0" y="28"/>
                  </a:lnTo>
                  <a:lnTo>
                    <a:pt x="2" y="17"/>
                  </a:lnTo>
                  <a:lnTo>
                    <a:pt x="12" y="12"/>
                  </a:lnTo>
                  <a:lnTo>
                    <a:pt x="12" y="12"/>
                  </a:lnTo>
                  <a:lnTo>
                    <a:pt x="1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1" name="Freeform 171"/>
            <p:cNvSpPr>
              <a:spLocks/>
            </p:cNvSpPr>
            <p:nvPr/>
          </p:nvSpPr>
          <p:spPr bwMode="auto">
            <a:xfrm>
              <a:off x="996" y="1464"/>
              <a:ext cx="66" cy="19"/>
            </a:xfrm>
            <a:custGeom>
              <a:avLst/>
              <a:gdLst>
                <a:gd name="T0" fmla="*/ 24 w 262"/>
                <a:gd name="T1" fmla="*/ 18 h 75"/>
                <a:gd name="T2" fmla="*/ 18 w 262"/>
                <a:gd name="T3" fmla="*/ 55 h 75"/>
                <a:gd name="T4" fmla="*/ 43 w 262"/>
                <a:gd name="T5" fmla="*/ 42 h 75"/>
                <a:gd name="T6" fmla="*/ 56 w 262"/>
                <a:gd name="T7" fmla="*/ 18 h 75"/>
                <a:gd name="T8" fmla="*/ 60 w 262"/>
                <a:gd name="T9" fmla="*/ 6 h 75"/>
                <a:gd name="T10" fmla="*/ 73 w 262"/>
                <a:gd name="T11" fmla="*/ 1 h 75"/>
                <a:gd name="T12" fmla="*/ 118 w 262"/>
                <a:gd name="T13" fmla="*/ 0 h 75"/>
                <a:gd name="T14" fmla="*/ 207 w 262"/>
                <a:gd name="T15" fmla="*/ 0 h 75"/>
                <a:gd name="T16" fmla="*/ 253 w 262"/>
                <a:gd name="T17" fmla="*/ 10 h 75"/>
                <a:gd name="T18" fmla="*/ 262 w 262"/>
                <a:gd name="T19" fmla="*/ 18 h 75"/>
                <a:gd name="T20" fmla="*/ 253 w 262"/>
                <a:gd name="T21" fmla="*/ 26 h 75"/>
                <a:gd name="T22" fmla="*/ 207 w 262"/>
                <a:gd name="T23" fmla="*/ 40 h 75"/>
                <a:gd name="T24" fmla="*/ 118 w 262"/>
                <a:gd name="T25" fmla="*/ 40 h 75"/>
                <a:gd name="T26" fmla="*/ 87 w 262"/>
                <a:gd name="T27" fmla="*/ 39 h 75"/>
                <a:gd name="T28" fmla="*/ 74 w 262"/>
                <a:gd name="T29" fmla="*/ 55 h 75"/>
                <a:gd name="T30" fmla="*/ 55 w 262"/>
                <a:gd name="T31" fmla="*/ 66 h 75"/>
                <a:gd name="T32" fmla="*/ 9 w 262"/>
                <a:gd name="T33" fmla="*/ 75 h 75"/>
                <a:gd name="T34" fmla="*/ 0 w 262"/>
                <a:gd name="T35" fmla="*/ 67 h 75"/>
                <a:gd name="T36" fmla="*/ 8 w 262"/>
                <a:gd name="T37" fmla="*/ 11 h 75"/>
                <a:gd name="T38" fmla="*/ 19 w 262"/>
                <a:gd name="T39" fmla="*/ 7 h 75"/>
                <a:gd name="T40" fmla="*/ 24 w 262"/>
                <a:gd name="T41" fmla="*/ 18 h 75"/>
                <a:gd name="T42" fmla="*/ 24 w 262"/>
                <a:gd name="T43" fmla="*/ 18 h 75"/>
                <a:gd name="T44" fmla="*/ 24 w 262"/>
                <a:gd name="T45" fmla="*/ 1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2" h="75">
                  <a:moveTo>
                    <a:pt x="24" y="18"/>
                  </a:moveTo>
                  <a:lnTo>
                    <a:pt x="18" y="55"/>
                  </a:lnTo>
                  <a:lnTo>
                    <a:pt x="43" y="42"/>
                  </a:lnTo>
                  <a:lnTo>
                    <a:pt x="56" y="18"/>
                  </a:lnTo>
                  <a:lnTo>
                    <a:pt x="60" y="6"/>
                  </a:lnTo>
                  <a:lnTo>
                    <a:pt x="73" y="1"/>
                  </a:lnTo>
                  <a:lnTo>
                    <a:pt x="118" y="0"/>
                  </a:lnTo>
                  <a:lnTo>
                    <a:pt x="207" y="0"/>
                  </a:lnTo>
                  <a:lnTo>
                    <a:pt x="253" y="10"/>
                  </a:lnTo>
                  <a:lnTo>
                    <a:pt x="262" y="18"/>
                  </a:lnTo>
                  <a:lnTo>
                    <a:pt x="253" y="26"/>
                  </a:lnTo>
                  <a:lnTo>
                    <a:pt x="207" y="40"/>
                  </a:lnTo>
                  <a:lnTo>
                    <a:pt x="118" y="40"/>
                  </a:lnTo>
                  <a:lnTo>
                    <a:pt x="87" y="39"/>
                  </a:lnTo>
                  <a:lnTo>
                    <a:pt x="74" y="55"/>
                  </a:lnTo>
                  <a:lnTo>
                    <a:pt x="55" y="66"/>
                  </a:lnTo>
                  <a:lnTo>
                    <a:pt x="9" y="75"/>
                  </a:lnTo>
                  <a:lnTo>
                    <a:pt x="0" y="67"/>
                  </a:lnTo>
                  <a:lnTo>
                    <a:pt x="8" y="11"/>
                  </a:lnTo>
                  <a:lnTo>
                    <a:pt x="19" y="7"/>
                  </a:lnTo>
                  <a:lnTo>
                    <a:pt x="24" y="18"/>
                  </a:lnTo>
                  <a:lnTo>
                    <a:pt x="24" y="18"/>
                  </a:lnTo>
                  <a:lnTo>
                    <a:pt x="2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2" name="Freeform 172"/>
            <p:cNvSpPr>
              <a:spLocks/>
            </p:cNvSpPr>
            <p:nvPr/>
          </p:nvSpPr>
          <p:spPr bwMode="auto">
            <a:xfrm>
              <a:off x="697" y="1476"/>
              <a:ext cx="354" cy="25"/>
            </a:xfrm>
            <a:custGeom>
              <a:avLst/>
              <a:gdLst>
                <a:gd name="T0" fmla="*/ 9 w 1416"/>
                <a:gd name="T1" fmla="*/ 0 h 99"/>
                <a:gd name="T2" fmla="*/ 359 w 1416"/>
                <a:gd name="T3" fmla="*/ 11 h 99"/>
                <a:gd name="T4" fmla="*/ 1028 w 1416"/>
                <a:gd name="T5" fmla="*/ 39 h 99"/>
                <a:gd name="T6" fmla="*/ 1222 w 1416"/>
                <a:gd name="T7" fmla="*/ 45 h 99"/>
                <a:gd name="T8" fmla="*/ 1395 w 1416"/>
                <a:gd name="T9" fmla="*/ 57 h 99"/>
                <a:gd name="T10" fmla="*/ 1411 w 1416"/>
                <a:gd name="T11" fmla="*/ 63 h 99"/>
                <a:gd name="T12" fmla="*/ 1416 w 1416"/>
                <a:gd name="T13" fmla="*/ 78 h 99"/>
                <a:gd name="T14" fmla="*/ 1411 w 1416"/>
                <a:gd name="T15" fmla="*/ 93 h 99"/>
                <a:gd name="T16" fmla="*/ 1395 w 1416"/>
                <a:gd name="T17" fmla="*/ 99 h 99"/>
                <a:gd name="T18" fmla="*/ 1218 w 1416"/>
                <a:gd name="T19" fmla="*/ 88 h 99"/>
                <a:gd name="T20" fmla="*/ 1025 w 1416"/>
                <a:gd name="T21" fmla="*/ 81 h 99"/>
                <a:gd name="T22" fmla="*/ 357 w 1416"/>
                <a:gd name="T23" fmla="*/ 42 h 99"/>
                <a:gd name="T24" fmla="*/ 182 w 1416"/>
                <a:gd name="T25" fmla="*/ 26 h 99"/>
                <a:gd name="T26" fmla="*/ 9 w 1416"/>
                <a:gd name="T27" fmla="*/ 17 h 99"/>
                <a:gd name="T28" fmla="*/ 0 w 1416"/>
                <a:gd name="T29" fmla="*/ 8 h 99"/>
                <a:gd name="T30" fmla="*/ 9 w 1416"/>
                <a:gd name="T31" fmla="*/ 0 h 99"/>
                <a:gd name="T32" fmla="*/ 9 w 1416"/>
                <a:gd name="T33" fmla="*/ 0 h 99"/>
                <a:gd name="T34" fmla="*/ 9 w 1416"/>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6" h="99">
                  <a:moveTo>
                    <a:pt x="9" y="0"/>
                  </a:moveTo>
                  <a:lnTo>
                    <a:pt x="359" y="11"/>
                  </a:lnTo>
                  <a:lnTo>
                    <a:pt x="1028" y="39"/>
                  </a:lnTo>
                  <a:lnTo>
                    <a:pt x="1222" y="45"/>
                  </a:lnTo>
                  <a:lnTo>
                    <a:pt x="1395" y="57"/>
                  </a:lnTo>
                  <a:lnTo>
                    <a:pt x="1411" y="63"/>
                  </a:lnTo>
                  <a:lnTo>
                    <a:pt x="1416" y="78"/>
                  </a:lnTo>
                  <a:lnTo>
                    <a:pt x="1411" y="93"/>
                  </a:lnTo>
                  <a:lnTo>
                    <a:pt x="1395" y="99"/>
                  </a:lnTo>
                  <a:lnTo>
                    <a:pt x="1218" y="88"/>
                  </a:lnTo>
                  <a:lnTo>
                    <a:pt x="1025" y="81"/>
                  </a:lnTo>
                  <a:lnTo>
                    <a:pt x="357" y="42"/>
                  </a:lnTo>
                  <a:lnTo>
                    <a:pt x="182" y="26"/>
                  </a:lnTo>
                  <a:lnTo>
                    <a:pt x="9" y="17"/>
                  </a:lnTo>
                  <a:lnTo>
                    <a:pt x="0" y="8"/>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3" name="Freeform 173"/>
            <p:cNvSpPr>
              <a:spLocks/>
            </p:cNvSpPr>
            <p:nvPr/>
          </p:nvSpPr>
          <p:spPr bwMode="auto">
            <a:xfrm>
              <a:off x="644" y="1551"/>
              <a:ext cx="323" cy="20"/>
            </a:xfrm>
            <a:custGeom>
              <a:avLst/>
              <a:gdLst>
                <a:gd name="T0" fmla="*/ 14 w 1290"/>
                <a:gd name="T1" fmla="*/ 4 h 77"/>
                <a:gd name="T2" fmla="*/ 247 w 1290"/>
                <a:gd name="T3" fmla="*/ 0 h 77"/>
                <a:gd name="T4" fmla="*/ 633 w 1290"/>
                <a:gd name="T5" fmla="*/ 14 h 77"/>
                <a:gd name="T6" fmla="*/ 813 w 1290"/>
                <a:gd name="T7" fmla="*/ 24 h 77"/>
                <a:gd name="T8" fmla="*/ 1017 w 1290"/>
                <a:gd name="T9" fmla="*/ 33 h 77"/>
                <a:gd name="T10" fmla="*/ 1150 w 1290"/>
                <a:gd name="T11" fmla="*/ 43 h 77"/>
                <a:gd name="T12" fmla="*/ 1282 w 1290"/>
                <a:gd name="T13" fmla="*/ 49 h 77"/>
                <a:gd name="T14" fmla="*/ 1290 w 1290"/>
                <a:gd name="T15" fmla="*/ 58 h 77"/>
                <a:gd name="T16" fmla="*/ 1282 w 1290"/>
                <a:gd name="T17" fmla="*/ 67 h 77"/>
                <a:gd name="T18" fmla="*/ 1149 w 1290"/>
                <a:gd name="T19" fmla="*/ 72 h 77"/>
                <a:gd name="T20" fmla="*/ 1016 w 1290"/>
                <a:gd name="T21" fmla="*/ 77 h 77"/>
                <a:gd name="T22" fmla="*/ 632 w 1290"/>
                <a:gd name="T23" fmla="*/ 58 h 77"/>
                <a:gd name="T24" fmla="*/ 452 w 1290"/>
                <a:gd name="T25" fmla="*/ 48 h 77"/>
                <a:gd name="T26" fmla="*/ 247 w 1290"/>
                <a:gd name="T27" fmla="*/ 45 h 77"/>
                <a:gd name="T28" fmla="*/ 15 w 1290"/>
                <a:gd name="T29" fmla="*/ 33 h 77"/>
                <a:gd name="T30" fmla="*/ 0 w 1290"/>
                <a:gd name="T31" fmla="*/ 19 h 77"/>
                <a:gd name="T32" fmla="*/ 4 w 1290"/>
                <a:gd name="T33" fmla="*/ 8 h 77"/>
                <a:gd name="T34" fmla="*/ 14 w 1290"/>
                <a:gd name="T35" fmla="*/ 4 h 77"/>
                <a:gd name="T36" fmla="*/ 14 w 1290"/>
                <a:gd name="T37" fmla="*/ 4 h 77"/>
                <a:gd name="T38" fmla="*/ 14 w 1290"/>
                <a:gd name="T39" fmla="*/ 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0" h="77">
                  <a:moveTo>
                    <a:pt x="14" y="4"/>
                  </a:moveTo>
                  <a:lnTo>
                    <a:pt x="247" y="0"/>
                  </a:lnTo>
                  <a:lnTo>
                    <a:pt x="633" y="14"/>
                  </a:lnTo>
                  <a:lnTo>
                    <a:pt x="813" y="24"/>
                  </a:lnTo>
                  <a:lnTo>
                    <a:pt x="1017" y="33"/>
                  </a:lnTo>
                  <a:lnTo>
                    <a:pt x="1150" y="43"/>
                  </a:lnTo>
                  <a:lnTo>
                    <a:pt x="1282" y="49"/>
                  </a:lnTo>
                  <a:lnTo>
                    <a:pt x="1290" y="58"/>
                  </a:lnTo>
                  <a:lnTo>
                    <a:pt x="1282" y="67"/>
                  </a:lnTo>
                  <a:lnTo>
                    <a:pt x="1149" y="72"/>
                  </a:lnTo>
                  <a:lnTo>
                    <a:pt x="1016" y="77"/>
                  </a:lnTo>
                  <a:lnTo>
                    <a:pt x="632" y="58"/>
                  </a:lnTo>
                  <a:lnTo>
                    <a:pt x="452" y="48"/>
                  </a:lnTo>
                  <a:lnTo>
                    <a:pt x="247" y="45"/>
                  </a:lnTo>
                  <a:lnTo>
                    <a:pt x="15" y="33"/>
                  </a:lnTo>
                  <a:lnTo>
                    <a:pt x="0" y="19"/>
                  </a:lnTo>
                  <a:lnTo>
                    <a:pt x="4" y="8"/>
                  </a:lnTo>
                  <a:lnTo>
                    <a:pt x="14" y="4"/>
                  </a:lnTo>
                  <a:lnTo>
                    <a:pt x="14" y="4"/>
                  </a:ln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4" name="Freeform 174"/>
            <p:cNvSpPr>
              <a:spLocks/>
            </p:cNvSpPr>
            <p:nvPr/>
          </p:nvSpPr>
          <p:spPr bwMode="auto">
            <a:xfrm>
              <a:off x="1060" y="1497"/>
              <a:ext cx="43" cy="63"/>
            </a:xfrm>
            <a:custGeom>
              <a:avLst/>
              <a:gdLst>
                <a:gd name="T0" fmla="*/ 15 w 172"/>
                <a:gd name="T1" fmla="*/ 5 h 255"/>
                <a:gd name="T2" fmla="*/ 32 w 172"/>
                <a:gd name="T3" fmla="*/ 42 h 255"/>
                <a:gd name="T4" fmla="*/ 49 w 172"/>
                <a:gd name="T5" fmla="*/ 73 h 255"/>
                <a:gd name="T6" fmla="*/ 70 w 172"/>
                <a:gd name="T7" fmla="*/ 102 h 255"/>
                <a:gd name="T8" fmla="*/ 96 w 172"/>
                <a:gd name="T9" fmla="*/ 134 h 255"/>
                <a:gd name="T10" fmla="*/ 172 w 172"/>
                <a:gd name="T11" fmla="*/ 235 h 255"/>
                <a:gd name="T12" fmla="*/ 167 w 172"/>
                <a:gd name="T13" fmla="*/ 250 h 255"/>
                <a:gd name="T14" fmla="*/ 155 w 172"/>
                <a:gd name="T15" fmla="*/ 255 h 255"/>
                <a:gd name="T16" fmla="*/ 135 w 172"/>
                <a:gd name="T17" fmla="*/ 238 h 255"/>
                <a:gd name="T18" fmla="*/ 128 w 172"/>
                <a:gd name="T19" fmla="*/ 211 h 255"/>
                <a:gd name="T20" fmla="*/ 113 w 172"/>
                <a:gd name="T21" fmla="*/ 191 h 255"/>
                <a:gd name="T22" fmla="*/ 74 w 172"/>
                <a:gd name="T23" fmla="*/ 152 h 255"/>
                <a:gd name="T24" fmla="*/ 31 w 172"/>
                <a:gd name="T25" fmla="*/ 85 h 255"/>
                <a:gd name="T26" fmla="*/ 0 w 172"/>
                <a:gd name="T27" fmla="*/ 12 h 255"/>
                <a:gd name="T28" fmla="*/ 4 w 172"/>
                <a:gd name="T29" fmla="*/ 0 h 255"/>
                <a:gd name="T30" fmla="*/ 15 w 172"/>
                <a:gd name="T31" fmla="*/ 5 h 255"/>
                <a:gd name="T32" fmla="*/ 15 w 172"/>
                <a:gd name="T33" fmla="*/ 5 h 255"/>
                <a:gd name="T34" fmla="*/ 15 w 172"/>
                <a:gd name="T35" fmla="*/ 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255">
                  <a:moveTo>
                    <a:pt x="15" y="5"/>
                  </a:moveTo>
                  <a:lnTo>
                    <a:pt x="32" y="42"/>
                  </a:lnTo>
                  <a:lnTo>
                    <a:pt x="49" y="73"/>
                  </a:lnTo>
                  <a:lnTo>
                    <a:pt x="70" y="102"/>
                  </a:lnTo>
                  <a:lnTo>
                    <a:pt x="96" y="134"/>
                  </a:lnTo>
                  <a:lnTo>
                    <a:pt x="172" y="235"/>
                  </a:lnTo>
                  <a:lnTo>
                    <a:pt x="167" y="250"/>
                  </a:lnTo>
                  <a:lnTo>
                    <a:pt x="155" y="255"/>
                  </a:lnTo>
                  <a:lnTo>
                    <a:pt x="135" y="238"/>
                  </a:lnTo>
                  <a:lnTo>
                    <a:pt x="128" y="211"/>
                  </a:lnTo>
                  <a:lnTo>
                    <a:pt x="113" y="191"/>
                  </a:lnTo>
                  <a:lnTo>
                    <a:pt x="74" y="152"/>
                  </a:lnTo>
                  <a:lnTo>
                    <a:pt x="31" y="85"/>
                  </a:lnTo>
                  <a:lnTo>
                    <a:pt x="0" y="12"/>
                  </a:lnTo>
                  <a:lnTo>
                    <a:pt x="4" y="0"/>
                  </a:lnTo>
                  <a:lnTo>
                    <a:pt x="15" y="5"/>
                  </a:lnTo>
                  <a:lnTo>
                    <a:pt x="15" y="5"/>
                  </a:lnTo>
                  <a:lnTo>
                    <a:pt x="1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5" name="Freeform 175"/>
            <p:cNvSpPr>
              <a:spLocks/>
            </p:cNvSpPr>
            <p:nvPr/>
          </p:nvSpPr>
          <p:spPr bwMode="auto">
            <a:xfrm>
              <a:off x="1080" y="1566"/>
              <a:ext cx="25" cy="25"/>
            </a:xfrm>
            <a:custGeom>
              <a:avLst/>
              <a:gdLst>
                <a:gd name="T0" fmla="*/ 99 w 99"/>
                <a:gd name="T1" fmla="*/ 13 h 97"/>
                <a:gd name="T2" fmla="*/ 81 w 99"/>
                <a:gd name="T3" fmla="*/ 37 h 97"/>
                <a:gd name="T4" fmla="*/ 64 w 99"/>
                <a:gd name="T5" fmla="*/ 57 h 97"/>
                <a:gd name="T6" fmla="*/ 25 w 99"/>
                <a:gd name="T7" fmla="*/ 97 h 97"/>
                <a:gd name="T8" fmla="*/ 3 w 99"/>
                <a:gd name="T9" fmla="*/ 97 h 97"/>
                <a:gd name="T10" fmla="*/ 0 w 99"/>
                <a:gd name="T11" fmla="*/ 88 h 97"/>
                <a:gd name="T12" fmla="*/ 3 w 99"/>
                <a:gd name="T13" fmla="*/ 77 h 97"/>
                <a:gd name="T14" fmla="*/ 84 w 99"/>
                <a:gd name="T15" fmla="*/ 2 h 97"/>
                <a:gd name="T16" fmla="*/ 96 w 99"/>
                <a:gd name="T17" fmla="*/ 0 h 97"/>
                <a:gd name="T18" fmla="*/ 99 w 99"/>
                <a:gd name="T19" fmla="*/ 13 h 97"/>
                <a:gd name="T20" fmla="*/ 99 w 99"/>
                <a:gd name="T21" fmla="*/ 13 h 97"/>
                <a:gd name="T22" fmla="*/ 99 w 99"/>
                <a:gd name="T23" fmla="*/ 1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7">
                  <a:moveTo>
                    <a:pt x="99" y="13"/>
                  </a:moveTo>
                  <a:lnTo>
                    <a:pt x="81" y="37"/>
                  </a:lnTo>
                  <a:lnTo>
                    <a:pt x="64" y="57"/>
                  </a:lnTo>
                  <a:lnTo>
                    <a:pt x="25" y="97"/>
                  </a:lnTo>
                  <a:lnTo>
                    <a:pt x="3" y="97"/>
                  </a:lnTo>
                  <a:lnTo>
                    <a:pt x="0" y="88"/>
                  </a:lnTo>
                  <a:lnTo>
                    <a:pt x="3" y="77"/>
                  </a:lnTo>
                  <a:lnTo>
                    <a:pt x="84" y="2"/>
                  </a:lnTo>
                  <a:lnTo>
                    <a:pt x="96" y="0"/>
                  </a:lnTo>
                  <a:lnTo>
                    <a:pt x="99" y="13"/>
                  </a:lnTo>
                  <a:lnTo>
                    <a:pt x="99" y="13"/>
                  </a:lnTo>
                  <a:lnTo>
                    <a:pt x="99"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6" name="Freeform 176"/>
            <p:cNvSpPr>
              <a:spLocks/>
            </p:cNvSpPr>
            <p:nvPr/>
          </p:nvSpPr>
          <p:spPr bwMode="auto">
            <a:xfrm>
              <a:off x="636" y="1576"/>
              <a:ext cx="452" cy="18"/>
            </a:xfrm>
            <a:custGeom>
              <a:avLst/>
              <a:gdLst>
                <a:gd name="T0" fmla="*/ 15 w 1811"/>
                <a:gd name="T1" fmla="*/ 12 h 73"/>
                <a:gd name="T2" fmla="*/ 115 w 1811"/>
                <a:gd name="T3" fmla="*/ 20 h 73"/>
                <a:gd name="T4" fmla="*/ 195 w 1811"/>
                <a:gd name="T5" fmla="*/ 9 h 73"/>
                <a:gd name="T6" fmla="*/ 265 w 1811"/>
                <a:gd name="T7" fmla="*/ 2 h 73"/>
                <a:gd name="T8" fmla="*/ 416 w 1811"/>
                <a:gd name="T9" fmla="*/ 0 h 73"/>
                <a:gd name="T10" fmla="*/ 479 w 1811"/>
                <a:gd name="T11" fmla="*/ 0 h 73"/>
                <a:gd name="T12" fmla="*/ 1142 w 1811"/>
                <a:gd name="T13" fmla="*/ 12 h 73"/>
                <a:gd name="T14" fmla="*/ 1197 w 1811"/>
                <a:gd name="T15" fmla="*/ 13 h 73"/>
                <a:gd name="T16" fmla="*/ 1226 w 1811"/>
                <a:gd name="T17" fmla="*/ 15 h 73"/>
                <a:gd name="T18" fmla="*/ 1389 w 1811"/>
                <a:gd name="T19" fmla="*/ 19 h 73"/>
                <a:gd name="T20" fmla="*/ 1416 w 1811"/>
                <a:gd name="T21" fmla="*/ 24 h 73"/>
                <a:gd name="T22" fmla="*/ 1767 w 1811"/>
                <a:gd name="T23" fmla="*/ 36 h 73"/>
                <a:gd name="T24" fmla="*/ 1811 w 1811"/>
                <a:gd name="T25" fmla="*/ 36 h 73"/>
                <a:gd name="T26" fmla="*/ 1795 w 1811"/>
                <a:gd name="T27" fmla="*/ 67 h 73"/>
                <a:gd name="T28" fmla="*/ 1767 w 1811"/>
                <a:gd name="T29" fmla="*/ 73 h 73"/>
                <a:gd name="T30" fmla="*/ 1591 w 1811"/>
                <a:gd name="T31" fmla="*/ 64 h 73"/>
                <a:gd name="T32" fmla="*/ 1415 w 1811"/>
                <a:gd name="T33" fmla="*/ 55 h 73"/>
                <a:gd name="T34" fmla="*/ 1386 w 1811"/>
                <a:gd name="T35" fmla="*/ 54 h 73"/>
                <a:gd name="T36" fmla="*/ 1223 w 1811"/>
                <a:gd name="T37" fmla="*/ 49 h 73"/>
                <a:gd name="T38" fmla="*/ 1196 w 1811"/>
                <a:gd name="T39" fmla="*/ 44 h 73"/>
                <a:gd name="T40" fmla="*/ 1142 w 1811"/>
                <a:gd name="T41" fmla="*/ 47 h 73"/>
                <a:gd name="T42" fmla="*/ 479 w 1811"/>
                <a:gd name="T43" fmla="*/ 33 h 73"/>
                <a:gd name="T44" fmla="*/ 416 w 1811"/>
                <a:gd name="T45" fmla="*/ 33 h 73"/>
                <a:gd name="T46" fmla="*/ 266 w 1811"/>
                <a:gd name="T47" fmla="*/ 27 h 73"/>
                <a:gd name="T48" fmla="*/ 117 w 1811"/>
                <a:gd name="T49" fmla="*/ 37 h 73"/>
                <a:gd name="T50" fmla="*/ 10 w 1811"/>
                <a:gd name="T51" fmla="*/ 37 h 73"/>
                <a:gd name="T52" fmla="*/ 0 w 1811"/>
                <a:gd name="T53" fmla="*/ 23 h 73"/>
                <a:gd name="T54" fmla="*/ 5 w 1811"/>
                <a:gd name="T55" fmla="*/ 15 h 73"/>
                <a:gd name="T56" fmla="*/ 15 w 1811"/>
                <a:gd name="T57" fmla="*/ 12 h 73"/>
                <a:gd name="T58" fmla="*/ 15 w 1811"/>
                <a:gd name="T59" fmla="*/ 12 h 73"/>
                <a:gd name="T60" fmla="*/ 15 w 1811"/>
                <a:gd name="T61" fmla="*/ 1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11" h="73">
                  <a:moveTo>
                    <a:pt x="15" y="12"/>
                  </a:moveTo>
                  <a:lnTo>
                    <a:pt x="115" y="20"/>
                  </a:lnTo>
                  <a:lnTo>
                    <a:pt x="195" y="9"/>
                  </a:lnTo>
                  <a:lnTo>
                    <a:pt x="265" y="2"/>
                  </a:lnTo>
                  <a:lnTo>
                    <a:pt x="416" y="0"/>
                  </a:lnTo>
                  <a:lnTo>
                    <a:pt x="479" y="0"/>
                  </a:lnTo>
                  <a:lnTo>
                    <a:pt x="1142" y="12"/>
                  </a:lnTo>
                  <a:lnTo>
                    <a:pt x="1197" y="13"/>
                  </a:lnTo>
                  <a:lnTo>
                    <a:pt x="1226" y="15"/>
                  </a:lnTo>
                  <a:lnTo>
                    <a:pt x="1389" y="19"/>
                  </a:lnTo>
                  <a:lnTo>
                    <a:pt x="1416" y="24"/>
                  </a:lnTo>
                  <a:lnTo>
                    <a:pt x="1767" y="36"/>
                  </a:lnTo>
                  <a:lnTo>
                    <a:pt x="1811" y="36"/>
                  </a:lnTo>
                  <a:lnTo>
                    <a:pt x="1795" y="67"/>
                  </a:lnTo>
                  <a:lnTo>
                    <a:pt x="1767" y="73"/>
                  </a:lnTo>
                  <a:lnTo>
                    <a:pt x="1591" y="64"/>
                  </a:lnTo>
                  <a:lnTo>
                    <a:pt x="1415" y="55"/>
                  </a:lnTo>
                  <a:lnTo>
                    <a:pt x="1386" y="54"/>
                  </a:lnTo>
                  <a:lnTo>
                    <a:pt x="1223" y="49"/>
                  </a:lnTo>
                  <a:lnTo>
                    <a:pt x="1196" y="44"/>
                  </a:lnTo>
                  <a:lnTo>
                    <a:pt x="1142" y="47"/>
                  </a:lnTo>
                  <a:lnTo>
                    <a:pt x="479" y="33"/>
                  </a:lnTo>
                  <a:lnTo>
                    <a:pt x="416" y="33"/>
                  </a:lnTo>
                  <a:lnTo>
                    <a:pt x="266" y="27"/>
                  </a:lnTo>
                  <a:lnTo>
                    <a:pt x="117" y="37"/>
                  </a:lnTo>
                  <a:lnTo>
                    <a:pt x="10" y="37"/>
                  </a:lnTo>
                  <a:lnTo>
                    <a:pt x="0" y="23"/>
                  </a:lnTo>
                  <a:lnTo>
                    <a:pt x="5" y="15"/>
                  </a:lnTo>
                  <a:lnTo>
                    <a:pt x="15" y="12"/>
                  </a:lnTo>
                  <a:lnTo>
                    <a:pt x="15" y="12"/>
                  </a:lnTo>
                  <a:lnTo>
                    <a:pt x="15"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7" name="Freeform 177"/>
            <p:cNvSpPr>
              <a:spLocks/>
            </p:cNvSpPr>
            <p:nvPr/>
          </p:nvSpPr>
          <p:spPr bwMode="auto">
            <a:xfrm>
              <a:off x="721" y="1500"/>
              <a:ext cx="241" cy="25"/>
            </a:xfrm>
            <a:custGeom>
              <a:avLst/>
              <a:gdLst>
                <a:gd name="T0" fmla="*/ 17 w 965"/>
                <a:gd name="T1" fmla="*/ 0 h 101"/>
                <a:gd name="T2" fmla="*/ 241 w 965"/>
                <a:gd name="T3" fmla="*/ 9 h 101"/>
                <a:gd name="T4" fmla="*/ 388 w 965"/>
                <a:gd name="T5" fmla="*/ 24 h 101"/>
                <a:gd name="T6" fmla="*/ 516 w 965"/>
                <a:gd name="T7" fmla="*/ 35 h 101"/>
                <a:gd name="T8" fmla="*/ 793 w 965"/>
                <a:gd name="T9" fmla="*/ 60 h 101"/>
                <a:gd name="T10" fmla="*/ 874 w 965"/>
                <a:gd name="T11" fmla="*/ 72 h 101"/>
                <a:gd name="T12" fmla="*/ 957 w 965"/>
                <a:gd name="T13" fmla="*/ 82 h 101"/>
                <a:gd name="T14" fmla="*/ 965 w 965"/>
                <a:gd name="T15" fmla="*/ 92 h 101"/>
                <a:gd name="T16" fmla="*/ 957 w 965"/>
                <a:gd name="T17" fmla="*/ 100 h 101"/>
                <a:gd name="T18" fmla="*/ 790 w 965"/>
                <a:gd name="T19" fmla="*/ 101 h 101"/>
                <a:gd name="T20" fmla="*/ 236 w 965"/>
                <a:gd name="T21" fmla="*/ 49 h 101"/>
                <a:gd name="T22" fmla="*/ 14 w 965"/>
                <a:gd name="T23" fmla="*/ 31 h 101"/>
                <a:gd name="T24" fmla="*/ 0 w 965"/>
                <a:gd name="T25" fmla="*/ 14 h 101"/>
                <a:gd name="T26" fmla="*/ 6 w 965"/>
                <a:gd name="T27" fmla="*/ 2 h 101"/>
                <a:gd name="T28" fmla="*/ 17 w 965"/>
                <a:gd name="T29" fmla="*/ 0 h 101"/>
                <a:gd name="T30" fmla="*/ 17 w 965"/>
                <a:gd name="T31" fmla="*/ 0 h 101"/>
                <a:gd name="T32" fmla="*/ 17 w 965"/>
                <a:gd name="T3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5" h="101">
                  <a:moveTo>
                    <a:pt x="17" y="0"/>
                  </a:moveTo>
                  <a:lnTo>
                    <a:pt x="241" y="9"/>
                  </a:lnTo>
                  <a:lnTo>
                    <a:pt x="388" y="24"/>
                  </a:lnTo>
                  <a:lnTo>
                    <a:pt x="516" y="35"/>
                  </a:lnTo>
                  <a:lnTo>
                    <a:pt x="793" y="60"/>
                  </a:lnTo>
                  <a:lnTo>
                    <a:pt x="874" y="72"/>
                  </a:lnTo>
                  <a:lnTo>
                    <a:pt x="957" y="82"/>
                  </a:lnTo>
                  <a:lnTo>
                    <a:pt x="965" y="92"/>
                  </a:lnTo>
                  <a:lnTo>
                    <a:pt x="957" y="100"/>
                  </a:lnTo>
                  <a:lnTo>
                    <a:pt x="790" y="101"/>
                  </a:lnTo>
                  <a:lnTo>
                    <a:pt x="236" y="49"/>
                  </a:lnTo>
                  <a:lnTo>
                    <a:pt x="14" y="31"/>
                  </a:lnTo>
                  <a:lnTo>
                    <a:pt x="0" y="14"/>
                  </a:lnTo>
                  <a:lnTo>
                    <a:pt x="6" y="2"/>
                  </a:lnTo>
                  <a:lnTo>
                    <a:pt x="17" y="0"/>
                  </a:lnTo>
                  <a:lnTo>
                    <a:pt x="17"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8" name="Freeform 178"/>
            <p:cNvSpPr>
              <a:spLocks/>
            </p:cNvSpPr>
            <p:nvPr/>
          </p:nvSpPr>
          <p:spPr bwMode="auto">
            <a:xfrm>
              <a:off x="709" y="1523"/>
              <a:ext cx="175" cy="19"/>
            </a:xfrm>
            <a:custGeom>
              <a:avLst/>
              <a:gdLst>
                <a:gd name="T0" fmla="*/ 9 w 702"/>
                <a:gd name="T1" fmla="*/ 0 h 74"/>
                <a:gd name="T2" fmla="*/ 221 w 702"/>
                <a:gd name="T3" fmla="*/ 9 h 74"/>
                <a:gd name="T4" fmla="*/ 351 w 702"/>
                <a:gd name="T5" fmla="*/ 19 h 74"/>
                <a:gd name="T6" fmla="*/ 523 w 702"/>
                <a:gd name="T7" fmla="*/ 36 h 74"/>
                <a:gd name="T8" fmla="*/ 602 w 702"/>
                <a:gd name="T9" fmla="*/ 48 h 74"/>
                <a:gd name="T10" fmla="*/ 694 w 702"/>
                <a:gd name="T11" fmla="*/ 58 h 74"/>
                <a:gd name="T12" fmla="*/ 702 w 702"/>
                <a:gd name="T13" fmla="*/ 67 h 74"/>
                <a:gd name="T14" fmla="*/ 693 w 702"/>
                <a:gd name="T15" fmla="*/ 74 h 74"/>
                <a:gd name="T16" fmla="*/ 350 w 702"/>
                <a:gd name="T17" fmla="*/ 56 h 74"/>
                <a:gd name="T18" fmla="*/ 218 w 702"/>
                <a:gd name="T19" fmla="*/ 46 h 74"/>
                <a:gd name="T20" fmla="*/ 113 w 702"/>
                <a:gd name="T21" fmla="*/ 27 h 74"/>
                <a:gd name="T22" fmla="*/ 9 w 702"/>
                <a:gd name="T23" fmla="*/ 17 h 74"/>
                <a:gd name="T24" fmla="*/ 0 w 702"/>
                <a:gd name="T25" fmla="*/ 8 h 74"/>
                <a:gd name="T26" fmla="*/ 9 w 702"/>
                <a:gd name="T27" fmla="*/ 0 h 74"/>
                <a:gd name="T28" fmla="*/ 9 w 702"/>
                <a:gd name="T29" fmla="*/ 0 h 74"/>
                <a:gd name="T30" fmla="*/ 9 w 702"/>
                <a:gd name="T3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2" h="74">
                  <a:moveTo>
                    <a:pt x="9" y="0"/>
                  </a:moveTo>
                  <a:lnTo>
                    <a:pt x="221" y="9"/>
                  </a:lnTo>
                  <a:lnTo>
                    <a:pt x="351" y="19"/>
                  </a:lnTo>
                  <a:lnTo>
                    <a:pt x="523" y="36"/>
                  </a:lnTo>
                  <a:lnTo>
                    <a:pt x="602" y="48"/>
                  </a:lnTo>
                  <a:lnTo>
                    <a:pt x="694" y="58"/>
                  </a:lnTo>
                  <a:lnTo>
                    <a:pt x="702" y="67"/>
                  </a:lnTo>
                  <a:lnTo>
                    <a:pt x="693" y="74"/>
                  </a:lnTo>
                  <a:lnTo>
                    <a:pt x="350" y="56"/>
                  </a:lnTo>
                  <a:lnTo>
                    <a:pt x="218" y="46"/>
                  </a:lnTo>
                  <a:lnTo>
                    <a:pt x="113" y="27"/>
                  </a:lnTo>
                  <a:lnTo>
                    <a:pt x="9" y="17"/>
                  </a:lnTo>
                  <a:lnTo>
                    <a:pt x="0" y="8"/>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299" name="Freeform 179"/>
            <p:cNvSpPr>
              <a:spLocks/>
            </p:cNvSpPr>
            <p:nvPr/>
          </p:nvSpPr>
          <p:spPr bwMode="auto">
            <a:xfrm>
              <a:off x="996" y="1517"/>
              <a:ext cx="53" cy="11"/>
            </a:xfrm>
            <a:custGeom>
              <a:avLst/>
              <a:gdLst>
                <a:gd name="T0" fmla="*/ 9 w 212"/>
                <a:gd name="T1" fmla="*/ 0 h 41"/>
                <a:gd name="T2" fmla="*/ 194 w 212"/>
                <a:gd name="T3" fmla="*/ 4 h 41"/>
                <a:gd name="T4" fmla="*/ 212 w 212"/>
                <a:gd name="T5" fmla="*/ 23 h 41"/>
                <a:gd name="T6" fmla="*/ 207 w 212"/>
                <a:gd name="T7" fmla="*/ 35 h 41"/>
                <a:gd name="T8" fmla="*/ 194 w 212"/>
                <a:gd name="T9" fmla="*/ 41 h 41"/>
                <a:gd name="T10" fmla="*/ 100 w 212"/>
                <a:gd name="T11" fmla="*/ 32 h 41"/>
                <a:gd name="T12" fmla="*/ 7 w 212"/>
                <a:gd name="T13" fmla="*/ 17 h 41"/>
                <a:gd name="T14" fmla="*/ 0 w 212"/>
                <a:gd name="T15" fmla="*/ 8 h 41"/>
                <a:gd name="T16" fmla="*/ 9 w 212"/>
                <a:gd name="T17" fmla="*/ 0 h 41"/>
                <a:gd name="T18" fmla="*/ 9 w 212"/>
                <a:gd name="T19" fmla="*/ 0 h 41"/>
                <a:gd name="T20" fmla="*/ 9 w 212"/>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1">
                  <a:moveTo>
                    <a:pt x="9" y="0"/>
                  </a:moveTo>
                  <a:lnTo>
                    <a:pt x="194" y="4"/>
                  </a:lnTo>
                  <a:lnTo>
                    <a:pt x="212" y="23"/>
                  </a:lnTo>
                  <a:lnTo>
                    <a:pt x="207" y="35"/>
                  </a:lnTo>
                  <a:lnTo>
                    <a:pt x="194" y="41"/>
                  </a:lnTo>
                  <a:lnTo>
                    <a:pt x="100" y="32"/>
                  </a:lnTo>
                  <a:lnTo>
                    <a:pt x="7" y="17"/>
                  </a:lnTo>
                  <a:lnTo>
                    <a:pt x="0" y="8"/>
                  </a:lnTo>
                  <a:lnTo>
                    <a:pt x="9" y="0"/>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0" name="Freeform 180"/>
            <p:cNvSpPr>
              <a:spLocks/>
            </p:cNvSpPr>
            <p:nvPr/>
          </p:nvSpPr>
          <p:spPr bwMode="auto">
            <a:xfrm>
              <a:off x="1008" y="1531"/>
              <a:ext cx="54" cy="9"/>
            </a:xfrm>
            <a:custGeom>
              <a:avLst/>
              <a:gdLst>
                <a:gd name="T0" fmla="*/ 9 w 215"/>
                <a:gd name="T1" fmla="*/ 11 h 36"/>
                <a:gd name="T2" fmla="*/ 102 w 215"/>
                <a:gd name="T3" fmla="*/ 10 h 36"/>
                <a:gd name="T4" fmla="*/ 196 w 215"/>
                <a:gd name="T5" fmla="*/ 0 h 36"/>
                <a:gd name="T6" fmla="*/ 215 w 215"/>
                <a:gd name="T7" fmla="*/ 17 h 36"/>
                <a:gd name="T8" fmla="*/ 212 w 215"/>
                <a:gd name="T9" fmla="*/ 30 h 36"/>
                <a:gd name="T10" fmla="*/ 199 w 215"/>
                <a:gd name="T11" fmla="*/ 36 h 36"/>
                <a:gd name="T12" fmla="*/ 103 w 215"/>
                <a:gd name="T13" fmla="*/ 36 h 36"/>
                <a:gd name="T14" fmla="*/ 7 w 215"/>
                <a:gd name="T15" fmla="*/ 28 h 36"/>
                <a:gd name="T16" fmla="*/ 0 w 215"/>
                <a:gd name="T17" fmla="*/ 19 h 36"/>
                <a:gd name="T18" fmla="*/ 9 w 215"/>
                <a:gd name="T19" fmla="*/ 11 h 36"/>
                <a:gd name="T20" fmla="*/ 9 w 215"/>
                <a:gd name="T21" fmla="*/ 11 h 36"/>
                <a:gd name="T22" fmla="*/ 9 w 215"/>
                <a:gd name="T23"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36">
                  <a:moveTo>
                    <a:pt x="9" y="11"/>
                  </a:moveTo>
                  <a:lnTo>
                    <a:pt x="102" y="10"/>
                  </a:lnTo>
                  <a:lnTo>
                    <a:pt x="196" y="0"/>
                  </a:lnTo>
                  <a:lnTo>
                    <a:pt x="215" y="17"/>
                  </a:lnTo>
                  <a:lnTo>
                    <a:pt x="212" y="30"/>
                  </a:lnTo>
                  <a:lnTo>
                    <a:pt x="199" y="36"/>
                  </a:lnTo>
                  <a:lnTo>
                    <a:pt x="103" y="36"/>
                  </a:lnTo>
                  <a:lnTo>
                    <a:pt x="7" y="28"/>
                  </a:lnTo>
                  <a:lnTo>
                    <a:pt x="0" y="19"/>
                  </a:lnTo>
                  <a:lnTo>
                    <a:pt x="9" y="11"/>
                  </a:lnTo>
                  <a:lnTo>
                    <a:pt x="9" y="11"/>
                  </a:lnTo>
                  <a:lnTo>
                    <a:pt x="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1" name="Freeform 181"/>
            <p:cNvSpPr>
              <a:spLocks/>
            </p:cNvSpPr>
            <p:nvPr/>
          </p:nvSpPr>
          <p:spPr bwMode="auto">
            <a:xfrm>
              <a:off x="1013" y="1547"/>
              <a:ext cx="61" cy="11"/>
            </a:xfrm>
            <a:custGeom>
              <a:avLst/>
              <a:gdLst>
                <a:gd name="T0" fmla="*/ 15 w 248"/>
                <a:gd name="T1" fmla="*/ 10 h 43"/>
                <a:gd name="T2" fmla="*/ 197 w 248"/>
                <a:gd name="T3" fmla="*/ 8 h 43"/>
                <a:gd name="T4" fmla="*/ 238 w 248"/>
                <a:gd name="T5" fmla="*/ 0 h 43"/>
                <a:gd name="T6" fmla="*/ 248 w 248"/>
                <a:gd name="T7" fmla="*/ 6 h 43"/>
                <a:gd name="T8" fmla="*/ 243 w 248"/>
                <a:gd name="T9" fmla="*/ 16 h 43"/>
                <a:gd name="T10" fmla="*/ 224 w 248"/>
                <a:gd name="T11" fmla="*/ 29 h 43"/>
                <a:gd name="T12" fmla="*/ 203 w 248"/>
                <a:gd name="T13" fmla="*/ 41 h 43"/>
                <a:gd name="T14" fmla="*/ 109 w 248"/>
                <a:gd name="T15" fmla="*/ 43 h 43"/>
                <a:gd name="T16" fmla="*/ 15 w 248"/>
                <a:gd name="T17" fmla="*/ 40 h 43"/>
                <a:gd name="T18" fmla="*/ 0 w 248"/>
                <a:gd name="T19" fmla="*/ 25 h 43"/>
                <a:gd name="T20" fmla="*/ 4 w 248"/>
                <a:gd name="T21" fmla="*/ 15 h 43"/>
                <a:gd name="T22" fmla="*/ 15 w 248"/>
                <a:gd name="T23" fmla="*/ 10 h 43"/>
                <a:gd name="T24" fmla="*/ 15 w 248"/>
                <a:gd name="T25" fmla="*/ 10 h 43"/>
                <a:gd name="T26" fmla="*/ 15 w 248"/>
                <a:gd name="T27"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43">
                  <a:moveTo>
                    <a:pt x="15" y="10"/>
                  </a:moveTo>
                  <a:lnTo>
                    <a:pt x="197" y="8"/>
                  </a:lnTo>
                  <a:lnTo>
                    <a:pt x="238" y="0"/>
                  </a:lnTo>
                  <a:lnTo>
                    <a:pt x="248" y="6"/>
                  </a:lnTo>
                  <a:lnTo>
                    <a:pt x="243" y="16"/>
                  </a:lnTo>
                  <a:lnTo>
                    <a:pt x="224" y="29"/>
                  </a:lnTo>
                  <a:lnTo>
                    <a:pt x="203" y="41"/>
                  </a:lnTo>
                  <a:lnTo>
                    <a:pt x="109" y="43"/>
                  </a:lnTo>
                  <a:lnTo>
                    <a:pt x="15" y="40"/>
                  </a:lnTo>
                  <a:lnTo>
                    <a:pt x="0" y="25"/>
                  </a:lnTo>
                  <a:lnTo>
                    <a:pt x="4" y="15"/>
                  </a:lnTo>
                  <a:lnTo>
                    <a:pt x="15" y="10"/>
                  </a:lnTo>
                  <a:lnTo>
                    <a:pt x="15" y="10"/>
                  </a:lnTo>
                  <a:lnTo>
                    <a:pt x="1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2" name="Freeform 182"/>
            <p:cNvSpPr>
              <a:spLocks/>
            </p:cNvSpPr>
            <p:nvPr/>
          </p:nvSpPr>
          <p:spPr bwMode="auto">
            <a:xfrm>
              <a:off x="712" y="1025"/>
              <a:ext cx="330" cy="90"/>
            </a:xfrm>
            <a:custGeom>
              <a:avLst/>
              <a:gdLst>
                <a:gd name="T0" fmla="*/ 3 w 1319"/>
                <a:gd name="T1" fmla="*/ 344 h 359"/>
                <a:gd name="T2" fmla="*/ 50 w 1319"/>
                <a:gd name="T3" fmla="*/ 311 h 359"/>
                <a:gd name="T4" fmla="*/ 95 w 1319"/>
                <a:gd name="T5" fmla="*/ 282 h 359"/>
                <a:gd name="T6" fmla="*/ 181 w 1319"/>
                <a:gd name="T7" fmla="*/ 237 h 359"/>
                <a:gd name="T8" fmla="*/ 272 w 1319"/>
                <a:gd name="T9" fmla="*/ 202 h 359"/>
                <a:gd name="T10" fmla="*/ 379 w 1319"/>
                <a:gd name="T11" fmla="*/ 171 h 359"/>
                <a:gd name="T12" fmla="*/ 452 w 1319"/>
                <a:gd name="T13" fmla="*/ 150 h 359"/>
                <a:gd name="T14" fmla="*/ 513 w 1319"/>
                <a:gd name="T15" fmla="*/ 130 h 359"/>
                <a:gd name="T16" fmla="*/ 577 w 1319"/>
                <a:gd name="T17" fmla="*/ 110 h 359"/>
                <a:gd name="T18" fmla="*/ 649 w 1319"/>
                <a:gd name="T19" fmla="*/ 94 h 359"/>
                <a:gd name="T20" fmla="*/ 752 w 1319"/>
                <a:gd name="T21" fmla="*/ 69 h 359"/>
                <a:gd name="T22" fmla="*/ 858 w 1319"/>
                <a:gd name="T23" fmla="*/ 39 h 359"/>
                <a:gd name="T24" fmla="*/ 976 w 1319"/>
                <a:gd name="T25" fmla="*/ 16 h 359"/>
                <a:gd name="T26" fmla="*/ 1082 w 1319"/>
                <a:gd name="T27" fmla="*/ 5 h 359"/>
                <a:gd name="T28" fmla="*/ 1310 w 1319"/>
                <a:gd name="T29" fmla="*/ 0 h 359"/>
                <a:gd name="T30" fmla="*/ 1319 w 1319"/>
                <a:gd name="T31" fmla="*/ 9 h 359"/>
                <a:gd name="T32" fmla="*/ 1310 w 1319"/>
                <a:gd name="T33" fmla="*/ 18 h 359"/>
                <a:gd name="T34" fmla="*/ 1087 w 1319"/>
                <a:gd name="T35" fmla="*/ 36 h 359"/>
                <a:gd name="T36" fmla="*/ 984 w 1319"/>
                <a:gd name="T37" fmla="*/ 57 h 359"/>
                <a:gd name="T38" fmla="*/ 868 w 1319"/>
                <a:gd name="T39" fmla="*/ 85 h 359"/>
                <a:gd name="T40" fmla="*/ 763 w 1319"/>
                <a:gd name="T41" fmla="*/ 114 h 359"/>
                <a:gd name="T42" fmla="*/ 657 w 1319"/>
                <a:gd name="T43" fmla="*/ 138 h 359"/>
                <a:gd name="T44" fmla="*/ 524 w 1319"/>
                <a:gd name="T45" fmla="*/ 173 h 359"/>
                <a:gd name="T46" fmla="*/ 462 w 1319"/>
                <a:gd name="T47" fmla="*/ 193 h 359"/>
                <a:gd name="T48" fmla="*/ 390 w 1319"/>
                <a:gd name="T49" fmla="*/ 213 h 359"/>
                <a:gd name="T50" fmla="*/ 284 w 1319"/>
                <a:gd name="T51" fmla="*/ 240 h 359"/>
                <a:gd name="T52" fmla="*/ 192 w 1319"/>
                <a:gd name="T53" fmla="*/ 266 h 359"/>
                <a:gd name="T54" fmla="*/ 104 w 1319"/>
                <a:gd name="T55" fmla="*/ 303 h 359"/>
                <a:gd name="T56" fmla="*/ 60 w 1319"/>
                <a:gd name="T57" fmla="*/ 328 h 359"/>
                <a:gd name="T58" fmla="*/ 13 w 1319"/>
                <a:gd name="T59" fmla="*/ 359 h 359"/>
                <a:gd name="T60" fmla="*/ 0 w 1319"/>
                <a:gd name="T61" fmla="*/ 357 h 359"/>
                <a:gd name="T62" fmla="*/ 3 w 1319"/>
                <a:gd name="T63" fmla="*/ 344 h 359"/>
                <a:gd name="T64" fmla="*/ 3 w 1319"/>
                <a:gd name="T65" fmla="*/ 34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9" h="359">
                  <a:moveTo>
                    <a:pt x="3" y="344"/>
                  </a:moveTo>
                  <a:lnTo>
                    <a:pt x="50" y="311"/>
                  </a:lnTo>
                  <a:lnTo>
                    <a:pt x="95" y="282"/>
                  </a:lnTo>
                  <a:lnTo>
                    <a:pt x="181" y="237"/>
                  </a:lnTo>
                  <a:lnTo>
                    <a:pt x="272" y="202"/>
                  </a:lnTo>
                  <a:lnTo>
                    <a:pt x="379" y="171"/>
                  </a:lnTo>
                  <a:lnTo>
                    <a:pt x="452" y="150"/>
                  </a:lnTo>
                  <a:lnTo>
                    <a:pt x="513" y="130"/>
                  </a:lnTo>
                  <a:lnTo>
                    <a:pt x="577" y="110"/>
                  </a:lnTo>
                  <a:lnTo>
                    <a:pt x="649" y="94"/>
                  </a:lnTo>
                  <a:lnTo>
                    <a:pt x="752" y="69"/>
                  </a:lnTo>
                  <a:lnTo>
                    <a:pt x="858" y="39"/>
                  </a:lnTo>
                  <a:lnTo>
                    <a:pt x="976" y="16"/>
                  </a:lnTo>
                  <a:lnTo>
                    <a:pt x="1082" y="5"/>
                  </a:lnTo>
                  <a:lnTo>
                    <a:pt x="1310" y="0"/>
                  </a:lnTo>
                  <a:lnTo>
                    <a:pt x="1319" y="9"/>
                  </a:lnTo>
                  <a:lnTo>
                    <a:pt x="1310" y="18"/>
                  </a:lnTo>
                  <a:lnTo>
                    <a:pt x="1087" y="36"/>
                  </a:lnTo>
                  <a:lnTo>
                    <a:pt x="984" y="57"/>
                  </a:lnTo>
                  <a:lnTo>
                    <a:pt x="868" y="85"/>
                  </a:lnTo>
                  <a:lnTo>
                    <a:pt x="763" y="114"/>
                  </a:lnTo>
                  <a:lnTo>
                    <a:pt x="657" y="138"/>
                  </a:lnTo>
                  <a:lnTo>
                    <a:pt x="524" y="173"/>
                  </a:lnTo>
                  <a:lnTo>
                    <a:pt x="462" y="193"/>
                  </a:lnTo>
                  <a:lnTo>
                    <a:pt x="390" y="213"/>
                  </a:lnTo>
                  <a:lnTo>
                    <a:pt x="284" y="240"/>
                  </a:lnTo>
                  <a:lnTo>
                    <a:pt x="192" y="266"/>
                  </a:lnTo>
                  <a:lnTo>
                    <a:pt x="104" y="303"/>
                  </a:lnTo>
                  <a:lnTo>
                    <a:pt x="60" y="328"/>
                  </a:lnTo>
                  <a:lnTo>
                    <a:pt x="13" y="359"/>
                  </a:lnTo>
                  <a:lnTo>
                    <a:pt x="0" y="357"/>
                  </a:lnTo>
                  <a:lnTo>
                    <a:pt x="3" y="344"/>
                  </a:lnTo>
                  <a:lnTo>
                    <a:pt x="3" y="3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3" name="Freeform 183"/>
            <p:cNvSpPr>
              <a:spLocks/>
            </p:cNvSpPr>
            <p:nvPr/>
          </p:nvSpPr>
          <p:spPr bwMode="auto">
            <a:xfrm>
              <a:off x="1053" y="1032"/>
              <a:ext cx="34" cy="51"/>
            </a:xfrm>
            <a:custGeom>
              <a:avLst/>
              <a:gdLst>
                <a:gd name="T0" fmla="*/ 15 w 135"/>
                <a:gd name="T1" fmla="*/ 0 h 204"/>
                <a:gd name="T2" fmla="*/ 55 w 135"/>
                <a:gd name="T3" fmla="*/ 41 h 204"/>
                <a:gd name="T4" fmla="*/ 87 w 135"/>
                <a:gd name="T5" fmla="*/ 80 h 204"/>
                <a:gd name="T6" fmla="*/ 135 w 135"/>
                <a:gd name="T7" fmla="*/ 175 h 204"/>
                <a:gd name="T8" fmla="*/ 134 w 135"/>
                <a:gd name="T9" fmla="*/ 193 h 204"/>
                <a:gd name="T10" fmla="*/ 122 w 135"/>
                <a:gd name="T11" fmla="*/ 204 h 204"/>
                <a:gd name="T12" fmla="*/ 104 w 135"/>
                <a:gd name="T13" fmla="*/ 204 h 204"/>
                <a:gd name="T14" fmla="*/ 93 w 135"/>
                <a:gd name="T15" fmla="*/ 190 h 204"/>
                <a:gd name="T16" fmla="*/ 75 w 135"/>
                <a:gd name="T17" fmla="*/ 140 h 204"/>
                <a:gd name="T18" fmla="*/ 58 w 135"/>
                <a:gd name="T19" fmla="*/ 95 h 204"/>
                <a:gd name="T20" fmla="*/ 35 w 135"/>
                <a:gd name="T21" fmla="*/ 54 h 204"/>
                <a:gd name="T22" fmla="*/ 21 w 135"/>
                <a:gd name="T23" fmla="*/ 33 h 204"/>
                <a:gd name="T24" fmla="*/ 2 w 135"/>
                <a:gd name="T25" fmla="*/ 12 h 204"/>
                <a:gd name="T26" fmla="*/ 0 w 135"/>
                <a:gd name="T27" fmla="*/ 5 h 204"/>
                <a:gd name="T28" fmla="*/ 2 w 135"/>
                <a:gd name="T29" fmla="*/ 0 h 204"/>
                <a:gd name="T30" fmla="*/ 15 w 135"/>
                <a:gd name="T31" fmla="*/ 0 h 204"/>
                <a:gd name="T32" fmla="*/ 15 w 135"/>
                <a:gd name="T33" fmla="*/ 0 h 204"/>
                <a:gd name="T34" fmla="*/ 15 w 135"/>
                <a:gd name="T35"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 h="204">
                  <a:moveTo>
                    <a:pt x="15" y="0"/>
                  </a:moveTo>
                  <a:lnTo>
                    <a:pt x="55" y="41"/>
                  </a:lnTo>
                  <a:lnTo>
                    <a:pt x="87" y="80"/>
                  </a:lnTo>
                  <a:lnTo>
                    <a:pt x="135" y="175"/>
                  </a:lnTo>
                  <a:lnTo>
                    <a:pt x="134" y="193"/>
                  </a:lnTo>
                  <a:lnTo>
                    <a:pt x="122" y="204"/>
                  </a:lnTo>
                  <a:lnTo>
                    <a:pt x="104" y="204"/>
                  </a:lnTo>
                  <a:lnTo>
                    <a:pt x="93" y="190"/>
                  </a:lnTo>
                  <a:lnTo>
                    <a:pt x="75" y="140"/>
                  </a:lnTo>
                  <a:lnTo>
                    <a:pt x="58" y="95"/>
                  </a:lnTo>
                  <a:lnTo>
                    <a:pt x="35" y="54"/>
                  </a:lnTo>
                  <a:lnTo>
                    <a:pt x="21" y="33"/>
                  </a:lnTo>
                  <a:lnTo>
                    <a:pt x="2" y="12"/>
                  </a:lnTo>
                  <a:lnTo>
                    <a:pt x="0" y="5"/>
                  </a:lnTo>
                  <a:lnTo>
                    <a:pt x="2" y="0"/>
                  </a:lnTo>
                  <a:lnTo>
                    <a:pt x="15" y="0"/>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4" name="Freeform 184"/>
            <p:cNvSpPr>
              <a:spLocks/>
            </p:cNvSpPr>
            <p:nvPr/>
          </p:nvSpPr>
          <p:spPr bwMode="auto">
            <a:xfrm>
              <a:off x="1031" y="1076"/>
              <a:ext cx="57" cy="299"/>
            </a:xfrm>
            <a:custGeom>
              <a:avLst/>
              <a:gdLst>
                <a:gd name="T0" fmla="*/ 229 w 229"/>
                <a:gd name="T1" fmla="*/ 22 h 1196"/>
                <a:gd name="T2" fmla="*/ 193 w 229"/>
                <a:gd name="T3" fmla="*/ 297 h 1196"/>
                <a:gd name="T4" fmla="*/ 177 w 229"/>
                <a:gd name="T5" fmla="*/ 384 h 1196"/>
                <a:gd name="T6" fmla="*/ 160 w 229"/>
                <a:gd name="T7" fmla="*/ 470 h 1196"/>
                <a:gd name="T8" fmla="*/ 145 w 229"/>
                <a:gd name="T9" fmla="*/ 541 h 1196"/>
                <a:gd name="T10" fmla="*/ 132 w 229"/>
                <a:gd name="T11" fmla="*/ 605 h 1196"/>
                <a:gd name="T12" fmla="*/ 108 w 229"/>
                <a:gd name="T13" fmla="*/ 723 h 1196"/>
                <a:gd name="T14" fmla="*/ 72 w 229"/>
                <a:gd name="T15" fmla="*/ 980 h 1196"/>
                <a:gd name="T16" fmla="*/ 45 w 229"/>
                <a:gd name="T17" fmla="*/ 1174 h 1196"/>
                <a:gd name="T18" fmla="*/ 37 w 229"/>
                <a:gd name="T19" fmla="*/ 1191 h 1196"/>
                <a:gd name="T20" fmla="*/ 21 w 229"/>
                <a:gd name="T21" fmla="*/ 1196 h 1196"/>
                <a:gd name="T22" fmla="*/ 0 w 229"/>
                <a:gd name="T23" fmla="*/ 1173 h 1196"/>
                <a:gd name="T24" fmla="*/ 12 w 229"/>
                <a:gd name="T25" fmla="*/ 1074 h 1196"/>
                <a:gd name="T26" fmla="*/ 28 w 229"/>
                <a:gd name="T27" fmla="*/ 976 h 1196"/>
                <a:gd name="T28" fmla="*/ 45 w 229"/>
                <a:gd name="T29" fmla="*/ 838 h 1196"/>
                <a:gd name="T30" fmla="*/ 67 w 229"/>
                <a:gd name="T31" fmla="*/ 718 h 1196"/>
                <a:gd name="T32" fmla="*/ 93 w 229"/>
                <a:gd name="T33" fmla="*/ 599 h 1196"/>
                <a:gd name="T34" fmla="*/ 107 w 229"/>
                <a:gd name="T35" fmla="*/ 534 h 1196"/>
                <a:gd name="T36" fmla="*/ 122 w 229"/>
                <a:gd name="T37" fmla="*/ 463 h 1196"/>
                <a:gd name="T38" fmla="*/ 158 w 229"/>
                <a:gd name="T39" fmla="*/ 291 h 1196"/>
                <a:gd name="T40" fmla="*/ 191 w 229"/>
                <a:gd name="T41" fmla="*/ 15 h 1196"/>
                <a:gd name="T42" fmla="*/ 199 w 229"/>
                <a:gd name="T43" fmla="*/ 2 h 1196"/>
                <a:gd name="T44" fmla="*/ 213 w 229"/>
                <a:gd name="T45" fmla="*/ 0 h 1196"/>
                <a:gd name="T46" fmla="*/ 229 w 229"/>
                <a:gd name="T47" fmla="*/ 22 h 1196"/>
                <a:gd name="T48" fmla="*/ 229 w 229"/>
                <a:gd name="T49" fmla="*/ 22 h 1196"/>
                <a:gd name="T50" fmla="*/ 229 w 229"/>
                <a:gd name="T51" fmla="*/ 22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9" h="1196">
                  <a:moveTo>
                    <a:pt x="229" y="22"/>
                  </a:moveTo>
                  <a:lnTo>
                    <a:pt x="193" y="297"/>
                  </a:lnTo>
                  <a:lnTo>
                    <a:pt x="177" y="384"/>
                  </a:lnTo>
                  <a:lnTo>
                    <a:pt x="160" y="470"/>
                  </a:lnTo>
                  <a:lnTo>
                    <a:pt x="145" y="541"/>
                  </a:lnTo>
                  <a:lnTo>
                    <a:pt x="132" y="605"/>
                  </a:lnTo>
                  <a:lnTo>
                    <a:pt x="108" y="723"/>
                  </a:lnTo>
                  <a:lnTo>
                    <a:pt x="72" y="980"/>
                  </a:lnTo>
                  <a:lnTo>
                    <a:pt x="45" y="1174"/>
                  </a:lnTo>
                  <a:lnTo>
                    <a:pt x="37" y="1191"/>
                  </a:lnTo>
                  <a:lnTo>
                    <a:pt x="21" y="1196"/>
                  </a:lnTo>
                  <a:lnTo>
                    <a:pt x="0" y="1173"/>
                  </a:lnTo>
                  <a:lnTo>
                    <a:pt x="12" y="1074"/>
                  </a:lnTo>
                  <a:lnTo>
                    <a:pt x="28" y="976"/>
                  </a:lnTo>
                  <a:lnTo>
                    <a:pt x="45" y="838"/>
                  </a:lnTo>
                  <a:lnTo>
                    <a:pt x="67" y="718"/>
                  </a:lnTo>
                  <a:lnTo>
                    <a:pt x="93" y="599"/>
                  </a:lnTo>
                  <a:lnTo>
                    <a:pt x="107" y="534"/>
                  </a:lnTo>
                  <a:lnTo>
                    <a:pt x="122" y="463"/>
                  </a:lnTo>
                  <a:lnTo>
                    <a:pt x="158" y="291"/>
                  </a:lnTo>
                  <a:lnTo>
                    <a:pt x="191" y="15"/>
                  </a:lnTo>
                  <a:lnTo>
                    <a:pt x="199" y="2"/>
                  </a:lnTo>
                  <a:lnTo>
                    <a:pt x="213" y="0"/>
                  </a:lnTo>
                  <a:lnTo>
                    <a:pt x="229" y="22"/>
                  </a:lnTo>
                  <a:lnTo>
                    <a:pt x="229" y="22"/>
                  </a:lnTo>
                  <a:lnTo>
                    <a:pt x="229"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5" name="Freeform 185"/>
            <p:cNvSpPr>
              <a:spLocks/>
            </p:cNvSpPr>
            <p:nvPr/>
          </p:nvSpPr>
          <p:spPr bwMode="auto">
            <a:xfrm>
              <a:off x="1016" y="1052"/>
              <a:ext cx="36" cy="271"/>
            </a:xfrm>
            <a:custGeom>
              <a:avLst/>
              <a:gdLst>
                <a:gd name="T0" fmla="*/ 147 w 147"/>
                <a:gd name="T1" fmla="*/ 15 h 1083"/>
                <a:gd name="T2" fmla="*/ 145 w 147"/>
                <a:gd name="T3" fmla="*/ 149 h 1083"/>
                <a:gd name="T4" fmla="*/ 140 w 147"/>
                <a:gd name="T5" fmla="*/ 200 h 1083"/>
                <a:gd name="T6" fmla="*/ 131 w 147"/>
                <a:gd name="T7" fmla="*/ 367 h 1083"/>
                <a:gd name="T8" fmla="*/ 123 w 147"/>
                <a:gd name="T9" fmla="*/ 533 h 1083"/>
                <a:gd name="T10" fmla="*/ 102 w 147"/>
                <a:gd name="T11" fmla="*/ 675 h 1083"/>
                <a:gd name="T12" fmla="*/ 78 w 147"/>
                <a:gd name="T13" fmla="*/ 818 h 1083"/>
                <a:gd name="T14" fmla="*/ 63 w 147"/>
                <a:gd name="T15" fmla="*/ 887 h 1083"/>
                <a:gd name="T16" fmla="*/ 47 w 147"/>
                <a:gd name="T17" fmla="*/ 947 h 1083"/>
                <a:gd name="T18" fmla="*/ 17 w 147"/>
                <a:gd name="T19" fmla="*/ 1075 h 1083"/>
                <a:gd name="T20" fmla="*/ 7 w 147"/>
                <a:gd name="T21" fmla="*/ 1083 h 1083"/>
                <a:gd name="T22" fmla="*/ 0 w 147"/>
                <a:gd name="T23" fmla="*/ 1072 h 1083"/>
                <a:gd name="T24" fmla="*/ 32 w 147"/>
                <a:gd name="T25" fmla="*/ 810 h 1083"/>
                <a:gd name="T26" fmla="*/ 77 w 147"/>
                <a:gd name="T27" fmla="*/ 529 h 1083"/>
                <a:gd name="T28" fmla="*/ 88 w 147"/>
                <a:gd name="T29" fmla="*/ 364 h 1083"/>
                <a:gd name="T30" fmla="*/ 98 w 147"/>
                <a:gd name="T31" fmla="*/ 198 h 1083"/>
                <a:gd name="T32" fmla="*/ 102 w 147"/>
                <a:gd name="T33" fmla="*/ 149 h 1083"/>
                <a:gd name="T34" fmla="*/ 117 w 147"/>
                <a:gd name="T35" fmla="*/ 16 h 1083"/>
                <a:gd name="T36" fmla="*/ 120 w 147"/>
                <a:gd name="T37" fmla="*/ 4 h 1083"/>
                <a:gd name="T38" fmla="*/ 131 w 147"/>
                <a:gd name="T39" fmla="*/ 0 h 1083"/>
                <a:gd name="T40" fmla="*/ 147 w 147"/>
                <a:gd name="T41" fmla="*/ 15 h 1083"/>
                <a:gd name="T42" fmla="*/ 147 w 147"/>
                <a:gd name="T43" fmla="*/ 15 h 1083"/>
                <a:gd name="T44" fmla="*/ 147 w 147"/>
                <a:gd name="T45" fmla="*/ 15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7" h="1083">
                  <a:moveTo>
                    <a:pt x="147" y="15"/>
                  </a:moveTo>
                  <a:lnTo>
                    <a:pt x="145" y="149"/>
                  </a:lnTo>
                  <a:lnTo>
                    <a:pt x="140" y="200"/>
                  </a:lnTo>
                  <a:lnTo>
                    <a:pt x="131" y="367"/>
                  </a:lnTo>
                  <a:lnTo>
                    <a:pt x="123" y="533"/>
                  </a:lnTo>
                  <a:lnTo>
                    <a:pt x="102" y="675"/>
                  </a:lnTo>
                  <a:lnTo>
                    <a:pt x="78" y="818"/>
                  </a:lnTo>
                  <a:lnTo>
                    <a:pt x="63" y="887"/>
                  </a:lnTo>
                  <a:lnTo>
                    <a:pt x="47" y="947"/>
                  </a:lnTo>
                  <a:lnTo>
                    <a:pt x="17" y="1075"/>
                  </a:lnTo>
                  <a:lnTo>
                    <a:pt x="7" y="1083"/>
                  </a:lnTo>
                  <a:lnTo>
                    <a:pt x="0" y="1072"/>
                  </a:lnTo>
                  <a:lnTo>
                    <a:pt x="32" y="810"/>
                  </a:lnTo>
                  <a:lnTo>
                    <a:pt x="77" y="529"/>
                  </a:lnTo>
                  <a:lnTo>
                    <a:pt x="88" y="364"/>
                  </a:lnTo>
                  <a:lnTo>
                    <a:pt x="98" y="198"/>
                  </a:lnTo>
                  <a:lnTo>
                    <a:pt x="102" y="149"/>
                  </a:lnTo>
                  <a:lnTo>
                    <a:pt x="117" y="16"/>
                  </a:lnTo>
                  <a:lnTo>
                    <a:pt x="120" y="4"/>
                  </a:lnTo>
                  <a:lnTo>
                    <a:pt x="131" y="0"/>
                  </a:lnTo>
                  <a:lnTo>
                    <a:pt x="147" y="15"/>
                  </a:lnTo>
                  <a:lnTo>
                    <a:pt x="147" y="15"/>
                  </a:lnTo>
                  <a:lnTo>
                    <a:pt x="14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6" name="Freeform 186"/>
            <p:cNvSpPr>
              <a:spLocks/>
            </p:cNvSpPr>
            <p:nvPr/>
          </p:nvSpPr>
          <p:spPr bwMode="auto">
            <a:xfrm>
              <a:off x="712" y="1122"/>
              <a:ext cx="63" cy="252"/>
            </a:xfrm>
            <a:custGeom>
              <a:avLst/>
              <a:gdLst>
                <a:gd name="T0" fmla="*/ 19 w 254"/>
                <a:gd name="T1" fmla="*/ 8 h 1009"/>
                <a:gd name="T2" fmla="*/ 34 w 254"/>
                <a:gd name="T3" fmla="*/ 141 h 1009"/>
                <a:gd name="T4" fmla="*/ 45 w 254"/>
                <a:gd name="T5" fmla="*/ 199 h 1009"/>
                <a:gd name="T6" fmla="*/ 59 w 254"/>
                <a:gd name="T7" fmla="*/ 255 h 1009"/>
                <a:gd name="T8" fmla="*/ 76 w 254"/>
                <a:gd name="T9" fmla="*/ 312 h 1009"/>
                <a:gd name="T10" fmla="*/ 94 w 254"/>
                <a:gd name="T11" fmla="*/ 370 h 1009"/>
                <a:gd name="T12" fmla="*/ 114 w 254"/>
                <a:gd name="T13" fmla="*/ 431 h 1009"/>
                <a:gd name="T14" fmla="*/ 136 w 254"/>
                <a:gd name="T15" fmla="*/ 497 h 1009"/>
                <a:gd name="T16" fmla="*/ 201 w 254"/>
                <a:gd name="T17" fmla="*/ 773 h 1009"/>
                <a:gd name="T18" fmla="*/ 252 w 254"/>
                <a:gd name="T19" fmla="*/ 974 h 1009"/>
                <a:gd name="T20" fmla="*/ 254 w 254"/>
                <a:gd name="T21" fmla="*/ 988 h 1009"/>
                <a:gd name="T22" fmla="*/ 246 w 254"/>
                <a:gd name="T23" fmla="*/ 1009 h 1009"/>
                <a:gd name="T24" fmla="*/ 226 w 254"/>
                <a:gd name="T25" fmla="*/ 1002 h 1009"/>
                <a:gd name="T26" fmla="*/ 214 w 254"/>
                <a:gd name="T27" fmla="*/ 986 h 1009"/>
                <a:gd name="T28" fmla="*/ 205 w 254"/>
                <a:gd name="T29" fmla="*/ 931 h 1009"/>
                <a:gd name="T30" fmla="*/ 193 w 254"/>
                <a:gd name="T31" fmla="*/ 883 h 1009"/>
                <a:gd name="T32" fmla="*/ 181 w 254"/>
                <a:gd name="T33" fmla="*/ 836 h 1009"/>
                <a:gd name="T34" fmla="*/ 164 w 254"/>
                <a:gd name="T35" fmla="*/ 783 h 1009"/>
                <a:gd name="T36" fmla="*/ 108 w 254"/>
                <a:gd name="T37" fmla="*/ 507 h 1009"/>
                <a:gd name="T38" fmla="*/ 86 w 254"/>
                <a:gd name="T39" fmla="*/ 439 h 1009"/>
                <a:gd name="T40" fmla="*/ 68 w 254"/>
                <a:gd name="T41" fmla="*/ 376 h 1009"/>
                <a:gd name="T42" fmla="*/ 37 w 254"/>
                <a:gd name="T43" fmla="*/ 261 h 1009"/>
                <a:gd name="T44" fmla="*/ 0 w 254"/>
                <a:gd name="T45" fmla="*/ 9 h 1009"/>
                <a:gd name="T46" fmla="*/ 8 w 254"/>
                <a:gd name="T47" fmla="*/ 0 h 1009"/>
                <a:gd name="T48" fmla="*/ 19 w 254"/>
                <a:gd name="T49" fmla="*/ 8 h 1009"/>
                <a:gd name="T50" fmla="*/ 19 w 254"/>
                <a:gd name="T51" fmla="*/ 8 h 1009"/>
                <a:gd name="T52" fmla="*/ 19 w 254"/>
                <a:gd name="T53" fmla="*/ 8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4" h="1009">
                  <a:moveTo>
                    <a:pt x="19" y="8"/>
                  </a:moveTo>
                  <a:lnTo>
                    <a:pt x="34" y="141"/>
                  </a:lnTo>
                  <a:lnTo>
                    <a:pt x="45" y="199"/>
                  </a:lnTo>
                  <a:lnTo>
                    <a:pt x="59" y="255"/>
                  </a:lnTo>
                  <a:lnTo>
                    <a:pt x="76" y="312"/>
                  </a:lnTo>
                  <a:lnTo>
                    <a:pt x="94" y="370"/>
                  </a:lnTo>
                  <a:lnTo>
                    <a:pt x="114" y="431"/>
                  </a:lnTo>
                  <a:lnTo>
                    <a:pt x="136" y="497"/>
                  </a:lnTo>
                  <a:lnTo>
                    <a:pt x="201" y="773"/>
                  </a:lnTo>
                  <a:lnTo>
                    <a:pt x="252" y="974"/>
                  </a:lnTo>
                  <a:lnTo>
                    <a:pt x="254" y="988"/>
                  </a:lnTo>
                  <a:lnTo>
                    <a:pt x="246" y="1009"/>
                  </a:lnTo>
                  <a:lnTo>
                    <a:pt x="226" y="1002"/>
                  </a:lnTo>
                  <a:lnTo>
                    <a:pt x="214" y="986"/>
                  </a:lnTo>
                  <a:lnTo>
                    <a:pt x="205" y="931"/>
                  </a:lnTo>
                  <a:lnTo>
                    <a:pt x="193" y="883"/>
                  </a:lnTo>
                  <a:lnTo>
                    <a:pt x="181" y="836"/>
                  </a:lnTo>
                  <a:lnTo>
                    <a:pt x="164" y="783"/>
                  </a:lnTo>
                  <a:lnTo>
                    <a:pt x="108" y="507"/>
                  </a:lnTo>
                  <a:lnTo>
                    <a:pt x="86" y="439"/>
                  </a:lnTo>
                  <a:lnTo>
                    <a:pt x="68" y="376"/>
                  </a:lnTo>
                  <a:lnTo>
                    <a:pt x="37" y="261"/>
                  </a:lnTo>
                  <a:lnTo>
                    <a:pt x="0" y="9"/>
                  </a:lnTo>
                  <a:lnTo>
                    <a:pt x="8" y="0"/>
                  </a:lnTo>
                  <a:lnTo>
                    <a:pt x="19" y="8"/>
                  </a:lnTo>
                  <a:lnTo>
                    <a:pt x="19" y="8"/>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7" name="Freeform 187"/>
            <p:cNvSpPr>
              <a:spLocks/>
            </p:cNvSpPr>
            <p:nvPr/>
          </p:nvSpPr>
          <p:spPr bwMode="auto">
            <a:xfrm>
              <a:off x="782" y="1376"/>
              <a:ext cx="207" cy="13"/>
            </a:xfrm>
            <a:custGeom>
              <a:avLst/>
              <a:gdLst>
                <a:gd name="T0" fmla="*/ 11 w 830"/>
                <a:gd name="T1" fmla="*/ 6 h 53"/>
                <a:gd name="T2" fmla="*/ 120 w 830"/>
                <a:gd name="T3" fmla="*/ 10 h 53"/>
                <a:gd name="T4" fmla="*/ 230 w 830"/>
                <a:gd name="T5" fmla="*/ 0 h 53"/>
                <a:gd name="T6" fmla="*/ 807 w 830"/>
                <a:gd name="T7" fmla="*/ 7 h 53"/>
                <a:gd name="T8" fmla="*/ 824 w 830"/>
                <a:gd name="T9" fmla="*/ 14 h 53"/>
                <a:gd name="T10" fmla="*/ 830 w 830"/>
                <a:gd name="T11" fmla="*/ 30 h 53"/>
                <a:gd name="T12" fmla="*/ 824 w 830"/>
                <a:gd name="T13" fmla="*/ 46 h 53"/>
                <a:gd name="T14" fmla="*/ 807 w 830"/>
                <a:gd name="T15" fmla="*/ 53 h 53"/>
                <a:gd name="T16" fmla="*/ 519 w 830"/>
                <a:gd name="T17" fmla="*/ 46 h 53"/>
                <a:gd name="T18" fmla="*/ 230 w 830"/>
                <a:gd name="T19" fmla="*/ 39 h 53"/>
                <a:gd name="T20" fmla="*/ 117 w 830"/>
                <a:gd name="T21" fmla="*/ 38 h 53"/>
                <a:gd name="T22" fmla="*/ 7 w 830"/>
                <a:gd name="T23" fmla="*/ 25 h 53"/>
                <a:gd name="T24" fmla="*/ 0 w 830"/>
                <a:gd name="T25" fmla="*/ 13 h 53"/>
                <a:gd name="T26" fmla="*/ 11 w 830"/>
                <a:gd name="T27" fmla="*/ 6 h 53"/>
                <a:gd name="T28" fmla="*/ 11 w 830"/>
                <a:gd name="T29" fmla="*/ 6 h 53"/>
                <a:gd name="T30" fmla="*/ 11 w 830"/>
                <a:gd name="T31"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30" h="53">
                  <a:moveTo>
                    <a:pt x="11" y="6"/>
                  </a:moveTo>
                  <a:lnTo>
                    <a:pt x="120" y="10"/>
                  </a:lnTo>
                  <a:lnTo>
                    <a:pt x="230" y="0"/>
                  </a:lnTo>
                  <a:lnTo>
                    <a:pt x="807" y="7"/>
                  </a:lnTo>
                  <a:lnTo>
                    <a:pt x="824" y="14"/>
                  </a:lnTo>
                  <a:lnTo>
                    <a:pt x="830" y="30"/>
                  </a:lnTo>
                  <a:lnTo>
                    <a:pt x="824" y="46"/>
                  </a:lnTo>
                  <a:lnTo>
                    <a:pt x="807" y="53"/>
                  </a:lnTo>
                  <a:lnTo>
                    <a:pt x="519" y="46"/>
                  </a:lnTo>
                  <a:lnTo>
                    <a:pt x="230" y="39"/>
                  </a:lnTo>
                  <a:lnTo>
                    <a:pt x="117" y="38"/>
                  </a:lnTo>
                  <a:lnTo>
                    <a:pt x="7" y="25"/>
                  </a:lnTo>
                  <a:lnTo>
                    <a:pt x="0" y="13"/>
                  </a:lnTo>
                  <a:lnTo>
                    <a:pt x="11" y="6"/>
                  </a:lnTo>
                  <a:lnTo>
                    <a:pt x="11" y="6"/>
                  </a:lnTo>
                  <a:lnTo>
                    <a:pt x="1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8" name="Freeform 188"/>
            <p:cNvSpPr>
              <a:spLocks/>
            </p:cNvSpPr>
            <p:nvPr/>
          </p:nvSpPr>
          <p:spPr bwMode="auto">
            <a:xfrm>
              <a:off x="993" y="1376"/>
              <a:ext cx="40" cy="15"/>
            </a:xfrm>
            <a:custGeom>
              <a:avLst/>
              <a:gdLst>
                <a:gd name="T0" fmla="*/ 16 w 157"/>
                <a:gd name="T1" fmla="*/ 24 h 57"/>
                <a:gd name="T2" fmla="*/ 62 w 157"/>
                <a:gd name="T3" fmla="*/ 15 h 57"/>
                <a:gd name="T4" fmla="*/ 146 w 157"/>
                <a:gd name="T5" fmla="*/ 0 h 57"/>
                <a:gd name="T6" fmla="*/ 157 w 157"/>
                <a:gd name="T7" fmla="*/ 4 h 57"/>
                <a:gd name="T8" fmla="*/ 152 w 157"/>
                <a:gd name="T9" fmla="*/ 17 h 57"/>
                <a:gd name="T10" fmla="*/ 112 w 157"/>
                <a:gd name="T11" fmla="*/ 35 h 57"/>
                <a:gd name="T12" fmla="*/ 73 w 157"/>
                <a:gd name="T13" fmla="*/ 55 h 57"/>
                <a:gd name="T14" fmla="*/ 16 w 157"/>
                <a:gd name="T15" fmla="*/ 57 h 57"/>
                <a:gd name="T16" fmla="*/ 0 w 157"/>
                <a:gd name="T17" fmla="*/ 41 h 57"/>
                <a:gd name="T18" fmla="*/ 4 w 157"/>
                <a:gd name="T19" fmla="*/ 30 h 57"/>
                <a:gd name="T20" fmla="*/ 16 w 157"/>
                <a:gd name="T21" fmla="*/ 24 h 57"/>
                <a:gd name="T22" fmla="*/ 16 w 157"/>
                <a:gd name="T23" fmla="*/ 24 h 57"/>
                <a:gd name="T24" fmla="*/ 16 w 157"/>
                <a:gd name="T25" fmla="*/ 2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7" h="57">
                  <a:moveTo>
                    <a:pt x="16" y="24"/>
                  </a:moveTo>
                  <a:lnTo>
                    <a:pt x="62" y="15"/>
                  </a:lnTo>
                  <a:lnTo>
                    <a:pt x="146" y="0"/>
                  </a:lnTo>
                  <a:lnTo>
                    <a:pt x="157" y="4"/>
                  </a:lnTo>
                  <a:lnTo>
                    <a:pt x="152" y="17"/>
                  </a:lnTo>
                  <a:lnTo>
                    <a:pt x="112" y="35"/>
                  </a:lnTo>
                  <a:lnTo>
                    <a:pt x="73" y="55"/>
                  </a:lnTo>
                  <a:lnTo>
                    <a:pt x="16" y="57"/>
                  </a:lnTo>
                  <a:lnTo>
                    <a:pt x="0" y="41"/>
                  </a:lnTo>
                  <a:lnTo>
                    <a:pt x="4" y="30"/>
                  </a:lnTo>
                  <a:lnTo>
                    <a:pt x="16" y="24"/>
                  </a:lnTo>
                  <a:lnTo>
                    <a:pt x="16" y="24"/>
                  </a:lnTo>
                  <a:lnTo>
                    <a:pt x="16"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09" name="Freeform 189"/>
            <p:cNvSpPr>
              <a:spLocks/>
            </p:cNvSpPr>
            <p:nvPr/>
          </p:nvSpPr>
          <p:spPr bwMode="auto">
            <a:xfrm>
              <a:off x="803" y="1379"/>
              <a:ext cx="31" cy="43"/>
            </a:xfrm>
            <a:custGeom>
              <a:avLst/>
              <a:gdLst>
                <a:gd name="T0" fmla="*/ 102 w 126"/>
                <a:gd name="T1" fmla="*/ 12 h 171"/>
                <a:gd name="T2" fmla="*/ 126 w 126"/>
                <a:gd name="T3" fmla="*/ 60 h 171"/>
                <a:gd name="T4" fmla="*/ 125 w 126"/>
                <a:gd name="T5" fmla="*/ 75 h 171"/>
                <a:gd name="T6" fmla="*/ 106 w 126"/>
                <a:gd name="T7" fmla="*/ 111 h 171"/>
                <a:gd name="T8" fmla="*/ 80 w 126"/>
                <a:gd name="T9" fmla="*/ 137 h 171"/>
                <a:gd name="T10" fmla="*/ 48 w 126"/>
                <a:gd name="T11" fmla="*/ 155 h 171"/>
                <a:gd name="T12" fmla="*/ 13 w 126"/>
                <a:gd name="T13" fmla="*/ 171 h 171"/>
                <a:gd name="T14" fmla="*/ 0 w 126"/>
                <a:gd name="T15" fmla="*/ 166 h 171"/>
                <a:gd name="T16" fmla="*/ 5 w 126"/>
                <a:gd name="T17" fmla="*/ 155 h 171"/>
                <a:gd name="T18" fmla="*/ 50 w 126"/>
                <a:gd name="T19" fmla="*/ 119 h 171"/>
                <a:gd name="T20" fmla="*/ 78 w 126"/>
                <a:gd name="T21" fmla="*/ 67 h 171"/>
                <a:gd name="T22" fmla="*/ 62 w 126"/>
                <a:gd name="T23" fmla="*/ 29 h 171"/>
                <a:gd name="T24" fmla="*/ 62 w 126"/>
                <a:gd name="T25" fmla="*/ 12 h 171"/>
                <a:gd name="T26" fmla="*/ 73 w 126"/>
                <a:gd name="T27" fmla="*/ 0 h 171"/>
                <a:gd name="T28" fmla="*/ 102 w 126"/>
                <a:gd name="T29" fmla="*/ 12 h 171"/>
                <a:gd name="T30" fmla="*/ 102 w 126"/>
                <a:gd name="T31" fmla="*/ 12 h 171"/>
                <a:gd name="T32" fmla="*/ 102 w 126"/>
                <a:gd name="T33" fmla="*/ 1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71">
                  <a:moveTo>
                    <a:pt x="102" y="12"/>
                  </a:moveTo>
                  <a:lnTo>
                    <a:pt x="126" y="60"/>
                  </a:lnTo>
                  <a:lnTo>
                    <a:pt x="125" y="75"/>
                  </a:lnTo>
                  <a:lnTo>
                    <a:pt x="106" y="111"/>
                  </a:lnTo>
                  <a:lnTo>
                    <a:pt x="80" y="137"/>
                  </a:lnTo>
                  <a:lnTo>
                    <a:pt x="48" y="155"/>
                  </a:lnTo>
                  <a:lnTo>
                    <a:pt x="13" y="171"/>
                  </a:lnTo>
                  <a:lnTo>
                    <a:pt x="0" y="166"/>
                  </a:lnTo>
                  <a:lnTo>
                    <a:pt x="5" y="155"/>
                  </a:lnTo>
                  <a:lnTo>
                    <a:pt x="50" y="119"/>
                  </a:lnTo>
                  <a:lnTo>
                    <a:pt x="78" y="67"/>
                  </a:lnTo>
                  <a:lnTo>
                    <a:pt x="62" y="29"/>
                  </a:lnTo>
                  <a:lnTo>
                    <a:pt x="62" y="12"/>
                  </a:lnTo>
                  <a:lnTo>
                    <a:pt x="73" y="0"/>
                  </a:lnTo>
                  <a:lnTo>
                    <a:pt x="102" y="12"/>
                  </a:lnTo>
                  <a:lnTo>
                    <a:pt x="102" y="12"/>
                  </a:lnTo>
                  <a:lnTo>
                    <a:pt x="10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0" name="Freeform 190"/>
            <p:cNvSpPr>
              <a:spLocks/>
            </p:cNvSpPr>
            <p:nvPr/>
          </p:nvSpPr>
          <p:spPr bwMode="auto">
            <a:xfrm>
              <a:off x="784" y="1419"/>
              <a:ext cx="16" cy="19"/>
            </a:xfrm>
            <a:custGeom>
              <a:avLst/>
              <a:gdLst>
                <a:gd name="T0" fmla="*/ 17 w 61"/>
                <a:gd name="T1" fmla="*/ 74 h 78"/>
                <a:gd name="T2" fmla="*/ 0 w 61"/>
                <a:gd name="T3" fmla="*/ 48 h 78"/>
                <a:gd name="T4" fmla="*/ 2 w 61"/>
                <a:gd name="T5" fmla="*/ 35 h 78"/>
                <a:gd name="T6" fmla="*/ 23 w 61"/>
                <a:gd name="T7" fmla="*/ 15 h 78"/>
                <a:gd name="T8" fmla="*/ 47 w 61"/>
                <a:gd name="T9" fmla="*/ 0 h 78"/>
                <a:gd name="T10" fmla="*/ 61 w 61"/>
                <a:gd name="T11" fmla="*/ 4 h 78"/>
                <a:gd name="T12" fmla="*/ 57 w 61"/>
                <a:gd name="T13" fmla="*/ 18 h 78"/>
                <a:gd name="T14" fmla="*/ 32 w 61"/>
                <a:gd name="T15" fmla="*/ 46 h 78"/>
                <a:gd name="T16" fmla="*/ 36 w 61"/>
                <a:gd name="T17" fmla="*/ 63 h 78"/>
                <a:gd name="T18" fmla="*/ 32 w 61"/>
                <a:gd name="T19" fmla="*/ 78 h 78"/>
                <a:gd name="T20" fmla="*/ 17 w 61"/>
                <a:gd name="T21" fmla="*/ 74 h 78"/>
                <a:gd name="T22" fmla="*/ 17 w 61"/>
                <a:gd name="T23" fmla="*/ 74 h 78"/>
                <a:gd name="T24" fmla="*/ 17 w 61"/>
                <a:gd name="T25"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78">
                  <a:moveTo>
                    <a:pt x="17" y="74"/>
                  </a:moveTo>
                  <a:lnTo>
                    <a:pt x="0" y="48"/>
                  </a:lnTo>
                  <a:lnTo>
                    <a:pt x="2" y="35"/>
                  </a:lnTo>
                  <a:lnTo>
                    <a:pt x="23" y="15"/>
                  </a:lnTo>
                  <a:lnTo>
                    <a:pt x="47" y="0"/>
                  </a:lnTo>
                  <a:lnTo>
                    <a:pt x="61" y="4"/>
                  </a:lnTo>
                  <a:lnTo>
                    <a:pt x="57" y="18"/>
                  </a:lnTo>
                  <a:lnTo>
                    <a:pt x="32" y="46"/>
                  </a:lnTo>
                  <a:lnTo>
                    <a:pt x="36" y="63"/>
                  </a:lnTo>
                  <a:lnTo>
                    <a:pt x="32" y="78"/>
                  </a:lnTo>
                  <a:lnTo>
                    <a:pt x="17" y="74"/>
                  </a:lnTo>
                  <a:lnTo>
                    <a:pt x="17" y="74"/>
                  </a:lnTo>
                  <a:lnTo>
                    <a:pt x="1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1" name="Freeform 191"/>
            <p:cNvSpPr>
              <a:spLocks/>
            </p:cNvSpPr>
            <p:nvPr/>
          </p:nvSpPr>
          <p:spPr bwMode="auto">
            <a:xfrm>
              <a:off x="957" y="1378"/>
              <a:ext cx="46" cy="29"/>
            </a:xfrm>
            <a:custGeom>
              <a:avLst/>
              <a:gdLst>
                <a:gd name="T0" fmla="*/ 40 w 183"/>
                <a:gd name="T1" fmla="*/ 17 h 112"/>
                <a:gd name="T2" fmla="*/ 46 w 183"/>
                <a:gd name="T3" fmla="*/ 38 h 112"/>
                <a:gd name="T4" fmla="*/ 57 w 183"/>
                <a:gd name="T5" fmla="*/ 53 h 112"/>
                <a:gd name="T6" fmla="*/ 73 w 183"/>
                <a:gd name="T7" fmla="*/ 64 h 112"/>
                <a:gd name="T8" fmla="*/ 92 w 183"/>
                <a:gd name="T9" fmla="*/ 74 h 112"/>
                <a:gd name="T10" fmla="*/ 173 w 183"/>
                <a:gd name="T11" fmla="*/ 77 h 112"/>
                <a:gd name="T12" fmla="*/ 183 w 183"/>
                <a:gd name="T13" fmla="*/ 85 h 112"/>
                <a:gd name="T14" fmla="*/ 176 w 183"/>
                <a:gd name="T15" fmla="*/ 94 h 112"/>
                <a:gd name="T16" fmla="*/ 129 w 183"/>
                <a:gd name="T17" fmla="*/ 105 h 112"/>
                <a:gd name="T18" fmla="*/ 84 w 183"/>
                <a:gd name="T19" fmla="*/ 112 h 112"/>
                <a:gd name="T20" fmla="*/ 28 w 183"/>
                <a:gd name="T21" fmla="*/ 78 h 112"/>
                <a:gd name="T22" fmla="*/ 0 w 183"/>
                <a:gd name="T23" fmla="*/ 22 h 112"/>
                <a:gd name="T24" fmla="*/ 4 w 183"/>
                <a:gd name="T25" fmla="*/ 6 h 112"/>
                <a:gd name="T26" fmla="*/ 18 w 183"/>
                <a:gd name="T27" fmla="*/ 0 h 112"/>
                <a:gd name="T28" fmla="*/ 40 w 183"/>
                <a:gd name="T29" fmla="*/ 17 h 112"/>
                <a:gd name="T30" fmla="*/ 40 w 183"/>
                <a:gd name="T31" fmla="*/ 17 h 112"/>
                <a:gd name="T32" fmla="*/ 40 w 183"/>
                <a:gd name="T33"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112">
                  <a:moveTo>
                    <a:pt x="40" y="17"/>
                  </a:moveTo>
                  <a:lnTo>
                    <a:pt x="46" y="38"/>
                  </a:lnTo>
                  <a:lnTo>
                    <a:pt x="57" y="53"/>
                  </a:lnTo>
                  <a:lnTo>
                    <a:pt x="73" y="64"/>
                  </a:lnTo>
                  <a:lnTo>
                    <a:pt x="92" y="74"/>
                  </a:lnTo>
                  <a:lnTo>
                    <a:pt x="173" y="77"/>
                  </a:lnTo>
                  <a:lnTo>
                    <a:pt x="183" y="85"/>
                  </a:lnTo>
                  <a:lnTo>
                    <a:pt x="176" y="94"/>
                  </a:lnTo>
                  <a:lnTo>
                    <a:pt x="129" y="105"/>
                  </a:lnTo>
                  <a:lnTo>
                    <a:pt x="84" y="112"/>
                  </a:lnTo>
                  <a:lnTo>
                    <a:pt x="28" y="78"/>
                  </a:lnTo>
                  <a:lnTo>
                    <a:pt x="0" y="22"/>
                  </a:lnTo>
                  <a:lnTo>
                    <a:pt x="4" y="6"/>
                  </a:lnTo>
                  <a:lnTo>
                    <a:pt x="18" y="0"/>
                  </a:lnTo>
                  <a:lnTo>
                    <a:pt x="40" y="17"/>
                  </a:lnTo>
                  <a:lnTo>
                    <a:pt x="40" y="17"/>
                  </a:lnTo>
                  <a:lnTo>
                    <a:pt x="4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2" name="Freeform 192"/>
            <p:cNvSpPr>
              <a:spLocks/>
            </p:cNvSpPr>
            <p:nvPr/>
          </p:nvSpPr>
          <p:spPr bwMode="auto">
            <a:xfrm>
              <a:off x="1010" y="1399"/>
              <a:ext cx="7" cy="25"/>
            </a:xfrm>
            <a:custGeom>
              <a:avLst/>
              <a:gdLst>
                <a:gd name="T0" fmla="*/ 26 w 29"/>
                <a:gd name="T1" fmla="*/ 11 h 101"/>
                <a:gd name="T2" fmla="*/ 29 w 29"/>
                <a:gd name="T3" fmla="*/ 43 h 101"/>
                <a:gd name="T4" fmla="*/ 24 w 29"/>
                <a:gd name="T5" fmla="*/ 92 h 101"/>
                <a:gd name="T6" fmla="*/ 15 w 29"/>
                <a:gd name="T7" fmla="*/ 101 h 101"/>
                <a:gd name="T8" fmla="*/ 5 w 29"/>
                <a:gd name="T9" fmla="*/ 92 h 101"/>
                <a:gd name="T10" fmla="*/ 0 w 29"/>
                <a:gd name="T11" fmla="*/ 43 h 101"/>
                <a:gd name="T12" fmla="*/ 3 w 29"/>
                <a:gd name="T13" fmla="*/ 11 h 101"/>
                <a:gd name="T14" fmla="*/ 15 w 29"/>
                <a:gd name="T15" fmla="*/ 0 h 101"/>
                <a:gd name="T16" fmla="*/ 26 w 29"/>
                <a:gd name="T17" fmla="*/ 11 h 101"/>
                <a:gd name="T18" fmla="*/ 26 w 29"/>
                <a:gd name="T19" fmla="*/ 11 h 101"/>
                <a:gd name="T20" fmla="*/ 26 w 29"/>
                <a:gd name="T21" fmla="*/ 1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101">
                  <a:moveTo>
                    <a:pt x="26" y="11"/>
                  </a:moveTo>
                  <a:lnTo>
                    <a:pt x="29" y="43"/>
                  </a:lnTo>
                  <a:lnTo>
                    <a:pt x="24" y="92"/>
                  </a:lnTo>
                  <a:lnTo>
                    <a:pt x="15" y="101"/>
                  </a:lnTo>
                  <a:lnTo>
                    <a:pt x="5" y="92"/>
                  </a:lnTo>
                  <a:lnTo>
                    <a:pt x="0" y="43"/>
                  </a:lnTo>
                  <a:lnTo>
                    <a:pt x="3" y="11"/>
                  </a:lnTo>
                  <a:lnTo>
                    <a:pt x="15" y="0"/>
                  </a:lnTo>
                  <a:lnTo>
                    <a:pt x="26" y="11"/>
                  </a:lnTo>
                  <a:lnTo>
                    <a:pt x="26" y="11"/>
                  </a:lnTo>
                  <a:lnTo>
                    <a:pt x="2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3" name="Freeform 193"/>
            <p:cNvSpPr>
              <a:spLocks/>
            </p:cNvSpPr>
            <p:nvPr/>
          </p:nvSpPr>
          <p:spPr bwMode="auto">
            <a:xfrm>
              <a:off x="798" y="1347"/>
              <a:ext cx="11" cy="21"/>
            </a:xfrm>
            <a:custGeom>
              <a:avLst/>
              <a:gdLst>
                <a:gd name="T0" fmla="*/ 31 w 40"/>
                <a:gd name="T1" fmla="*/ 16 h 85"/>
                <a:gd name="T2" fmla="*/ 40 w 40"/>
                <a:gd name="T3" fmla="*/ 73 h 85"/>
                <a:gd name="T4" fmla="*/ 34 w 40"/>
                <a:gd name="T5" fmla="*/ 85 h 85"/>
                <a:gd name="T6" fmla="*/ 23 w 40"/>
                <a:gd name="T7" fmla="*/ 80 h 85"/>
                <a:gd name="T8" fmla="*/ 0 w 40"/>
                <a:gd name="T9" fmla="*/ 18 h 85"/>
                <a:gd name="T10" fmla="*/ 3 w 40"/>
                <a:gd name="T11" fmla="*/ 4 h 85"/>
                <a:gd name="T12" fmla="*/ 13 w 40"/>
                <a:gd name="T13" fmla="*/ 0 h 85"/>
                <a:gd name="T14" fmla="*/ 31 w 40"/>
                <a:gd name="T15" fmla="*/ 16 h 85"/>
                <a:gd name="T16" fmla="*/ 31 w 40"/>
                <a:gd name="T17" fmla="*/ 16 h 85"/>
                <a:gd name="T18" fmla="*/ 31 w 40"/>
                <a:gd name="T19" fmla="*/ 1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85">
                  <a:moveTo>
                    <a:pt x="31" y="16"/>
                  </a:moveTo>
                  <a:lnTo>
                    <a:pt x="40" y="73"/>
                  </a:lnTo>
                  <a:lnTo>
                    <a:pt x="34" y="85"/>
                  </a:lnTo>
                  <a:lnTo>
                    <a:pt x="23" y="80"/>
                  </a:lnTo>
                  <a:lnTo>
                    <a:pt x="0" y="18"/>
                  </a:lnTo>
                  <a:lnTo>
                    <a:pt x="3" y="4"/>
                  </a:lnTo>
                  <a:lnTo>
                    <a:pt x="13" y="0"/>
                  </a:lnTo>
                  <a:lnTo>
                    <a:pt x="31" y="16"/>
                  </a:lnTo>
                  <a:lnTo>
                    <a:pt x="31" y="16"/>
                  </a:lnTo>
                  <a:lnTo>
                    <a:pt x="3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4" name="Freeform 194"/>
            <p:cNvSpPr>
              <a:spLocks/>
            </p:cNvSpPr>
            <p:nvPr/>
          </p:nvSpPr>
          <p:spPr bwMode="auto">
            <a:xfrm>
              <a:off x="799" y="1334"/>
              <a:ext cx="183" cy="18"/>
            </a:xfrm>
            <a:custGeom>
              <a:avLst/>
              <a:gdLst>
                <a:gd name="T0" fmla="*/ 2 w 733"/>
                <a:gd name="T1" fmla="*/ 53 h 72"/>
                <a:gd name="T2" fmla="*/ 74 w 733"/>
                <a:gd name="T3" fmla="*/ 45 h 72"/>
                <a:gd name="T4" fmla="*/ 372 w 733"/>
                <a:gd name="T5" fmla="*/ 12 h 72"/>
                <a:gd name="T6" fmla="*/ 549 w 733"/>
                <a:gd name="T7" fmla="*/ 0 h 72"/>
                <a:gd name="T8" fmla="*/ 725 w 733"/>
                <a:gd name="T9" fmla="*/ 4 h 72"/>
                <a:gd name="T10" fmla="*/ 733 w 733"/>
                <a:gd name="T11" fmla="*/ 13 h 72"/>
                <a:gd name="T12" fmla="*/ 725 w 733"/>
                <a:gd name="T13" fmla="*/ 22 h 72"/>
                <a:gd name="T14" fmla="*/ 358 w 733"/>
                <a:gd name="T15" fmla="*/ 42 h 72"/>
                <a:gd name="T16" fmla="*/ 75 w 733"/>
                <a:gd name="T17" fmla="*/ 69 h 72"/>
                <a:gd name="T18" fmla="*/ 15 w 733"/>
                <a:gd name="T19" fmla="*/ 72 h 72"/>
                <a:gd name="T20" fmla="*/ 0 w 733"/>
                <a:gd name="T21" fmla="*/ 64 h 72"/>
                <a:gd name="T22" fmla="*/ 2 w 733"/>
                <a:gd name="T23" fmla="*/ 53 h 72"/>
                <a:gd name="T24" fmla="*/ 2 w 733"/>
                <a:gd name="T25" fmla="*/ 53 h 72"/>
                <a:gd name="T26" fmla="*/ 2 w 733"/>
                <a:gd name="T27" fmla="*/ 5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3" h="72">
                  <a:moveTo>
                    <a:pt x="2" y="53"/>
                  </a:moveTo>
                  <a:lnTo>
                    <a:pt x="74" y="45"/>
                  </a:lnTo>
                  <a:lnTo>
                    <a:pt x="372" y="12"/>
                  </a:lnTo>
                  <a:lnTo>
                    <a:pt x="549" y="0"/>
                  </a:lnTo>
                  <a:lnTo>
                    <a:pt x="725" y="4"/>
                  </a:lnTo>
                  <a:lnTo>
                    <a:pt x="733" y="13"/>
                  </a:lnTo>
                  <a:lnTo>
                    <a:pt x="725" y="22"/>
                  </a:lnTo>
                  <a:lnTo>
                    <a:pt x="358" y="42"/>
                  </a:lnTo>
                  <a:lnTo>
                    <a:pt x="75" y="69"/>
                  </a:lnTo>
                  <a:lnTo>
                    <a:pt x="15" y="72"/>
                  </a:lnTo>
                  <a:lnTo>
                    <a:pt x="0" y="64"/>
                  </a:lnTo>
                  <a:lnTo>
                    <a:pt x="2" y="53"/>
                  </a:lnTo>
                  <a:lnTo>
                    <a:pt x="2" y="53"/>
                  </a:lnTo>
                  <a:lnTo>
                    <a:pt x="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5" name="Freeform 195"/>
            <p:cNvSpPr>
              <a:spLocks/>
            </p:cNvSpPr>
            <p:nvPr/>
          </p:nvSpPr>
          <p:spPr bwMode="auto">
            <a:xfrm>
              <a:off x="977" y="1335"/>
              <a:ext cx="7" cy="24"/>
            </a:xfrm>
            <a:custGeom>
              <a:avLst/>
              <a:gdLst>
                <a:gd name="T0" fmla="*/ 29 w 29"/>
                <a:gd name="T1" fmla="*/ 14 h 96"/>
                <a:gd name="T2" fmla="*/ 23 w 29"/>
                <a:gd name="T3" fmla="*/ 88 h 96"/>
                <a:gd name="T4" fmla="*/ 14 w 29"/>
                <a:gd name="T5" fmla="*/ 96 h 96"/>
                <a:gd name="T6" fmla="*/ 5 w 29"/>
                <a:gd name="T7" fmla="*/ 88 h 96"/>
                <a:gd name="T8" fmla="*/ 0 w 29"/>
                <a:gd name="T9" fmla="*/ 14 h 96"/>
                <a:gd name="T10" fmla="*/ 5 w 29"/>
                <a:gd name="T11" fmla="*/ 3 h 96"/>
                <a:gd name="T12" fmla="*/ 14 w 29"/>
                <a:gd name="T13" fmla="*/ 0 h 96"/>
                <a:gd name="T14" fmla="*/ 29 w 29"/>
                <a:gd name="T15" fmla="*/ 14 h 96"/>
                <a:gd name="T16" fmla="*/ 29 w 29"/>
                <a:gd name="T17" fmla="*/ 14 h 96"/>
                <a:gd name="T18" fmla="*/ 29 w 29"/>
                <a:gd name="T19"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96">
                  <a:moveTo>
                    <a:pt x="29" y="14"/>
                  </a:moveTo>
                  <a:lnTo>
                    <a:pt x="23" y="88"/>
                  </a:lnTo>
                  <a:lnTo>
                    <a:pt x="14" y="96"/>
                  </a:lnTo>
                  <a:lnTo>
                    <a:pt x="5" y="88"/>
                  </a:lnTo>
                  <a:lnTo>
                    <a:pt x="0" y="14"/>
                  </a:lnTo>
                  <a:lnTo>
                    <a:pt x="5" y="3"/>
                  </a:lnTo>
                  <a:lnTo>
                    <a:pt x="14" y="0"/>
                  </a:lnTo>
                  <a:lnTo>
                    <a:pt x="29" y="14"/>
                  </a:lnTo>
                  <a:lnTo>
                    <a:pt x="29" y="14"/>
                  </a:lnTo>
                  <a:lnTo>
                    <a:pt x="29"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6" name="Freeform 196"/>
            <p:cNvSpPr>
              <a:spLocks/>
            </p:cNvSpPr>
            <p:nvPr/>
          </p:nvSpPr>
          <p:spPr bwMode="auto">
            <a:xfrm>
              <a:off x="940" y="1344"/>
              <a:ext cx="7" cy="19"/>
            </a:xfrm>
            <a:custGeom>
              <a:avLst/>
              <a:gdLst>
                <a:gd name="T0" fmla="*/ 27 w 27"/>
                <a:gd name="T1" fmla="*/ 14 h 74"/>
                <a:gd name="T2" fmla="*/ 23 w 27"/>
                <a:gd name="T3" fmla="*/ 66 h 74"/>
                <a:gd name="T4" fmla="*/ 13 w 27"/>
                <a:gd name="T5" fmla="*/ 74 h 74"/>
                <a:gd name="T6" fmla="*/ 5 w 27"/>
                <a:gd name="T7" fmla="*/ 63 h 74"/>
                <a:gd name="T8" fmla="*/ 0 w 27"/>
                <a:gd name="T9" fmla="*/ 14 h 74"/>
                <a:gd name="T10" fmla="*/ 4 w 27"/>
                <a:gd name="T11" fmla="*/ 4 h 74"/>
                <a:gd name="T12" fmla="*/ 13 w 27"/>
                <a:gd name="T13" fmla="*/ 0 h 74"/>
                <a:gd name="T14" fmla="*/ 27 w 27"/>
                <a:gd name="T15" fmla="*/ 14 h 74"/>
                <a:gd name="T16" fmla="*/ 27 w 27"/>
                <a:gd name="T17" fmla="*/ 14 h 74"/>
                <a:gd name="T18" fmla="*/ 27 w 27"/>
                <a:gd name="T19" fmla="*/ 1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74">
                  <a:moveTo>
                    <a:pt x="27" y="14"/>
                  </a:moveTo>
                  <a:lnTo>
                    <a:pt x="23" y="66"/>
                  </a:lnTo>
                  <a:lnTo>
                    <a:pt x="13" y="74"/>
                  </a:lnTo>
                  <a:lnTo>
                    <a:pt x="5" y="63"/>
                  </a:lnTo>
                  <a:lnTo>
                    <a:pt x="0" y="14"/>
                  </a:lnTo>
                  <a:lnTo>
                    <a:pt x="4" y="4"/>
                  </a:lnTo>
                  <a:lnTo>
                    <a:pt x="13" y="0"/>
                  </a:lnTo>
                  <a:lnTo>
                    <a:pt x="27" y="14"/>
                  </a:lnTo>
                  <a:lnTo>
                    <a:pt x="27" y="14"/>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7" name="Freeform 197"/>
            <p:cNvSpPr>
              <a:spLocks/>
            </p:cNvSpPr>
            <p:nvPr/>
          </p:nvSpPr>
          <p:spPr bwMode="auto">
            <a:xfrm>
              <a:off x="905" y="1344"/>
              <a:ext cx="9" cy="18"/>
            </a:xfrm>
            <a:custGeom>
              <a:avLst/>
              <a:gdLst>
                <a:gd name="T0" fmla="*/ 34 w 34"/>
                <a:gd name="T1" fmla="*/ 11 h 74"/>
                <a:gd name="T2" fmla="*/ 29 w 34"/>
                <a:gd name="T3" fmla="*/ 59 h 74"/>
                <a:gd name="T4" fmla="*/ 19 w 34"/>
                <a:gd name="T5" fmla="*/ 74 h 74"/>
                <a:gd name="T6" fmla="*/ 10 w 34"/>
                <a:gd name="T7" fmla="*/ 62 h 74"/>
                <a:gd name="T8" fmla="*/ 0 w 34"/>
                <a:gd name="T9" fmla="*/ 9 h 74"/>
                <a:gd name="T10" fmla="*/ 6 w 34"/>
                <a:gd name="T11" fmla="*/ 1 h 74"/>
                <a:gd name="T12" fmla="*/ 17 w 34"/>
                <a:gd name="T13" fmla="*/ 0 h 74"/>
                <a:gd name="T14" fmla="*/ 34 w 34"/>
                <a:gd name="T15" fmla="*/ 11 h 74"/>
                <a:gd name="T16" fmla="*/ 34 w 34"/>
                <a:gd name="T17" fmla="*/ 11 h 74"/>
                <a:gd name="T18" fmla="*/ 34 w 34"/>
                <a:gd name="T19"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74">
                  <a:moveTo>
                    <a:pt x="34" y="11"/>
                  </a:moveTo>
                  <a:lnTo>
                    <a:pt x="29" y="59"/>
                  </a:lnTo>
                  <a:lnTo>
                    <a:pt x="19" y="74"/>
                  </a:lnTo>
                  <a:lnTo>
                    <a:pt x="10" y="62"/>
                  </a:lnTo>
                  <a:lnTo>
                    <a:pt x="0" y="9"/>
                  </a:lnTo>
                  <a:lnTo>
                    <a:pt x="6" y="1"/>
                  </a:lnTo>
                  <a:lnTo>
                    <a:pt x="17" y="0"/>
                  </a:lnTo>
                  <a:lnTo>
                    <a:pt x="34" y="11"/>
                  </a:lnTo>
                  <a:lnTo>
                    <a:pt x="34" y="11"/>
                  </a:lnTo>
                  <a:lnTo>
                    <a:pt x="3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8" name="Freeform 198"/>
            <p:cNvSpPr>
              <a:spLocks/>
            </p:cNvSpPr>
            <p:nvPr/>
          </p:nvSpPr>
          <p:spPr bwMode="auto">
            <a:xfrm>
              <a:off x="866" y="1343"/>
              <a:ext cx="8" cy="19"/>
            </a:xfrm>
            <a:custGeom>
              <a:avLst/>
              <a:gdLst>
                <a:gd name="T0" fmla="*/ 33 w 33"/>
                <a:gd name="T1" fmla="*/ 15 h 76"/>
                <a:gd name="T2" fmla="*/ 29 w 33"/>
                <a:gd name="T3" fmla="*/ 63 h 76"/>
                <a:gd name="T4" fmla="*/ 19 w 33"/>
                <a:gd name="T5" fmla="*/ 76 h 76"/>
                <a:gd name="T6" fmla="*/ 7 w 33"/>
                <a:gd name="T7" fmla="*/ 65 h 76"/>
                <a:gd name="T8" fmla="*/ 0 w 33"/>
                <a:gd name="T9" fmla="*/ 15 h 76"/>
                <a:gd name="T10" fmla="*/ 5 w 33"/>
                <a:gd name="T11" fmla="*/ 4 h 76"/>
                <a:gd name="T12" fmla="*/ 17 w 33"/>
                <a:gd name="T13" fmla="*/ 0 h 76"/>
                <a:gd name="T14" fmla="*/ 33 w 33"/>
                <a:gd name="T15" fmla="*/ 15 h 76"/>
                <a:gd name="T16" fmla="*/ 33 w 33"/>
                <a:gd name="T17" fmla="*/ 15 h 76"/>
                <a:gd name="T18" fmla="*/ 33 w 33"/>
                <a:gd name="T19" fmla="*/ 1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76">
                  <a:moveTo>
                    <a:pt x="33" y="15"/>
                  </a:moveTo>
                  <a:lnTo>
                    <a:pt x="29" y="63"/>
                  </a:lnTo>
                  <a:lnTo>
                    <a:pt x="19" y="76"/>
                  </a:lnTo>
                  <a:lnTo>
                    <a:pt x="7" y="65"/>
                  </a:lnTo>
                  <a:lnTo>
                    <a:pt x="0" y="15"/>
                  </a:lnTo>
                  <a:lnTo>
                    <a:pt x="5" y="4"/>
                  </a:lnTo>
                  <a:lnTo>
                    <a:pt x="17" y="0"/>
                  </a:lnTo>
                  <a:lnTo>
                    <a:pt x="33" y="15"/>
                  </a:lnTo>
                  <a:lnTo>
                    <a:pt x="33" y="15"/>
                  </a:lnTo>
                  <a:lnTo>
                    <a:pt x="33"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19" name="Freeform 199"/>
            <p:cNvSpPr>
              <a:spLocks/>
            </p:cNvSpPr>
            <p:nvPr/>
          </p:nvSpPr>
          <p:spPr bwMode="auto">
            <a:xfrm>
              <a:off x="831" y="1345"/>
              <a:ext cx="9" cy="21"/>
            </a:xfrm>
            <a:custGeom>
              <a:avLst/>
              <a:gdLst>
                <a:gd name="T0" fmla="*/ 34 w 34"/>
                <a:gd name="T1" fmla="*/ 12 h 82"/>
                <a:gd name="T2" fmla="*/ 32 w 34"/>
                <a:gd name="T3" fmla="*/ 35 h 82"/>
                <a:gd name="T4" fmla="*/ 32 w 34"/>
                <a:gd name="T5" fmla="*/ 73 h 82"/>
                <a:gd name="T6" fmla="*/ 23 w 34"/>
                <a:gd name="T7" fmla="*/ 82 h 82"/>
                <a:gd name="T8" fmla="*/ 14 w 34"/>
                <a:gd name="T9" fmla="*/ 73 h 82"/>
                <a:gd name="T10" fmla="*/ 4 w 34"/>
                <a:gd name="T11" fmla="*/ 37 h 82"/>
                <a:gd name="T12" fmla="*/ 0 w 34"/>
                <a:gd name="T13" fmla="*/ 11 h 82"/>
                <a:gd name="T14" fmla="*/ 4 w 34"/>
                <a:gd name="T15" fmla="*/ 2 h 82"/>
                <a:gd name="T16" fmla="*/ 17 w 34"/>
                <a:gd name="T17" fmla="*/ 0 h 82"/>
                <a:gd name="T18" fmla="*/ 34 w 34"/>
                <a:gd name="T19" fmla="*/ 12 h 82"/>
                <a:gd name="T20" fmla="*/ 34 w 34"/>
                <a:gd name="T21" fmla="*/ 12 h 82"/>
                <a:gd name="T22" fmla="*/ 34 w 34"/>
                <a:gd name="T23"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82">
                  <a:moveTo>
                    <a:pt x="34" y="12"/>
                  </a:moveTo>
                  <a:lnTo>
                    <a:pt x="32" y="35"/>
                  </a:lnTo>
                  <a:lnTo>
                    <a:pt x="32" y="73"/>
                  </a:lnTo>
                  <a:lnTo>
                    <a:pt x="23" y="82"/>
                  </a:lnTo>
                  <a:lnTo>
                    <a:pt x="14" y="73"/>
                  </a:lnTo>
                  <a:lnTo>
                    <a:pt x="4" y="37"/>
                  </a:lnTo>
                  <a:lnTo>
                    <a:pt x="0" y="11"/>
                  </a:lnTo>
                  <a:lnTo>
                    <a:pt x="4" y="2"/>
                  </a:lnTo>
                  <a:lnTo>
                    <a:pt x="17" y="0"/>
                  </a:lnTo>
                  <a:lnTo>
                    <a:pt x="34" y="12"/>
                  </a:lnTo>
                  <a:lnTo>
                    <a:pt x="34" y="12"/>
                  </a:lnTo>
                  <a:lnTo>
                    <a:pt x="3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0" name="Freeform 200"/>
            <p:cNvSpPr>
              <a:spLocks/>
            </p:cNvSpPr>
            <p:nvPr/>
          </p:nvSpPr>
          <p:spPr bwMode="auto">
            <a:xfrm>
              <a:off x="932" y="1088"/>
              <a:ext cx="66" cy="28"/>
            </a:xfrm>
            <a:custGeom>
              <a:avLst/>
              <a:gdLst>
                <a:gd name="T0" fmla="*/ 10 w 264"/>
                <a:gd name="T1" fmla="*/ 0 h 112"/>
                <a:gd name="T2" fmla="*/ 148 w 264"/>
                <a:gd name="T3" fmla="*/ 6 h 112"/>
                <a:gd name="T4" fmla="*/ 206 w 264"/>
                <a:gd name="T5" fmla="*/ 27 h 112"/>
                <a:gd name="T6" fmla="*/ 253 w 264"/>
                <a:gd name="T7" fmla="*/ 70 h 112"/>
                <a:gd name="T8" fmla="*/ 260 w 264"/>
                <a:gd name="T9" fmla="*/ 84 h 112"/>
                <a:gd name="T10" fmla="*/ 264 w 264"/>
                <a:gd name="T11" fmla="*/ 100 h 112"/>
                <a:gd name="T12" fmla="*/ 254 w 264"/>
                <a:gd name="T13" fmla="*/ 112 h 112"/>
                <a:gd name="T14" fmla="*/ 227 w 264"/>
                <a:gd name="T15" fmla="*/ 105 h 112"/>
                <a:gd name="T16" fmla="*/ 218 w 264"/>
                <a:gd name="T17" fmla="*/ 93 h 112"/>
                <a:gd name="T18" fmla="*/ 199 w 264"/>
                <a:gd name="T19" fmla="*/ 70 h 112"/>
                <a:gd name="T20" fmla="*/ 177 w 264"/>
                <a:gd name="T21" fmla="*/ 52 h 112"/>
                <a:gd name="T22" fmla="*/ 153 w 264"/>
                <a:gd name="T23" fmla="*/ 39 h 112"/>
                <a:gd name="T24" fmla="*/ 128 w 264"/>
                <a:gd name="T25" fmla="*/ 30 h 112"/>
                <a:gd name="T26" fmla="*/ 10 w 264"/>
                <a:gd name="T27" fmla="*/ 19 h 112"/>
                <a:gd name="T28" fmla="*/ 0 w 264"/>
                <a:gd name="T29" fmla="*/ 9 h 112"/>
                <a:gd name="T30" fmla="*/ 10 w 264"/>
                <a:gd name="T31" fmla="*/ 0 h 112"/>
                <a:gd name="T32" fmla="*/ 10 w 264"/>
                <a:gd name="T33" fmla="*/ 0 h 112"/>
                <a:gd name="T34" fmla="*/ 10 w 264"/>
                <a:gd name="T3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4" h="112">
                  <a:moveTo>
                    <a:pt x="10" y="0"/>
                  </a:moveTo>
                  <a:lnTo>
                    <a:pt x="148" y="6"/>
                  </a:lnTo>
                  <a:lnTo>
                    <a:pt x="206" y="27"/>
                  </a:lnTo>
                  <a:lnTo>
                    <a:pt x="253" y="70"/>
                  </a:lnTo>
                  <a:lnTo>
                    <a:pt x="260" y="84"/>
                  </a:lnTo>
                  <a:lnTo>
                    <a:pt x="264" y="100"/>
                  </a:lnTo>
                  <a:lnTo>
                    <a:pt x="254" y="112"/>
                  </a:lnTo>
                  <a:lnTo>
                    <a:pt x="227" y="105"/>
                  </a:lnTo>
                  <a:lnTo>
                    <a:pt x="218" y="93"/>
                  </a:lnTo>
                  <a:lnTo>
                    <a:pt x="199" y="70"/>
                  </a:lnTo>
                  <a:lnTo>
                    <a:pt x="177" y="52"/>
                  </a:lnTo>
                  <a:lnTo>
                    <a:pt x="153" y="39"/>
                  </a:lnTo>
                  <a:lnTo>
                    <a:pt x="128" y="30"/>
                  </a:lnTo>
                  <a:lnTo>
                    <a:pt x="10" y="19"/>
                  </a:lnTo>
                  <a:lnTo>
                    <a:pt x="0" y="9"/>
                  </a:lnTo>
                  <a:lnTo>
                    <a:pt x="10" y="0"/>
                  </a:lnTo>
                  <a:lnTo>
                    <a:pt x="1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1" name="Freeform 201"/>
            <p:cNvSpPr>
              <a:spLocks/>
            </p:cNvSpPr>
            <p:nvPr/>
          </p:nvSpPr>
          <p:spPr bwMode="auto">
            <a:xfrm>
              <a:off x="749" y="1174"/>
              <a:ext cx="53" cy="150"/>
            </a:xfrm>
            <a:custGeom>
              <a:avLst/>
              <a:gdLst>
                <a:gd name="T0" fmla="*/ 41 w 212"/>
                <a:gd name="T1" fmla="*/ 19 h 599"/>
                <a:gd name="T2" fmla="*/ 49 w 212"/>
                <a:gd name="T3" fmla="*/ 92 h 599"/>
                <a:gd name="T4" fmla="*/ 61 w 212"/>
                <a:gd name="T5" fmla="*/ 167 h 599"/>
                <a:gd name="T6" fmla="*/ 85 w 212"/>
                <a:gd name="T7" fmla="*/ 222 h 599"/>
                <a:gd name="T8" fmla="*/ 143 w 212"/>
                <a:gd name="T9" fmla="*/ 365 h 599"/>
                <a:gd name="T10" fmla="*/ 175 w 212"/>
                <a:gd name="T11" fmla="*/ 460 h 599"/>
                <a:gd name="T12" fmla="*/ 212 w 212"/>
                <a:gd name="T13" fmla="*/ 569 h 599"/>
                <a:gd name="T14" fmla="*/ 210 w 212"/>
                <a:gd name="T15" fmla="*/ 588 h 599"/>
                <a:gd name="T16" fmla="*/ 195 w 212"/>
                <a:gd name="T17" fmla="*/ 599 h 599"/>
                <a:gd name="T18" fmla="*/ 178 w 212"/>
                <a:gd name="T19" fmla="*/ 599 h 599"/>
                <a:gd name="T20" fmla="*/ 166 w 212"/>
                <a:gd name="T21" fmla="*/ 584 h 599"/>
                <a:gd name="T22" fmla="*/ 132 w 212"/>
                <a:gd name="T23" fmla="*/ 474 h 599"/>
                <a:gd name="T24" fmla="*/ 109 w 212"/>
                <a:gd name="T25" fmla="*/ 375 h 599"/>
                <a:gd name="T26" fmla="*/ 43 w 212"/>
                <a:gd name="T27" fmla="*/ 171 h 599"/>
                <a:gd name="T28" fmla="*/ 19 w 212"/>
                <a:gd name="T29" fmla="*/ 95 h 599"/>
                <a:gd name="T30" fmla="*/ 0 w 212"/>
                <a:gd name="T31" fmla="*/ 20 h 599"/>
                <a:gd name="T32" fmla="*/ 6 w 212"/>
                <a:gd name="T33" fmla="*/ 5 h 599"/>
                <a:gd name="T34" fmla="*/ 20 w 212"/>
                <a:gd name="T35" fmla="*/ 0 h 599"/>
                <a:gd name="T36" fmla="*/ 41 w 212"/>
                <a:gd name="T37" fmla="*/ 19 h 599"/>
                <a:gd name="T38" fmla="*/ 41 w 212"/>
                <a:gd name="T39" fmla="*/ 19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2" h="599">
                  <a:moveTo>
                    <a:pt x="41" y="19"/>
                  </a:moveTo>
                  <a:lnTo>
                    <a:pt x="49" y="92"/>
                  </a:lnTo>
                  <a:lnTo>
                    <a:pt x="61" y="167"/>
                  </a:lnTo>
                  <a:lnTo>
                    <a:pt x="85" y="222"/>
                  </a:lnTo>
                  <a:lnTo>
                    <a:pt x="143" y="365"/>
                  </a:lnTo>
                  <a:lnTo>
                    <a:pt x="175" y="460"/>
                  </a:lnTo>
                  <a:lnTo>
                    <a:pt x="212" y="569"/>
                  </a:lnTo>
                  <a:lnTo>
                    <a:pt x="210" y="588"/>
                  </a:lnTo>
                  <a:lnTo>
                    <a:pt x="195" y="599"/>
                  </a:lnTo>
                  <a:lnTo>
                    <a:pt x="178" y="599"/>
                  </a:lnTo>
                  <a:lnTo>
                    <a:pt x="166" y="584"/>
                  </a:lnTo>
                  <a:lnTo>
                    <a:pt x="132" y="474"/>
                  </a:lnTo>
                  <a:lnTo>
                    <a:pt x="109" y="375"/>
                  </a:lnTo>
                  <a:lnTo>
                    <a:pt x="43" y="171"/>
                  </a:lnTo>
                  <a:lnTo>
                    <a:pt x="19" y="95"/>
                  </a:lnTo>
                  <a:lnTo>
                    <a:pt x="0" y="20"/>
                  </a:lnTo>
                  <a:lnTo>
                    <a:pt x="6" y="5"/>
                  </a:lnTo>
                  <a:lnTo>
                    <a:pt x="20" y="0"/>
                  </a:lnTo>
                  <a:lnTo>
                    <a:pt x="41" y="19"/>
                  </a:lnTo>
                  <a:lnTo>
                    <a:pt x="4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2" name="Freeform 202"/>
            <p:cNvSpPr>
              <a:spLocks/>
            </p:cNvSpPr>
            <p:nvPr/>
          </p:nvSpPr>
          <p:spPr bwMode="auto">
            <a:xfrm>
              <a:off x="801" y="1302"/>
              <a:ext cx="188" cy="27"/>
            </a:xfrm>
            <a:custGeom>
              <a:avLst/>
              <a:gdLst>
                <a:gd name="T0" fmla="*/ 23 w 753"/>
                <a:gd name="T1" fmla="*/ 80 h 110"/>
                <a:gd name="T2" fmla="*/ 160 w 753"/>
                <a:gd name="T3" fmla="*/ 62 h 110"/>
                <a:gd name="T4" fmla="*/ 288 w 753"/>
                <a:gd name="T5" fmla="*/ 50 h 110"/>
                <a:gd name="T6" fmla="*/ 509 w 753"/>
                <a:gd name="T7" fmla="*/ 20 h 110"/>
                <a:gd name="T8" fmla="*/ 612 w 753"/>
                <a:gd name="T9" fmla="*/ 7 h 110"/>
                <a:gd name="T10" fmla="*/ 729 w 753"/>
                <a:gd name="T11" fmla="*/ 0 h 110"/>
                <a:gd name="T12" fmla="*/ 747 w 753"/>
                <a:gd name="T13" fmla="*/ 8 h 110"/>
                <a:gd name="T14" fmla="*/ 753 w 753"/>
                <a:gd name="T15" fmla="*/ 23 h 110"/>
                <a:gd name="T16" fmla="*/ 747 w 753"/>
                <a:gd name="T17" fmla="*/ 39 h 110"/>
                <a:gd name="T18" fmla="*/ 729 w 753"/>
                <a:gd name="T19" fmla="*/ 46 h 110"/>
                <a:gd name="T20" fmla="*/ 511 w 753"/>
                <a:gd name="T21" fmla="*/ 63 h 110"/>
                <a:gd name="T22" fmla="*/ 409 w 753"/>
                <a:gd name="T23" fmla="*/ 78 h 110"/>
                <a:gd name="T24" fmla="*/ 292 w 753"/>
                <a:gd name="T25" fmla="*/ 89 h 110"/>
                <a:gd name="T26" fmla="*/ 0 w 753"/>
                <a:gd name="T27" fmla="*/ 110 h 110"/>
                <a:gd name="T28" fmla="*/ 3 w 753"/>
                <a:gd name="T29" fmla="*/ 97 h 110"/>
                <a:gd name="T30" fmla="*/ 23 w 753"/>
                <a:gd name="T31" fmla="*/ 80 h 110"/>
                <a:gd name="T32" fmla="*/ 23 w 753"/>
                <a:gd name="T33" fmla="*/ 80 h 110"/>
                <a:gd name="T34" fmla="*/ 23 w 753"/>
                <a:gd name="T35" fmla="*/ 8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3" h="110">
                  <a:moveTo>
                    <a:pt x="23" y="80"/>
                  </a:moveTo>
                  <a:lnTo>
                    <a:pt x="160" y="62"/>
                  </a:lnTo>
                  <a:lnTo>
                    <a:pt x="288" y="50"/>
                  </a:lnTo>
                  <a:lnTo>
                    <a:pt x="509" y="20"/>
                  </a:lnTo>
                  <a:lnTo>
                    <a:pt x="612" y="7"/>
                  </a:lnTo>
                  <a:lnTo>
                    <a:pt x="729" y="0"/>
                  </a:lnTo>
                  <a:lnTo>
                    <a:pt x="747" y="8"/>
                  </a:lnTo>
                  <a:lnTo>
                    <a:pt x="753" y="23"/>
                  </a:lnTo>
                  <a:lnTo>
                    <a:pt x="747" y="39"/>
                  </a:lnTo>
                  <a:lnTo>
                    <a:pt x="729" y="46"/>
                  </a:lnTo>
                  <a:lnTo>
                    <a:pt x="511" y="63"/>
                  </a:lnTo>
                  <a:lnTo>
                    <a:pt x="409" y="78"/>
                  </a:lnTo>
                  <a:lnTo>
                    <a:pt x="292" y="89"/>
                  </a:lnTo>
                  <a:lnTo>
                    <a:pt x="0" y="110"/>
                  </a:lnTo>
                  <a:lnTo>
                    <a:pt x="3" y="97"/>
                  </a:lnTo>
                  <a:lnTo>
                    <a:pt x="23" y="80"/>
                  </a:lnTo>
                  <a:lnTo>
                    <a:pt x="23" y="80"/>
                  </a:lnTo>
                  <a:lnTo>
                    <a:pt x="23"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3" name="Freeform 203"/>
            <p:cNvSpPr>
              <a:spLocks/>
            </p:cNvSpPr>
            <p:nvPr/>
          </p:nvSpPr>
          <p:spPr bwMode="auto">
            <a:xfrm>
              <a:off x="977" y="1081"/>
              <a:ext cx="39" cy="233"/>
            </a:xfrm>
            <a:custGeom>
              <a:avLst/>
              <a:gdLst>
                <a:gd name="T0" fmla="*/ 147 w 156"/>
                <a:gd name="T1" fmla="*/ 13 h 933"/>
                <a:gd name="T2" fmla="*/ 156 w 156"/>
                <a:gd name="T3" fmla="*/ 100 h 933"/>
                <a:gd name="T4" fmla="*/ 149 w 156"/>
                <a:gd name="T5" fmla="*/ 240 h 933"/>
                <a:gd name="T6" fmla="*/ 132 w 156"/>
                <a:gd name="T7" fmla="*/ 361 h 933"/>
                <a:gd name="T8" fmla="*/ 109 w 156"/>
                <a:gd name="T9" fmla="*/ 481 h 933"/>
                <a:gd name="T10" fmla="*/ 84 w 156"/>
                <a:gd name="T11" fmla="*/ 622 h 933"/>
                <a:gd name="T12" fmla="*/ 65 w 156"/>
                <a:gd name="T13" fmla="*/ 771 h 933"/>
                <a:gd name="T14" fmla="*/ 58 w 156"/>
                <a:gd name="T15" fmla="*/ 842 h 933"/>
                <a:gd name="T16" fmla="*/ 46 w 156"/>
                <a:gd name="T17" fmla="*/ 913 h 933"/>
                <a:gd name="T18" fmla="*/ 37 w 156"/>
                <a:gd name="T19" fmla="*/ 929 h 933"/>
                <a:gd name="T20" fmla="*/ 19 w 156"/>
                <a:gd name="T21" fmla="*/ 933 h 933"/>
                <a:gd name="T22" fmla="*/ 0 w 156"/>
                <a:gd name="T23" fmla="*/ 906 h 933"/>
                <a:gd name="T24" fmla="*/ 16 w 156"/>
                <a:gd name="T25" fmla="*/ 769 h 933"/>
                <a:gd name="T26" fmla="*/ 37 w 156"/>
                <a:gd name="T27" fmla="*/ 614 h 933"/>
                <a:gd name="T28" fmla="*/ 50 w 156"/>
                <a:gd name="T29" fmla="*/ 541 h 933"/>
                <a:gd name="T30" fmla="*/ 64 w 156"/>
                <a:gd name="T31" fmla="*/ 474 h 933"/>
                <a:gd name="T32" fmla="*/ 92 w 156"/>
                <a:gd name="T33" fmla="*/ 352 h 933"/>
                <a:gd name="T34" fmla="*/ 121 w 156"/>
                <a:gd name="T35" fmla="*/ 91 h 933"/>
                <a:gd name="T36" fmla="*/ 111 w 156"/>
                <a:gd name="T37" fmla="*/ 39 h 933"/>
                <a:gd name="T38" fmla="*/ 117 w 156"/>
                <a:gd name="T39" fmla="*/ 19 h 933"/>
                <a:gd name="T40" fmla="*/ 129 w 156"/>
                <a:gd name="T41" fmla="*/ 4 h 933"/>
                <a:gd name="T42" fmla="*/ 141 w 156"/>
                <a:gd name="T43" fmla="*/ 0 h 933"/>
                <a:gd name="T44" fmla="*/ 147 w 156"/>
                <a:gd name="T45" fmla="*/ 13 h 933"/>
                <a:gd name="T46" fmla="*/ 147 w 156"/>
                <a:gd name="T47" fmla="*/ 13 h 933"/>
                <a:gd name="T48" fmla="*/ 147 w 156"/>
                <a:gd name="T49" fmla="*/ 13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6" h="933">
                  <a:moveTo>
                    <a:pt x="147" y="13"/>
                  </a:moveTo>
                  <a:lnTo>
                    <a:pt x="156" y="100"/>
                  </a:lnTo>
                  <a:lnTo>
                    <a:pt x="149" y="240"/>
                  </a:lnTo>
                  <a:lnTo>
                    <a:pt x="132" y="361"/>
                  </a:lnTo>
                  <a:lnTo>
                    <a:pt x="109" y="481"/>
                  </a:lnTo>
                  <a:lnTo>
                    <a:pt x="84" y="622"/>
                  </a:lnTo>
                  <a:lnTo>
                    <a:pt x="65" y="771"/>
                  </a:lnTo>
                  <a:lnTo>
                    <a:pt x="58" y="842"/>
                  </a:lnTo>
                  <a:lnTo>
                    <a:pt x="46" y="913"/>
                  </a:lnTo>
                  <a:lnTo>
                    <a:pt x="37" y="929"/>
                  </a:lnTo>
                  <a:lnTo>
                    <a:pt x="19" y="933"/>
                  </a:lnTo>
                  <a:lnTo>
                    <a:pt x="0" y="906"/>
                  </a:lnTo>
                  <a:lnTo>
                    <a:pt x="16" y="769"/>
                  </a:lnTo>
                  <a:lnTo>
                    <a:pt x="37" y="614"/>
                  </a:lnTo>
                  <a:lnTo>
                    <a:pt x="50" y="541"/>
                  </a:lnTo>
                  <a:lnTo>
                    <a:pt x="64" y="474"/>
                  </a:lnTo>
                  <a:lnTo>
                    <a:pt x="92" y="352"/>
                  </a:lnTo>
                  <a:lnTo>
                    <a:pt x="121" y="91"/>
                  </a:lnTo>
                  <a:lnTo>
                    <a:pt x="111" y="39"/>
                  </a:lnTo>
                  <a:lnTo>
                    <a:pt x="117" y="19"/>
                  </a:lnTo>
                  <a:lnTo>
                    <a:pt x="129" y="4"/>
                  </a:lnTo>
                  <a:lnTo>
                    <a:pt x="141" y="0"/>
                  </a:lnTo>
                  <a:lnTo>
                    <a:pt x="147" y="13"/>
                  </a:lnTo>
                  <a:lnTo>
                    <a:pt x="147" y="13"/>
                  </a:lnTo>
                  <a:lnTo>
                    <a:pt x="147"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4" name="Freeform 204"/>
            <p:cNvSpPr>
              <a:spLocks/>
            </p:cNvSpPr>
            <p:nvPr/>
          </p:nvSpPr>
          <p:spPr bwMode="auto">
            <a:xfrm>
              <a:off x="627" y="1485"/>
              <a:ext cx="66" cy="76"/>
            </a:xfrm>
            <a:custGeom>
              <a:avLst/>
              <a:gdLst>
                <a:gd name="T0" fmla="*/ 265 w 265"/>
                <a:gd name="T1" fmla="*/ 13 h 304"/>
                <a:gd name="T2" fmla="*/ 196 w 265"/>
                <a:gd name="T3" fmla="*/ 82 h 304"/>
                <a:gd name="T4" fmla="*/ 142 w 265"/>
                <a:gd name="T5" fmla="*/ 148 h 304"/>
                <a:gd name="T6" fmla="*/ 90 w 265"/>
                <a:gd name="T7" fmla="*/ 218 h 304"/>
                <a:gd name="T8" fmla="*/ 33 w 265"/>
                <a:gd name="T9" fmla="*/ 296 h 304"/>
                <a:gd name="T10" fmla="*/ 18 w 265"/>
                <a:gd name="T11" fmla="*/ 304 h 304"/>
                <a:gd name="T12" fmla="*/ 3 w 265"/>
                <a:gd name="T13" fmla="*/ 299 h 304"/>
                <a:gd name="T14" fmla="*/ 0 w 265"/>
                <a:gd name="T15" fmla="*/ 270 h 304"/>
                <a:gd name="T16" fmla="*/ 60 w 265"/>
                <a:gd name="T17" fmla="*/ 194 h 304"/>
                <a:gd name="T18" fmla="*/ 119 w 265"/>
                <a:gd name="T19" fmla="*/ 130 h 304"/>
                <a:gd name="T20" fmla="*/ 181 w 265"/>
                <a:gd name="T21" fmla="*/ 68 h 304"/>
                <a:gd name="T22" fmla="*/ 252 w 265"/>
                <a:gd name="T23" fmla="*/ 0 h 304"/>
                <a:gd name="T24" fmla="*/ 265 w 265"/>
                <a:gd name="T25" fmla="*/ 0 h 304"/>
                <a:gd name="T26" fmla="*/ 265 w 265"/>
                <a:gd name="T27" fmla="*/ 13 h 304"/>
                <a:gd name="T28" fmla="*/ 265 w 265"/>
                <a:gd name="T29" fmla="*/ 1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5" h="304">
                  <a:moveTo>
                    <a:pt x="265" y="13"/>
                  </a:moveTo>
                  <a:lnTo>
                    <a:pt x="196" y="82"/>
                  </a:lnTo>
                  <a:lnTo>
                    <a:pt x="142" y="148"/>
                  </a:lnTo>
                  <a:lnTo>
                    <a:pt x="90" y="218"/>
                  </a:lnTo>
                  <a:lnTo>
                    <a:pt x="33" y="296"/>
                  </a:lnTo>
                  <a:lnTo>
                    <a:pt x="18" y="304"/>
                  </a:lnTo>
                  <a:lnTo>
                    <a:pt x="3" y="299"/>
                  </a:lnTo>
                  <a:lnTo>
                    <a:pt x="0" y="270"/>
                  </a:lnTo>
                  <a:lnTo>
                    <a:pt x="60" y="194"/>
                  </a:lnTo>
                  <a:lnTo>
                    <a:pt x="119" y="130"/>
                  </a:lnTo>
                  <a:lnTo>
                    <a:pt x="181" y="68"/>
                  </a:lnTo>
                  <a:lnTo>
                    <a:pt x="252" y="0"/>
                  </a:lnTo>
                  <a:lnTo>
                    <a:pt x="265" y="0"/>
                  </a:lnTo>
                  <a:lnTo>
                    <a:pt x="265" y="13"/>
                  </a:lnTo>
                  <a:lnTo>
                    <a:pt x="265"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5" name="Freeform 205"/>
            <p:cNvSpPr>
              <a:spLocks/>
            </p:cNvSpPr>
            <p:nvPr/>
          </p:nvSpPr>
          <p:spPr bwMode="auto">
            <a:xfrm>
              <a:off x="624" y="1556"/>
              <a:ext cx="19" cy="27"/>
            </a:xfrm>
            <a:custGeom>
              <a:avLst/>
              <a:gdLst>
                <a:gd name="T0" fmla="*/ 39 w 77"/>
                <a:gd name="T1" fmla="*/ 10 h 108"/>
                <a:gd name="T2" fmla="*/ 75 w 77"/>
                <a:gd name="T3" fmla="*/ 82 h 108"/>
                <a:gd name="T4" fmla="*/ 77 w 77"/>
                <a:gd name="T5" fmla="*/ 98 h 108"/>
                <a:gd name="T6" fmla="*/ 68 w 77"/>
                <a:gd name="T7" fmla="*/ 108 h 108"/>
                <a:gd name="T8" fmla="*/ 41 w 77"/>
                <a:gd name="T9" fmla="*/ 101 h 108"/>
                <a:gd name="T10" fmla="*/ 1 w 77"/>
                <a:gd name="T11" fmla="*/ 29 h 108"/>
                <a:gd name="T12" fmla="*/ 0 w 77"/>
                <a:gd name="T13" fmla="*/ 12 h 108"/>
                <a:gd name="T14" fmla="*/ 10 w 77"/>
                <a:gd name="T15" fmla="*/ 0 h 108"/>
                <a:gd name="T16" fmla="*/ 39 w 77"/>
                <a:gd name="T17" fmla="*/ 10 h 108"/>
                <a:gd name="T18" fmla="*/ 39 w 77"/>
                <a:gd name="T19" fmla="*/ 10 h 108"/>
                <a:gd name="T20" fmla="*/ 39 w 77"/>
                <a:gd name="T2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108">
                  <a:moveTo>
                    <a:pt x="39" y="10"/>
                  </a:moveTo>
                  <a:lnTo>
                    <a:pt x="75" y="82"/>
                  </a:lnTo>
                  <a:lnTo>
                    <a:pt x="77" y="98"/>
                  </a:lnTo>
                  <a:lnTo>
                    <a:pt x="68" y="108"/>
                  </a:lnTo>
                  <a:lnTo>
                    <a:pt x="41" y="101"/>
                  </a:lnTo>
                  <a:lnTo>
                    <a:pt x="1" y="29"/>
                  </a:lnTo>
                  <a:lnTo>
                    <a:pt x="0" y="12"/>
                  </a:lnTo>
                  <a:lnTo>
                    <a:pt x="10" y="0"/>
                  </a:lnTo>
                  <a:lnTo>
                    <a:pt x="39" y="10"/>
                  </a:lnTo>
                  <a:lnTo>
                    <a:pt x="39" y="10"/>
                  </a:lnTo>
                  <a:lnTo>
                    <a:pt x="3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6" name="Freeform 206"/>
            <p:cNvSpPr>
              <a:spLocks/>
            </p:cNvSpPr>
            <p:nvPr/>
          </p:nvSpPr>
          <p:spPr bwMode="auto">
            <a:xfrm>
              <a:off x="740" y="1581"/>
              <a:ext cx="462" cy="93"/>
            </a:xfrm>
            <a:custGeom>
              <a:avLst/>
              <a:gdLst>
                <a:gd name="T0" fmla="*/ 602 w 1849"/>
                <a:gd name="T1" fmla="*/ 44 h 374"/>
                <a:gd name="T2" fmla="*/ 697 w 1849"/>
                <a:gd name="T3" fmla="*/ 75 h 374"/>
                <a:gd name="T4" fmla="*/ 810 w 1849"/>
                <a:gd name="T5" fmla="*/ 114 h 374"/>
                <a:gd name="T6" fmla="*/ 907 w 1849"/>
                <a:gd name="T7" fmla="*/ 162 h 374"/>
                <a:gd name="T8" fmla="*/ 1003 w 1849"/>
                <a:gd name="T9" fmla="*/ 211 h 374"/>
                <a:gd name="T10" fmla="*/ 1090 w 1849"/>
                <a:gd name="T11" fmla="*/ 249 h 374"/>
                <a:gd name="T12" fmla="*/ 1163 w 1849"/>
                <a:gd name="T13" fmla="*/ 278 h 374"/>
                <a:gd name="T14" fmla="*/ 1284 w 1849"/>
                <a:gd name="T15" fmla="*/ 300 h 374"/>
                <a:gd name="T16" fmla="*/ 1374 w 1849"/>
                <a:gd name="T17" fmla="*/ 311 h 374"/>
                <a:gd name="T18" fmla="*/ 1474 w 1849"/>
                <a:gd name="T19" fmla="*/ 302 h 374"/>
                <a:gd name="T20" fmla="*/ 1532 w 1849"/>
                <a:gd name="T21" fmla="*/ 283 h 374"/>
                <a:gd name="T22" fmla="*/ 1585 w 1849"/>
                <a:gd name="T23" fmla="*/ 251 h 374"/>
                <a:gd name="T24" fmla="*/ 1646 w 1849"/>
                <a:gd name="T25" fmla="*/ 208 h 374"/>
                <a:gd name="T26" fmla="*/ 1679 w 1849"/>
                <a:gd name="T27" fmla="*/ 168 h 374"/>
                <a:gd name="T28" fmla="*/ 1716 w 1849"/>
                <a:gd name="T29" fmla="*/ 133 h 374"/>
                <a:gd name="T30" fmla="*/ 1754 w 1849"/>
                <a:gd name="T31" fmla="*/ 85 h 374"/>
                <a:gd name="T32" fmla="*/ 1849 w 1849"/>
                <a:gd name="T33" fmla="*/ 113 h 374"/>
                <a:gd name="T34" fmla="*/ 1814 w 1849"/>
                <a:gd name="T35" fmla="*/ 165 h 374"/>
                <a:gd name="T36" fmla="*/ 1782 w 1849"/>
                <a:gd name="T37" fmla="*/ 203 h 374"/>
                <a:gd name="T38" fmla="*/ 1742 w 1849"/>
                <a:gd name="T39" fmla="*/ 242 h 374"/>
                <a:gd name="T40" fmla="*/ 1695 w 1849"/>
                <a:gd name="T41" fmla="*/ 279 h 374"/>
                <a:gd name="T42" fmla="*/ 1645 w 1849"/>
                <a:gd name="T43" fmla="*/ 309 h 374"/>
                <a:gd name="T44" fmla="*/ 1591 w 1849"/>
                <a:gd name="T45" fmla="*/ 333 h 374"/>
                <a:gd name="T46" fmla="*/ 1531 w 1849"/>
                <a:gd name="T47" fmla="*/ 351 h 374"/>
                <a:gd name="T48" fmla="*/ 1469 w 1849"/>
                <a:gd name="T49" fmla="*/ 363 h 374"/>
                <a:gd name="T50" fmla="*/ 1393 w 1849"/>
                <a:gd name="T51" fmla="*/ 371 h 374"/>
                <a:gd name="T52" fmla="*/ 1301 w 1849"/>
                <a:gd name="T53" fmla="*/ 374 h 374"/>
                <a:gd name="T54" fmla="*/ 1140 w 1849"/>
                <a:gd name="T55" fmla="*/ 359 h 374"/>
                <a:gd name="T56" fmla="*/ 1009 w 1849"/>
                <a:gd name="T57" fmla="*/ 321 h 374"/>
                <a:gd name="T58" fmla="*/ 894 w 1849"/>
                <a:gd name="T59" fmla="*/ 275 h 374"/>
                <a:gd name="T60" fmla="*/ 801 w 1849"/>
                <a:gd name="T61" fmla="*/ 234 h 374"/>
                <a:gd name="T62" fmla="*/ 713 w 1849"/>
                <a:gd name="T63" fmla="*/ 194 h 374"/>
                <a:gd name="T64" fmla="*/ 621 w 1849"/>
                <a:gd name="T65" fmla="*/ 154 h 374"/>
                <a:gd name="T66" fmla="*/ 520 w 1849"/>
                <a:gd name="T67" fmla="*/ 112 h 374"/>
                <a:gd name="T68" fmla="*/ 422 w 1849"/>
                <a:gd name="T69" fmla="*/ 74 h 374"/>
                <a:gd name="T70" fmla="*/ 336 w 1849"/>
                <a:gd name="T71" fmla="*/ 44 h 374"/>
                <a:gd name="T72" fmla="*/ 234 w 1849"/>
                <a:gd name="T73" fmla="*/ 27 h 374"/>
                <a:gd name="T74" fmla="*/ 112 w 1849"/>
                <a:gd name="T75" fmla="*/ 14 h 374"/>
                <a:gd name="T76" fmla="*/ 0 w 1849"/>
                <a:gd name="T77" fmla="*/ 0 h 374"/>
                <a:gd name="T78" fmla="*/ 275 w 1849"/>
                <a:gd name="T79" fmla="*/ 6 h 374"/>
                <a:gd name="T80" fmla="*/ 514 w 1849"/>
                <a:gd name="T81" fmla="*/ 16 h 374"/>
                <a:gd name="T82" fmla="*/ 602 w 1849"/>
                <a:gd name="T83" fmla="*/ 44 h 374"/>
                <a:gd name="T84" fmla="*/ 602 w 1849"/>
                <a:gd name="T85" fmla="*/ 4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9" h="374">
                  <a:moveTo>
                    <a:pt x="602" y="44"/>
                  </a:moveTo>
                  <a:lnTo>
                    <a:pt x="697" y="75"/>
                  </a:lnTo>
                  <a:lnTo>
                    <a:pt x="810" y="114"/>
                  </a:lnTo>
                  <a:lnTo>
                    <a:pt x="907" y="162"/>
                  </a:lnTo>
                  <a:lnTo>
                    <a:pt x="1003" y="211"/>
                  </a:lnTo>
                  <a:lnTo>
                    <a:pt x="1090" y="249"/>
                  </a:lnTo>
                  <a:lnTo>
                    <a:pt x="1163" y="278"/>
                  </a:lnTo>
                  <a:lnTo>
                    <a:pt x="1284" y="300"/>
                  </a:lnTo>
                  <a:lnTo>
                    <a:pt x="1374" y="311"/>
                  </a:lnTo>
                  <a:lnTo>
                    <a:pt x="1474" y="302"/>
                  </a:lnTo>
                  <a:lnTo>
                    <a:pt x="1532" y="283"/>
                  </a:lnTo>
                  <a:lnTo>
                    <a:pt x="1585" y="251"/>
                  </a:lnTo>
                  <a:lnTo>
                    <a:pt x="1646" y="208"/>
                  </a:lnTo>
                  <a:lnTo>
                    <a:pt x="1679" y="168"/>
                  </a:lnTo>
                  <a:lnTo>
                    <a:pt x="1716" y="133"/>
                  </a:lnTo>
                  <a:lnTo>
                    <a:pt x="1754" y="85"/>
                  </a:lnTo>
                  <a:lnTo>
                    <a:pt x="1849" y="113"/>
                  </a:lnTo>
                  <a:lnTo>
                    <a:pt x="1814" y="165"/>
                  </a:lnTo>
                  <a:lnTo>
                    <a:pt x="1782" y="203"/>
                  </a:lnTo>
                  <a:lnTo>
                    <a:pt x="1742" y="242"/>
                  </a:lnTo>
                  <a:lnTo>
                    <a:pt x="1695" y="279"/>
                  </a:lnTo>
                  <a:lnTo>
                    <a:pt x="1645" y="309"/>
                  </a:lnTo>
                  <a:lnTo>
                    <a:pt x="1591" y="333"/>
                  </a:lnTo>
                  <a:lnTo>
                    <a:pt x="1531" y="351"/>
                  </a:lnTo>
                  <a:lnTo>
                    <a:pt x="1469" y="363"/>
                  </a:lnTo>
                  <a:lnTo>
                    <a:pt x="1393" y="371"/>
                  </a:lnTo>
                  <a:lnTo>
                    <a:pt x="1301" y="374"/>
                  </a:lnTo>
                  <a:lnTo>
                    <a:pt x="1140" y="359"/>
                  </a:lnTo>
                  <a:lnTo>
                    <a:pt x="1009" y="321"/>
                  </a:lnTo>
                  <a:lnTo>
                    <a:pt x="894" y="275"/>
                  </a:lnTo>
                  <a:lnTo>
                    <a:pt x="801" y="234"/>
                  </a:lnTo>
                  <a:lnTo>
                    <a:pt x="713" y="194"/>
                  </a:lnTo>
                  <a:lnTo>
                    <a:pt x="621" y="154"/>
                  </a:lnTo>
                  <a:lnTo>
                    <a:pt x="520" y="112"/>
                  </a:lnTo>
                  <a:lnTo>
                    <a:pt x="422" y="74"/>
                  </a:lnTo>
                  <a:lnTo>
                    <a:pt x="336" y="44"/>
                  </a:lnTo>
                  <a:lnTo>
                    <a:pt x="234" y="27"/>
                  </a:lnTo>
                  <a:lnTo>
                    <a:pt x="112" y="14"/>
                  </a:lnTo>
                  <a:lnTo>
                    <a:pt x="0" y="0"/>
                  </a:lnTo>
                  <a:lnTo>
                    <a:pt x="275" y="6"/>
                  </a:lnTo>
                  <a:lnTo>
                    <a:pt x="514" y="16"/>
                  </a:lnTo>
                  <a:lnTo>
                    <a:pt x="602" y="44"/>
                  </a:lnTo>
                  <a:lnTo>
                    <a:pt x="60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7" name="Freeform 207"/>
            <p:cNvSpPr>
              <a:spLocks/>
            </p:cNvSpPr>
            <p:nvPr/>
          </p:nvSpPr>
          <p:spPr bwMode="auto">
            <a:xfrm>
              <a:off x="749" y="1078"/>
              <a:ext cx="257" cy="71"/>
            </a:xfrm>
            <a:custGeom>
              <a:avLst/>
              <a:gdLst>
                <a:gd name="T0" fmla="*/ 1022 w 1030"/>
                <a:gd name="T1" fmla="*/ 19 h 282"/>
                <a:gd name="T2" fmla="*/ 895 w 1030"/>
                <a:gd name="T3" fmla="*/ 37 h 282"/>
                <a:gd name="T4" fmla="*/ 785 w 1030"/>
                <a:gd name="T5" fmla="*/ 52 h 282"/>
                <a:gd name="T6" fmla="*/ 551 w 1030"/>
                <a:gd name="T7" fmla="*/ 87 h 282"/>
                <a:gd name="T8" fmla="*/ 426 w 1030"/>
                <a:gd name="T9" fmla="*/ 120 h 282"/>
                <a:gd name="T10" fmla="*/ 304 w 1030"/>
                <a:gd name="T11" fmla="*/ 157 h 282"/>
                <a:gd name="T12" fmla="*/ 226 w 1030"/>
                <a:gd name="T13" fmla="*/ 178 h 282"/>
                <a:gd name="T14" fmla="*/ 159 w 1030"/>
                <a:gd name="T15" fmla="*/ 199 h 282"/>
                <a:gd name="T16" fmla="*/ 97 w 1030"/>
                <a:gd name="T17" fmla="*/ 228 h 282"/>
                <a:gd name="T18" fmla="*/ 35 w 1030"/>
                <a:gd name="T19" fmla="*/ 275 h 282"/>
                <a:gd name="T20" fmla="*/ 20 w 1030"/>
                <a:gd name="T21" fmla="*/ 282 h 282"/>
                <a:gd name="T22" fmla="*/ 6 w 1030"/>
                <a:gd name="T23" fmla="*/ 275 h 282"/>
                <a:gd name="T24" fmla="*/ 0 w 1030"/>
                <a:gd name="T25" fmla="*/ 263 h 282"/>
                <a:gd name="T26" fmla="*/ 6 w 1030"/>
                <a:gd name="T27" fmla="*/ 248 h 282"/>
                <a:gd name="T28" fmla="*/ 39 w 1030"/>
                <a:gd name="T29" fmla="*/ 219 h 282"/>
                <a:gd name="T30" fmla="*/ 71 w 1030"/>
                <a:gd name="T31" fmla="*/ 196 h 282"/>
                <a:gd name="T32" fmla="*/ 138 w 1030"/>
                <a:gd name="T33" fmla="*/ 164 h 282"/>
                <a:gd name="T34" fmla="*/ 210 w 1030"/>
                <a:gd name="T35" fmla="*/ 141 h 282"/>
                <a:gd name="T36" fmla="*/ 293 w 1030"/>
                <a:gd name="T37" fmla="*/ 120 h 282"/>
                <a:gd name="T38" fmla="*/ 417 w 1030"/>
                <a:gd name="T39" fmla="*/ 82 h 282"/>
                <a:gd name="T40" fmla="*/ 543 w 1030"/>
                <a:gd name="T41" fmla="*/ 51 h 282"/>
                <a:gd name="T42" fmla="*/ 775 w 1030"/>
                <a:gd name="T43" fmla="*/ 13 h 282"/>
                <a:gd name="T44" fmla="*/ 886 w 1030"/>
                <a:gd name="T45" fmla="*/ 4 h 282"/>
                <a:gd name="T46" fmla="*/ 1018 w 1030"/>
                <a:gd name="T47" fmla="*/ 0 h 282"/>
                <a:gd name="T48" fmla="*/ 1030 w 1030"/>
                <a:gd name="T49" fmla="*/ 8 h 282"/>
                <a:gd name="T50" fmla="*/ 1022 w 1030"/>
                <a:gd name="T51" fmla="*/ 19 h 282"/>
                <a:gd name="T52" fmla="*/ 1022 w 1030"/>
                <a:gd name="T53" fmla="*/ 19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0" h="282">
                  <a:moveTo>
                    <a:pt x="1022" y="19"/>
                  </a:moveTo>
                  <a:lnTo>
                    <a:pt x="895" y="37"/>
                  </a:lnTo>
                  <a:lnTo>
                    <a:pt x="785" y="52"/>
                  </a:lnTo>
                  <a:lnTo>
                    <a:pt x="551" y="87"/>
                  </a:lnTo>
                  <a:lnTo>
                    <a:pt x="426" y="120"/>
                  </a:lnTo>
                  <a:lnTo>
                    <a:pt x="304" y="157"/>
                  </a:lnTo>
                  <a:lnTo>
                    <a:pt x="226" y="178"/>
                  </a:lnTo>
                  <a:lnTo>
                    <a:pt x="159" y="199"/>
                  </a:lnTo>
                  <a:lnTo>
                    <a:pt x="97" y="228"/>
                  </a:lnTo>
                  <a:lnTo>
                    <a:pt x="35" y="275"/>
                  </a:lnTo>
                  <a:lnTo>
                    <a:pt x="20" y="282"/>
                  </a:lnTo>
                  <a:lnTo>
                    <a:pt x="6" y="275"/>
                  </a:lnTo>
                  <a:lnTo>
                    <a:pt x="0" y="263"/>
                  </a:lnTo>
                  <a:lnTo>
                    <a:pt x="6" y="248"/>
                  </a:lnTo>
                  <a:lnTo>
                    <a:pt x="39" y="219"/>
                  </a:lnTo>
                  <a:lnTo>
                    <a:pt x="71" y="196"/>
                  </a:lnTo>
                  <a:lnTo>
                    <a:pt x="138" y="164"/>
                  </a:lnTo>
                  <a:lnTo>
                    <a:pt x="210" y="141"/>
                  </a:lnTo>
                  <a:lnTo>
                    <a:pt x="293" y="120"/>
                  </a:lnTo>
                  <a:lnTo>
                    <a:pt x="417" y="82"/>
                  </a:lnTo>
                  <a:lnTo>
                    <a:pt x="543" y="51"/>
                  </a:lnTo>
                  <a:lnTo>
                    <a:pt x="775" y="13"/>
                  </a:lnTo>
                  <a:lnTo>
                    <a:pt x="886" y="4"/>
                  </a:lnTo>
                  <a:lnTo>
                    <a:pt x="1018" y="0"/>
                  </a:lnTo>
                  <a:lnTo>
                    <a:pt x="1030" y="8"/>
                  </a:lnTo>
                  <a:lnTo>
                    <a:pt x="1022" y="19"/>
                  </a:lnTo>
                  <a:lnTo>
                    <a:pt x="102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8" name="Freeform 208"/>
            <p:cNvSpPr>
              <a:spLocks/>
            </p:cNvSpPr>
            <p:nvPr/>
          </p:nvSpPr>
          <p:spPr bwMode="auto">
            <a:xfrm>
              <a:off x="765" y="1099"/>
              <a:ext cx="106" cy="118"/>
            </a:xfrm>
            <a:custGeom>
              <a:avLst/>
              <a:gdLst>
                <a:gd name="T0" fmla="*/ 27 w 421"/>
                <a:gd name="T1" fmla="*/ 464 h 471"/>
                <a:gd name="T2" fmla="*/ 0 w 421"/>
                <a:gd name="T3" fmla="*/ 277 h 471"/>
                <a:gd name="T4" fmla="*/ 4 w 421"/>
                <a:gd name="T5" fmla="*/ 236 h 471"/>
                <a:gd name="T6" fmla="*/ 17 w 421"/>
                <a:gd name="T7" fmla="*/ 195 h 471"/>
                <a:gd name="T8" fmla="*/ 38 w 421"/>
                <a:gd name="T9" fmla="*/ 157 h 471"/>
                <a:gd name="T10" fmla="*/ 68 w 421"/>
                <a:gd name="T11" fmla="*/ 119 h 471"/>
                <a:gd name="T12" fmla="*/ 128 w 421"/>
                <a:gd name="T13" fmla="*/ 84 h 471"/>
                <a:gd name="T14" fmla="*/ 201 w 421"/>
                <a:gd name="T15" fmla="*/ 56 h 471"/>
                <a:gd name="T16" fmla="*/ 266 w 421"/>
                <a:gd name="T17" fmla="*/ 37 h 471"/>
                <a:gd name="T18" fmla="*/ 333 w 421"/>
                <a:gd name="T19" fmla="*/ 19 h 471"/>
                <a:gd name="T20" fmla="*/ 410 w 421"/>
                <a:gd name="T21" fmla="*/ 0 h 471"/>
                <a:gd name="T22" fmla="*/ 421 w 421"/>
                <a:gd name="T23" fmla="*/ 6 h 471"/>
                <a:gd name="T24" fmla="*/ 415 w 421"/>
                <a:gd name="T25" fmla="*/ 17 h 471"/>
                <a:gd name="T26" fmla="*/ 341 w 421"/>
                <a:gd name="T27" fmla="*/ 41 h 471"/>
                <a:gd name="T28" fmla="*/ 279 w 421"/>
                <a:gd name="T29" fmla="*/ 66 h 471"/>
                <a:gd name="T30" fmla="*/ 217 w 421"/>
                <a:gd name="T31" fmla="*/ 94 h 471"/>
                <a:gd name="T32" fmla="*/ 147 w 421"/>
                <a:gd name="T33" fmla="*/ 125 h 471"/>
                <a:gd name="T34" fmla="*/ 100 w 421"/>
                <a:gd name="T35" fmla="*/ 152 h 471"/>
                <a:gd name="T36" fmla="*/ 71 w 421"/>
                <a:gd name="T37" fmla="*/ 187 h 471"/>
                <a:gd name="T38" fmla="*/ 50 w 421"/>
                <a:gd name="T39" fmla="*/ 221 h 471"/>
                <a:gd name="T40" fmla="*/ 30 w 421"/>
                <a:gd name="T41" fmla="*/ 295 h 471"/>
                <a:gd name="T42" fmla="*/ 31 w 421"/>
                <a:gd name="T43" fmla="*/ 373 h 471"/>
                <a:gd name="T44" fmla="*/ 46 w 421"/>
                <a:gd name="T45" fmla="*/ 460 h 471"/>
                <a:gd name="T46" fmla="*/ 39 w 421"/>
                <a:gd name="T47" fmla="*/ 471 h 471"/>
                <a:gd name="T48" fmla="*/ 27 w 421"/>
                <a:gd name="T49" fmla="*/ 464 h 471"/>
                <a:gd name="T50" fmla="*/ 27 w 421"/>
                <a:gd name="T51" fmla="*/ 464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1" h="471">
                  <a:moveTo>
                    <a:pt x="27" y="464"/>
                  </a:moveTo>
                  <a:lnTo>
                    <a:pt x="0" y="277"/>
                  </a:lnTo>
                  <a:lnTo>
                    <a:pt x="4" y="236"/>
                  </a:lnTo>
                  <a:lnTo>
                    <a:pt x="17" y="195"/>
                  </a:lnTo>
                  <a:lnTo>
                    <a:pt x="38" y="157"/>
                  </a:lnTo>
                  <a:lnTo>
                    <a:pt x="68" y="119"/>
                  </a:lnTo>
                  <a:lnTo>
                    <a:pt x="128" y="84"/>
                  </a:lnTo>
                  <a:lnTo>
                    <a:pt x="201" y="56"/>
                  </a:lnTo>
                  <a:lnTo>
                    <a:pt x="266" y="37"/>
                  </a:lnTo>
                  <a:lnTo>
                    <a:pt x="333" y="19"/>
                  </a:lnTo>
                  <a:lnTo>
                    <a:pt x="410" y="0"/>
                  </a:lnTo>
                  <a:lnTo>
                    <a:pt x="421" y="6"/>
                  </a:lnTo>
                  <a:lnTo>
                    <a:pt x="415" y="17"/>
                  </a:lnTo>
                  <a:lnTo>
                    <a:pt x="341" y="41"/>
                  </a:lnTo>
                  <a:lnTo>
                    <a:pt x="279" y="66"/>
                  </a:lnTo>
                  <a:lnTo>
                    <a:pt x="217" y="94"/>
                  </a:lnTo>
                  <a:lnTo>
                    <a:pt x="147" y="125"/>
                  </a:lnTo>
                  <a:lnTo>
                    <a:pt x="100" y="152"/>
                  </a:lnTo>
                  <a:lnTo>
                    <a:pt x="71" y="187"/>
                  </a:lnTo>
                  <a:lnTo>
                    <a:pt x="50" y="221"/>
                  </a:lnTo>
                  <a:lnTo>
                    <a:pt x="30" y="295"/>
                  </a:lnTo>
                  <a:lnTo>
                    <a:pt x="31" y="373"/>
                  </a:lnTo>
                  <a:lnTo>
                    <a:pt x="46" y="460"/>
                  </a:lnTo>
                  <a:lnTo>
                    <a:pt x="39" y="471"/>
                  </a:lnTo>
                  <a:lnTo>
                    <a:pt x="27" y="464"/>
                  </a:lnTo>
                  <a:lnTo>
                    <a:pt x="27" y="4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329" name="Freeform 209"/>
            <p:cNvSpPr>
              <a:spLocks/>
            </p:cNvSpPr>
            <p:nvPr/>
          </p:nvSpPr>
          <p:spPr bwMode="auto">
            <a:xfrm>
              <a:off x="717" y="1440"/>
              <a:ext cx="9" cy="40"/>
            </a:xfrm>
            <a:custGeom>
              <a:avLst/>
              <a:gdLst>
                <a:gd name="T0" fmla="*/ 26 w 38"/>
                <a:gd name="T1" fmla="*/ 52 h 159"/>
                <a:gd name="T2" fmla="*/ 26 w 38"/>
                <a:gd name="T3" fmla="*/ 84 h 159"/>
                <a:gd name="T4" fmla="*/ 38 w 38"/>
                <a:gd name="T5" fmla="*/ 159 h 159"/>
                <a:gd name="T6" fmla="*/ 1 w 38"/>
                <a:gd name="T7" fmla="*/ 159 h 159"/>
                <a:gd name="T8" fmla="*/ 0 w 38"/>
                <a:gd name="T9" fmla="*/ 6 h 159"/>
                <a:gd name="T10" fmla="*/ 24 w 38"/>
                <a:gd name="T11" fmla="*/ 0 h 159"/>
                <a:gd name="T12" fmla="*/ 32 w 38"/>
                <a:gd name="T13" fmla="*/ 15 h 159"/>
                <a:gd name="T14" fmla="*/ 26 w 38"/>
                <a:gd name="T15" fmla="*/ 52 h 159"/>
                <a:gd name="T16" fmla="*/ 26 w 38"/>
                <a:gd name="T17" fmla="*/ 5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59">
                  <a:moveTo>
                    <a:pt x="26" y="52"/>
                  </a:moveTo>
                  <a:lnTo>
                    <a:pt x="26" y="84"/>
                  </a:lnTo>
                  <a:lnTo>
                    <a:pt x="38" y="159"/>
                  </a:lnTo>
                  <a:lnTo>
                    <a:pt x="1" y="159"/>
                  </a:lnTo>
                  <a:lnTo>
                    <a:pt x="0" y="6"/>
                  </a:lnTo>
                  <a:lnTo>
                    <a:pt x="24" y="0"/>
                  </a:lnTo>
                  <a:lnTo>
                    <a:pt x="32" y="15"/>
                  </a:lnTo>
                  <a:lnTo>
                    <a:pt x="26" y="52"/>
                  </a:lnTo>
                  <a:lnTo>
                    <a:pt x="26"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89330" name="AutoShape 210"/>
          <p:cNvSpPr>
            <a:spLocks noChangeArrowheads="1"/>
          </p:cNvSpPr>
          <p:nvPr/>
        </p:nvSpPr>
        <p:spPr bwMode="auto">
          <a:xfrm>
            <a:off x="3048000" y="4764088"/>
            <a:ext cx="3124200" cy="1585912"/>
          </a:xfrm>
          <a:prstGeom prst="can">
            <a:avLst>
              <a:gd name="adj" fmla="val 25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zh-CN" sz="2000" b="0">
                <a:solidFill>
                  <a:srgbClr val="FF5050"/>
                </a:solidFill>
                <a:effectLst/>
                <a:latin typeface="Comic Sans MS" charset="0"/>
                <a:ea typeface="Arial" charset="0"/>
                <a:cs typeface="Arial" charset="0"/>
              </a:rPr>
              <a:t>Harry Potter (5)</a:t>
            </a:r>
          </a:p>
          <a:p>
            <a:pPr algn="ctr" eaLnBrk="0" hangingPunct="0"/>
            <a:r>
              <a:rPr lang="en-US" altLang="zh-CN" sz="2000" b="0">
                <a:solidFill>
                  <a:srgbClr val="FF5050"/>
                </a:solidFill>
                <a:effectLst/>
                <a:latin typeface="Comic Sans MS" charset="0"/>
                <a:ea typeface="Arial" charset="0"/>
                <a:cs typeface="Arial" charset="0"/>
              </a:rPr>
              <a:t>Price: 25.95</a:t>
            </a:r>
          </a:p>
          <a:p>
            <a:pPr algn="ctr" eaLnBrk="0" hangingPunct="0"/>
            <a:r>
              <a:rPr lang="en-US" altLang="zh-CN" sz="2000" b="0">
                <a:solidFill>
                  <a:srgbClr val="FF5050"/>
                </a:solidFill>
                <a:effectLst/>
                <a:latin typeface="Comic Sans MS" charset="0"/>
                <a:ea typeface="Arial" charset="0"/>
                <a:cs typeface="Arial" charset="0"/>
              </a:rPr>
              <a:t>Copies in Stock: 1</a:t>
            </a:r>
            <a:endParaRPr lang="he-IL" altLang="zh-CN" sz="2000" b="0">
              <a:solidFill>
                <a:srgbClr val="FF5050"/>
              </a:solidFill>
              <a:effectLst/>
              <a:latin typeface="Comic Sans MS" charset="0"/>
              <a:ea typeface="Arial" charset="0"/>
              <a:cs typeface="Arial" charset="0"/>
            </a:endParaRPr>
          </a:p>
        </p:txBody>
      </p:sp>
      <p:sp>
        <p:nvSpPr>
          <p:cNvPr id="389331" name="AutoShape 211"/>
          <p:cNvSpPr>
            <a:spLocks noChangeArrowheads="1"/>
          </p:cNvSpPr>
          <p:nvPr/>
        </p:nvSpPr>
        <p:spPr bwMode="auto">
          <a:xfrm>
            <a:off x="3048000" y="4764088"/>
            <a:ext cx="3124200" cy="1585912"/>
          </a:xfrm>
          <a:prstGeom prst="can">
            <a:avLst>
              <a:gd name="adj" fmla="val 25000"/>
            </a:avLst>
          </a:prstGeom>
          <a:solidFill>
            <a:schemeClr val="bg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zh-CN" sz="2000" b="0">
                <a:solidFill>
                  <a:srgbClr val="FF5050"/>
                </a:solidFill>
                <a:effectLst/>
                <a:latin typeface="Comic Sans MS" charset="0"/>
                <a:ea typeface="Arial" charset="0"/>
                <a:cs typeface="Arial" charset="0"/>
              </a:rPr>
              <a:t>Harry Potter (5)</a:t>
            </a:r>
          </a:p>
          <a:p>
            <a:pPr algn="ctr" eaLnBrk="0" hangingPunct="0"/>
            <a:r>
              <a:rPr lang="en-US" altLang="zh-CN" sz="2000" b="0">
                <a:solidFill>
                  <a:srgbClr val="FF5050"/>
                </a:solidFill>
                <a:effectLst/>
                <a:latin typeface="Comic Sans MS" charset="0"/>
                <a:ea typeface="Arial" charset="0"/>
                <a:cs typeface="Arial" charset="0"/>
              </a:rPr>
              <a:t>Price: 25.95</a:t>
            </a:r>
          </a:p>
          <a:p>
            <a:pPr algn="ctr" eaLnBrk="0" hangingPunct="0"/>
            <a:r>
              <a:rPr lang="en-US" altLang="zh-CN" sz="2000" b="0">
                <a:solidFill>
                  <a:srgbClr val="FF5050"/>
                </a:solidFill>
                <a:effectLst/>
                <a:latin typeface="Comic Sans MS" charset="0"/>
                <a:ea typeface="Arial" charset="0"/>
                <a:cs typeface="Arial" charset="0"/>
              </a:rPr>
              <a:t>Copies in Stock: 0</a:t>
            </a:r>
            <a:endParaRPr lang="he-IL" altLang="zh-CN" sz="2000" b="0">
              <a:solidFill>
                <a:srgbClr val="FF5050"/>
              </a:solidFill>
              <a:effectLst/>
              <a:latin typeface="Comic Sans MS" charset="0"/>
              <a:ea typeface="Arial" charset="0"/>
              <a:cs typeface="Arial" charset="0"/>
            </a:endParaRPr>
          </a:p>
        </p:txBody>
      </p:sp>
      <p:grpSp>
        <p:nvGrpSpPr>
          <p:cNvPr id="389332" name="Group 212"/>
          <p:cNvGrpSpPr>
            <a:grpSpLocks/>
          </p:cNvGrpSpPr>
          <p:nvPr/>
        </p:nvGrpSpPr>
        <p:grpSpPr bwMode="auto">
          <a:xfrm>
            <a:off x="5943600" y="1233488"/>
            <a:ext cx="3124200" cy="2500312"/>
            <a:chOff x="3744" y="777"/>
            <a:chExt cx="1968" cy="1575"/>
          </a:xfrm>
        </p:grpSpPr>
        <p:sp>
          <p:nvSpPr>
            <p:cNvPr id="389333" name="Oval 213"/>
            <p:cNvSpPr>
              <a:spLocks noChangeArrowheads="1"/>
            </p:cNvSpPr>
            <p:nvPr/>
          </p:nvSpPr>
          <p:spPr bwMode="auto">
            <a:xfrm>
              <a:off x="3936" y="1944"/>
              <a:ext cx="1601" cy="408"/>
            </a:xfrm>
            <a:prstGeom prst="ellipse">
              <a:avLst/>
            </a:prstGeom>
            <a:solidFill>
              <a:srgbClr val="FFFF99"/>
            </a:solidFill>
            <a:ln w="38100">
              <a:solidFill>
                <a:schemeClr val="accent2"/>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eaLnBrk="0" hangingPunct="0"/>
              <a:r>
                <a:rPr lang="en-US" altLang="zh-CN" sz="2400">
                  <a:solidFill>
                    <a:srgbClr val="FF5050"/>
                  </a:solidFill>
                  <a:effectLst/>
                  <a:latin typeface="Comic Sans MS" charset="0"/>
                  <a:ea typeface="Arial" charset="0"/>
                  <a:cs typeface="Arial" charset="0"/>
                </a:rPr>
                <a:t>Book Store</a:t>
              </a:r>
              <a:endParaRPr lang="he-IL" altLang="zh-CN" sz="2400">
                <a:solidFill>
                  <a:srgbClr val="FF5050"/>
                </a:solidFill>
                <a:effectLst/>
                <a:latin typeface="Comic Sans MS" charset="0"/>
                <a:ea typeface="Arial" charset="0"/>
                <a:cs typeface="Arial" charset="0"/>
              </a:endParaRPr>
            </a:p>
          </p:txBody>
        </p:sp>
        <p:sp>
          <p:nvSpPr>
            <p:cNvPr id="389334" name="AutoShape 214"/>
            <p:cNvSpPr>
              <a:spLocks noChangeArrowheads="1"/>
            </p:cNvSpPr>
            <p:nvPr/>
          </p:nvSpPr>
          <p:spPr bwMode="auto">
            <a:xfrm>
              <a:off x="3744" y="777"/>
              <a:ext cx="1968" cy="999"/>
            </a:xfrm>
            <a:prstGeom prst="can">
              <a:avLst>
                <a:gd name="adj" fmla="val 25000"/>
              </a:avLst>
            </a:prstGeom>
            <a:solidFill>
              <a:schemeClr val="bg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zh-CN" sz="2000" b="0">
                  <a:solidFill>
                    <a:srgbClr val="FF5050"/>
                  </a:solidFill>
                  <a:effectLst/>
                  <a:latin typeface="Comic Sans MS" charset="0"/>
                  <a:ea typeface="Arial" charset="0"/>
                  <a:cs typeface="Arial" charset="0"/>
                </a:rPr>
                <a:t>Harry Potter (5)</a:t>
              </a:r>
            </a:p>
            <a:p>
              <a:pPr algn="ctr" eaLnBrk="0" hangingPunct="0"/>
              <a:r>
                <a:rPr lang="en-US" altLang="zh-CN" sz="2000" b="0">
                  <a:solidFill>
                    <a:srgbClr val="FF5050"/>
                  </a:solidFill>
                  <a:effectLst/>
                  <a:latin typeface="Comic Sans MS" charset="0"/>
                  <a:ea typeface="Arial" charset="0"/>
                  <a:cs typeface="Arial" charset="0"/>
                </a:rPr>
                <a:t>Price: 20.95</a:t>
              </a:r>
            </a:p>
            <a:p>
              <a:pPr algn="ctr" eaLnBrk="0" hangingPunct="0"/>
              <a:r>
                <a:rPr lang="en-US" altLang="zh-CN" sz="2000" b="0">
                  <a:solidFill>
                    <a:srgbClr val="FF5050"/>
                  </a:solidFill>
                  <a:effectLst/>
                  <a:latin typeface="Comic Sans MS" charset="0"/>
                  <a:ea typeface="Arial" charset="0"/>
                  <a:cs typeface="Arial" charset="0"/>
                </a:rPr>
                <a:t>Copies in Stock: 5</a:t>
              </a:r>
              <a:endParaRPr lang="he-IL" altLang="zh-CN" sz="2000" b="0">
                <a:solidFill>
                  <a:srgbClr val="FF5050"/>
                </a:solidFill>
                <a:effectLst/>
                <a:latin typeface="Comic Sans MS" charset="0"/>
                <a:ea typeface="Arial" charset="0"/>
                <a:cs typeface="Arial" charset="0"/>
              </a:endParaRPr>
            </a:p>
          </p:txBody>
        </p:sp>
      </p:grpSp>
      <p:grpSp>
        <p:nvGrpSpPr>
          <p:cNvPr id="389335" name="Group 215"/>
          <p:cNvGrpSpPr>
            <a:grpSpLocks/>
          </p:cNvGrpSpPr>
          <p:nvPr/>
        </p:nvGrpSpPr>
        <p:grpSpPr bwMode="auto">
          <a:xfrm>
            <a:off x="1905000" y="1752600"/>
            <a:ext cx="3276600" cy="1752600"/>
            <a:chOff x="1200" y="1632"/>
            <a:chExt cx="2064" cy="576"/>
          </a:xfrm>
        </p:grpSpPr>
        <p:sp>
          <p:nvSpPr>
            <p:cNvPr id="389336" name="Line 216"/>
            <p:cNvSpPr>
              <a:spLocks noChangeShapeType="1"/>
            </p:cNvSpPr>
            <p:nvPr/>
          </p:nvSpPr>
          <p:spPr bwMode="auto">
            <a:xfrm>
              <a:off x="1200" y="1824"/>
              <a:ext cx="1248" cy="384"/>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9337" name="Rectangle 217"/>
            <p:cNvSpPr>
              <a:spLocks noChangeArrowheads="1"/>
            </p:cNvSpPr>
            <p:nvPr/>
          </p:nvSpPr>
          <p:spPr bwMode="auto">
            <a:xfrm>
              <a:off x="1200" y="1632"/>
              <a:ext cx="2064" cy="13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zh-CN" sz="2000" b="0" dirty="0">
                  <a:solidFill>
                    <a:srgbClr val="FF5050"/>
                  </a:solidFill>
                  <a:effectLst/>
                  <a:latin typeface="Comic Sans MS" charset="0"/>
                  <a:ea typeface="Arial" charset="0"/>
                  <a:cs typeface="Arial" charset="0"/>
                </a:rPr>
                <a:t>Buy Harry Potter (5)</a:t>
              </a:r>
            </a:p>
          </p:txBody>
        </p:sp>
      </p:grpSp>
      <p:grpSp>
        <p:nvGrpSpPr>
          <p:cNvPr id="389338" name="Group 218"/>
          <p:cNvGrpSpPr>
            <a:grpSpLocks/>
          </p:cNvGrpSpPr>
          <p:nvPr/>
        </p:nvGrpSpPr>
        <p:grpSpPr bwMode="auto">
          <a:xfrm>
            <a:off x="228600" y="3810000"/>
            <a:ext cx="3276600" cy="1066800"/>
            <a:chOff x="144" y="2400"/>
            <a:chExt cx="2064" cy="672"/>
          </a:xfrm>
        </p:grpSpPr>
        <p:sp>
          <p:nvSpPr>
            <p:cNvPr id="389339" name="Line 219"/>
            <p:cNvSpPr>
              <a:spLocks noChangeShapeType="1"/>
            </p:cNvSpPr>
            <p:nvPr/>
          </p:nvSpPr>
          <p:spPr bwMode="auto">
            <a:xfrm flipV="1">
              <a:off x="960" y="2592"/>
              <a:ext cx="1200" cy="48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9340" name="Rectangle 220"/>
            <p:cNvSpPr>
              <a:spLocks noChangeArrowheads="1"/>
            </p:cNvSpPr>
            <p:nvPr/>
          </p:nvSpPr>
          <p:spPr bwMode="auto">
            <a:xfrm>
              <a:off x="144" y="2400"/>
              <a:ext cx="2064"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altLang="zh-CN" sz="2000" b="0">
                  <a:solidFill>
                    <a:srgbClr val="FF5050"/>
                  </a:solidFill>
                  <a:effectLst/>
                  <a:latin typeface="Comic Sans MS" charset="0"/>
                  <a:ea typeface="Arial" charset="0"/>
                  <a:cs typeface="Arial" charset="0"/>
                </a:rPr>
                <a:t>Buy Harry Potter (5)</a:t>
              </a:r>
            </a:p>
          </p:txBody>
        </p:sp>
      </p:grpSp>
      <p:grpSp>
        <p:nvGrpSpPr>
          <p:cNvPr id="389341" name="Group 221"/>
          <p:cNvGrpSpPr>
            <a:grpSpLocks/>
          </p:cNvGrpSpPr>
          <p:nvPr/>
        </p:nvGrpSpPr>
        <p:grpSpPr bwMode="auto">
          <a:xfrm>
            <a:off x="4495800" y="2667000"/>
            <a:ext cx="1752600" cy="762000"/>
            <a:chOff x="2832" y="1680"/>
            <a:chExt cx="1104" cy="480"/>
          </a:xfrm>
        </p:grpSpPr>
        <p:sp>
          <p:nvSpPr>
            <p:cNvPr id="389342" name="Line 222"/>
            <p:cNvSpPr>
              <a:spLocks noChangeShapeType="1"/>
            </p:cNvSpPr>
            <p:nvPr/>
          </p:nvSpPr>
          <p:spPr bwMode="auto">
            <a:xfrm flipV="1">
              <a:off x="2880" y="1968"/>
              <a:ext cx="1056" cy="192"/>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9343" name="Rectangle 223"/>
            <p:cNvSpPr>
              <a:spLocks noChangeArrowheads="1"/>
            </p:cNvSpPr>
            <p:nvPr/>
          </p:nvSpPr>
          <p:spPr bwMode="auto">
            <a:xfrm>
              <a:off x="2832" y="1680"/>
              <a:ext cx="962"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altLang="zh-CN" sz="2000" b="0" dirty="0">
                  <a:solidFill>
                    <a:srgbClr val="FF5050"/>
                  </a:solidFill>
                  <a:effectLst/>
                  <a:latin typeface="Comic Sans MS" charset="0"/>
                  <a:ea typeface="Arial" charset="0"/>
                  <a:cs typeface="Arial" charset="0"/>
                </a:rPr>
                <a:t>How Much?</a:t>
              </a:r>
              <a:endParaRPr lang="he-IL" altLang="zh-CN" sz="2000" b="0" dirty="0">
                <a:solidFill>
                  <a:srgbClr val="FF5050"/>
                </a:solidFill>
                <a:effectLst/>
                <a:latin typeface="Comic Sans MS" charset="0"/>
                <a:ea typeface="Arial" charset="0"/>
                <a:cs typeface="Arial" charset="0"/>
              </a:endParaRPr>
            </a:p>
          </p:txBody>
        </p:sp>
      </p:grpSp>
      <p:grpSp>
        <p:nvGrpSpPr>
          <p:cNvPr id="389344" name="Group 224"/>
          <p:cNvGrpSpPr>
            <a:grpSpLocks/>
          </p:cNvGrpSpPr>
          <p:nvPr/>
        </p:nvGrpSpPr>
        <p:grpSpPr bwMode="auto">
          <a:xfrm>
            <a:off x="6096000" y="3810000"/>
            <a:ext cx="1579563" cy="625475"/>
            <a:chOff x="3840" y="2400"/>
            <a:chExt cx="995" cy="394"/>
          </a:xfrm>
        </p:grpSpPr>
        <p:sp>
          <p:nvSpPr>
            <p:cNvPr id="389345" name="Line 225"/>
            <p:cNvSpPr>
              <a:spLocks noChangeShapeType="1"/>
            </p:cNvSpPr>
            <p:nvPr/>
          </p:nvSpPr>
          <p:spPr bwMode="auto">
            <a:xfrm flipH="1">
              <a:off x="3840" y="2400"/>
              <a:ext cx="912" cy="144"/>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9346" name="Rectangle 226"/>
            <p:cNvSpPr>
              <a:spLocks noChangeArrowheads="1"/>
            </p:cNvSpPr>
            <p:nvPr/>
          </p:nvSpPr>
          <p:spPr bwMode="auto">
            <a:xfrm>
              <a:off x="4287" y="2544"/>
              <a:ext cx="548"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altLang="zh-CN" sz="2000" b="0">
                  <a:solidFill>
                    <a:srgbClr val="FF5050"/>
                  </a:solidFill>
                  <a:effectLst/>
                  <a:latin typeface="Comic Sans MS" charset="0"/>
                  <a:ea typeface="Arial" charset="0"/>
                  <a:cs typeface="Arial" charset="0"/>
                </a:rPr>
                <a:t>20.95</a:t>
              </a:r>
              <a:endParaRPr lang="he-IL" altLang="zh-CN" sz="2000" b="0">
                <a:solidFill>
                  <a:srgbClr val="FF5050"/>
                </a:solidFill>
                <a:effectLst/>
                <a:latin typeface="Comic Sans MS" charset="0"/>
                <a:ea typeface="Arial" charset="0"/>
                <a:cs typeface="Arial" charset="0"/>
              </a:endParaRPr>
            </a:p>
          </p:txBody>
        </p:sp>
      </p:grpSp>
      <p:grpSp>
        <p:nvGrpSpPr>
          <p:cNvPr id="389347" name="Group 227"/>
          <p:cNvGrpSpPr>
            <a:grpSpLocks/>
          </p:cNvGrpSpPr>
          <p:nvPr/>
        </p:nvGrpSpPr>
        <p:grpSpPr bwMode="auto">
          <a:xfrm>
            <a:off x="4572000" y="2667000"/>
            <a:ext cx="1676400" cy="762000"/>
            <a:chOff x="2880" y="1680"/>
            <a:chExt cx="1056" cy="480"/>
          </a:xfrm>
        </p:grpSpPr>
        <p:sp>
          <p:nvSpPr>
            <p:cNvPr id="389348" name="Line 228"/>
            <p:cNvSpPr>
              <a:spLocks noChangeShapeType="1"/>
            </p:cNvSpPr>
            <p:nvPr/>
          </p:nvSpPr>
          <p:spPr bwMode="auto">
            <a:xfrm flipV="1">
              <a:off x="2880" y="1968"/>
              <a:ext cx="1056" cy="192"/>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89349" name="Rectangle 229"/>
            <p:cNvSpPr>
              <a:spLocks noChangeArrowheads="1"/>
            </p:cNvSpPr>
            <p:nvPr/>
          </p:nvSpPr>
          <p:spPr bwMode="auto">
            <a:xfrm>
              <a:off x="3039" y="1680"/>
              <a:ext cx="551" cy="2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altLang="zh-CN" sz="2000" b="0">
                  <a:solidFill>
                    <a:srgbClr val="FF5050"/>
                  </a:solidFill>
                  <a:effectLst/>
                  <a:latin typeface="Comic Sans MS" charset="0"/>
                  <a:ea typeface="Arial" charset="0"/>
                  <a:cs typeface="Arial" charset="0"/>
                </a:rPr>
                <a:t>Buy it</a:t>
              </a:r>
              <a:endParaRPr lang="he-IL" altLang="zh-CN" sz="2000" b="0" dirty="0">
                <a:solidFill>
                  <a:srgbClr val="FF5050"/>
                </a:solidFill>
                <a:effectLst/>
                <a:latin typeface="Comic Sans MS" charset="0"/>
                <a:ea typeface="Arial" charset="0"/>
                <a:cs typeface="Arial" charset="0"/>
              </a:endParaRPr>
            </a:p>
          </p:txBody>
        </p:sp>
      </p:grpSp>
      <p:grpSp>
        <p:nvGrpSpPr>
          <p:cNvPr id="389350" name="Group 230"/>
          <p:cNvGrpSpPr>
            <a:grpSpLocks/>
          </p:cNvGrpSpPr>
          <p:nvPr/>
        </p:nvGrpSpPr>
        <p:grpSpPr bwMode="auto">
          <a:xfrm>
            <a:off x="3048000" y="1233488"/>
            <a:ext cx="6019800" cy="5119687"/>
            <a:chOff x="1920" y="777"/>
            <a:chExt cx="3792" cy="3225"/>
          </a:xfrm>
        </p:grpSpPr>
        <p:sp>
          <p:nvSpPr>
            <p:cNvPr id="389351" name="AutoShape 231"/>
            <p:cNvSpPr>
              <a:spLocks noChangeArrowheads="1"/>
            </p:cNvSpPr>
            <p:nvPr/>
          </p:nvSpPr>
          <p:spPr bwMode="auto">
            <a:xfrm>
              <a:off x="3744" y="777"/>
              <a:ext cx="1968" cy="999"/>
            </a:xfrm>
            <a:prstGeom prst="can">
              <a:avLst>
                <a:gd name="adj" fmla="val 25000"/>
              </a:avLst>
            </a:prstGeom>
            <a:solidFill>
              <a:schemeClr val="bg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zh-CN" sz="2000" b="0">
                  <a:solidFill>
                    <a:srgbClr val="FF5050"/>
                  </a:solidFill>
                  <a:effectLst/>
                  <a:latin typeface="Comic Sans MS" charset="0"/>
                  <a:ea typeface="Arial" charset="0"/>
                  <a:cs typeface="Arial" charset="0"/>
                </a:rPr>
                <a:t>Harry Potter (5)</a:t>
              </a:r>
            </a:p>
            <a:p>
              <a:pPr algn="ctr" eaLnBrk="0" hangingPunct="0"/>
              <a:r>
                <a:rPr lang="en-US" altLang="zh-CN" sz="2000" b="0">
                  <a:solidFill>
                    <a:srgbClr val="FF5050"/>
                  </a:solidFill>
                  <a:effectLst/>
                  <a:latin typeface="Comic Sans MS" charset="0"/>
                  <a:ea typeface="Arial" charset="0"/>
                  <a:cs typeface="Arial" charset="0"/>
                </a:rPr>
                <a:t>Price: 20.95</a:t>
              </a:r>
            </a:p>
            <a:p>
              <a:pPr algn="ctr" eaLnBrk="0" hangingPunct="0"/>
              <a:r>
                <a:rPr lang="en-US" altLang="zh-CN" sz="2000" b="0">
                  <a:solidFill>
                    <a:srgbClr val="FF5050"/>
                  </a:solidFill>
                  <a:effectLst/>
                  <a:latin typeface="Comic Sans MS" charset="0"/>
                  <a:ea typeface="Arial" charset="0"/>
                  <a:cs typeface="Arial" charset="0"/>
                </a:rPr>
                <a:t>Copies in Stock: 4</a:t>
              </a:r>
              <a:endParaRPr lang="he-IL" altLang="zh-CN" sz="2000" b="0">
                <a:solidFill>
                  <a:srgbClr val="FF5050"/>
                </a:solidFill>
                <a:effectLst/>
                <a:latin typeface="Comic Sans MS" charset="0"/>
                <a:ea typeface="Arial" charset="0"/>
                <a:cs typeface="Arial" charset="0"/>
              </a:endParaRPr>
            </a:p>
          </p:txBody>
        </p:sp>
        <p:sp>
          <p:nvSpPr>
            <p:cNvPr id="389352" name="AutoShape 232"/>
            <p:cNvSpPr>
              <a:spLocks noChangeArrowheads="1"/>
            </p:cNvSpPr>
            <p:nvPr/>
          </p:nvSpPr>
          <p:spPr bwMode="auto">
            <a:xfrm>
              <a:off x="1920" y="3003"/>
              <a:ext cx="1968" cy="999"/>
            </a:xfrm>
            <a:prstGeom prst="can">
              <a:avLst>
                <a:gd name="adj" fmla="val 25000"/>
              </a:avLst>
            </a:prstGeom>
            <a:solidFill>
              <a:schemeClr val="bg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zh-CN" sz="2000" b="0">
                  <a:solidFill>
                    <a:srgbClr val="FF5050"/>
                  </a:solidFill>
                  <a:effectLst/>
                  <a:latin typeface="Comic Sans MS" charset="0"/>
                  <a:ea typeface="Arial" charset="0"/>
                  <a:cs typeface="Arial" charset="0"/>
                </a:rPr>
                <a:t>Harry Potter (5)</a:t>
              </a:r>
            </a:p>
            <a:p>
              <a:pPr algn="ctr" eaLnBrk="0" hangingPunct="0"/>
              <a:r>
                <a:rPr lang="en-US" altLang="zh-CN" sz="2000" b="0">
                  <a:solidFill>
                    <a:srgbClr val="FF5050"/>
                  </a:solidFill>
                  <a:effectLst/>
                  <a:latin typeface="Comic Sans MS" charset="0"/>
                  <a:ea typeface="Arial" charset="0"/>
                  <a:cs typeface="Arial" charset="0"/>
                </a:rPr>
                <a:t>Price: 25.95</a:t>
              </a:r>
            </a:p>
            <a:p>
              <a:pPr algn="ctr" eaLnBrk="0" hangingPunct="0"/>
              <a:r>
                <a:rPr lang="en-US" altLang="zh-CN" sz="2000" b="0">
                  <a:solidFill>
                    <a:srgbClr val="FF5050"/>
                  </a:solidFill>
                  <a:effectLst/>
                  <a:latin typeface="Comic Sans MS" charset="0"/>
                  <a:ea typeface="Arial" charset="0"/>
                  <a:cs typeface="Arial" charset="0"/>
                </a:rPr>
                <a:t>Copies in Stock: 1</a:t>
              </a:r>
              <a:endParaRPr lang="he-IL" altLang="zh-CN" sz="2000" b="0">
                <a:solidFill>
                  <a:srgbClr val="FF5050"/>
                </a:solidFill>
                <a:effectLst/>
                <a:latin typeface="Comic Sans MS" charset="0"/>
                <a:ea typeface="Arial" charset="0"/>
                <a:cs typeface="Arial" charset="0"/>
              </a:endParaRPr>
            </a:p>
          </p:txBody>
        </p:sp>
      </p:grpSp>
      <p:grpSp>
        <p:nvGrpSpPr>
          <p:cNvPr id="389353" name="Group 233"/>
          <p:cNvGrpSpPr>
            <a:grpSpLocks/>
          </p:cNvGrpSpPr>
          <p:nvPr/>
        </p:nvGrpSpPr>
        <p:grpSpPr bwMode="auto">
          <a:xfrm>
            <a:off x="1524000" y="4114802"/>
            <a:ext cx="4648200" cy="2238376"/>
            <a:chOff x="960" y="2592"/>
            <a:chExt cx="2928" cy="1410"/>
          </a:xfrm>
        </p:grpSpPr>
        <p:sp>
          <p:nvSpPr>
            <p:cNvPr id="389354" name="AutoShape 234"/>
            <p:cNvSpPr>
              <a:spLocks noChangeArrowheads="1"/>
            </p:cNvSpPr>
            <p:nvPr/>
          </p:nvSpPr>
          <p:spPr bwMode="auto">
            <a:xfrm>
              <a:off x="1920" y="3003"/>
              <a:ext cx="1968" cy="999"/>
            </a:xfrm>
            <a:prstGeom prst="can">
              <a:avLst>
                <a:gd name="adj" fmla="val 25000"/>
              </a:avLst>
            </a:prstGeom>
            <a:solidFill>
              <a:schemeClr val="bg1"/>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eaLnBrk="0" hangingPunct="0"/>
              <a:r>
                <a:rPr lang="en-US" altLang="zh-CN" sz="2000" b="0">
                  <a:solidFill>
                    <a:srgbClr val="FF5050"/>
                  </a:solidFill>
                  <a:effectLst/>
                  <a:latin typeface="Comic Sans MS" charset="0"/>
                  <a:ea typeface="Arial" charset="0"/>
                  <a:cs typeface="Arial" charset="0"/>
                </a:rPr>
                <a:t>Harry Potter (5)</a:t>
              </a:r>
            </a:p>
            <a:p>
              <a:pPr algn="ctr" eaLnBrk="0" hangingPunct="0"/>
              <a:r>
                <a:rPr lang="en-US" altLang="zh-CN" sz="2000" b="0">
                  <a:solidFill>
                    <a:srgbClr val="FF5050"/>
                  </a:solidFill>
                  <a:effectLst/>
                  <a:latin typeface="Comic Sans MS" charset="0"/>
                  <a:ea typeface="Arial" charset="0"/>
                  <a:cs typeface="Arial" charset="0"/>
                </a:rPr>
                <a:t>Price: 25.95</a:t>
              </a:r>
            </a:p>
            <a:p>
              <a:pPr algn="ctr" eaLnBrk="0" hangingPunct="0"/>
              <a:r>
                <a:rPr lang="en-US" altLang="zh-CN" sz="2000" b="0">
                  <a:solidFill>
                    <a:srgbClr val="FF5050"/>
                  </a:solidFill>
                  <a:effectLst/>
                  <a:latin typeface="Comic Sans MS" charset="0"/>
                  <a:ea typeface="Arial" charset="0"/>
                  <a:cs typeface="Arial" charset="0"/>
                </a:rPr>
                <a:t>Copies in Stock: 0</a:t>
              </a:r>
              <a:endParaRPr lang="he-IL" altLang="zh-CN" sz="2000" b="0">
                <a:solidFill>
                  <a:srgbClr val="FF5050"/>
                </a:solidFill>
                <a:effectLst/>
                <a:latin typeface="Comic Sans MS" charset="0"/>
                <a:ea typeface="Arial" charset="0"/>
                <a:cs typeface="Arial" charset="0"/>
              </a:endParaRPr>
            </a:p>
          </p:txBody>
        </p:sp>
        <p:sp>
          <p:nvSpPr>
            <p:cNvPr id="389356" name="Line 236"/>
            <p:cNvSpPr>
              <a:spLocks noChangeShapeType="1"/>
            </p:cNvSpPr>
            <p:nvPr/>
          </p:nvSpPr>
          <p:spPr bwMode="auto">
            <a:xfrm flipV="1">
              <a:off x="960" y="2592"/>
              <a:ext cx="1200" cy="480"/>
            </a:xfrm>
            <a:prstGeom prst="line">
              <a:avLst/>
            </a:prstGeom>
            <a:noFill/>
            <a:ln w="76200">
              <a:solidFill>
                <a:schemeClr val="bg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2" name="标题 1"/>
          <p:cNvSpPr>
            <a:spLocks noGrp="1"/>
          </p:cNvSpPr>
          <p:nvPr>
            <p:ph type="title"/>
          </p:nvPr>
        </p:nvSpPr>
        <p:spPr/>
        <p:txBody>
          <a:bodyPr/>
          <a:lstStyle/>
          <a:p>
            <a:r>
              <a:rPr lang="en-US" altLang="zh-CN" dirty="0"/>
              <a:t>Example Scenario</a:t>
            </a:r>
            <a:endParaRPr kumimoji="1" lang="zh-CN" altLang="en-US" dirty="0"/>
          </a:p>
        </p:txBody>
      </p:sp>
    </p:spTree>
    <p:extLst>
      <p:ext uri="{BB962C8B-B14F-4D97-AF65-F5344CB8AC3E}">
        <p14:creationId xmlns:p14="http://schemas.microsoft.com/office/powerpoint/2010/main" val="1200127016"/>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9335"/>
                                        </p:tgtEl>
                                        <p:attrNameLst>
                                          <p:attrName>style.visibility</p:attrName>
                                        </p:attrNameLst>
                                      </p:cBhvr>
                                      <p:to>
                                        <p:strVal val="visible"/>
                                      </p:to>
                                    </p:set>
                                    <p:animEffect transition="in" filter="wipe(left)">
                                      <p:cBhvr>
                                        <p:cTn id="7" dur="500"/>
                                        <p:tgtEl>
                                          <p:spTgt spid="389335"/>
                                        </p:tgtEl>
                                      </p:cBhvr>
                                    </p:animEffect>
                                  </p:childTnLst>
                                  <p:subTnLst>
                                    <p:set>
                                      <p:cBhvr override="childStyle">
                                        <p:cTn dur="1" fill="hold" display="0" masterRel="nextClick" afterEffect="1"/>
                                        <p:tgtEl>
                                          <p:spTgt spid="38933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8933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89338"/>
                                        </p:tgtEl>
                                        <p:attrNameLst>
                                          <p:attrName>style.visibility</p:attrName>
                                        </p:attrNameLst>
                                      </p:cBhvr>
                                      <p:to>
                                        <p:strVal val="visible"/>
                                      </p:to>
                                    </p:set>
                                    <p:animEffect transition="in" filter="wipe(left)">
                                      <p:cBhvr>
                                        <p:cTn id="16" dur="500"/>
                                        <p:tgtEl>
                                          <p:spTgt spid="38933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8933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89341"/>
                                        </p:tgtEl>
                                        <p:attrNameLst>
                                          <p:attrName>style.visibility</p:attrName>
                                        </p:attrNameLst>
                                      </p:cBhvr>
                                      <p:to>
                                        <p:strVal val="visible"/>
                                      </p:to>
                                    </p:set>
                                    <p:animEffect transition="in" filter="wipe(left)">
                                      <p:cBhvr>
                                        <p:cTn id="25" dur="500"/>
                                        <p:tgtEl>
                                          <p:spTgt spid="389341"/>
                                        </p:tgtEl>
                                      </p:cBhvr>
                                    </p:animEffect>
                                  </p:childTnLst>
                                  <p:subTnLst>
                                    <p:set>
                                      <p:cBhvr override="childStyle">
                                        <p:cTn dur="1" fill="hold" display="0" masterRel="nextClick" afterEffect="1"/>
                                        <p:tgtEl>
                                          <p:spTgt spid="389341"/>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389344"/>
                                        </p:tgtEl>
                                        <p:attrNameLst>
                                          <p:attrName>style.visibility</p:attrName>
                                        </p:attrNameLst>
                                      </p:cBhvr>
                                      <p:to>
                                        <p:strVal val="visible"/>
                                      </p:to>
                                    </p:set>
                                    <p:animEffect transition="in" filter="wipe(right)">
                                      <p:cBhvr>
                                        <p:cTn id="30" dur="500"/>
                                        <p:tgtEl>
                                          <p:spTgt spid="389344"/>
                                        </p:tgtEl>
                                      </p:cBhvr>
                                    </p:animEffect>
                                  </p:childTnLst>
                                  <p:subTnLst>
                                    <p:set>
                                      <p:cBhvr override="childStyle">
                                        <p:cTn dur="1" fill="hold" display="0" masterRel="nextClick" afterEffect="1"/>
                                        <p:tgtEl>
                                          <p:spTgt spid="38934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89347"/>
                                        </p:tgtEl>
                                        <p:attrNameLst>
                                          <p:attrName>style.visibility</p:attrName>
                                        </p:attrNameLst>
                                      </p:cBhvr>
                                      <p:to>
                                        <p:strVal val="visible"/>
                                      </p:to>
                                    </p:set>
                                    <p:animEffect transition="in" filter="wipe(left)">
                                      <p:cBhvr>
                                        <p:cTn id="35" dur="500"/>
                                        <p:tgtEl>
                                          <p:spTgt spid="389347"/>
                                        </p:tgtEl>
                                      </p:cBhvr>
                                    </p:animEffect>
                                  </p:childTnLst>
                                  <p:subTnLst>
                                    <p:set>
                                      <p:cBhvr override="childStyle">
                                        <p:cTn dur="1" fill="hold" display="0" masterRel="nextClick" afterEffect="1"/>
                                        <p:tgtEl>
                                          <p:spTgt spid="389347"/>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38935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389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3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22" name="Object 2"/>
          <p:cNvGraphicFramePr>
            <a:graphicFrameLocks noChangeAspect="1"/>
          </p:cNvGraphicFramePr>
          <p:nvPr/>
        </p:nvGraphicFramePr>
        <p:xfrm>
          <a:off x="3338513" y="2082800"/>
          <a:ext cx="523875" cy="692150"/>
        </p:xfrm>
        <a:graphic>
          <a:graphicData uri="http://schemas.openxmlformats.org/presentationml/2006/ole">
            <mc:AlternateContent xmlns:mc="http://schemas.openxmlformats.org/markup-compatibility/2006">
              <mc:Choice xmlns:v="urn:schemas-microsoft-com:vml" Requires="v">
                <p:oleObj spid="_x0000_s57407" name="Image" r:id="rId3" imgW="1626544" imgH="2147547" progId="Photoshop.Image.5">
                  <p:embed/>
                </p:oleObj>
              </mc:Choice>
              <mc:Fallback>
                <p:oleObj name="Image" r:id="rId3" imgW="1626544" imgH="2147547"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513" y="2082800"/>
                        <a:ext cx="52387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86723" name="Rectangle 3"/>
          <p:cNvSpPr>
            <a:spLocks noGrp="1" noChangeArrowheads="1"/>
          </p:cNvSpPr>
          <p:nvPr>
            <p:ph type="title"/>
          </p:nvPr>
        </p:nvSpPr>
        <p:spPr/>
        <p:txBody>
          <a:bodyPr/>
          <a:lstStyle/>
          <a:p>
            <a:r>
              <a:rPr lang="en-US" altLang="zh-CN" dirty="0">
                <a:ea typeface="宋体" charset="-122"/>
              </a:rPr>
              <a:t>Web Service</a:t>
            </a:r>
          </a:p>
        </p:txBody>
      </p:sp>
      <p:graphicFrame>
        <p:nvGraphicFramePr>
          <p:cNvPr id="286724" name="Object 4"/>
          <p:cNvGraphicFramePr>
            <a:graphicFrameLocks noChangeAspect="1"/>
          </p:cNvGraphicFramePr>
          <p:nvPr/>
        </p:nvGraphicFramePr>
        <p:xfrm>
          <a:off x="5167313" y="1930400"/>
          <a:ext cx="776287" cy="889000"/>
        </p:xfrm>
        <a:graphic>
          <a:graphicData uri="http://schemas.openxmlformats.org/presentationml/2006/ole">
            <mc:AlternateContent xmlns:mc="http://schemas.openxmlformats.org/markup-compatibility/2006">
              <mc:Choice xmlns:v="urn:schemas-microsoft-com:vml" Requires="v">
                <p:oleObj spid="_x0000_s57408" name="Image" r:id="rId5" imgW="1042005" imgH="1194493" progId="Photoshop.Image.5">
                  <p:embed/>
                </p:oleObj>
              </mc:Choice>
              <mc:Fallback>
                <p:oleObj name="Image" r:id="rId5" imgW="1042005" imgH="1194493" progId="Photoshop.Image.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313" y="1930400"/>
                        <a:ext cx="776287"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25" name="Object 5"/>
          <p:cNvGraphicFramePr>
            <a:graphicFrameLocks noChangeAspect="1"/>
          </p:cNvGraphicFramePr>
          <p:nvPr/>
        </p:nvGraphicFramePr>
        <p:xfrm>
          <a:off x="2209800" y="3276600"/>
          <a:ext cx="450850" cy="641350"/>
        </p:xfrm>
        <a:graphic>
          <a:graphicData uri="http://schemas.openxmlformats.org/presentationml/2006/ole">
            <mc:AlternateContent xmlns:mc="http://schemas.openxmlformats.org/markup-compatibility/2006">
              <mc:Choice xmlns:v="urn:schemas-microsoft-com:vml" Requires="v">
                <p:oleObj spid="_x0000_s57409" name="Image" r:id="rId7" imgW="1334275" imgH="1893399" progId="Photoshop.Image.5">
                  <p:embed/>
                </p:oleObj>
              </mc:Choice>
              <mc:Fallback>
                <p:oleObj name="Image" r:id="rId7" imgW="1334275" imgH="1893399" progId="Photoshop.Image.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276600"/>
                        <a:ext cx="450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26" name="Object 6"/>
          <p:cNvGraphicFramePr>
            <a:graphicFrameLocks noChangeAspect="1"/>
          </p:cNvGraphicFramePr>
          <p:nvPr/>
        </p:nvGraphicFramePr>
        <p:xfrm>
          <a:off x="3810000" y="3810000"/>
          <a:ext cx="450850" cy="641350"/>
        </p:xfrm>
        <a:graphic>
          <a:graphicData uri="http://schemas.openxmlformats.org/presentationml/2006/ole">
            <mc:AlternateContent xmlns:mc="http://schemas.openxmlformats.org/markup-compatibility/2006">
              <mc:Choice xmlns:v="urn:schemas-microsoft-com:vml" Requires="v">
                <p:oleObj spid="_x0000_s57410" name="Image" r:id="rId9" imgW="1334275" imgH="1893399" progId="Photoshop.Image.5">
                  <p:embed/>
                </p:oleObj>
              </mc:Choice>
              <mc:Fallback>
                <p:oleObj name="Image" r:id="rId9" imgW="1334275" imgH="1893399" progId="Photoshop.Image.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3810000"/>
                        <a:ext cx="450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27" name="Object 7"/>
          <p:cNvGraphicFramePr>
            <a:graphicFrameLocks noChangeAspect="1"/>
          </p:cNvGraphicFramePr>
          <p:nvPr/>
        </p:nvGraphicFramePr>
        <p:xfrm>
          <a:off x="5562600" y="3886200"/>
          <a:ext cx="450850" cy="641350"/>
        </p:xfrm>
        <a:graphic>
          <a:graphicData uri="http://schemas.openxmlformats.org/presentationml/2006/ole">
            <mc:AlternateContent xmlns:mc="http://schemas.openxmlformats.org/markup-compatibility/2006">
              <mc:Choice xmlns:v="urn:schemas-microsoft-com:vml" Requires="v">
                <p:oleObj spid="_x0000_s57411" name="Image" r:id="rId10" imgW="1334275" imgH="1893399" progId="Photoshop.Image.5">
                  <p:embed/>
                </p:oleObj>
              </mc:Choice>
              <mc:Fallback>
                <p:oleObj name="Image" r:id="rId10" imgW="1334275" imgH="1893399" progId="Photoshop.Image.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886200"/>
                        <a:ext cx="450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286728" name="Object 8"/>
          <p:cNvGraphicFramePr>
            <a:graphicFrameLocks noChangeAspect="1"/>
          </p:cNvGraphicFramePr>
          <p:nvPr/>
        </p:nvGraphicFramePr>
        <p:xfrm>
          <a:off x="7162800" y="3352800"/>
          <a:ext cx="450850" cy="641350"/>
        </p:xfrm>
        <a:graphic>
          <a:graphicData uri="http://schemas.openxmlformats.org/presentationml/2006/ole">
            <mc:AlternateContent xmlns:mc="http://schemas.openxmlformats.org/markup-compatibility/2006">
              <mc:Choice xmlns:v="urn:schemas-microsoft-com:vml" Requires="v">
                <p:oleObj spid="_x0000_s57412" name="Image" r:id="rId11" imgW="1334275" imgH="1893399" progId="Photoshop.Image.5">
                  <p:embed/>
                </p:oleObj>
              </mc:Choice>
              <mc:Fallback>
                <p:oleObj name="Image" r:id="rId11" imgW="1334275" imgH="1893399" progId="Photoshop.Image.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3352800"/>
                        <a:ext cx="450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286729" name="Picture 9" descr="BS00580_"/>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4648200"/>
            <a:ext cx="839788" cy="708025"/>
          </a:xfrm>
          <a:prstGeom prst="rect">
            <a:avLst/>
          </a:prstGeom>
          <a:noFill/>
          <a:extLst>
            <a:ext uri="{909E8E84-426E-40DD-AFC4-6F175D3DCCD1}">
              <a14:hiddenFill xmlns:a14="http://schemas.microsoft.com/office/drawing/2010/main">
                <a:solidFill>
                  <a:srgbClr val="FFFFFF"/>
                </a:solidFill>
              </a14:hiddenFill>
            </a:ext>
          </a:extLst>
        </p:spPr>
      </p:pic>
      <p:pic>
        <p:nvPicPr>
          <p:cNvPr id="286730" name="Picture 10" descr="BS00580_"/>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5257800"/>
            <a:ext cx="839788" cy="708025"/>
          </a:xfrm>
          <a:prstGeom prst="rect">
            <a:avLst/>
          </a:prstGeom>
          <a:noFill/>
          <a:extLst>
            <a:ext uri="{909E8E84-426E-40DD-AFC4-6F175D3DCCD1}">
              <a14:hiddenFill xmlns:a14="http://schemas.microsoft.com/office/drawing/2010/main">
                <a:solidFill>
                  <a:srgbClr val="FFFFFF"/>
                </a:solidFill>
              </a14:hiddenFill>
            </a:ext>
          </a:extLst>
        </p:spPr>
      </p:pic>
      <p:pic>
        <p:nvPicPr>
          <p:cNvPr id="286731" name="Picture 11" descr="BS00580_"/>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5257800"/>
            <a:ext cx="839788" cy="708025"/>
          </a:xfrm>
          <a:prstGeom prst="rect">
            <a:avLst/>
          </a:prstGeom>
          <a:noFill/>
          <a:extLst>
            <a:ext uri="{909E8E84-426E-40DD-AFC4-6F175D3DCCD1}">
              <a14:hiddenFill xmlns:a14="http://schemas.microsoft.com/office/drawing/2010/main">
                <a:solidFill>
                  <a:srgbClr val="FFFFFF"/>
                </a:solidFill>
              </a14:hiddenFill>
            </a:ext>
          </a:extLst>
        </p:spPr>
      </p:pic>
      <p:pic>
        <p:nvPicPr>
          <p:cNvPr id="286732" name="Picture 12" descr="BS00580_"/>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5257800"/>
            <a:ext cx="839788" cy="708025"/>
          </a:xfrm>
          <a:prstGeom prst="rect">
            <a:avLst/>
          </a:prstGeom>
          <a:noFill/>
          <a:extLst>
            <a:ext uri="{909E8E84-426E-40DD-AFC4-6F175D3DCCD1}">
              <a14:hiddenFill xmlns:a14="http://schemas.microsoft.com/office/drawing/2010/main">
                <a:solidFill>
                  <a:srgbClr val="FFFFFF"/>
                </a:solidFill>
              </a14:hiddenFill>
            </a:ext>
          </a:extLst>
        </p:spPr>
      </p:pic>
      <p:pic>
        <p:nvPicPr>
          <p:cNvPr id="286733" name="Picture 13" descr="BS00580_"/>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43800" y="4876800"/>
            <a:ext cx="839788" cy="708025"/>
          </a:xfrm>
          <a:prstGeom prst="rect">
            <a:avLst/>
          </a:prstGeom>
          <a:noFill/>
          <a:extLst>
            <a:ext uri="{909E8E84-426E-40DD-AFC4-6F175D3DCCD1}">
              <a14:hiddenFill xmlns:a14="http://schemas.microsoft.com/office/drawing/2010/main">
                <a:solidFill>
                  <a:srgbClr val="FFFFFF"/>
                </a:solidFill>
              </a14:hiddenFill>
            </a:ext>
          </a:extLst>
        </p:spPr>
      </p:pic>
      <p:sp>
        <p:nvSpPr>
          <p:cNvPr id="286734" name="Freeform 14"/>
          <p:cNvSpPr>
            <a:spLocks/>
          </p:cNvSpPr>
          <p:nvPr/>
        </p:nvSpPr>
        <p:spPr bwMode="auto">
          <a:xfrm>
            <a:off x="1981200" y="3962400"/>
            <a:ext cx="457200" cy="685800"/>
          </a:xfrm>
          <a:custGeom>
            <a:avLst/>
            <a:gdLst>
              <a:gd name="T0" fmla="*/ 0 w 288"/>
              <a:gd name="T1" fmla="*/ 432 h 432"/>
              <a:gd name="T2" fmla="*/ 144 w 288"/>
              <a:gd name="T3" fmla="*/ 192 h 432"/>
              <a:gd name="T4" fmla="*/ 192 w 288"/>
              <a:gd name="T5" fmla="*/ 288 h 432"/>
              <a:gd name="T6" fmla="*/ 288 w 288"/>
              <a:gd name="T7" fmla="*/ 0 h 432"/>
            </a:gdLst>
            <a:ahLst/>
            <a:cxnLst>
              <a:cxn ang="0">
                <a:pos x="T0" y="T1"/>
              </a:cxn>
              <a:cxn ang="0">
                <a:pos x="T2" y="T3"/>
              </a:cxn>
              <a:cxn ang="0">
                <a:pos x="T4" y="T5"/>
              </a:cxn>
              <a:cxn ang="0">
                <a:pos x="T6" y="T7"/>
              </a:cxn>
            </a:cxnLst>
            <a:rect l="0" t="0" r="r" b="b"/>
            <a:pathLst>
              <a:path w="288" h="432">
                <a:moveTo>
                  <a:pt x="0" y="432"/>
                </a:moveTo>
                <a:lnTo>
                  <a:pt x="144" y="192"/>
                </a:lnTo>
                <a:lnTo>
                  <a:pt x="192" y="288"/>
                </a:lnTo>
                <a:lnTo>
                  <a:pt x="288"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35" name="Freeform 15"/>
          <p:cNvSpPr>
            <a:spLocks/>
          </p:cNvSpPr>
          <p:nvPr/>
        </p:nvSpPr>
        <p:spPr bwMode="auto">
          <a:xfrm>
            <a:off x="1981200" y="4419600"/>
            <a:ext cx="1981200" cy="304800"/>
          </a:xfrm>
          <a:custGeom>
            <a:avLst/>
            <a:gdLst>
              <a:gd name="T0" fmla="*/ 0 w 1248"/>
              <a:gd name="T1" fmla="*/ 192 h 192"/>
              <a:gd name="T2" fmla="*/ 528 w 1248"/>
              <a:gd name="T3" fmla="*/ 48 h 192"/>
              <a:gd name="T4" fmla="*/ 528 w 1248"/>
              <a:gd name="T5" fmla="*/ 192 h 192"/>
              <a:gd name="T6" fmla="*/ 1248 w 1248"/>
              <a:gd name="T7" fmla="*/ 0 h 192"/>
            </a:gdLst>
            <a:ahLst/>
            <a:cxnLst>
              <a:cxn ang="0">
                <a:pos x="T0" y="T1"/>
              </a:cxn>
              <a:cxn ang="0">
                <a:pos x="T2" y="T3"/>
              </a:cxn>
              <a:cxn ang="0">
                <a:pos x="T4" y="T5"/>
              </a:cxn>
              <a:cxn ang="0">
                <a:pos x="T6" y="T7"/>
              </a:cxn>
            </a:cxnLst>
            <a:rect l="0" t="0" r="r" b="b"/>
            <a:pathLst>
              <a:path w="1248" h="192">
                <a:moveTo>
                  <a:pt x="0" y="192"/>
                </a:moveTo>
                <a:lnTo>
                  <a:pt x="528" y="48"/>
                </a:lnTo>
                <a:lnTo>
                  <a:pt x="528" y="192"/>
                </a:lnTo>
                <a:lnTo>
                  <a:pt x="1248"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36" name="Freeform 16"/>
          <p:cNvSpPr>
            <a:spLocks/>
          </p:cNvSpPr>
          <p:nvPr/>
        </p:nvSpPr>
        <p:spPr bwMode="auto">
          <a:xfrm>
            <a:off x="3505200" y="4419600"/>
            <a:ext cx="457200" cy="990600"/>
          </a:xfrm>
          <a:custGeom>
            <a:avLst/>
            <a:gdLst>
              <a:gd name="T0" fmla="*/ 0 w 288"/>
              <a:gd name="T1" fmla="*/ 624 h 624"/>
              <a:gd name="T2" fmla="*/ 48 w 288"/>
              <a:gd name="T3" fmla="*/ 288 h 624"/>
              <a:gd name="T4" fmla="*/ 192 w 288"/>
              <a:gd name="T5" fmla="*/ 384 h 624"/>
              <a:gd name="T6" fmla="*/ 288 w 288"/>
              <a:gd name="T7" fmla="*/ 0 h 624"/>
            </a:gdLst>
            <a:ahLst/>
            <a:cxnLst>
              <a:cxn ang="0">
                <a:pos x="T0" y="T1"/>
              </a:cxn>
              <a:cxn ang="0">
                <a:pos x="T2" y="T3"/>
              </a:cxn>
              <a:cxn ang="0">
                <a:pos x="T4" y="T5"/>
              </a:cxn>
              <a:cxn ang="0">
                <a:pos x="T6" y="T7"/>
              </a:cxn>
            </a:cxnLst>
            <a:rect l="0" t="0" r="r" b="b"/>
            <a:pathLst>
              <a:path w="288" h="624">
                <a:moveTo>
                  <a:pt x="0" y="624"/>
                </a:moveTo>
                <a:lnTo>
                  <a:pt x="48" y="288"/>
                </a:lnTo>
                <a:lnTo>
                  <a:pt x="192" y="384"/>
                </a:lnTo>
                <a:lnTo>
                  <a:pt x="288"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37" name="Freeform 17"/>
          <p:cNvSpPr>
            <a:spLocks/>
          </p:cNvSpPr>
          <p:nvPr/>
        </p:nvSpPr>
        <p:spPr bwMode="auto">
          <a:xfrm>
            <a:off x="2438400" y="3962400"/>
            <a:ext cx="1066800" cy="1447800"/>
          </a:xfrm>
          <a:custGeom>
            <a:avLst/>
            <a:gdLst>
              <a:gd name="T0" fmla="*/ 672 w 672"/>
              <a:gd name="T1" fmla="*/ 912 h 912"/>
              <a:gd name="T2" fmla="*/ 384 w 672"/>
              <a:gd name="T3" fmla="*/ 192 h 912"/>
              <a:gd name="T4" fmla="*/ 240 w 672"/>
              <a:gd name="T5" fmla="*/ 288 h 912"/>
              <a:gd name="T6" fmla="*/ 0 w 672"/>
              <a:gd name="T7" fmla="*/ 0 h 912"/>
            </a:gdLst>
            <a:ahLst/>
            <a:cxnLst>
              <a:cxn ang="0">
                <a:pos x="T0" y="T1"/>
              </a:cxn>
              <a:cxn ang="0">
                <a:pos x="T2" y="T3"/>
              </a:cxn>
              <a:cxn ang="0">
                <a:pos x="T4" y="T5"/>
              </a:cxn>
              <a:cxn ang="0">
                <a:pos x="T6" y="T7"/>
              </a:cxn>
            </a:cxnLst>
            <a:rect l="0" t="0" r="r" b="b"/>
            <a:pathLst>
              <a:path w="672" h="912">
                <a:moveTo>
                  <a:pt x="672" y="912"/>
                </a:moveTo>
                <a:lnTo>
                  <a:pt x="384" y="192"/>
                </a:lnTo>
                <a:lnTo>
                  <a:pt x="240" y="288"/>
                </a:lnTo>
                <a:lnTo>
                  <a:pt x="0"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38" name="Freeform 18"/>
          <p:cNvSpPr>
            <a:spLocks/>
          </p:cNvSpPr>
          <p:nvPr/>
        </p:nvSpPr>
        <p:spPr bwMode="auto">
          <a:xfrm>
            <a:off x="3962400" y="4419600"/>
            <a:ext cx="914400" cy="838200"/>
          </a:xfrm>
          <a:custGeom>
            <a:avLst/>
            <a:gdLst>
              <a:gd name="T0" fmla="*/ 576 w 576"/>
              <a:gd name="T1" fmla="*/ 528 h 528"/>
              <a:gd name="T2" fmla="*/ 480 w 576"/>
              <a:gd name="T3" fmla="*/ 192 h 528"/>
              <a:gd name="T4" fmla="*/ 384 w 576"/>
              <a:gd name="T5" fmla="*/ 288 h 528"/>
              <a:gd name="T6" fmla="*/ 0 w 576"/>
              <a:gd name="T7" fmla="*/ 0 h 528"/>
            </a:gdLst>
            <a:ahLst/>
            <a:cxnLst>
              <a:cxn ang="0">
                <a:pos x="T0" y="T1"/>
              </a:cxn>
              <a:cxn ang="0">
                <a:pos x="T2" y="T3"/>
              </a:cxn>
              <a:cxn ang="0">
                <a:pos x="T4" y="T5"/>
              </a:cxn>
              <a:cxn ang="0">
                <a:pos x="T6" y="T7"/>
              </a:cxn>
            </a:cxnLst>
            <a:rect l="0" t="0" r="r" b="b"/>
            <a:pathLst>
              <a:path w="576" h="528">
                <a:moveTo>
                  <a:pt x="576" y="528"/>
                </a:moveTo>
                <a:lnTo>
                  <a:pt x="480" y="192"/>
                </a:lnTo>
                <a:lnTo>
                  <a:pt x="384" y="288"/>
                </a:lnTo>
                <a:lnTo>
                  <a:pt x="0"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39" name="Freeform 19"/>
          <p:cNvSpPr>
            <a:spLocks/>
          </p:cNvSpPr>
          <p:nvPr/>
        </p:nvSpPr>
        <p:spPr bwMode="auto">
          <a:xfrm>
            <a:off x="4953000" y="4572000"/>
            <a:ext cx="838200" cy="685800"/>
          </a:xfrm>
          <a:custGeom>
            <a:avLst/>
            <a:gdLst>
              <a:gd name="T0" fmla="*/ 0 w 528"/>
              <a:gd name="T1" fmla="*/ 432 h 432"/>
              <a:gd name="T2" fmla="*/ 336 w 528"/>
              <a:gd name="T3" fmla="*/ 96 h 432"/>
              <a:gd name="T4" fmla="*/ 384 w 528"/>
              <a:gd name="T5" fmla="*/ 240 h 432"/>
              <a:gd name="T6" fmla="*/ 528 w 528"/>
              <a:gd name="T7" fmla="*/ 0 h 432"/>
            </a:gdLst>
            <a:ahLst/>
            <a:cxnLst>
              <a:cxn ang="0">
                <a:pos x="T0" y="T1"/>
              </a:cxn>
              <a:cxn ang="0">
                <a:pos x="T2" y="T3"/>
              </a:cxn>
              <a:cxn ang="0">
                <a:pos x="T4" y="T5"/>
              </a:cxn>
              <a:cxn ang="0">
                <a:pos x="T6" y="T7"/>
              </a:cxn>
            </a:cxnLst>
            <a:rect l="0" t="0" r="r" b="b"/>
            <a:pathLst>
              <a:path w="528" h="432">
                <a:moveTo>
                  <a:pt x="0" y="432"/>
                </a:moveTo>
                <a:lnTo>
                  <a:pt x="336" y="96"/>
                </a:lnTo>
                <a:lnTo>
                  <a:pt x="384" y="240"/>
                </a:lnTo>
                <a:lnTo>
                  <a:pt x="528"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0" name="Freeform 20"/>
          <p:cNvSpPr>
            <a:spLocks/>
          </p:cNvSpPr>
          <p:nvPr/>
        </p:nvSpPr>
        <p:spPr bwMode="auto">
          <a:xfrm>
            <a:off x="6400800" y="4038600"/>
            <a:ext cx="838200" cy="1219200"/>
          </a:xfrm>
          <a:custGeom>
            <a:avLst/>
            <a:gdLst>
              <a:gd name="T0" fmla="*/ 0 w 576"/>
              <a:gd name="T1" fmla="*/ 768 h 768"/>
              <a:gd name="T2" fmla="*/ 288 w 576"/>
              <a:gd name="T3" fmla="*/ 144 h 768"/>
              <a:gd name="T4" fmla="*/ 432 w 576"/>
              <a:gd name="T5" fmla="*/ 384 h 768"/>
              <a:gd name="T6" fmla="*/ 576 w 576"/>
              <a:gd name="T7" fmla="*/ 0 h 768"/>
            </a:gdLst>
            <a:ahLst/>
            <a:cxnLst>
              <a:cxn ang="0">
                <a:pos x="T0" y="T1"/>
              </a:cxn>
              <a:cxn ang="0">
                <a:pos x="T2" y="T3"/>
              </a:cxn>
              <a:cxn ang="0">
                <a:pos x="T4" y="T5"/>
              </a:cxn>
              <a:cxn ang="0">
                <a:pos x="T6" y="T7"/>
              </a:cxn>
            </a:cxnLst>
            <a:rect l="0" t="0" r="r" b="b"/>
            <a:pathLst>
              <a:path w="576" h="768">
                <a:moveTo>
                  <a:pt x="0" y="768"/>
                </a:moveTo>
                <a:lnTo>
                  <a:pt x="288" y="144"/>
                </a:lnTo>
                <a:lnTo>
                  <a:pt x="432" y="384"/>
                </a:lnTo>
                <a:lnTo>
                  <a:pt x="576"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1" name="Freeform 21"/>
          <p:cNvSpPr>
            <a:spLocks/>
          </p:cNvSpPr>
          <p:nvPr/>
        </p:nvSpPr>
        <p:spPr bwMode="auto">
          <a:xfrm>
            <a:off x="5791200" y="4572000"/>
            <a:ext cx="609600" cy="685800"/>
          </a:xfrm>
          <a:custGeom>
            <a:avLst/>
            <a:gdLst>
              <a:gd name="T0" fmla="*/ 384 w 384"/>
              <a:gd name="T1" fmla="*/ 432 h 432"/>
              <a:gd name="T2" fmla="*/ 240 w 384"/>
              <a:gd name="T3" fmla="*/ 96 h 432"/>
              <a:gd name="T4" fmla="*/ 96 w 384"/>
              <a:gd name="T5" fmla="*/ 192 h 432"/>
              <a:gd name="T6" fmla="*/ 0 w 384"/>
              <a:gd name="T7" fmla="*/ 0 h 432"/>
            </a:gdLst>
            <a:ahLst/>
            <a:cxnLst>
              <a:cxn ang="0">
                <a:pos x="T0" y="T1"/>
              </a:cxn>
              <a:cxn ang="0">
                <a:pos x="T2" y="T3"/>
              </a:cxn>
              <a:cxn ang="0">
                <a:pos x="T4" y="T5"/>
              </a:cxn>
              <a:cxn ang="0">
                <a:pos x="T6" y="T7"/>
              </a:cxn>
            </a:cxnLst>
            <a:rect l="0" t="0" r="r" b="b"/>
            <a:pathLst>
              <a:path w="384" h="432">
                <a:moveTo>
                  <a:pt x="384" y="432"/>
                </a:moveTo>
                <a:lnTo>
                  <a:pt x="240" y="96"/>
                </a:lnTo>
                <a:lnTo>
                  <a:pt x="96" y="192"/>
                </a:lnTo>
                <a:lnTo>
                  <a:pt x="0" y="0"/>
                </a:lnTo>
              </a:path>
            </a:pathLst>
          </a:custGeom>
          <a:noFill/>
          <a:ln w="9525">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2" name="Freeform 22"/>
          <p:cNvSpPr>
            <a:spLocks/>
          </p:cNvSpPr>
          <p:nvPr/>
        </p:nvSpPr>
        <p:spPr bwMode="auto">
          <a:xfrm>
            <a:off x="6019800" y="4038600"/>
            <a:ext cx="1676400" cy="990600"/>
          </a:xfrm>
          <a:custGeom>
            <a:avLst/>
            <a:gdLst>
              <a:gd name="T0" fmla="*/ 0 w 1056"/>
              <a:gd name="T1" fmla="*/ 288 h 624"/>
              <a:gd name="T2" fmla="*/ 432 w 1056"/>
              <a:gd name="T3" fmla="*/ 576 h 624"/>
              <a:gd name="T4" fmla="*/ 480 w 1056"/>
              <a:gd name="T5" fmla="*/ 384 h 624"/>
              <a:gd name="T6" fmla="*/ 960 w 1056"/>
              <a:gd name="T7" fmla="*/ 624 h 624"/>
              <a:gd name="T8" fmla="*/ 912 w 1056"/>
              <a:gd name="T9" fmla="*/ 336 h 624"/>
              <a:gd name="T10" fmla="*/ 1056 w 1056"/>
              <a:gd name="T11" fmla="*/ 432 h 624"/>
              <a:gd name="T12" fmla="*/ 816 w 1056"/>
              <a:gd name="T13" fmla="*/ 0 h 624"/>
            </a:gdLst>
            <a:ahLst/>
            <a:cxnLst>
              <a:cxn ang="0">
                <a:pos x="T0" y="T1"/>
              </a:cxn>
              <a:cxn ang="0">
                <a:pos x="T2" y="T3"/>
              </a:cxn>
              <a:cxn ang="0">
                <a:pos x="T4" y="T5"/>
              </a:cxn>
              <a:cxn ang="0">
                <a:pos x="T6" y="T7"/>
              </a:cxn>
              <a:cxn ang="0">
                <a:pos x="T8" y="T9"/>
              </a:cxn>
              <a:cxn ang="0">
                <a:pos x="T10" y="T11"/>
              </a:cxn>
              <a:cxn ang="0">
                <a:pos x="T12" y="T13"/>
              </a:cxn>
            </a:cxnLst>
            <a:rect l="0" t="0" r="r" b="b"/>
            <a:pathLst>
              <a:path w="1056" h="624">
                <a:moveTo>
                  <a:pt x="0" y="288"/>
                </a:moveTo>
                <a:lnTo>
                  <a:pt x="432" y="576"/>
                </a:lnTo>
                <a:lnTo>
                  <a:pt x="480" y="384"/>
                </a:lnTo>
                <a:lnTo>
                  <a:pt x="960" y="624"/>
                </a:lnTo>
                <a:lnTo>
                  <a:pt x="912" y="336"/>
                </a:lnTo>
                <a:lnTo>
                  <a:pt x="1056" y="432"/>
                </a:lnTo>
                <a:lnTo>
                  <a:pt x="816" y="0"/>
                </a:lnTo>
              </a:path>
            </a:pathLst>
          </a:custGeom>
          <a:noFill/>
          <a:ln w="9525">
            <a:solidFill>
              <a:schemeClr val="accent2"/>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3" name="Freeform 23"/>
          <p:cNvSpPr>
            <a:spLocks/>
          </p:cNvSpPr>
          <p:nvPr/>
        </p:nvSpPr>
        <p:spPr bwMode="auto">
          <a:xfrm>
            <a:off x="2590800" y="2667000"/>
            <a:ext cx="838200" cy="609600"/>
          </a:xfrm>
          <a:custGeom>
            <a:avLst/>
            <a:gdLst>
              <a:gd name="T0" fmla="*/ 0 w 528"/>
              <a:gd name="T1" fmla="*/ 384 h 384"/>
              <a:gd name="T2" fmla="*/ 240 w 528"/>
              <a:gd name="T3" fmla="*/ 144 h 384"/>
              <a:gd name="T4" fmla="*/ 240 w 528"/>
              <a:gd name="T5" fmla="*/ 192 h 384"/>
              <a:gd name="T6" fmla="*/ 528 w 528"/>
              <a:gd name="T7" fmla="*/ 0 h 384"/>
            </a:gdLst>
            <a:ahLst/>
            <a:cxnLst>
              <a:cxn ang="0">
                <a:pos x="T0" y="T1"/>
              </a:cxn>
              <a:cxn ang="0">
                <a:pos x="T2" y="T3"/>
              </a:cxn>
              <a:cxn ang="0">
                <a:pos x="T4" y="T5"/>
              </a:cxn>
              <a:cxn ang="0">
                <a:pos x="T6" y="T7"/>
              </a:cxn>
            </a:cxnLst>
            <a:rect l="0" t="0" r="r" b="b"/>
            <a:pathLst>
              <a:path w="528" h="384">
                <a:moveTo>
                  <a:pt x="0" y="384"/>
                </a:moveTo>
                <a:lnTo>
                  <a:pt x="240" y="144"/>
                </a:lnTo>
                <a:lnTo>
                  <a:pt x="240" y="192"/>
                </a:lnTo>
                <a:lnTo>
                  <a:pt x="528" y="0"/>
                </a:ln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4" name="Freeform 24"/>
          <p:cNvSpPr>
            <a:spLocks/>
          </p:cNvSpPr>
          <p:nvPr/>
        </p:nvSpPr>
        <p:spPr bwMode="auto">
          <a:xfrm>
            <a:off x="3657600" y="2743200"/>
            <a:ext cx="304800" cy="1066800"/>
          </a:xfrm>
          <a:custGeom>
            <a:avLst/>
            <a:gdLst>
              <a:gd name="T0" fmla="*/ 0 w 192"/>
              <a:gd name="T1" fmla="*/ 0 h 672"/>
              <a:gd name="T2" fmla="*/ 48 w 192"/>
              <a:gd name="T3" fmla="*/ 336 h 672"/>
              <a:gd name="T4" fmla="*/ 144 w 192"/>
              <a:gd name="T5" fmla="*/ 288 h 672"/>
              <a:gd name="T6" fmla="*/ 192 w 192"/>
              <a:gd name="T7" fmla="*/ 672 h 672"/>
            </a:gdLst>
            <a:ahLst/>
            <a:cxnLst>
              <a:cxn ang="0">
                <a:pos x="T0" y="T1"/>
              </a:cxn>
              <a:cxn ang="0">
                <a:pos x="T2" y="T3"/>
              </a:cxn>
              <a:cxn ang="0">
                <a:pos x="T4" y="T5"/>
              </a:cxn>
              <a:cxn ang="0">
                <a:pos x="T6" y="T7"/>
              </a:cxn>
            </a:cxnLst>
            <a:rect l="0" t="0" r="r" b="b"/>
            <a:pathLst>
              <a:path w="192" h="672">
                <a:moveTo>
                  <a:pt x="0" y="0"/>
                </a:moveTo>
                <a:lnTo>
                  <a:pt x="48" y="336"/>
                </a:lnTo>
                <a:lnTo>
                  <a:pt x="144" y="288"/>
                </a:lnTo>
                <a:lnTo>
                  <a:pt x="192" y="672"/>
                </a:ln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5" name="Freeform 25"/>
          <p:cNvSpPr>
            <a:spLocks/>
          </p:cNvSpPr>
          <p:nvPr/>
        </p:nvSpPr>
        <p:spPr bwMode="auto">
          <a:xfrm>
            <a:off x="3962400" y="2438400"/>
            <a:ext cx="1295400" cy="1371600"/>
          </a:xfrm>
          <a:custGeom>
            <a:avLst/>
            <a:gdLst>
              <a:gd name="T0" fmla="*/ 0 w 720"/>
              <a:gd name="T1" fmla="*/ 768 h 768"/>
              <a:gd name="T2" fmla="*/ 384 w 720"/>
              <a:gd name="T3" fmla="*/ 240 h 768"/>
              <a:gd name="T4" fmla="*/ 432 w 720"/>
              <a:gd name="T5" fmla="*/ 336 h 768"/>
              <a:gd name="T6" fmla="*/ 720 w 720"/>
              <a:gd name="T7" fmla="*/ 0 h 768"/>
            </a:gdLst>
            <a:ahLst/>
            <a:cxnLst>
              <a:cxn ang="0">
                <a:pos x="T0" y="T1"/>
              </a:cxn>
              <a:cxn ang="0">
                <a:pos x="T2" y="T3"/>
              </a:cxn>
              <a:cxn ang="0">
                <a:pos x="T4" y="T5"/>
              </a:cxn>
              <a:cxn ang="0">
                <a:pos x="T6" y="T7"/>
              </a:cxn>
            </a:cxnLst>
            <a:rect l="0" t="0" r="r" b="b"/>
            <a:pathLst>
              <a:path w="720" h="768">
                <a:moveTo>
                  <a:pt x="0" y="768"/>
                </a:moveTo>
                <a:lnTo>
                  <a:pt x="384" y="240"/>
                </a:lnTo>
                <a:lnTo>
                  <a:pt x="432" y="336"/>
                </a:lnTo>
                <a:lnTo>
                  <a:pt x="720" y="0"/>
                </a:ln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6" name="Freeform 26"/>
          <p:cNvSpPr>
            <a:spLocks/>
          </p:cNvSpPr>
          <p:nvPr/>
        </p:nvSpPr>
        <p:spPr bwMode="auto">
          <a:xfrm>
            <a:off x="3733800" y="2667000"/>
            <a:ext cx="2057400" cy="1143000"/>
          </a:xfrm>
          <a:custGeom>
            <a:avLst/>
            <a:gdLst>
              <a:gd name="T0" fmla="*/ 1296 w 1296"/>
              <a:gd name="T1" fmla="*/ 720 h 720"/>
              <a:gd name="T2" fmla="*/ 720 w 1296"/>
              <a:gd name="T3" fmla="*/ 336 h 720"/>
              <a:gd name="T4" fmla="*/ 672 w 1296"/>
              <a:gd name="T5" fmla="*/ 432 h 720"/>
              <a:gd name="T6" fmla="*/ 0 w 1296"/>
              <a:gd name="T7" fmla="*/ 0 h 720"/>
            </a:gdLst>
            <a:ahLst/>
            <a:cxnLst>
              <a:cxn ang="0">
                <a:pos x="T0" y="T1"/>
              </a:cxn>
              <a:cxn ang="0">
                <a:pos x="T2" y="T3"/>
              </a:cxn>
              <a:cxn ang="0">
                <a:pos x="T4" y="T5"/>
              </a:cxn>
              <a:cxn ang="0">
                <a:pos x="T6" y="T7"/>
              </a:cxn>
            </a:cxnLst>
            <a:rect l="0" t="0" r="r" b="b"/>
            <a:pathLst>
              <a:path w="1296" h="720">
                <a:moveTo>
                  <a:pt x="1296" y="720"/>
                </a:moveTo>
                <a:lnTo>
                  <a:pt x="720" y="336"/>
                </a:lnTo>
                <a:lnTo>
                  <a:pt x="672" y="432"/>
                </a:lnTo>
                <a:lnTo>
                  <a:pt x="0" y="0"/>
                </a:ln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7" name="Freeform 27"/>
          <p:cNvSpPr>
            <a:spLocks/>
          </p:cNvSpPr>
          <p:nvPr/>
        </p:nvSpPr>
        <p:spPr bwMode="auto">
          <a:xfrm>
            <a:off x="5943600" y="2667000"/>
            <a:ext cx="1219200" cy="762000"/>
          </a:xfrm>
          <a:custGeom>
            <a:avLst/>
            <a:gdLst>
              <a:gd name="T0" fmla="*/ 768 w 768"/>
              <a:gd name="T1" fmla="*/ 480 h 480"/>
              <a:gd name="T2" fmla="*/ 432 w 768"/>
              <a:gd name="T3" fmla="*/ 240 h 480"/>
              <a:gd name="T4" fmla="*/ 384 w 768"/>
              <a:gd name="T5" fmla="*/ 336 h 480"/>
              <a:gd name="T6" fmla="*/ 0 w 768"/>
              <a:gd name="T7" fmla="*/ 0 h 480"/>
            </a:gdLst>
            <a:ahLst/>
            <a:cxnLst>
              <a:cxn ang="0">
                <a:pos x="T0" y="T1"/>
              </a:cxn>
              <a:cxn ang="0">
                <a:pos x="T2" y="T3"/>
              </a:cxn>
              <a:cxn ang="0">
                <a:pos x="T4" y="T5"/>
              </a:cxn>
              <a:cxn ang="0">
                <a:pos x="T6" y="T7"/>
              </a:cxn>
            </a:cxnLst>
            <a:rect l="0" t="0" r="r" b="b"/>
            <a:pathLst>
              <a:path w="768" h="480">
                <a:moveTo>
                  <a:pt x="768" y="480"/>
                </a:moveTo>
                <a:lnTo>
                  <a:pt x="432" y="240"/>
                </a:lnTo>
                <a:lnTo>
                  <a:pt x="384" y="336"/>
                </a:lnTo>
                <a:lnTo>
                  <a:pt x="0" y="0"/>
                </a:ln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8" name="Freeform 28"/>
          <p:cNvSpPr>
            <a:spLocks/>
          </p:cNvSpPr>
          <p:nvPr/>
        </p:nvSpPr>
        <p:spPr bwMode="auto">
          <a:xfrm>
            <a:off x="5638800" y="2895600"/>
            <a:ext cx="152400" cy="914400"/>
          </a:xfrm>
          <a:custGeom>
            <a:avLst/>
            <a:gdLst>
              <a:gd name="T0" fmla="*/ 96 w 96"/>
              <a:gd name="T1" fmla="*/ 576 h 576"/>
              <a:gd name="T2" fmla="*/ 96 w 96"/>
              <a:gd name="T3" fmla="*/ 192 h 576"/>
              <a:gd name="T4" fmla="*/ 0 w 96"/>
              <a:gd name="T5" fmla="*/ 192 h 576"/>
              <a:gd name="T6" fmla="*/ 0 w 96"/>
              <a:gd name="T7" fmla="*/ 0 h 576"/>
            </a:gdLst>
            <a:ahLst/>
            <a:cxnLst>
              <a:cxn ang="0">
                <a:pos x="T0" y="T1"/>
              </a:cxn>
              <a:cxn ang="0">
                <a:pos x="T2" y="T3"/>
              </a:cxn>
              <a:cxn ang="0">
                <a:pos x="T4" y="T5"/>
              </a:cxn>
              <a:cxn ang="0">
                <a:pos x="T6" y="T7"/>
              </a:cxn>
            </a:cxnLst>
            <a:rect l="0" t="0" r="r" b="b"/>
            <a:pathLst>
              <a:path w="96" h="576">
                <a:moveTo>
                  <a:pt x="96" y="576"/>
                </a:moveTo>
                <a:lnTo>
                  <a:pt x="96" y="192"/>
                </a:lnTo>
                <a:lnTo>
                  <a:pt x="0" y="192"/>
                </a:lnTo>
                <a:lnTo>
                  <a:pt x="0" y="0"/>
                </a:ln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86749" name="Text Box 29"/>
          <p:cNvSpPr txBox="1">
            <a:spLocks noChangeArrowheads="1"/>
          </p:cNvSpPr>
          <p:nvPr/>
        </p:nvSpPr>
        <p:spPr bwMode="auto">
          <a:xfrm>
            <a:off x="3690938" y="1676400"/>
            <a:ext cx="17557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Service Servers</a:t>
            </a:r>
          </a:p>
        </p:txBody>
      </p:sp>
      <p:sp>
        <p:nvSpPr>
          <p:cNvPr id="286750" name="Text Box 30"/>
          <p:cNvSpPr txBox="1">
            <a:spLocks noChangeArrowheads="1"/>
          </p:cNvSpPr>
          <p:nvPr/>
        </p:nvSpPr>
        <p:spPr bwMode="auto">
          <a:xfrm>
            <a:off x="1828800" y="3001963"/>
            <a:ext cx="869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Site</a:t>
            </a:r>
          </a:p>
        </p:txBody>
      </p:sp>
      <p:sp>
        <p:nvSpPr>
          <p:cNvPr id="286751" name="Text Box 31"/>
          <p:cNvSpPr txBox="1">
            <a:spLocks noChangeArrowheads="1"/>
          </p:cNvSpPr>
          <p:nvPr/>
        </p:nvSpPr>
        <p:spPr bwMode="auto">
          <a:xfrm>
            <a:off x="3124200" y="3581400"/>
            <a:ext cx="8699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Site</a:t>
            </a:r>
          </a:p>
        </p:txBody>
      </p:sp>
      <p:sp>
        <p:nvSpPr>
          <p:cNvPr id="286752" name="Text Box 32"/>
          <p:cNvSpPr txBox="1">
            <a:spLocks noChangeArrowheads="1"/>
          </p:cNvSpPr>
          <p:nvPr/>
        </p:nvSpPr>
        <p:spPr bwMode="auto">
          <a:xfrm>
            <a:off x="5791200" y="3611563"/>
            <a:ext cx="869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Site</a:t>
            </a:r>
          </a:p>
        </p:txBody>
      </p:sp>
      <p:sp>
        <p:nvSpPr>
          <p:cNvPr id="286753" name="Text Box 33"/>
          <p:cNvSpPr txBox="1">
            <a:spLocks noChangeArrowheads="1"/>
          </p:cNvSpPr>
          <p:nvPr/>
        </p:nvSpPr>
        <p:spPr bwMode="auto">
          <a:xfrm>
            <a:off x="7062788" y="3078163"/>
            <a:ext cx="869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Site</a:t>
            </a:r>
          </a:p>
        </p:txBody>
      </p:sp>
      <p:sp>
        <p:nvSpPr>
          <p:cNvPr id="286754" name="Text Box 34"/>
          <p:cNvSpPr txBox="1">
            <a:spLocks noChangeArrowheads="1"/>
          </p:cNvSpPr>
          <p:nvPr/>
        </p:nvSpPr>
        <p:spPr bwMode="auto">
          <a:xfrm>
            <a:off x="7696200" y="5562600"/>
            <a:ext cx="1095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Clients</a:t>
            </a:r>
          </a:p>
        </p:txBody>
      </p:sp>
      <p:sp>
        <p:nvSpPr>
          <p:cNvPr id="286755" name="Text Box 35"/>
          <p:cNvSpPr txBox="1">
            <a:spLocks noChangeArrowheads="1"/>
          </p:cNvSpPr>
          <p:nvPr/>
        </p:nvSpPr>
        <p:spPr bwMode="auto">
          <a:xfrm>
            <a:off x="6019800" y="5973763"/>
            <a:ext cx="10953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Clients</a:t>
            </a:r>
          </a:p>
        </p:txBody>
      </p:sp>
      <p:sp>
        <p:nvSpPr>
          <p:cNvPr id="286756" name="Text Box 36"/>
          <p:cNvSpPr txBox="1">
            <a:spLocks noChangeArrowheads="1"/>
          </p:cNvSpPr>
          <p:nvPr/>
        </p:nvSpPr>
        <p:spPr bwMode="auto">
          <a:xfrm>
            <a:off x="4419600" y="5973763"/>
            <a:ext cx="10953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Clients</a:t>
            </a:r>
          </a:p>
        </p:txBody>
      </p:sp>
      <p:sp>
        <p:nvSpPr>
          <p:cNvPr id="286757" name="Text Box 37"/>
          <p:cNvSpPr txBox="1">
            <a:spLocks noChangeArrowheads="1"/>
          </p:cNvSpPr>
          <p:nvPr/>
        </p:nvSpPr>
        <p:spPr bwMode="auto">
          <a:xfrm>
            <a:off x="2743200" y="5943600"/>
            <a:ext cx="10953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Clients</a:t>
            </a:r>
          </a:p>
        </p:txBody>
      </p:sp>
      <p:sp>
        <p:nvSpPr>
          <p:cNvPr id="286758" name="Text Box 38"/>
          <p:cNvSpPr txBox="1">
            <a:spLocks noChangeArrowheads="1"/>
          </p:cNvSpPr>
          <p:nvPr/>
        </p:nvSpPr>
        <p:spPr bwMode="auto">
          <a:xfrm>
            <a:off x="1219200" y="5364163"/>
            <a:ext cx="10953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200">
                <a:effectLst/>
                <a:latin typeface="Tahoma" charset="0"/>
                <a:ea typeface="宋体" charset="-122"/>
              </a:rPr>
              <a:t>Web Clients</a:t>
            </a:r>
          </a:p>
        </p:txBody>
      </p:sp>
    </p:spTree>
    <p:extLst>
      <p:ext uri="{BB962C8B-B14F-4D97-AF65-F5344CB8AC3E}">
        <p14:creationId xmlns:p14="http://schemas.microsoft.com/office/powerpoint/2010/main" val="136834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ltLang="zh-CN" dirty="0">
                <a:ea typeface="宋体" charset="-122"/>
              </a:rPr>
              <a:t>Web Services Overview </a:t>
            </a:r>
            <a:r>
              <a:rPr lang="en-US" altLang="zh-CN" sz="3200" dirty="0">
                <a:ea typeface="宋体" charset="-122"/>
              </a:rPr>
              <a:t>1/2</a:t>
            </a:r>
          </a:p>
        </p:txBody>
      </p:sp>
      <p:sp>
        <p:nvSpPr>
          <p:cNvPr id="310275" name="Rectangle 3"/>
          <p:cNvSpPr>
            <a:spLocks noGrp="1" noChangeArrowheads="1"/>
          </p:cNvSpPr>
          <p:nvPr>
            <p:ph type="body" idx="1"/>
          </p:nvPr>
        </p:nvSpPr>
        <p:spPr>
          <a:xfrm>
            <a:off x="928688" y="1474788"/>
            <a:ext cx="7786687" cy="4375150"/>
          </a:xfrm>
        </p:spPr>
        <p:txBody>
          <a:bodyPr/>
          <a:lstStyle/>
          <a:p>
            <a:r>
              <a:rPr lang="en-US" altLang="zh-CN" sz="2800">
                <a:ea typeface="宋体" charset="-122"/>
              </a:rPr>
              <a:t>For the most part, similar to COM programming</a:t>
            </a:r>
          </a:p>
          <a:p>
            <a:r>
              <a:rPr lang="en-US" altLang="zh-CN" sz="2800">
                <a:ea typeface="宋体" charset="-122"/>
              </a:rPr>
              <a:t>Based on simple, open standards</a:t>
            </a:r>
          </a:p>
          <a:p>
            <a:pPr lvl="1"/>
            <a:r>
              <a:rPr lang="en-US" altLang="zh-CN" sz="2400">
                <a:ea typeface="宋体" charset="-122"/>
              </a:rPr>
              <a:t>XML-based communication</a:t>
            </a:r>
          </a:p>
          <a:p>
            <a:r>
              <a:rPr lang="en-US" altLang="zh-CN" sz="2800">
                <a:ea typeface="宋体" charset="-122"/>
              </a:rPr>
              <a:t>Communication = Messaging</a:t>
            </a:r>
          </a:p>
          <a:p>
            <a:r>
              <a:rPr lang="en-US" altLang="zh-CN" sz="2800">
                <a:ea typeface="宋体" charset="-122"/>
              </a:rPr>
              <a:t>Client and Web Service are “loosely coupled”</a:t>
            </a:r>
          </a:p>
          <a:p>
            <a:r>
              <a:rPr lang="en-US" altLang="zh-CN" sz="2800">
                <a:ea typeface="宋体" charset="-122"/>
              </a:rPr>
              <a:t>URL</a:t>
            </a:r>
            <a:r>
              <a:rPr lang="en-US" altLang="zh-CN" sz="2800">
                <a:ea typeface="宋体" charset="-122"/>
                <a:cs typeface="Arial" charset="0"/>
              </a:rPr>
              <a:t>—</a:t>
            </a:r>
            <a:r>
              <a:rPr lang="en-US" altLang="zh-CN" sz="2800">
                <a:ea typeface="宋体" charset="-122"/>
              </a:rPr>
              <a:t>the key to Web Services</a:t>
            </a:r>
          </a:p>
          <a:p>
            <a:pPr lvl="1"/>
            <a:r>
              <a:rPr lang="en-US" altLang="zh-CN" sz="2000" b="0">
                <a:latin typeface="Lucida Console" charset="0"/>
                <a:ea typeface="宋体" charset="-122"/>
              </a:rPr>
              <a:t>http://&lt;serverName&gt;/&lt;VirtualDir&gt;/</a:t>
            </a:r>
            <a:br>
              <a:rPr lang="en-US" altLang="zh-CN" sz="2000" b="0">
                <a:latin typeface="Lucida Console" charset="0"/>
                <a:ea typeface="宋体" charset="-122"/>
              </a:rPr>
            </a:br>
            <a:r>
              <a:rPr lang="en-US" altLang="zh-CN" sz="2000" b="0">
                <a:latin typeface="Lucida Console" charset="0"/>
                <a:ea typeface="宋体" charset="-122"/>
              </a:rPr>
              <a:t>&lt;fileName&gt;/&lt;methodName&gt;?var=value</a:t>
            </a:r>
          </a:p>
        </p:txBody>
      </p:sp>
    </p:spTree>
    <p:extLst>
      <p:ext uri="{BB962C8B-B14F-4D97-AF65-F5344CB8AC3E}">
        <p14:creationId xmlns:p14="http://schemas.microsoft.com/office/powerpoint/2010/main" val="37687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ltLang="zh-CN">
                <a:ea typeface="宋体" charset="-122"/>
              </a:rPr>
              <a:t>Web Services Overview </a:t>
            </a:r>
            <a:r>
              <a:rPr lang="en-US" altLang="zh-CN" sz="3200">
                <a:ea typeface="宋体" charset="-122"/>
              </a:rPr>
              <a:t>2/2</a:t>
            </a:r>
          </a:p>
        </p:txBody>
      </p:sp>
      <p:sp>
        <p:nvSpPr>
          <p:cNvPr id="311299" name="Rectangle 3"/>
          <p:cNvSpPr>
            <a:spLocks noGrp="1" noChangeArrowheads="1"/>
          </p:cNvSpPr>
          <p:nvPr>
            <p:ph type="body" idx="1"/>
          </p:nvPr>
        </p:nvSpPr>
        <p:spPr>
          <a:xfrm>
            <a:off x="893763" y="1474788"/>
            <a:ext cx="7321550" cy="4405312"/>
          </a:xfrm>
        </p:spPr>
        <p:txBody>
          <a:bodyPr/>
          <a:lstStyle/>
          <a:p>
            <a:r>
              <a:rPr lang="en-US" altLang="zh-CN" sz="2800">
                <a:ea typeface="宋体" charset="-122"/>
              </a:rPr>
              <a:t>Web Service Wire Formats</a:t>
            </a:r>
          </a:p>
          <a:p>
            <a:pPr lvl="1"/>
            <a:r>
              <a:rPr lang="en-US" altLang="zh-CN" sz="2400">
                <a:ea typeface="宋体" charset="-122"/>
              </a:rPr>
              <a:t>HTTP: GET and POST</a:t>
            </a:r>
          </a:p>
          <a:p>
            <a:pPr lvl="1"/>
            <a:r>
              <a:rPr lang="en-US" altLang="zh-CN" sz="2400">
                <a:ea typeface="宋体" charset="-122"/>
              </a:rPr>
              <a:t>SOAP</a:t>
            </a:r>
          </a:p>
          <a:p>
            <a:r>
              <a:rPr lang="en-US" altLang="zh-CN" sz="2800">
                <a:ea typeface="宋体" charset="-122"/>
              </a:rPr>
              <a:t>Web Services Description Language (WSDL)</a:t>
            </a:r>
          </a:p>
          <a:p>
            <a:pPr lvl="1"/>
            <a:r>
              <a:rPr lang="en-US" altLang="zh-CN" sz="2400">
                <a:ea typeface="宋体" charset="-122"/>
              </a:rPr>
              <a:t>XML-based</a:t>
            </a:r>
            <a:endParaRPr lang="de-DE" altLang="zh-CN" sz="2400"/>
          </a:p>
          <a:p>
            <a:pPr lvl="1"/>
            <a:r>
              <a:rPr lang="de-DE" altLang="zh-CN" sz="2400"/>
              <a:t>Abstract description of the Web Service</a:t>
            </a:r>
            <a:endParaRPr lang="en-US" altLang="zh-CN" sz="2400">
              <a:ea typeface="宋体" charset="-122"/>
            </a:endParaRPr>
          </a:p>
          <a:p>
            <a:r>
              <a:rPr lang="en-US" altLang="zh-CN" sz="2800">
                <a:ea typeface="宋体" charset="-122"/>
              </a:rPr>
              <a:t>Transactions</a:t>
            </a:r>
          </a:p>
          <a:p>
            <a:pPr lvl="1"/>
            <a:r>
              <a:rPr lang="en-US" altLang="zh-CN" sz="2400">
                <a:ea typeface="宋体" charset="-122"/>
              </a:rPr>
              <a:t>ASP.NET transactions = </a:t>
            </a:r>
            <a:r>
              <a:rPr lang="de-DE" altLang="zh-CN" sz="2400"/>
              <a:t>COM+</a:t>
            </a:r>
            <a:r>
              <a:rPr lang="en-US" altLang="zh-CN" sz="2400">
                <a:ea typeface="宋体" charset="-122"/>
              </a:rPr>
              <a:t> transactions</a:t>
            </a:r>
          </a:p>
        </p:txBody>
      </p:sp>
    </p:spTree>
    <p:extLst>
      <p:ext uri="{BB962C8B-B14F-4D97-AF65-F5344CB8AC3E}">
        <p14:creationId xmlns:p14="http://schemas.microsoft.com/office/powerpoint/2010/main" val="1287725248"/>
      </p:ext>
    </p:extLst>
  </p:cSld>
  <p:clrMapOvr>
    <a:masterClrMapping/>
  </p:clrMapOvr>
  <p:transition>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7" name="Rectangle 5"/>
          <p:cNvSpPr>
            <a:spLocks noGrp="1" noChangeArrowheads="1"/>
          </p:cNvSpPr>
          <p:nvPr>
            <p:ph type="body" idx="1"/>
          </p:nvPr>
        </p:nvSpPr>
        <p:spPr>
          <a:xfrm>
            <a:off x="533400" y="1219200"/>
            <a:ext cx="8415338" cy="5260975"/>
          </a:xfrm>
          <a:noFill/>
          <a:ln/>
          <a:extLst>
            <a:ext uri="{AF507438-7753-43E0-B8FC-AC1667EBCBE1}">
              <a14:hiddenEffects xmlns:a14="http://schemas.microsoft.com/office/drawing/2010/main">
                <a:effectLst>
                  <a:outerShdw blurRad="63500" dist="71842" dir="2700000" algn="ctr" rotWithShape="0">
                    <a:schemeClr val="bg2">
                      <a:alpha val="74998"/>
                    </a:schemeClr>
                  </a:outerShdw>
                </a:effectLst>
              </a14:hiddenEffects>
            </a:ext>
          </a:extLst>
        </p:spPr>
        <p:txBody>
          <a:bodyPr lIns="92075" tIns="46038" rIns="92075" bIns="46038"/>
          <a:lstStyle/>
          <a:p>
            <a:pPr marL="341313" indent="-341313"/>
            <a:r>
              <a:rPr lang="en-US" altLang="zh-CN" sz="2800">
                <a:ea typeface="宋体" charset="-122"/>
              </a:rPr>
              <a:t>XML </a:t>
            </a:r>
          </a:p>
          <a:p>
            <a:pPr marL="806450" lvl="1" indent="-339725"/>
            <a:r>
              <a:rPr lang="en-US" altLang="zh-CN" sz="2400">
                <a:ea typeface="宋体" charset="-122"/>
              </a:rPr>
              <a:t>Data is sent around in XML because it is schema based and Founding basis of web services</a:t>
            </a:r>
          </a:p>
          <a:p>
            <a:pPr marL="806450" lvl="1" indent="-339725"/>
            <a:r>
              <a:rPr lang="en-US" altLang="zh-CN" sz="2400">
                <a:ea typeface="宋体" charset="-122"/>
              </a:rPr>
              <a:t>Hierarchical structured data passed to and from the web services</a:t>
            </a:r>
          </a:p>
          <a:p>
            <a:pPr marL="341313" indent="-341313"/>
            <a:r>
              <a:rPr lang="en-US" altLang="zh-CN" sz="2800">
                <a:ea typeface="宋体" charset="-122"/>
              </a:rPr>
              <a:t>SOAP – Simple object access protocol</a:t>
            </a:r>
          </a:p>
          <a:p>
            <a:pPr marL="806450" lvl="1" indent="-339725"/>
            <a:r>
              <a:rPr lang="en-US" altLang="zh-CN" sz="2400">
                <a:ea typeface="宋体" charset="-122"/>
              </a:rPr>
              <a:t>Communication Protocol for web services</a:t>
            </a:r>
          </a:p>
          <a:p>
            <a:pPr marL="806450" lvl="1" indent="-339725"/>
            <a:r>
              <a:rPr lang="en-US" altLang="zh-CN" sz="2400">
                <a:ea typeface="宋体" charset="-122"/>
              </a:rPr>
              <a:t>is a W3C standard, present version is 1.0</a:t>
            </a:r>
          </a:p>
          <a:p>
            <a:pPr marL="806450" lvl="1" indent="-339725"/>
            <a:r>
              <a:rPr lang="en-US" altLang="zh-CN" sz="2400">
                <a:ea typeface="宋体" charset="-122"/>
              </a:rPr>
              <a:t>Started as a light-weight way of accessing objects remotely. Remote procedure calls but at the object level, rather than procedure</a:t>
            </a:r>
          </a:p>
          <a:p>
            <a:pPr marL="806450" lvl="1" indent="-339725"/>
            <a:r>
              <a:rPr lang="en-US" altLang="zh-CN" sz="2400">
                <a:ea typeface="宋体" charset="-122"/>
              </a:rPr>
              <a:t>It’s XML with a particular Schema that defines SOAP</a:t>
            </a:r>
          </a:p>
        </p:txBody>
      </p:sp>
      <p:sp>
        <p:nvSpPr>
          <p:cNvPr id="2" name="标题 1"/>
          <p:cNvSpPr>
            <a:spLocks noGrp="1"/>
          </p:cNvSpPr>
          <p:nvPr>
            <p:ph type="title"/>
          </p:nvPr>
        </p:nvSpPr>
        <p:spPr/>
        <p:txBody>
          <a:bodyPr/>
          <a:lstStyle/>
          <a:p>
            <a:r>
              <a:rPr lang="en-US" altLang="zh-CN" dirty="0">
                <a:ea typeface="宋体" charset="-122"/>
              </a:rPr>
              <a:t>The Standards</a:t>
            </a:r>
            <a:endParaRPr kumimoji="1" lang="zh-CN" altLang="en-US" dirty="0"/>
          </a:p>
        </p:txBody>
      </p:sp>
    </p:spTree>
    <p:extLst>
      <p:ext uri="{BB962C8B-B14F-4D97-AF65-F5344CB8AC3E}">
        <p14:creationId xmlns:p14="http://schemas.microsoft.com/office/powerpoint/2010/main" val="458048670"/>
      </p:ext>
    </p:extLst>
  </p:cSld>
  <p:clrMapOvr>
    <a:masterClrMapping/>
  </p:clrMapOvr>
  <p:transition>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1" name="Rectangle 5"/>
          <p:cNvSpPr>
            <a:spLocks noGrp="1" noChangeArrowheads="1"/>
          </p:cNvSpPr>
          <p:nvPr>
            <p:ph type="body" idx="1"/>
          </p:nvPr>
        </p:nvSpPr>
        <p:spPr>
          <a:xfrm>
            <a:off x="512763" y="1327150"/>
            <a:ext cx="8345487" cy="5300663"/>
          </a:xfrm>
          <a:noFill/>
          <a:ln/>
          <a:extLst>
            <a:ext uri="{AF507438-7753-43E0-B8FC-AC1667EBCBE1}">
              <a14:hiddenEffects xmlns:a14="http://schemas.microsoft.com/office/drawing/2010/main">
                <a:effectLst>
                  <a:outerShdw blurRad="63500" dist="71842" dir="2700000" algn="ctr" rotWithShape="0">
                    <a:schemeClr val="bg2">
                      <a:alpha val="74998"/>
                    </a:schemeClr>
                  </a:outerShdw>
                </a:effectLst>
              </a14:hiddenEffects>
            </a:ext>
          </a:extLst>
        </p:spPr>
        <p:txBody>
          <a:bodyPr lIns="92075" tIns="46038" rIns="92075" bIns="46038"/>
          <a:lstStyle/>
          <a:p>
            <a:r>
              <a:rPr lang="en-US" altLang="zh-CN" sz="2800">
                <a:ea typeface="宋体" charset="-122"/>
              </a:rPr>
              <a:t>WSDL – Web Service Definition Language</a:t>
            </a:r>
          </a:p>
          <a:p>
            <a:pPr lvl="1"/>
            <a:r>
              <a:rPr lang="en-US" altLang="zh-CN" sz="2400">
                <a:ea typeface="宋体" charset="-122"/>
              </a:rPr>
              <a:t>The way in which the Web Service’s methods are defined. It defines what methods are available, what the parameters are (and their types) and the return type and its type</a:t>
            </a:r>
          </a:p>
          <a:p>
            <a:pPr lvl="1"/>
            <a:r>
              <a:rPr lang="en-US" altLang="zh-CN" sz="2400">
                <a:ea typeface="宋体" charset="-122"/>
              </a:rPr>
              <a:t>It’s XML with a particular schema that defines it as WSDL</a:t>
            </a:r>
          </a:p>
          <a:p>
            <a:pPr lvl="1"/>
            <a:r>
              <a:rPr lang="en-US" altLang="zh-CN" sz="2400">
                <a:ea typeface="宋体" charset="-122"/>
              </a:rPr>
              <a:t>It also describes the ways in which the web service can be accessed</a:t>
            </a:r>
          </a:p>
          <a:p>
            <a:pPr lvl="2"/>
            <a:r>
              <a:rPr lang="en-US" altLang="zh-CN" sz="2000">
                <a:ea typeface="宋体" charset="-122"/>
              </a:rPr>
              <a:t>SOAP only, or SOAP and…</a:t>
            </a:r>
          </a:p>
          <a:p>
            <a:pPr lvl="2"/>
            <a:r>
              <a:rPr lang="en-US" altLang="zh-CN" sz="2000">
                <a:ea typeface="宋体" charset="-122"/>
              </a:rPr>
              <a:t>HTTP Get</a:t>
            </a:r>
          </a:p>
          <a:p>
            <a:pPr lvl="2"/>
            <a:r>
              <a:rPr lang="en-US" altLang="zh-CN" sz="2000">
                <a:ea typeface="宋体" charset="-122"/>
              </a:rPr>
              <a:t>HTTP Post</a:t>
            </a:r>
          </a:p>
          <a:p>
            <a:pPr lvl="1"/>
            <a:r>
              <a:rPr lang="en-US" altLang="zh-CN" sz="2400">
                <a:ea typeface="宋体" charset="-122"/>
              </a:rPr>
              <a:t>Proxy classes are built by VS.NET for any WSDL you want</a:t>
            </a:r>
          </a:p>
        </p:txBody>
      </p:sp>
      <p:sp>
        <p:nvSpPr>
          <p:cNvPr id="2" name="标题 1"/>
          <p:cNvSpPr>
            <a:spLocks noGrp="1"/>
          </p:cNvSpPr>
          <p:nvPr>
            <p:ph type="title"/>
          </p:nvPr>
        </p:nvSpPr>
        <p:spPr/>
        <p:txBody>
          <a:bodyPr/>
          <a:lstStyle/>
          <a:p>
            <a:r>
              <a:rPr lang="en-US" altLang="zh-CN" dirty="0">
                <a:ea typeface="宋体" charset="-122"/>
              </a:rPr>
              <a:t>The Standards</a:t>
            </a:r>
            <a:endParaRPr kumimoji="1" lang="zh-CN" altLang="en-US" dirty="0"/>
          </a:p>
        </p:txBody>
      </p:sp>
    </p:spTree>
    <p:extLst>
      <p:ext uri="{BB962C8B-B14F-4D97-AF65-F5344CB8AC3E}">
        <p14:creationId xmlns:p14="http://schemas.microsoft.com/office/powerpoint/2010/main" val="1842605842"/>
      </p:ext>
    </p:extLst>
  </p:cSld>
  <p:clrMapOvr>
    <a:masterClrMapping/>
  </p:clrMapOvr>
  <p:transition>
    <p:cover/>
  </p:transition>
</p:sld>
</file>

<file path=ppt/theme/theme1.xml><?xml version="1.0" encoding="utf-8"?>
<a:theme xmlns:a="http://schemas.openxmlformats.org/drawingml/2006/main" name="asiainfo">
  <a:themeElements>
    <a:clrScheme name="asiainfo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asiainfo">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100000"/>
          <a:buFont typeface="Wingdings" pitchFamily="2" charset="2"/>
          <a:buChar char="n"/>
          <a:tabLst/>
          <a:defRPr kumimoji="1" lang="zh-CN" altLang="en-US" sz="1800" b="0" i="0" u="none" strike="noStrike" cap="none" normalizeH="0" baseline="0" smtClean="0">
            <a:ln>
              <a:noFill/>
            </a:ln>
            <a:solidFill>
              <a:schemeClr val="tx1"/>
            </a:solidFill>
            <a:effectLst/>
            <a:latin typeface="Tahoma" pitchFamily="34" charset="0"/>
            <a:ea typeface="华文中宋"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bg1"/>
          </a:buClr>
          <a:buSzPct val="100000"/>
          <a:buFont typeface="Wingdings" pitchFamily="2" charset="2"/>
          <a:buChar char="n"/>
          <a:tabLst/>
          <a:defRPr kumimoji="1" lang="zh-CN" altLang="en-US" sz="1800" b="0" i="0" u="none" strike="noStrike" cap="none" normalizeH="0" baseline="0" smtClean="0">
            <a:ln>
              <a:noFill/>
            </a:ln>
            <a:solidFill>
              <a:schemeClr val="tx1"/>
            </a:solidFill>
            <a:effectLst/>
            <a:latin typeface="Tahoma" pitchFamily="34" charset="0"/>
            <a:ea typeface="华文中宋" pitchFamily="2" charset="-122"/>
          </a:defRPr>
        </a:defPPr>
      </a:lstStyle>
    </a:lnDef>
  </a:objectDefaults>
  <a:extraClrSchemeLst>
    <a:extraClrScheme>
      <a:clrScheme name="asiainfo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asiainfo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asiainfo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asiainfo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asiainfo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asiainfo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asiainfo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F:\素材\PPt参考\内参\asiainfo.pot</Template>
  <TotalTime>16936</TotalTime>
  <Words>1511</Words>
  <Application>Microsoft Macintosh PowerPoint</Application>
  <PresentationFormat>全屏显示(4:3)</PresentationFormat>
  <Paragraphs>282</Paragraphs>
  <Slides>28</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6" baseType="lpstr">
      <vt:lpstr>Comic Sans MS</vt:lpstr>
      <vt:lpstr>Courier New</vt:lpstr>
      <vt:lpstr>Lucida Console</vt:lpstr>
      <vt:lpstr>Tahoma</vt:lpstr>
      <vt:lpstr>Times New Roman</vt:lpstr>
      <vt:lpstr>Wingdings</vt:lpstr>
      <vt:lpstr>asiainfo</vt:lpstr>
      <vt:lpstr>Image</vt:lpstr>
      <vt:lpstr>B/S体系软件设计</vt:lpstr>
      <vt:lpstr>SOA</vt:lpstr>
      <vt:lpstr>Web Service</vt:lpstr>
      <vt:lpstr>Example Scenario</vt:lpstr>
      <vt:lpstr>Web Service</vt:lpstr>
      <vt:lpstr>Web Services Overview 1/2</vt:lpstr>
      <vt:lpstr>Web Services Overview 2/2</vt:lpstr>
      <vt:lpstr>The Standards</vt:lpstr>
      <vt:lpstr>The Standards</vt:lpstr>
      <vt:lpstr>The Standards</vt:lpstr>
      <vt:lpstr>Mapping the protocols</vt:lpstr>
      <vt:lpstr>SOAP example </vt:lpstr>
      <vt:lpstr>SOAP Intuition</vt:lpstr>
      <vt:lpstr>PowerPoint 演示文稿</vt:lpstr>
      <vt:lpstr>PowerPoint 演示文稿</vt:lpstr>
      <vt:lpstr>SOAP: What it’s NOT</vt:lpstr>
      <vt:lpstr>SOAP: Analysis</vt:lpstr>
      <vt:lpstr>SOAP:Analysis</vt:lpstr>
      <vt:lpstr>SOAP: Analysis</vt:lpstr>
      <vt:lpstr>SOAP: Analysis</vt:lpstr>
      <vt:lpstr>SOAP: What can it teach us?</vt:lpstr>
      <vt:lpstr>SOAP: Summary</vt:lpstr>
      <vt:lpstr>Web Service的应用场合</vt:lpstr>
      <vt:lpstr>REST</vt:lpstr>
      <vt:lpstr>REST设计原则</vt:lpstr>
      <vt:lpstr>无状态</vt:lpstr>
      <vt:lpstr>REST操作</vt:lpstr>
      <vt:lpstr>如何设计好的Restful API</vt:lpstr>
    </vt:vector>
  </TitlesOfParts>
  <Company>hzkj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User</cp:lastModifiedBy>
  <cp:revision>557</cp:revision>
  <dcterms:created xsi:type="dcterms:W3CDTF">2004-07-09T06:17:27Z</dcterms:created>
  <dcterms:modified xsi:type="dcterms:W3CDTF">2021-05-06T14:12:45Z</dcterms:modified>
</cp:coreProperties>
</file>