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va Sans" panose="020B0604020202020204" charset="0"/>
      <p:regular r:id="rId21"/>
    </p:embeddedFont>
    <p:embeddedFont>
      <p:font typeface="Canva Sans Bold" panose="020B0604020202020204" charset="0"/>
      <p:regular r:id="rId22"/>
    </p:embeddedFont>
    <p:embeddedFont>
      <p:font typeface="DM Sans Bold" panose="020B0604020202020204" charset="0"/>
      <p:regular r:id="rId23"/>
    </p:embeddedFont>
    <p:embeddedFont>
      <p:font typeface="Libre Baskerville" panose="020B0604020202020204" charset="0"/>
      <p:regular r:id="rId24"/>
    </p:embeddedFont>
    <p:embeddedFont>
      <p:font typeface="Libre Baskerville Bold" panose="020B0604020202020204" charset="0"/>
      <p:regular r:id="rId25"/>
    </p:embeddedFont>
    <p:embeddedFont>
      <p:font typeface="Libre Baskerville Italics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4.svg"/><Relationship Id="rId7" Type="http://schemas.openxmlformats.org/officeDocument/2006/relationships/image" Target="../media/image2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9990699" y="2057400"/>
            <a:ext cx="8345930" cy="8285233"/>
          </a:xfrm>
          <a:custGeom>
            <a:avLst/>
            <a:gdLst/>
            <a:ahLst/>
            <a:cxnLst/>
            <a:rect l="l" t="t" r="r" b="b"/>
            <a:pathLst>
              <a:path w="8345930" h="8285233">
                <a:moveTo>
                  <a:pt x="0" y="8285233"/>
                </a:moveTo>
                <a:lnTo>
                  <a:pt x="8345930" y="8285233"/>
                </a:lnTo>
                <a:lnTo>
                  <a:pt x="8345930" y="0"/>
                </a:lnTo>
                <a:lnTo>
                  <a:pt x="0" y="0"/>
                </a:lnTo>
                <a:lnTo>
                  <a:pt x="0" y="82852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76200" y="0"/>
            <a:ext cx="8345930" cy="8285233"/>
          </a:xfrm>
          <a:custGeom>
            <a:avLst/>
            <a:gdLst/>
            <a:ahLst/>
            <a:cxnLst/>
            <a:rect l="l" t="t" r="r" b="b"/>
            <a:pathLst>
              <a:path w="8345930" h="8285233">
                <a:moveTo>
                  <a:pt x="8345930" y="0"/>
                </a:moveTo>
                <a:lnTo>
                  <a:pt x="0" y="0"/>
                </a:lnTo>
                <a:lnTo>
                  <a:pt x="0" y="8285233"/>
                </a:lnTo>
                <a:lnTo>
                  <a:pt x="8345930" y="8285233"/>
                </a:lnTo>
                <a:lnTo>
                  <a:pt x="83459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866655" y="6531492"/>
            <a:ext cx="9701984" cy="1287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 b="1">
                <a:solidFill>
                  <a:srgbClr val="000000">
                    <a:alpha val="58824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GEORGE JOSEPH(244102103)</a:t>
            </a:r>
          </a:p>
          <a:p>
            <a:pPr algn="ctr">
              <a:lnSpc>
                <a:spcPts val="5179"/>
              </a:lnSpc>
            </a:pPr>
            <a:r>
              <a:rPr lang="en-US" sz="3699" b="1">
                <a:solidFill>
                  <a:srgbClr val="000000">
                    <a:alpha val="58824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DRASHTI DOSHI(244102102)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4589" y="4225129"/>
            <a:ext cx="16818822" cy="173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2"/>
              </a:lnSpc>
            </a:pPr>
            <a:r>
              <a:rPr lang="en-US" sz="4937" b="1">
                <a:solidFill>
                  <a:srgbClr val="333C4A"/>
                </a:solidFill>
                <a:latin typeface="DM Sans Bold"/>
                <a:ea typeface="DM Sans Bold"/>
                <a:cs typeface="DM Sans Bold"/>
                <a:sym typeface="DM Sans Bold"/>
              </a:rPr>
              <a:t>A BIDIRECTIONAL BATTERY CHARGER WITH MODULAR</a:t>
            </a:r>
          </a:p>
          <a:p>
            <a:pPr algn="ctr">
              <a:lnSpc>
                <a:spcPts val="6912"/>
              </a:lnSpc>
            </a:pPr>
            <a:r>
              <a:rPr lang="en-US" sz="4937" b="1">
                <a:solidFill>
                  <a:srgbClr val="333C4A"/>
                </a:solidFill>
                <a:latin typeface="DM Sans Bold"/>
                <a:ea typeface="DM Sans Bold"/>
                <a:cs typeface="DM Sans Bold"/>
                <a:sym typeface="DM Sans Bold"/>
              </a:rPr>
              <a:t>Integrated Charge Equalization Circuit</a:t>
            </a:r>
          </a:p>
        </p:txBody>
      </p:sp>
      <p:sp>
        <p:nvSpPr>
          <p:cNvPr id="6" name="Freeform 6"/>
          <p:cNvSpPr/>
          <p:nvPr/>
        </p:nvSpPr>
        <p:spPr>
          <a:xfrm>
            <a:off x="-902108" y="7200900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4375546" y="-1754332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39801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980133" y="0"/>
                </a:lnTo>
                <a:lnTo>
                  <a:pt x="39801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005106" y="3036431"/>
            <a:ext cx="6339294" cy="10458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06"/>
              </a:lnSpc>
              <a:spcBef>
                <a:spcPct val="0"/>
              </a:spcBef>
            </a:pPr>
            <a:r>
              <a:rPr lang="en-US" sz="6075" b="1" dirty="0">
                <a:solidFill>
                  <a:srgbClr val="495664"/>
                </a:solidFill>
                <a:latin typeface="DM Sans Bold"/>
                <a:ea typeface="DM Sans Bold"/>
                <a:cs typeface="DM Sans Bold"/>
                <a:sym typeface="DM Sans Bold"/>
              </a:rPr>
              <a:t>EE665-Project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13308" y="560304"/>
            <a:ext cx="10606644" cy="936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5500" b="1">
                <a:solidFill>
                  <a:srgbClr val="333C4A"/>
                </a:solidFill>
                <a:latin typeface="DM Sans Bold"/>
                <a:ea typeface="DM Sans Bold"/>
                <a:cs typeface="DM Sans Bold"/>
                <a:sym typeface="DM Sans Bold"/>
              </a:rPr>
              <a:t>Simulation Parameters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2886579" y="0"/>
            <a:ext cx="5401421" cy="2993833"/>
          </a:xfrm>
          <a:custGeom>
            <a:avLst/>
            <a:gdLst/>
            <a:ahLst/>
            <a:cxnLst/>
            <a:rect l="l" t="t" r="r" b="b"/>
            <a:pathLst>
              <a:path w="5401421" h="2993833">
                <a:moveTo>
                  <a:pt x="5401421" y="0"/>
                </a:moveTo>
                <a:lnTo>
                  <a:pt x="0" y="0"/>
                </a:lnTo>
                <a:lnTo>
                  <a:pt x="0" y="2993833"/>
                </a:lnTo>
                <a:lnTo>
                  <a:pt x="5401421" y="2993833"/>
                </a:lnTo>
                <a:lnTo>
                  <a:pt x="54014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79423" y="-2617884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4114800"/>
                </a:moveTo>
                <a:lnTo>
                  <a:pt x="3980133" y="4114800"/>
                </a:lnTo>
                <a:lnTo>
                  <a:pt x="398013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5507358" y="8790084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3980134" y="0"/>
                </a:moveTo>
                <a:lnTo>
                  <a:pt x="0" y="0"/>
                </a:lnTo>
                <a:lnTo>
                  <a:pt x="0" y="4114800"/>
                </a:lnTo>
                <a:lnTo>
                  <a:pt x="3980134" y="4114800"/>
                </a:lnTo>
                <a:lnTo>
                  <a:pt x="39801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3308" y="1732944"/>
            <a:ext cx="11473271" cy="7358238"/>
          </a:xfrm>
          <a:custGeom>
            <a:avLst/>
            <a:gdLst/>
            <a:ahLst/>
            <a:cxnLst/>
            <a:rect l="l" t="t" r="r" b="b"/>
            <a:pathLst>
              <a:path w="11473271" h="7358238">
                <a:moveTo>
                  <a:pt x="0" y="0"/>
                </a:moveTo>
                <a:lnTo>
                  <a:pt x="11473271" y="0"/>
                </a:lnTo>
                <a:lnTo>
                  <a:pt x="11473271" y="7358238"/>
                </a:lnTo>
                <a:lnTo>
                  <a:pt x="0" y="73582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13308" y="560304"/>
            <a:ext cx="10606644" cy="936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5500" b="1">
                <a:solidFill>
                  <a:srgbClr val="333C4A"/>
                </a:solidFill>
                <a:latin typeface="DM Sans Bold"/>
                <a:ea typeface="DM Sans Bold"/>
                <a:cs typeface="DM Sans Bold"/>
                <a:sym typeface="DM Sans Bold"/>
              </a:rPr>
              <a:t>Simulation Diagram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2886579" y="0"/>
            <a:ext cx="5401421" cy="2993833"/>
          </a:xfrm>
          <a:custGeom>
            <a:avLst/>
            <a:gdLst/>
            <a:ahLst/>
            <a:cxnLst/>
            <a:rect l="l" t="t" r="r" b="b"/>
            <a:pathLst>
              <a:path w="5401421" h="2993833">
                <a:moveTo>
                  <a:pt x="5401421" y="0"/>
                </a:moveTo>
                <a:lnTo>
                  <a:pt x="0" y="0"/>
                </a:lnTo>
                <a:lnTo>
                  <a:pt x="0" y="2993833"/>
                </a:lnTo>
                <a:lnTo>
                  <a:pt x="5401421" y="2993833"/>
                </a:lnTo>
                <a:lnTo>
                  <a:pt x="54014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79423" y="-2617884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4114800"/>
                </a:moveTo>
                <a:lnTo>
                  <a:pt x="3980133" y="4114800"/>
                </a:lnTo>
                <a:lnTo>
                  <a:pt x="398013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5507358" y="8790084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3980134" y="0"/>
                </a:moveTo>
                <a:lnTo>
                  <a:pt x="0" y="0"/>
                </a:lnTo>
                <a:lnTo>
                  <a:pt x="0" y="4114800"/>
                </a:lnTo>
                <a:lnTo>
                  <a:pt x="3980134" y="4114800"/>
                </a:lnTo>
                <a:lnTo>
                  <a:pt x="39801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1044" y="1496916"/>
            <a:ext cx="11065002" cy="4070029"/>
          </a:xfrm>
          <a:custGeom>
            <a:avLst/>
            <a:gdLst/>
            <a:ahLst/>
            <a:cxnLst/>
            <a:rect l="l" t="t" r="r" b="b"/>
            <a:pathLst>
              <a:path w="11065002" h="4070029">
                <a:moveTo>
                  <a:pt x="0" y="0"/>
                </a:moveTo>
                <a:lnTo>
                  <a:pt x="11065002" y="0"/>
                </a:lnTo>
                <a:lnTo>
                  <a:pt x="11065002" y="4070029"/>
                </a:lnTo>
                <a:lnTo>
                  <a:pt x="0" y="40700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5984" y="4882516"/>
            <a:ext cx="13315121" cy="46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 Circuit</a:t>
            </a:r>
          </a:p>
        </p:txBody>
      </p:sp>
      <p:sp>
        <p:nvSpPr>
          <p:cNvPr id="9" name="Freeform 9"/>
          <p:cNvSpPr/>
          <p:nvPr/>
        </p:nvSpPr>
        <p:spPr>
          <a:xfrm>
            <a:off x="1413308" y="5917534"/>
            <a:ext cx="11062738" cy="4027334"/>
          </a:xfrm>
          <a:custGeom>
            <a:avLst/>
            <a:gdLst/>
            <a:ahLst/>
            <a:cxnLst/>
            <a:rect l="l" t="t" r="r" b="b"/>
            <a:pathLst>
              <a:path w="11062738" h="4027334">
                <a:moveTo>
                  <a:pt x="0" y="0"/>
                </a:moveTo>
                <a:lnTo>
                  <a:pt x="11062738" y="0"/>
                </a:lnTo>
                <a:lnTo>
                  <a:pt x="11062738" y="4027334"/>
                </a:lnTo>
                <a:lnTo>
                  <a:pt x="0" y="40273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97163" y="9298941"/>
            <a:ext cx="13315121" cy="46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PLL and Reference Generation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13308" y="560304"/>
            <a:ext cx="10606644" cy="936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5500" b="1">
                <a:solidFill>
                  <a:srgbClr val="333C4A"/>
                </a:solidFill>
                <a:latin typeface="DM Sans Bold"/>
                <a:ea typeface="DM Sans Bold"/>
                <a:cs typeface="DM Sans Bold"/>
                <a:sym typeface="DM Sans Bold"/>
              </a:rPr>
              <a:t>Simulation Diagram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12886579" y="0"/>
            <a:ext cx="5401421" cy="2993833"/>
          </a:xfrm>
          <a:custGeom>
            <a:avLst/>
            <a:gdLst/>
            <a:ahLst/>
            <a:cxnLst/>
            <a:rect l="l" t="t" r="r" b="b"/>
            <a:pathLst>
              <a:path w="5401421" h="2993833">
                <a:moveTo>
                  <a:pt x="5401421" y="0"/>
                </a:moveTo>
                <a:lnTo>
                  <a:pt x="0" y="0"/>
                </a:lnTo>
                <a:lnTo>
                  <a:pt x="0" y="2993833"/>
                </a:lnTo>
                <a:lnTo>
                  <a:pt x="5401421" y="2993833"/>
                </a:lnTo>
                <a:lnTo>
                  <a:pt x="54014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79423" y="-2617884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4114800"/>
                </a:moveTo>
                <a:lnTo>
                  <a:pt x="3980133" y="4114800"/>
                </a:lnTo>
                <a:lnTo>
                  <a:pt x="398013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5507358" y="8790084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3980134" y="0"/>
                </a:moveTo>
                <a:lnTo>
                  <a:pt x="0" y="0"/>
                </a:lnTo>
                <a:lnTo>
                  <a:pt x="0" y="4114800"/>
                </a:lnTo>
                <a:lnTo>
                  <a:pt x="3980134" y="4114800"/>
                </a:lnTo>
                <a:lnTo>
                  <a:pt x="39801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3308" y="1678003"/>
            <a:ext cx="8745390" cy="7293167"/>
          </a:xfrm>
          <a:custGeom>
            <a:avLst/>
            <a:gdLst/>
            <a:ahLst/>
            <a:cxnLst/>
            <a:rect l="l" t="t" r="r" b="b"/>
            <a:pathLst>
              <a:path w="8745390" h="7293167">
                <a:moveTo>
                  <a:pt x="0" y="0"/>
                </a:moveTo>
                <a:lnTo>
                  <a:pt x="8745390" y="0"/>
                </a:lnTo>
                <a:lnTo>
                  <a:pt x="8745390" y="7293167"/>
                </a:lnTo>
                <a:lnTo>
                  <a:pt x="0" y="72931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785" r="-2595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542310" y="9095106"/>
            <a:ext cx="13315121" cy="464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Switching Control Logic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1990067" y="9637135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4114800"/>
                </a:moveTo>
                <a:lnTo>
                  <a:pt x="3980134" y="4114800"/>
                </a:lnTo>
                <a:lnTo>
                  <a:pt x="3980134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6297933" y="-3410383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4114800"/>
                </a:moveTo>
                <a:lnTo>
                  <a:pt x="3980134" y="4114800"/>
                </a:lnTo>
                <a:lnTo>
                  <a:pt x="3980134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0" y="0"/>
            <a:ext cx="2973687" cy="3839493"/>
          </a:xfrm>
          <a:custGeom>
            <a:avLst/>
            <a:gdLst/>
            <a:ahLst/>
            <a:cxnLst/>
            <a:rect l="l" t="t" r="r" b="b"/>
            <a:pathLst>
              <a:path w="2973687" h="3839493">
                <a:moveTo>
                  <a:pt x="2973687" y="3839493"/>
                </a:moveTo>
                <a:lnTo>
                  <a:pt x="0" y="3839493"/>
                </a:lnTo>
                <a:lnTo>
                  <a:pt x="0" y="0"/>
                </a:lnTo>
                <a:lnTo>
                  <a:pt x="2973687" y="0"/>
                </a:lnTo>
                <a:lnTo>
                  <a:pt x="2973687" y="383949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314313" y="6447507"/>
            <a:ext cx="2973687" cy="3839493"/>
          </a:xfrm>
          <a:custGeom>
            <a:avLst/>
            <a:gdLst/>
            <a:ahLst/>
            <a:cxnLst/>
            <a:rect l="l" t="t" r="r" b="b"/>
            <a:pathLst>
              <a:path w="2973687" h="3839493">
                <a:moveTo>
                  <a:pt x="0" y="0"/>
                </a:moveTo>
                <a:lnTo>
                  <a:pt x="2973687" y="0"/>
                </a:lnTo>
                <a:lnTo>
                  <a:pt x="2973687" y="3839493"/>
                </a:lnTo>
                <a:lnTo>
                  <a:pt x="0" y="38394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86799" y="1919747"/>
            <a:ext cx="7620780" cy="3449197"/>
          </a:xfrm>
          <a:custGeom>
            <a:avLst/>
            <a:gdLst/>
            <a:ahLst/>
            <a:cxnLst/>
            <a:rect l="l" t="t" r="r" b="b"/>
            <a:pathLst>
              <a:path w="7620780" h="3449197">
                <a:moveTo>
                  <a:pt x="0" y="0"/>
                </a:moveTo>
                <a:lnTo>
                  <a:pt x="7620780" y="0"/>
                </a:lnTo>
                <a:lnTo>
                  <a:pt x="7620780" y="3449196"/>
                </a:lnTo>
                <a:lnTo>
                  <a:pt x="0" y="34491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86799" y="5816618"/>
            <a:ext cx="7620780" cy="3449197"/>
          </a:xfrm>
          <a:custGeom>
            <a:avLst/>
            <a:gdLst/>
            <a:ahLst/>
            <a:cxnLst/>
            <a:rect l="l" t="t" r="r" b="b"/>
            <a:pathLst>
              <a:path w="7620780" h="3449197">
                <a:moveTo>
                  <a:pt x="0" y="0"/>
                </a:moveTo>
                <a:lnTo>
                  <a:pt x="7620780" y="0"/>
                </a:lnTo>
                <a:lnTo>
                  <a:pt x="7620780" y="3449197"/>
                </a:lnTo>
                <a:lnTo>
                  <a:pt x="0" y="34491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144000" y="3075478"/>
            <a:ext cx="8595166" cy="3211183"/>
          </a:xfrm>
          <a:custGeom>
            <a:avLst/>
            <a:gdLst/>
            <a:ahLst/>
            <a:cxnLst/>
            <a:rect l="l" t="t" r="r" b="b"/>
            <a:pathLst>
              <a:path w="8595166" h="3211183">
                <a:moveTo>
                  <a:pt x="0" y="0"/>
                </a:moveTo>
                <a:lnTo>
                  <a:pt x="8595166" y="0"/>
                </a:lnTo>
                <a:lnTo>
                  <a:pt x="8595166" y="3211183"/>
                </a:lnTo>
                <a:lnTo>
                  <a:pt x="0" y="32111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-1666759" y="473716"/>
            <a:ext cx="11465397" cy="995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 b="1">
                <a:solidFill>
                  <a:srgbClr val="333C4A"/>
                </a:solidFill>
                <a:latin typeface="DM Sans Bold"/>
                <a:ea typeface="DM Sans Bold"/>
                <a:cs typeface="DM Sans Bold"/>
                <a:sym typeface="DM Sans Bold"/>
              </a:rPr>
              <a:t>Result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9990699" y="2057400"/>
            <a:ext cx="8345930" cy="8285233"/>
          </a:xfrm>
          <a:custGeom>
            <a:avLst/>
            <a:gdLst/>
            <a:ahLst/>
            <a:cxnLst/>
            <a:rect l="l" t="t" r="r" b="b"/>
            <a:pathLst>
              <a:path w="8345930" h="8285233">
                <a:moveTo>
                  <a:pt x="0" y="8285233"/>
                </a:moveTo>
                <a:lnTo>
                  <a:pt x="8345930" y="8285233"/>
                </a:lnTo>
                <a:lnTo>
                  <a:pt x="8345930" y="0"/>
                </a:lnTo>
                <a:lnTo>
                  <a:pt x="0" y="0"/>
                </a:lnTo>
                <a:lnTo>
                  <a:pt x="0" y="82852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989010" y="-1754332"/>
            <a:ext cx="3366669" cy="3480579"/>
          </a:xfrm>
          <a:custGeom>
            <a:avLst/>
            <a:gdLst/>
            <a:ahLst/>
            <a:cxnLst/>
            <a:rect l="l" t="t" r="r" b="b"/>
            <a:pathLst>
              <a:path w="3366669" h="3480579">
                <a:moveTo>
                  <a:pt x="3366669" y="3480579"/>
                </a:moveTo>
                <a:lnTo>
                  <a:pt x="0" y="3480579"/>
                </a:lnTo>
                <a:lnTo>
                  <a:pt x="0" y="0"/>
                </a:lnTo>
                <a:lnTo>
                  <a:pt x="3366669" y="0"/>
                </a:lnTo>
                <a:lnTo>
                  <a:pt x="3366669" y="348057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1726247"/>
            <a:ext cx="14671524" cy="6110447"/>
          </a:xfrm>
          <a:custGeom>
            <a:avLst/>
            <a:gdLst/>
            <a:ahLst/>
            <a:cxnLst/>
            <a:rect l="l" t="t" r="r" b="b"/>
            <a:pathLst>
              <a:path w="14671524" h="6110447">
                <a:moveTo>
                  <a:pt x="0" y="0"/>
                </a:moveTo>
                <a:lnTo>
                  <a:pt x="14671524" y="0"/>
                </a:lnTo>
                <a:lnTo>
                  <a:pt x="14671524" y="6110448"/>
                </a:lnTo>
                <a:lnTo>
                  <a:pt x="0" y="61104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48" t="-341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48062"/>
            <a:ext cx="10476346" cy="936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5500" b="1">
                <a:solidFill>
                  <a:srgbClr val="333C4A"/>
                </a:solidFill>
                <a:latin typeface="DM Sans Bold"/>
                <a:ea typeface="DM Sans Bold"/>
                <a:cs typeface="DM Sans Bold"/>
                <a:sym typeface="DM Sans Bold"/>
              </a:rPr>
              <a:t>Strengths And Limitations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55925" y="7937031"/>
            <a:ext cx="13087681" cy="1472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95"/>
              </a:lnSpc>
            </a:pPr>
            <a:r>
              <a:rPr lang="en-US" sz="8639" b="1">
                <a:solidFill>
                  <a:srgbClr val="333C4A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 flipV="1">
            <a:off x="9990699" y="2057400"/>
            <a:ext cx="8345930" cy="8285233"/>
          </a:xfrm>
          <a:custGeom>
            <a:avLst/>
            <a:gdLst/>
            <a:ahLst/>
            <a:cxnLst/>
            <a:rect l="l" t="t" r="r" b="b"/>
            <a:pathLst>
              <a:path w="8345930" h="8285233">
                <a:moveTo>
                  <a:pt x="0" y="8285233"/>
                </a:moveTo>
                <a:lnTo>
                  <a:pt x="8345930" y="8285233"/>
                </a:lnTo>
                <a:lnTo>
                  <a:pt x="8345930" y="0"/>
                </a:lnTo>
                <a:lnTo>
                  <a:pt x="0" y="0"/>
                </a:lnTo>
                <a:lnTo>
                  <a:pt x="0" y="82852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-76200" y="0"/>
            <a:ext cx="8345930" cy="8285233"/>
          </a:xfrm>
          <a:custGeom>
            <a:avLst/>
            <a:gdLst/>
            <a:ahLst/>
            <a:cxnLst/>
            <a:rect l="l" t="t" r="r" b="b"/>
            <a:pathLst>
              <a:path w="8345930" h="8285233">
                <a:moveTo>
                  <a:pt x="8345930" y="0"/>
                </a:moveTo>
                <a:lnTo>
                  <a:pt x="0" y="0"/>
                </a:lnTo>
                <a:lnTo>
                  <a:pt x="0" y="8285233"/>
                </a:lnTo>
                <a:lnTo>
                  <a:pt x="8345930" y="8285233"/>
                </a:lnTo>
                <a:lnTo>
                  <a:pt x="834593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02108" y="7200900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4375546" y="-1754332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398013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980133" y="0"/>
                </a:lnTo>
                <a:lnTo>
                  <a:pt x="3980133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96688" y="1130298"/>
            <a:ext cx="4242112" cy="927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 dirty="0">
                <a:solidFill>
                  <a:srgbClr val="333C4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96688" y="2670686"/>
            <a:ext cx="14973698" cy="1471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[1] N. Tashakor, E. Farjah, and T. Ghanbari, “A Bidirectional Battery Charger With Modular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Integrated Charge Equalization Circuit,” IEEE Transactions on Power Electronics, vol. 32,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no. 3, pp. 2133–2143, Mar. 2017.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7293167"/>
            <a:ext cx="5401421" cy="2993833"/>
          </a:xfrm>
          <a:custGeom>
            <a:avLst/>
            <a:gdLst/>
            <a:ahLst/>
            <a:cxnLst/>
            <a:rect l="l" t="t" r="r" b="b"/>
            <a:pathLst>
              <a:path w="5401421" h="2993833">
                <a:moveTo>
                  <a:pt x="0" y="2993833"/>
                </a:moveTo>
                <a:lnTo>
                  <a:pt x="5401421" y="2993833"/>
                </a:lnTo>
                <a:lnTo>
                  <a:pt x="5401421" y="0"/>
                </a:lnTo>
                <a:lnTo>
                  <a:pt x="0" y="0"/>
                </a:lnTo>
                <a:lnTo>
                  <a:pt x="0" y="29938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21182" y="569815"/>
            <a:ext cx="11465397" cy="927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1">
                <a:solidFill>
                  <a:srgbClr val="333C4A"/>
                </a:solidFill>
                <a:latin typeface="DM Sans Bold"/>
                <a:ea typeface="DM Sans Bold"/>
                <a:cs typeface="DM Sans Bold"/>
                <a:sym typeface="DM Sans Bold"/>
              </a:rPr>
              <a:t>Motivation and Objective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2886579" y="0"/>
            <a:ext cx="5401421" cy="2993833"/>
          </a:xfrm>
          <a:custGeom>
            <a:avLst/>
            <a:gdLst/>
            <a:ahLst/>
            <a:cxnLst/>
            <a:rect l="l" t="t" r="r" b="b"/>
            <a:pathLst>
              <a:path w="5401421" h="2993833">
                <a:moveTo>
                  <a:pt x="5401421" y="0"/>
                </a:moveTo>
                <a:lnTo>
                  <a:pt x="0" y="0"/>
                </a:lnTo>
                <a:lnTo>
                  <a:pt x="0" y="2993833"/>
                </a:lnTo>
                <a:lnTo>
                  <a:pt x="5401421" y="2993833"/>
                </a:lnTo>
                <a:lnTo>
                  <a:pt x="54014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-1279423" y="-2617884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4114800"/>
                </a:moveTo>
                <a:lnTo>
                  <a:pt x="3980133" y="4114800"/>
                </a:lnTo>
                <a:lnTo>
                  <a:pt x="398013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15507358" y="8790084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3980134" y="0"/>
                </a:moveTo>
                <a:lnTo>
                  <a:pt x="0" y="0"/>
                </a:lnTo>
                <a:lnTo>
                  <a:pt x="0" y="4114800"/>
                </a:lnTo>
                <a:lnTo>
                  <a:pt x="3980134" y="4114800"/>
                </a:lnTo>
                <a:lnTo>
                  <a:pt x="39801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725336"/>
            <a:ext cx="16562214" cy="5791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397" lvl="1" indent="-366699" algn="just">
              <a:lnSpc>
                <a:spcPts val="6624"/>
              </a:lnSpc>
              <a:buFont typeface="Arial"/>
              <a:buChar char="•"/>
            </a:pPr>
            <a:r>
              <a:rPr lang="en-US" sz="3396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Growing need for high-voltage, reliable EV battery packs and smart charging.</a:t>
            </a:r>
          </a:p>
          <a:p>
            <a:pPr marL="733397" lvl="1" indent="-366699" algn="just">
              <a:lnSpc>
                <a:spcPts val="6624"/>
              </a:lnSpc>
              <a:buFont typeface="Arial"/>
              <a:buChar char="•"/>
            </a:pPr>
            <a:r>
              <a:rPr lang="en-US" sz="3396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Need to tackle charge imbalance, battery degradation, and grid integration.</a:t>
            </a:r>
          </a:p>
          <a:p>
            <a:pPr marL="733397" lvl="1" indent="-366699" algn="just">
              <a:lnSpc>
                <a:spcPts val="6624"/>
              </a:lnSpc>
              <a:buFont typeface="Arial"/>
              <a:buChar char="•"/>
            </a:pPr>
            <a:r>
              <a:rPr lang="en-US" sz="3396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Achieve power factor correction and low grid current distortion</a:t>
            </a:r>
          </a:p>
          <a:p>
            <a:pPr marL="733397" lvl="1" indent="-366699" algn="just">
              <a:lnSpc>
                <a:spcPts val="6624"/>
              </a:lnSpc>
              <a:buFont typeface="Arial"/>
              <a:buChar char="•"/>
            </a:pPr>
            <a:r>
              <a:rPr lang="en-US" sz="3396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Develop and integrate a modular charge equalisation (CEC) algorithm</a:t>
            </a:r>
          </a:p>
          <a:p>
            <a:pPr marL="733397" lvl="1" indent="-366699" algn="just">
              <a:lnSpc>
                <a:spcPts val="6624"/>
              </a:lnSpc>
              <a:buFont typeface="Arial"/>
              <a:buChar char="•"/>
            </a:pPr>
            <a:r>
              <a:rPr lang="en-US" sz="3396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Enable bidirectional power flow.</a:t>
            </a:r>
          </a:p>
          <a:p>
            <a:pPr marL="733397" lvl="1" indent="-366699" algn="just">
              <a:lnSpc>
                <a:spcPts val="6624"/>
              </a:lnSpc>
              <a:buFont typeface="Arial"/>
              <a:buChar char="•"/>
            </a:pPr>
            <a:r>
              <a:rPr lang="en-US" sz="3396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Enhance battery life and system reliability via modular architecture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E6698089-0584-452C-B798-BB4E47FED805}"/>
              </a:ext>
            </a:extLst>
          </p:cNvPr>
          <p:cNvSpPr/>
          <p:nvPr/>
        </p:nvSpPr>
        <p:spPr>
          <a:xfrm>
            <a:off x="150983" y="2065860"/>
            <a:ext cx="17842493" cy="2008150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DE04CB8B-A212-4D0B-9DD3-E6060067DF41}"/>
              </a:ext>
            </a:extLst>
          </p:cNvPr>
          <p:cNvSpPr/>
          <p:nvPr/>
        </p:nvSpPr>
        <p:spPr>
          <a:xfrm>
            <a:off x="150983" y="79990"/>
            <a:ext cx="7883835" cy="18631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800" b="1" u="sng" dirty="0">
                <a:solidFill>
                  <a:schemeClr val="tx2">
                    <a:lumMod val="75000"/>
                  </a:schemeClr>
                </a:solidFill>
              </a:rPr>
              <a:t>Buck/Boost Switching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F86D5288-2F07-4042-B5D6-631FB17A30F4}"/>
              </a:ext>
            </a:extLst>
          </p:cNvPr>
          <p:cNvSpPr/>
          <p:nvPr/>
        </p:nvSpPr>
        <p:spPr>
          <a:xfrm>
            <a:off x="52560" y="4306198"/>
            <a:ext cx="13604760" cy="4347358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800" b="1" u="sng" dirty="0">
                <a:solidFill>
                  <a:schemeClr val="tx2">
                    <a:lumMod val="75000"/>
                  </a:schemeClr>
                </a:solidFill>
              </a:rPr>
              <a:t>Dual Loop Controller for Boost H-Bridge switching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49BCE61C-C34F-47A4-93CF-5ECAF8507C75}"/>
              </a:ext>
            </a:extLst>
          </p:cNvPr>
          <p:cNvSpPr/>
          <p:nvPr/>
        </p:nvSpPr>
        <p:spPr>
          <a:xfrm>
            <a:off x="6096000" y="4491550"/>
            <a:ext cx="6606365" cy="2223469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Second loop to generate switching pulse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DBA22257-8A73-49C1-970C-0B546F823495}"/>
              </a:ext>
            </a:extLst>
          </p:cNvPr>
          <p:cNvSpPr/>
          <p:nvPr/>
        </p:nvSpPr>
        <p:spPr>
          <a:xfrm>
            <a:off x="184677" y="4476328"/>
            <a:ext cx="5587797" cy="2060860"/>
          </a:xfrm>
          <a:prstGeom prst="flowChartAlternate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First loop to get ref Current and power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B99177-3D5E-4138-81E8-5FE7582F912B}"/>
              </a:ext>
            </a:extLst>
          </p:cNvPr>
          <p:cNvSpPr/>
          <p:nvPr/>
        </p:nvSpPr>
        <p:spPr>
          <a:xfrm>
            <a:off x="1295400" y="2247900"/>
            <a:ext cx="1219200" cy="1219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54642A-5E8D-4522-8B95-9F7781BA6443}"/>
              </a:ext>
            </a:extLst>
          </p:cNvPr>
          <p:cNvSpPr/>
          <p:nvPr/>
        </p:nvSpPr>
        <p:spPr>
          <a:xfrm>
            <a:off x="3022850" y="2183976"/>
            <a:ext cx="2590800" cy="167639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Boost H-Bridge Rectifier</a:t>
            </a:r>
            <a:br>
              <a:rPr lang="en-IN" sz="2800" dirty="0">
                <a:solidFill>
                  <a:schemeClr val="tx1"/>
                </a:solidFill>
              </a:rPr>
            </a:br>
            <a:r>
              <a:rPr lang="en-IN" sz="2800" dirty="0">
                <a:solidFill>
                  <a:schemeClr val="tx1"/>
                </a:solidFill>
              </a:rPr>
              <a:t>(Single switch operation)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1EDAB0-5822-42BD-9CB1-E49150DFEEFA}"/>
              </a:ext>
            </a:extLst>
          </p:cNvPr>
          <p:cNvSpPr/>
          <p:nvPr/>
        </p:nvSpPr>
        <p:spPr>
          <a:xfrm>
            <a:off x="6323686" y="2302519"/>
            <a:ext cx="1981200" cy="14441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Buck/Boost Converter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A22795-49BB-460A-8916-8E9B1140423D}"/>
              </a:ext>
            </a:extLst>
          </p:cNvPr>
          <p:cNvSpPr/>
          <p:nvPr/>
        </p:nvSpPr>
        <p:spPr>
          <a:xfrm>
            <a:off x="13849351" y="2095500"/>
            <a:ext cx="2590798" cy="18307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Battery Stack</a:t>
            </a:r>
          </a:p>
          <a:p>
            <a:pPr algn="ctr"/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8E89C0-8A5F-46CA-A8E4-628899F08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546" y="2569686"/>
            <a:ext cx="2081372" cy="135655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4160620-0143-4AE3-B0C3-15F42CFA38C8}"/>
              </a:ext>
            </a:extLst>
          </p:cNvPr>
          <p:cNvCxnSpPr>
            <a:stCxn id="14" idx="3"/>
          </p:cNvCxnSpPr>
          <p:nvPr/>
        </p:nvCxnSpPr>
        <p:spPr>
          <a:xfrm>
            <a:off x="2514600" y="2857500"/>
            <a:ext cx="533400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CCB3B8-DF05-4D8A-B780-FBAB08C22B7C}"/>
              </a:ext>
            </a:extLst>
          </p:cNvPr>
          <p:cNvCxnSpPr>
            <a:cxnSpLocks/>
          </p:cNvCxnSpPr>
          <p:nvPr/>
        </p:nvCxnSpPr>
        <p:spPr>
          <a:xfrm>
            <a:off x="5638800" y="2893757"/>
            <a:ext cx="685800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447757-F7B4-4C7C-8207-3830DD8CD0A0}"/>
              </a:ext>
            </a:extLst>
          </p:cNvPr>
          <p:cNvCxnSpPr>
            <a:cxnSpLocks/>
          </p:cNvCxnSpPr>
          <p:nvPr/>
        </p:nvCxnSpPr>
        <p:spPr>
          <a:xfrm flipV="1">
            <a:off x="8315632" y="2989633"/>
            <a:ext cx="5533719" cy="4418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15AFB77D-992E-4E41-BBF5-D4E07F57CFE5}"/>
              </a:ext>
            </a:extLst>
          </p:cNvPr>
          <p:cNvSpPr/>
          <p:nvPr/>
        </p:nvSpPr>
        <p:spPr>
          <a:xfrm>
            <a:off x="1254240" y="8454446"/>
            <a:ext cx="8686800" cy="1676400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+mj-lt"/>
              </a:rPr>
              <a:t>Improved PF -&gt; 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+mj-lt"/>
              </a:rPr>
              <a:t>0.99 (sim.), 0.97 (exp.)</a:t>
            </a:r>
            <a:endParaRPr lang="en-IN" sz="2800" dirty="0">
              <a:solidFill>
                <a:srgbClr val="FF0000"/>
              </a:solidFill>
              <a:latin typeface="+mj-lt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IN" sz="2800" dirty="0">
                <a:solidFill>
                  <a:srgbClr val="FF0000"/>
                </a:solidFill>
                <a:latin typeface="+mj-lt"/>
              </a:rPr>
              <a:t>50% </a:t>
            </a:r>
            <a:r>
              <a:rPr lang="en-IN" sz="2800" dirty="0">
                <a:solidFill>
                  <a:schemeClr val="tx1"/>
                </a:solidFill>
                <a:latin typeface="+mj-lt"/>
              </a:rPr>
              <a:t>reduction of Switching losses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  <a:latin typeface="+mj-lt"/>
              </a:rPr>
              <a:t>Improved THD -&gt; 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+mj-lt"/>
              </a:rPr>
              <a:t>&lt;3% (sim.), &lt;5% (exp.)</a:t>
            </a:r>
            <a:endParaRPr lang="en-IN" sz="2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65F4BC-2966-4A1A-AC68-FFE9C4777F6F}"/>
              </a:ext>
            </a:extLst>
          </p:cNvPr>
          <p:cNvSpPr/>
          <p:nvPr/>
        </p:nvSpPr>
        <p:spPr>
          <a:xfrm>
            <a:off x="900900" y="4724508"/>
            <a:ext cx="12192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PLL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457C9-02AA-4AB8-83C6-55C72AB5745A}"/>
              </a:ext>
            </a:extLst>
          </p:cNvPr>
          <p:cNvSpPr/>
          <p:nvPr/>
        </p:nvSpPr>
        <p:spPr>
          <a:xfrm>
            <a:off x="2834174" y="4738147"/>
            <a:ext cx="2750574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b="1" kern="100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IN" sz="2200" b="1" kern="1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enaration</a:t>
            </a:r>
            <a:r>
              <a:rPr lang="en-IN" sz="2200" b="1" kern="1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</a:p>
          <a:p>
            <a:pPr algn="ctr"/>
            <a:r>
              <a:rPr lang="en-IN" sz="2200" b="1" kern="100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2200" b="1" kern="100" baseline="-25000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r>
              <a:rPr lang="en-IN" sz="2200" b="1" kern="100" baseline="-250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200" b="1" kern="100" dirty="0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200" b="1" kern="100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IN" sz="2200" b="1" kern="100" baseline="-25000" dirty="0" err="1">
                <a:solidFill>
                  <a:schemeClr val="tx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ref</a:t>
            </a:r>
            <a:endParaRPr lang="en-IN" sz="2200" b="1" kern="1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22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D4C65B-50AD-4852-A9FB-E53FF3EC2013}"/>
              </a:ext>
            </a:extLst>
          </p:cNvPr>
          <p:cNvCxnSpPr>
            <a:stCxn id="14" idx="2"/>
            <a:endCxn id="14" idx="2"/>
          </p:cNvCxnSpPr>
          <p:nvPr/>
        </p:nvCxnSpPr>
        <p:spPr>
          <a:xfrm>
            <a:off x="1905000" y="3467100"/>
            <a:ext cx="0" cy="12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088A506-16FE-4E2A-B134-8BE607402A46}"/>
              </a:ext>
            </a:extLst>
          </p:cNvPr>
          <p:cNvCxnSpPr>
            <a:cxnSpLocks/>
            <a:stCxn id="14" idx="2"/>
            <a:endCxn id="23" idx="1"/>
          </p:cNvCxnSpPr>
          <p:nvPr/>
        </p:nvCxnSpPr>
        <p:spPr>
          <a:xfrm rot="5400000">
            <a:off x="469446" y="3898554"/>
            <a:ext cx="1867008" cy="1004100"/>
          </a:xfrm>
          <a:prstGeom prst="bentConnector4">
            <a:avLst>
              <a:gd name="adj1" fmla="val 33674"/>
              <a:gd name="adj2" fmla="val 122767"/>
            </a:avLst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A441D3-8C2B-41E5-AB88-800281A784E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117648" y="5344060"/>
            <a:ext cx="716526" cy="3687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DAFC8A81-AA4E-49C7-BB89-6235D6AA7412}"/>
              </a:ext>
            </a:extLst>
          </p:cNvPr>
          <p:cNvSpPr/>
          <p:nvPr/>
        </p:nvSpPr>
        <p:spPr>
          <a:xfrm>
            <a:off x="6323686" y="4721043"/>
            <a:ext cx="2164637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PID Controller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7FEBB8-4EBA-408A-A838-7CEAB32DDAF8}"/>
              </a:ext>
            </a:extLst>
          </p:cNvPr>
          <p:cNvSpPr/>
          <p:nvPr/>
        </p:nvSpPr>
        <p:spPr>
          <a:xfrm>
            <a:off x="3377762" y="6681967"/>
            <a:ext cx="18669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Measured Current and power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C4FB2E9-53FC-4B08-BD0F-2C3DAC930F7A}"/>
              </a:ext>
            </a:extLst>
          </p:cNvPr>
          <p:cNvCxnSpPr>
            <a:cxnSpLocks/>
          </p:cNvCxnSpPr>
          <p:nvPr/>
        </p:nvCxnSpPr>
        <p:spPr>
          <a:xfrm flipV="1">
            <a:off x="5597640" y="5320470"/>
            <a:ext cx="1257300" cy="27277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739214C-4B2C-4E1E-B78B-A9246222737A}"/>
              </a:ext>
            </a:extLst>
          </p:cNvPr>
          <p:cNvSpPr/>
          <p:nvPr/>
        </p:nvSpPr>
        <p:spPr>
          <a:xfrm>
            <a:off x="9475845" y="4492447"/>
            <a:ext cx="2590800" cy="16763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Switching logic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F52A502-FEB9-477F-B6DA-5848D6107D0A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244662" y="5983946"/>
            <a:ext cx="1841938" cy="1307621"/>
          </a:xfrm>
          <a:prstGeom prst="bentConnector3">
            <a:avLst>
              <a:gd name="adj1" fmla="val 101271"/>
            </a:avLst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9FC30FC-C386-4D0E-88EC-7954DCA8F86E}"/>
              </a:ext>
            </a:extLst>
          </p:cNvPr>
          <p:cNvCxnSpPr>
            <a:cxnSpLocks/>
          </p:cNvCxnSpPr>
          <p:nvPr/>
        </p:nvCxnSpPr>
        <p:spPr>
          <a:xfrm>
            <a:off x="8468658" y="5320469"/>
            <a:ext cx="1007187" cy="1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08D47B7-AFE9-48A9-B8C5-1B5484BF2E43}"/>
              </a:ext>
            </a:extLst>
          </p:cNvPr>
          <p:cNvCxnSpPr>
            <a:cxnSpLocks/>
          </p:cNvCxnSpPr>
          <p:nvPr/>
        </p:nvCxnSpPr>
        <p:spPr>
          <a:xfrm rot="10800000">
            <a:off x="4876800" y="4381604"/>
            <a:ext cx="7189845" cy="961126"/>
          </a:xfrm>
          <a:prstGeom prst="bentConnector3">
            <a:avLst>
              <a:gd name="adj1" fmla="val -14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FF6DF0-56B6-443C-A80B-E9768F643929}"/>
              </a:ext>
            </a:extLst>
          </p:cNvPr>
          <p:cNvCxnSpPr/>
          <p:nvPr/>
        </p:nvCxnSpPr>
        <p:spPr>
          <a:xfrm flipV="1">
            <a:off x="4876800" y="3771891"/>
            <a:ext cx="0" cy="6287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5D145F87-CFE1-439D-BCCA-5B6DFBB087CE}"/>
              </a:ext>
            </a:extLst>
          </p:cNvPr>
          <p:cNvSpPr/>
          <p:nvPr/>
        </p:nvSpPr>
        <p:spPr>
          <a:xfrm>
            <a:off x="169621" y="8202630"/>
            <a:ext cx="1040680" cy="102080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141F577-3D96-49FD-BDBD-D87DEE25B65E}"/>
              </a:ext>
            </a:extLst>
          </p:cNvPr>
          <p:cNvSpPr/>
          <p:nvPr/>
        </p:nvSpPr>
        <p:spPr>
          <a:xfrm>
            <a:off x="591370" y="224770"/>
            <a:ext cx="5893673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PWM pulse through CC mode and CV mode Controller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CA5D90F-155A-4763-A0A2-5E7D37790C2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485043" y="834370"/>
            <a:ext cx="406693" cy="132635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Alternate Process 38">
            <a:extLst>
              <a:ext uri="{FF2B5EF4-FFF2-40B4-BE49-F238E27FC236}">
                <a16:creationId xmlns:a16="http://schemas.microsoft.com/office/drawing/2014/main" id="{E63DB098-8A71-452E-94BB-9163B124EBCF}"/>
              </a:ext>
            </a:extLst>
          </p:cNvPr>
          <p:cNvSpPr/>
          <p:nvPr/>
        </p:nvSpPr>
        <p:spPr>
          <a:xfrm>
            <a:off x="7052866" y="152070"/>
            <a:ext cx="8686800" cy="582502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</a:rPr>
              <a:t>Batter current ripple reduction -&gt; improves battery life</a:t>
            </a:r>
          </a:p>
        </p:txBody>
      </p:sp>
      <p:sp>
        <p:nvSpPr>
          <p:cNvPr id="40" name="Arrow: Curved Right 39">
            <a:extLst>
              <a:ext uri="{FF2B5EF4-FFF2-40B4-BE49-F238E27FC236}">
                <a16:creationId xmlns:a16="http://schemas.microsoft.com/office/drawing/2014/main" id="{4F106962-1EA0-48F0-B921-5CE39B14C9DB}"/>
              </a:ext>
            </a:extLst>
          </p:cNvPr>
          <p:cNvSpPr/>
          <p:nvPr/>
        </p:nvSpPr>
        <p:spPr>
          <a:xfrm rot="15803946">
            <a:off x="7992699" y="761805"/>
            <a:ext cx="600436" cy="1072745"/>
          </a:xfrm>
          <a:prstGeom prst="curvedRightArrow">
            <a:avLst>
              <a:gd name="adj1" fmla="val 25000"/>
              <a:gd name="adj2" fmla="val 50000"/>
              <a:gd name="adj3" fmla="val 43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E0ECA6-1E26-4AE7-9485-EAB5594C462B}"/>
              </a:ext>
            </a:extLst>
          </p:cNvPr>
          <p:cNvSpPr/>
          <p:nvPr/>
        </p:nvSpPr>
        <p:spPr>
          <a:xfrm>
            <a:off x="15269446" y="4603951"/>
            <a:ext cx="2247187" cy="29718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CEC Control</a:t>
            </a:r>
          </a:p>
          <a:p>
            <a:pPr algn="ctr"/>
            <a:r>
              <a:rPr lang="en-IN" sz="2800" dirty="0" err="1">
                <a:solidFill>
                  <a:schemeClr val="tx1"/>
                </a:solidFill>
              </a:rPr>
              <a:t>Reconfig</a:t>
            </a:r>
            <a:r>
              <a:rPr lang="en-IN" sz="2800" dirty="0">
                <a:solidFill>
                  <a:schemeClr val="tx1"/>
                </a:solidFill>
              </a:rPr>
              <a:t>. Battery stack based on SoC of the module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B26293-CC1E-4248-A70A-2A98761C7A18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16393039" y="4189294"/>
            <a:ext cx="1" cy="414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Alternate Process 42">
            <a:extLst>
              <a:ext uri="{FF2B5EF4-FFF2-40B4-BE49-F238E27FC236}">
                <a16:creationId xmlns:a16="http://schemas.microsoft.com/office/drawing/2014/main" id="{A3156D33-F663-4ADA-8CE3-CDB1D76245CE}"/>
              </a:ext>
            </a:extLst>
          </p:cNvPr>
          <p:cNvSpPr/>
          <p:nvPr/>
        </p:nvSpPr>
        <p:spPr>
          <a:xfrm>
            <a:off x="13737493" y="8066055"/>
            <a:ext cx="4419600" cy="1020806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sz="2800" dirty="0">
                <a:solidFill>
                  <a:schemeClr val="tx1"/>
                </a:solidFill>
              </a:rPr>
              <a:t>Minimize imbalance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4" name="Arrow: Curved Right 43">
            <a:extLst>
              <a:ext uri="{FF2B5EF4-FFF2-40B4-BE49-F238E27FC236}">
                <a16:creationId xmlns:a16="http://schemas.microsoft.com/office/drawing/2014/main" id="{EF71CC32-D1B2-42A0-BE07-C49269B353EC}"/>
              </a:ext>
            </a:extLst>
          </p:cNvPr>
          <p:cNvSpPr/>
          <p:nvPr/>
        </p:nvSpPr>
        <p:spPr>
          <a:xfrm rot="309081">
            <a:off x="15999643" y="7456319"/>
            <a:ext cx="664579" cy="717926"/>
          </a:xfrm>
          <a:prstGeom prst="curvedRightArrow">
            <a:avLst>
              <a:gd name="adj1" fmla="val 25000"/>
              <a:gd name="adj2" fmla="val 50000"/>
              <a:gd name="adj3" fmla="val 437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79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1990067" y="9637135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4114800"/>
                </a:moveTo>
                <a:lnTo>
                  <a:pt x="3980134" y="4114800"/>
                </a:lnTo>
                <a:lnTo>
                  <a:pt x="3980134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6297933" y="-3410383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4114800"/>
                </a:moveTo>
                <a:lnTo>
                  <a:pt x="3980134" y="4114800"/>
                </a:lnTo>
                <a:lnTo>
                  <a:pt x="3980134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73685" y="508006"/>
            <a:ext cx="8616986" cy="936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5500" b="1">
                <a:solidFill>
                  <a:srgbClr val="333C4A"/>
                </a:solidFill>
                <a:latin typeface="DM Sans Bold"/>
                <a:ea typeface="DM Sans Bold"/>
                <a:cs typeface="DM Sans Bold"/>
                <a:sym typeface="DM Sans Bold"/>
              </a:rPr>
              <a:t>System Overview</a:t>
            </a:r>
          </a:p>
        </p:txBody>
      </p:sp>
      <p:sp>
        <p:nvSpPr>
          <p:cNvPr id="5" name="Freeform 5"/>
          <p:cNvSpPr/>
          <p:nvPr/>
        </p:nvSpPr>
        <p:spPr>
          <a:xfrm flipH="1" flipV="1">
            <a:off x="0" y="0"/>
            <a:ext cx="2006665" cy="2590917"/>
          </a:xfrm>
          <a:custGeom>
            <a:avLst/>
            <a:gdLst/>
            <a:ahLst/>
            <a:cxnLst/>
            <a:rect l="l" t="t" r="r" b="b"/>
            <a:pathLst>
              <a:path w="2006665" h="2590917">
                <a:moveTo>
                  <a:pt x="2006665" y="2590917"/>
                </a:moveTo>
                <a:lnTo>
                  <a:pt x="0" y="2590917"/>
                </a:lnTo>
                <a:lnTo>
                  <a:pt x="0" y="0"/>
                </a:lnTo>
                <a:lnTo>
                  <a:pt x="2006665" y="0"/>
                </a:lnTo>
                <a:lnTo>
                  <a:pt x="2006665" y="259091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407884" y="3986012"/>
            <a:ext cx="4880116" cy="6300988"/>
          </a:xfrm>
          <a:custGeom>
            <a:avLst/>
            <a:gdLst/>
            <a:ahLst/>
            <a:cxnLst/>
            <a:rect l="l" t="t" r="r" b="b"/>
            <a:pathLst>
              <a:path w="4880116" h="6300988">
                <a:moveTo>
                  <a:pt x="0" y="0"/>
                </a:moveTo>
                <a:lnTo>
                  <a:pt x="4880116" y="0"/>
                </a:lnTo>
                <a:lnTo>
                  <a:pt x="4880116" y="6300988"/>
                </a:lnTo>
                <a:lnTo>
                  <a:pt x="0" y="6300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8808" y="1028700"/>
            <a:ext cx="11346739" cy="8070073"/>
          </a:xfrm>
          <a:custGeom>
            <a:avLst/>
            <a:gdLst/>
            <a:ahLst/>
            <a:cxnLst/>
            <a:rect l="l" t="t" r="r" b="b"/>
            <a:pathLst>
              <a:path w="11346739" h="8070073">
                <a:moveTo>
                  <a:pt x="0" y="0"/>
                </a:moveTo>
                <a:lnTo>
                  <a:pt x="11346739" y="0"/>
                </a:lnTo>
                <a:lnTo>
                  <a:pt x="11346739" y="8070073"/>
                </a:lnTo>
                <a:lnTo>
                  <a:pt x="0" y="80700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76" r="-922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973705" y="1010411"/>
            <a:ext cx="4487509" cy="3637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97"/>
              </a:lnSpc>
            </a:pPr>
            <a:r>
              <a:rPr lang="en-US" sz="3399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There are three main parts in this circuit</a:t>
            </a:r>
          </a:p>
          <a:p>
            <a:pPr marL="734059" lvl="1" indent="-367030" algn="l">
              <a:lnSpc>
                <a:spcPts val="6629"/>
              </a:lnSpc>
              <a:buFont typeface="Arial"/>
              <a:buChar char="•"/>
            </a:pPr>
            <a:r>
              <a:rPr lang="en-US" sz="3399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H-bridge </a:t>
            </a:r>
          </a:p>
          <a:p>
            <a:pPr marL="734059" lvl="1" indent="-367030" algn="ctr">
              <a:lnSpc>
                <a:spcPts val="6629"/>
              </a:lnSpc>
              <a:buFont typeface="Arial"/>
              <a:buChar char="•"/>
            </a:pPr>
            <a:r>
              <a:rPr lang="en-US" sz="3399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DC-DC Converter</a:t>
            </a:r>
          </a:p>
          <a:p>
            <a:pPr marL="734059" lvl="1" indent="-367030" algn="l">
              <a:lnSpc>
                <a:spcPts val="6629"/>
              </a:lnSpc>
              <a:buFont typeface="Arial"/>
              <a:buChar char="•"/>
            </a:pPr>
            <a:r>
              <a:rPr lang="en-US" sz="3399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Battery stack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73705" y="4971668"/>
            <a:ext cx="5014516" cy="1938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97B2"/>
                </a:solidFill>
                <a:latin typeface="Canva Sans"/>
                <a:ea typeface="Canva Sans"/>
                <a:cs typeface="Canva Sans"/>
                <a:sym typeface="Canva Sans"/>
              </a:rPr>
              <a:t>Two modes of operation</a:t>
            </a:r>
          </a:p>
          <a:p>
            <a:pPr marL="734059" lvl="1" indent="-367030" algn="l">
              <a:lnSpc>
                <a:spcPts val="5575"/>
              </a:lnSpc>
              <a:buFont typeface="Arial"/>
              <a:buChar char="•"/>
            </a:pPr>
            <a:r>
              <a:rPr lang="en-US" sz="3399">
                <a:solidFill>
                  <a:srgbClr val="0097B2"/>
                </a:solidFill>
                <a:latin typeface="Canva Sans"/>
                <a:ea typeface="Canva Sans"/>
                <a:cs typeface="Canva Sans"/>
                <a:sym typeface="Canva Sans"/>
              </a:rPr>
              <a:t>G2V Mode</a:t>
            </a:r>
          </a:p>
          <a:p>
            <a:pPr marL="734059" lvl="1" indent="-367030" algn="l">
              <a:lnSpc>
                <a:spcPts val="5575"/>
              </a:lnSpc>
              <a:buFont typeface="Arial"/>
              <a:buChar char="•"/>
            </a:pPr>
            <a:r>
              <a:rPr lang="en-US" sz="3399">
                <a:solidFill>
                  <a:srgbClr val="0097B2"/>
                </a:solidFill>
                <a:latin typeface="Canva Sans"/>
                <a:ea typeface="Canva Sans"/>
                <a:cs typeface="Canva Sans"/>
                <a:sym typeface="Canva Sans"/>
              </a:rPr>
              <a:t>V2G Mode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7200" y="251577"/>
            <a:ext cx="6785590" cy="936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1" dirty="0">
                <a:solidFill>
                  <a:srgbClr val="333C4A"/>
                </a:solidFill>
                <a:latin typeface="DM Sans Bold"/>
                <a:ea typeface="DM Sans Bold"/>
                <a:cs typeface="DM Sans Bold"/>
                <a:sym typeface="DM Sans Bold"/>
              </a:rPr>
              <a:t>G2V Mode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65816" y="962427"/>
            <a:ext cx="16579384" cy="9770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36"/>
              </a:lnSpc>
            </a:pPr>
            <a:r>
              <a:rPr lang="en-US" dirty="0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Charge the battery from the grid using a controlled current/voltage.</a:t>
            </a:r>
          </a:p>
          <a:p>
            <a:pPr marL="653296" lvl="1" indent="-326648" algn="just">
              <a:lnSpc>
                <a:spcPts val="4236"/>
              </a:lnSpc>
              <a:buAutoNum type="arabicPeriod"/>
            </a:pPr>
            <a:r>
              <a:rPr lang="en-US" b="1" dirty="0">
                <a:solidFill>
                  <a:srgbClr val="333C4A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H-Bridge AC-DC Converter</a:t>
            </a:r>
          </a:p>
          <a:p>
            <a:pPr algn="just">
              <a:lnSpc>
                <a:spcPts val="4236"/>
              </a:lnSpc>
            </a:pPr>
            <a:r>
              <a:rPr lang="en-US" dirty="0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Here, it acts as a boost rectifier</a:t>
            </a:r>
          </a:p>
          <a:p>
            <a:pPr marL="653296" lvl="1" indent="-326648" algn="just">
              <a:lnSpc>
                <a:spcPts val="4236"/>
              </a:lnSpc>
              <a:buFont typeface="Arial"/>
              <a:buChar char="•"/>
            </a:pPr>
            <a:r>
              <a:rPr lang="en-US" dirty="0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Positive Half-Cycle (Vs&gt;0):</a:t>
            </a:r>
          </a:p>
          <a:p>
            <a:pPr marL="1306592" lvl="2" indent="-435531" algn="just">
              <a:lnSpc>
                <a:spcPts val="4236"/>
              </a:lnSpc>
              <a:buFont typeface="Arial"/>
              <a:buChar char="⚬"/>
            </a:pPr>
            <a:r>
              <a:rPr lang="en-US" dirty="0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Switches: S12 conducts(Dual loop Control), S22 (body diode conducts).</a:t>
            </a:r>
          </a:p>
          <a:p>
            <a:pPr marL="1306592" lvl="2" indent="-435531" algn="just">
              <a:lnSpc>
                <a:spcPts val="4236"/>
              </a:lnSpc>
              <a:buFont typeface="Arial"/>
              <a:buChar char="⚬"/>
            </a:pPr>
            <a:r>
              <a:rPr lang="en-US" dirty="0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 Path: Vs→S12→L1→Diode of S22→Grid</a:t>
            </a:r>
          </a:p>
          <a:p>
            <a:pPr marL="1306592" lvl="2" indent="-435531" algn="just">
              <a:lnSpc>
                <a:spcPts val="4236"/>
              </a:lnSpc>
              <a:buFont typeface="Arial"/>
              <a:buChar char="⚬"/>
            </a:pP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Switches: S11, </a:t>
            </a:r>
            <a:r>
              <a:rPr lang="en-US" i="1" dirty="0">
                <a:solidFill>
                  <a:srgbClr val="FF0000"/>
                </a:solidFill>
                <a:latin typeface="Libre Baskerville Italics"/>
                <a:ea typeface="Libre Baskerville Italics"/>
                <a:cs typeface="Libre Baskerville Italics"/>
                <a:sym typeface="Libre Baskerville Italics"/>
              </a:rPr>
              <a:t>S</a:t>
            </a: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22(both body diode conducts).</a:t>
            </a:r>
          </a:p>
          <a:p>
            <a:pPr marL="1306592" lvl="2" indent="-435531" algn="just">
              <a:lnSpc>
                <a:spcPts val="4236"/>
              </a:lnSpc>
              <a:buFont typeface="Arial"/>
              <a:buChar char="⚬"/>
            </a:pP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 Path: </a:t>
            </a:r>
            <a:r>
              <a:rPr lang="en-US" dirty="0" err="1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Vs→Diode</a:t>
            </a: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S11→L1→Diode of S22→Grid</a:t>
            </a:r>
            <a:endParaRPr lang="en-US" dirty="0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653296" lvl="1" indent="-326648" algn="just">
              <a:lnSpc>
                <a:spcPts val="4236"/>
              </a:lnSpc>
              <a:buFont typeface="Arial"/>
              <a:buChar char="•"/>
            </a:pPr>
            <a:r>
              <a:rPr lang="en-US" dirty="0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Negative Half-Cycle (Vs&lt;0):</a:t>
            </a:r>
          </a:p>
          <a:p>
            <a:pPr marL="1306592" lvl="2" indent="-435531" algn="just">
              <a:lnSpc>
                <a:spcPts val="4236"/>
              </a:lnSpc>
              <a:buFont typeface="Arial"/>
              <a:buChar char="⚬"/>
            </a:pPr>
            <a:r>
              <a:rPr lang="en-US" dirty="0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Switches: S22 conducts(Dual loop Control), S21(body diode conducts).</a:t>
            </a:r>
          </a:p>
          <a:p>
            <a:pPr marL="1306592" lvl="2" indent="-435531" algn="just">
              <a:lnSpc>
                <a:spcPts val="4236"/>
              </a:lnSpc>
              <a:buFont typeface="Arial"/>
              <a:buChar char="⚬"/>
            </a:pPr>
            <a:r>
              <a:rPr lang="en-US" dirty="0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 Path: Vs→S12→L1→Diode of S22→Grid</a:t>
            </a:r>
          </a:p>
          <a:p>
            <a:pPr marL="1306592" lvl="2" indent="-435531" algn="just">
              <a:lnSpc>
                <a:spcPts val="4236"/>
              </a:lnSpc>
              <a:buFont typeface="Arial"/>
              <a:buChar char="⚬"/>
            </a:pP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Switches: S21, </a:t>
            </a:r>
            <a:r>
              <a:rPr lang="en-US" i="1" dirty="0">
                <a:solidFill>
                  <a:srgbClr val="FF0000"/>
                </a:solidFill>
                <a:latin typeface="Libre Baskerville Italics"/>
                <a:ea typeface="Libre Baskerville Italics"/>
                <a:cs typeface="Libre Baskerville Italics"/>
                <a:sym typeface="Libre Baskerville Italics"/>
              </a:rPr>
              <a:t>S</a:t>
            </a:r>
            <a:r>
              <a:rPr lang="en-US" i="1" dirty="0">
                <a:solidFill>
                  <a:srgbClr val="FF0000"/>
                </a:solidFill>
                <a:latin typeface="Libre Baskerville"/>
                <a:ea typeface="Libre Baskerville Italics"/>
                <a:cs typeface="Libre Baskerville Italics"/>
                <a:sym typeface="Libre Baskerville"/>
              </a:rPr>
              <a:t>12</a:t>
            </a: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(both body diode conducts).</a:t>
            </a:r>
          </a:p>
          <a:p>
            <a:pPr marL="1306592" lvl="2" indent="-435531" algn="just">
              <a:lnSpc>
                <a:spcPts val="4236"/>
              </a:lnSpc>
              <a:buFont typeface="Arial"/>
              <a:buChar char="⚬"/>
            </a:pP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 Path: </a:t>
            </a:r>
            <a:r>
              <a:rPr lang="en-US" dirty="0" err="1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Vs→Diode</a:t>
            </a: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of S21→L1→Diode of S12→Grid</a:t>
            </a:r>
            <a:endParaRPr lang="en-US" dirty="0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3816"/>
              </a:lnSpc>
            </a:pPr>
            <a:endParaRPr lang="en-US" sz="2725" dirty="0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4096"/>
              </a:lnSpc>
            </a:pPr>
            <a:endParaRPr lang="en-US" sz="2725" dirty="0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4236"/>
              </a:lnSpc>
            </a:pPr>
            <a:endParaRPr lang="en-US" sz="2725" dirty="0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just">
              <a:lnSpc>
                <a:spcPts val="4236"/>
              </a:lnSpc>
            </a:pPr>
            <a:endParaRPr lang="en-US" sz="2725" dirty="0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ctr">
              <a:lnSpc>
                <a:spcPts val="6056"/>
              </a:lnSpc>
            </a:pPr>
            <a:endParaRPr lang="en-US" sz="2725" dirty="0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" name="Freeform 4"/>
          <p:cNvSpPr/>
          <p:nvPr/>
        </p:nvSpPr>
        <p:spPr>
          <a:xfrm flipV="1">
            <a:off x="-50434" y="7299422"/>
            <a:ext cx="5401421" cy="2993833"/>
          </a:xfrm>
          <a:custGeom>
            <a:avLst/>
            <a:gdLst/>
            <a:ahLst/>
            <a:cxnLst/>
            <a:rect l="l" t="t" r="r" b="b"/>
            <a:pathLst>
              <a:path w="5401421" h="2993833">
                <a:moveTo>
                  <a:pt x="0" y="2993833"/>
                </a:moveTo>
                <a:lnTo>
                  <a:pt x="5401421" y="2993833"/>
                </a:lnTo>
                <a:lnTo>
                  <a:pt x="5401421" y="0"/>
                </a:lnTo>
                <a:lnTo>
                  <a:pt x="0" y="0"/>
                </a:lnTo>
                <a:lnTo>
                  <a:pt x="0" y="29938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2791045" y="0"/>
            <a:ext cx="5401421" cy="2993833"/>
          </a:xfrm>
          <a:custGeom>
            <a:avLst/>
            <a:gdLst/>
            <a:ahLst/>
            <a:cxnLst/>
            <a:rect l="l" t="t" r="r" b="b"/>
            <a:pathLst>
              <a:path w="5401421" h="2993833">
                <a:moveTo>
                  <a:pt x="5401421" y="0"/>
                </a:moveTo>
                <a:lnTo>
                  <a:pt x="0" y="0"/>
                </a:lnTo>
                <a:lnTo>
                  <a:pt x="0" y="2993833"/>
                </a:lnTo>
                <a:lnTo>
                  <a:pt x="5401421" y="2993833"/>
                </a:lnTo>
                <a:lnTo>
                  <a:pt x="54014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-1279423" y="-2617884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4114800"/>
                </a:moveTo>
                <a:lnTo>
                  <a:pt x="3980133" y="4114800"/>
                </a:lnTo>
                <a:lnTo>
                  <a:pt x="398013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5507358" y="8790084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3980134" y="0"/>
                </a:moveTo>
                <a:lnTo>
                  <a:pt x="0" y="0"/>
                </a:lnTo>
                <a:lnTo>
                  <a:pt x="0" y="4114800"/>
                </a:lnTo>
                <a:lnTo>
                  <a:pt x="3980134" y="4114800"/>
                </a:lnTo>
                <a:lnTo>
                  <a:pt x="39801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582400" y="3754064"/>
            <a:ext cx="6450599" cy="1945419"/>
          </a:xfrm>
          <a:custGeom>
            <a:avLst/>
            <a:gdLst/>
            <a:ahLst/>
            <a:cxnLst/>
            <a:rect l="l" t="t" r="r" b="b"/>
            <a:pathLst>
              <a:path w="6450599" h="1945419">
                <a:moveTo>
                  <a:pt x="0" y="0"/>
                </a:moveTo>
                <a:lnTo>
                  <a:pt x="6450599" y="0"/>
                </a:lnTo>
                <a:lnTo>
                  <a:pt x="6450599" y="1945419"/>
                </a:lnTo>
                <a:lnTo>
                  <a:pt x="0" y="19454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654316" y="6595325"/>
            <a:ext cx="6450599" cy="1017949"/>
          </a:xfrm>
          <a:custGeom>
            <a:avLst/>
            <a:gdLst/>
            <a:ahLst/>
            <a:cxnLst/>
            <a:rect l="l" t="t" r="r" b="b"/>
            <a:pathLst>
              <a:path w="6450599" h="1017949">
                <a:moveTo>
                  <a:pt x="0" y="0"/>
                </a:moveTo>
                <a:lnTo>
                  <a:pt x="6450599" y="0"/>
                </a:lnTo>
                <a:lnTo>
                  <a:pt x="6450599" y="1017949"/>
                </a:lnTo>
                <a:lnTo>
                  <a:pt x="0" y="10179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670" t="-5292" r="-1113" b="-8821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51F458-EC8E-456C-A92C-930090E94421}"/>
              </a:ext>
            </a:extLst>
          </p:cNvPr>
          <p:cNvSpPr/>
          <p:nvPr/>
        </p:nvSpPr>
        <p:spPr>
          <a:xfrm>
            <a:off x="11015289" y="7613274"/>
            <a:ext cx="9144000" cy="25644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6648" lvl="1" algn="just">
              <a:lnSpc>
                <a:spcPts val="4236"/>
              </a:lnSpc>
            </a:pPr>
            <a:r>
              <a:rPr lang="en-US" b="1" dirty="0">
                <a:solidFill>
                  <a:srgbClr val="333C4A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Buck Converter</a:t>
            </a:r>
          </a:p>
          <a:p>
            <a:pPr marL="610117" lvl="1" indent="-305059" algn="just">
              <a:lnSpc>
                <a:spcPts val="3956"/>
              </a:lnSpc>
              <a:buFont typeface="Arial"/>
              <a:buChar char="•"/>
            </a:pPr>
            <a:r>
              <a:rPr lang="en-US" dirty="0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 State (S31 ON)-Inductor charges</a:t>
            </a:r>
          </a:p>
          <a:p>
            <a:pPr algn="just">
              <a:lnSpc>
                <a:spcPts val="3816"/>
              </a:lnSpc>
            </a:pPr>
            <a:r>
              <a:rPr lang="en-US" dirty="0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Current Path: Vdc→S31→L3→Battery</a:t>
            </a:r>
          </a:p>
          <a:p>
            <a:pPr marL="588528" lvl="1" indent="-294264" algn="just">
              <a:lnSpc>
                <a:spcPts val="3816"/>
              </a:lnSpc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OFF State (S31</a:t>
            </a:r>
            <a:r>
              <a:rPr lang="en-US" i="1" dirty="0">
                <a:solidFill>
                  <a:srgbClr val="FF0000"/>
                </a:solidFill>
                <a:latin typeface="Libre Baskerville Italics"/>
                <a:ea typeface="Libre Baskerville"/>
                <a:cs typeface="Libre Baskerville"/>
                <a:sym typeface="Libre Baskerville Italics"/>
              </a:rPr>
              <a:t> </a:t>
            </a: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OFF)-Inductor discharges</a:t>
            </a:r>
          </a:p>
          <a:p>
            <a:pPr algn="just">
              <a:lnSpc>
                <a:spcPts val="3816"/>
              </a:lnSpc>
            </a:pPr>
            <a:r>
              <a:rPr lang="en-US" sz="2400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Current Path: Freewheeling diode of S32</a:t>
            </a:r>
            <a:r>
              <a:rPr lang="en-US" dirty="0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0304"/>
            <a:ext cx="6785590" cy="936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1">
                <a:solidFill>
                  <a:srgbClr val="333C4A"/>
                </a:solidFill>
                <a:latin typeface="DM Sans Bold"/>
                <a:ea typeface="DM Sans Bold"/>
                <a:cs typeface="DM Sans Bold"/>
                <a:sym typeface="DM Sans Bold"/>
              </a:rPr>
              <a:t>V2G Mode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56523" y="1439766"/>
            <a:ext cx="7463678" cy="109216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3025" b="1" dirty="0">
                <a:solidFill>
                  <a:srgbClr val="333C4A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1. </a:t>
            </a:r>
            <a:r>
              <a:rPr lang="en-US" b="1" dirty="0">
                <a:solidFill>
                  <a:srgbClr val="333C4A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DC-DC Boost Converter</a:t>
            </a:r>
          </a:p>
          <a:p>
            <a:pPr algn="l">
              <a:lnSpc>
                <a:spcPts val="4236"/>
              </a:lnSpc>
            </a:pPr>
            <a:r>
              <a:rPr lang="en-US" dirty="0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Discharging the battery</a:t>
            </a:r>
          </a:p>
          <a:p>
            <a:pPr marL="653296" lvl="1" indent="-326648" algn="l">
              <a:lnSpc>
                <a:spcPts val="4236"/>
              </a:lnSpc>
              <a:buFont typeface="Arial"/>
              <a:buChar char="•"/>
            </a:pPr>
            <a:r>
              <a:rPr lang="en-US" dirty="0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 State (S32 ON)-Inductor charges</a:t>
            </a:r>
          </a:p>
          <a:p>
            <a:pPr algn="l">
              <a:lnSpc>
                <a:spcPts val="4236"/>
              </a:lnSpc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Current Path: Battery → L3 → S32 → Battery.</a:t>
            </a:r>
          </a:p>
          <a:p>
            <a:pPr marL="653296" lvl="1" indent="-326648" algn="l">
              <a:lnSpc>
                <a:spcPts val="4236"/>
              </a:lnSpc>
              <a:buFont typeface="Arial"/>
              <a:buChar char="•"/>
            </a:pP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OFF State (S31 OFF)-Inductor discharges</a:t>
            </a:r>
          </a:p>
          <a:p>
            <a:pPr algn="l">
              <a:lnSpc>
                <a:spcPts val="4236"/>
              </a:lnSpc>
            </a:pP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Current Path: Freewheeling diode of S32.</a:t>
            </a:r>
          </a:p>
          <a:p>
            <a:pPr algn="l">
              <a:lnSpc>
                <a:spcPts val="4236"/>
              </a:lnSpc>
            </a:pPr>
            <a:endParaRPr lang="en-US" sz="3025" dirty="0">
              <a:solidFill>
                <a:srgbClr val="000000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4236"/>
              </a:lnSpc>
            </a:pPr>
            <a:r>
              <a:rPr lang="en-US" sz="3025" b="1" dirty="0">
                <a:solidFill>
                  <a:srgbClr val="333C4A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2</a:t>
            </a:r>
            <a:r>
              <a:rPr lang="en-US" b="1" dirty="0">
                <a:solidFill>
                  <a:srgbClr val="333C4A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. DC-AC Inverter</a:t>
            </a:r>
          </a:p>
          <a:p>
            <a:pPr marL="653296" lvl="1" indent="-326648" algn="l">
              <a:lnSpc>
                <a:spcPts val="4236"/>
              </a:lnSpc>
              <a:buFont typeface="Arial"/>
              <a:buChar char="•"/>
            </a:pPr>
            <a:r>
              <a:rPr lang="en-US" dirty="0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Positive Half-Cycle (Vs &gt; 0):</a:t>
            </a:r>
          </a:p>
          <a:p>
            <a:pPr algn="l">
              <a:lnSpc>
                <a:spcPts val="4236"/>
              </a:lnSpc>
            </a:pPr>
            <a:r>
              <a:rPr lang="en-US" dirty="0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</a:t>
            </a:r>
            <a:r>
              <a:rPr lang="en-US" dirty="0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Switches: S11 (Dual Loop Control) and S22 </a:t>
            </a:r>
          </a:p>
          <a:p>
            <a:pPr algn="l">
              <a:lnSpc>
                <a:spcPts val="4236"/>
              </a:lnSpc>
            </a:pPr>
            <a:r>
              <a:rPr lang="en-US" dirty="0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Current Path: Vdc → S11→ L1 → Grid → S22 </a:t>
            </a:r>
          </a:p>
          <a:p>
            <a:pPr>
              <a:lnSpc>
                <a:spcPts val="4236"/>
              </a:lnSpc>
            </a:pPr>
            <a:r>
              <a:rPr lang="en-US" dirty="0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Switches: S21 diode and S11</a:t>
            </a:r>
          </a:p>
          <a:p>
            <a:pPr>
              <a:lnSpc>
                <a:spcPts val="4236"/>
              </a:lnSpc>
            </a:pP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Current Path: S21diode→ S11 → L1 → Grid </a:t>
            </a:r>
          </a:p>
          <a:p>
            <a:pPr algn="l">
              <a:lnSpc>
                <a:spcPts val="4236"/>
              </a:lnSpc>
            </a:pPr>
            <a:endParaRPr lang="en-US" dirty="0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4236"/>
              </a:lnSpc>
            </a:pPr>
            <a:endParaRPr lang="en-US" dirty="0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4236"/>
              </a:lnSpc>
            </a:pPr>
            <a:endParaRPr lang="en-US" dirty="0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4236"/>
              </a:lnSpc>
            </a:pPr>
            <a:endParaRPr lang="en-US" dirty="0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4236"/>
              </a:lnSpc>
            </a:pPr>
            <a:endParaRPr lang="en-US" dirty="0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4236"/>
              </a:lnSpc>
            </a:pPr>
            <a:endParaRPr lang="en-US" dirty="0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algn="l">
              <a:lnSpc>
                <a:spcPts val="6056"/>
              </a:lnSpc>
            </a:pPr>
            <a:endParaRPr lang="en-US" sz="3025" dirty="0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" name="Freeform 4"/>
          <p:cNvSpPr/>
          <p:nvPr/>
        </p:nvSpPr>
        <p:spPr>
          <a:xfrm flipV="1">
            <a:off x="-21771" y="7350317"/>
            <a:ext cx="5401421" cy="2993833"/>
          </a:xfrm>
          <a:custGeom>
            <a:avLst/>
            <a:gdLst/>
            <a:ahLst/>
            <a:cxnLst/>
            <a:rect l="l" t="t" r="r" b="b"/>
            <a:pathLst>
              <a:path w="5401421" h="2993833">
                <a:moveTo>
                  <a:pt x="0" y="2993833"/>
                </a:moveTo>
                <a:lnTo>
                  <a:pt x="5401421" y="2993833"/>
                </a:lnTo>
                <a:lnTo>
                  <a:pt x="5401421" y="0"/>
                </a:lnTo>
                <a:lnTo>
                  <a:pt x="0" y="0"/>
                </a:lnTo>
                <a:lnTo>
                  <a:pt x="0" y="29938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2886579" y="0"/>
            <a:ext cx="5401421" cy="2993833"/>
          </a:xfrm>
          <a:custGeom>
            <a:avLst/>
            <a:gdLst/>
            <a:ahLst/>
            <a:cxnLst/>
            <a:rect l="l" t="t" r="r" b="b"/>
            <a:pathLst>
              <a:path w="5401421" h="2993833">
                <a:moveTo>
                  <a:pt x="5401421" y="0"/>
                </a:moveTo>
                <a:lnTo>
                  <a:pt x="0" y="0"/>
                </a:lnTo>
                <a:lnTo>
                  <a:pt x="0" y="2993833"/>
                </a:lnTo>
                <a:lnTo>
                  <a:pt x="5401421" y="2993833"/>
                </a:lnTo>
                <a:lnTo>
                  <a:pt x="54014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-1279423" y="-2617884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4114800"/>
                </a:moveTo>
                <a:lnTo>
                  <a:pt x="3980133" y="4114800"/>
                </a:lnTo>
                <a:lnTo>
                  <a:pt x="398013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5507358" y="8790084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3980134" y="0"/>
                </a:moveTo>
                <a:lnTo>
                  <a:pt x="0" y="0"/>
                </a:lnTo>
                <a:lnTo>
                  <a:pt x="0" y="4114800"/>
                </a:lnTo>
                <a:lnTo>
                  <a:pt x="3980134" y="4114800"/>
                </a:lnTo>
                <a:lnTo>
                  <a:pt x="398013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229600" y="1028610"/>
            <a:ext cx="6750592" cy="1410798"/>
          </a:xfrm>
          <a:custGeom>
            <a:avLst/>
            <a:gdLst/>
            <a:ahLst/>
            <a:cxnLst/>
            <a:rect l="l" t="t" r="r" b="b"/>
            <a:pathLst>
              <a:path w="6750592" h="1410798">
                <a:moveTo>
                  <a:pt x="0" y="0"/>
                </a:moveTo>
                <a:lnTo>
                  <a:pt x="6750592" y="0"/>
                </a:lnTo>
                <a:lnTo>
                  <a:pt x="6750592" y="1410798"/>
                </a:lnTo>
                <a:lnTo>
                  <a:pt x="0" y="14107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229600" y="2904286"/>
            <a:ext cx="6604360" cy="1116451"/>
          </a:xfrm>
          <a:custGeom>
            <a:avLst/>
            <a:gdLst/>
            <a:ahLst/>
            <a:cxnLst/>
            <a:rect l="l" t="t" r="r" b="b"/>
            <a:pathLst>
              <a:path w="6604360" h="1116451">
                <a:moveTo>
                  <a:pt x="0" y="0"/>
                </a:moveTo>
                <a:lnTo>
                  <a:pt x="6604359" y="0"/>
                </a:lnTo>
                <a:lnTo>
                  <a:pt x="6604359" y="1116452"/>
                </a:lnTo>
                <a:lnTo>
                  <a:pt x="0" y="11164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0F064E-8A5F-4005-AA53-63442949A93D}"/>
              </a:ext>
            </a:extLst>
          </p:cNvPr>
          <p:cNvSpPr/>
          <p:nvPr/>
        </p:nvSpPr>
        <p:spPr>
          <a:xfrm>
            <a:off x="8355602" y="5450015"/>
            <a:ext cx="9144000" cy="324967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lnSpc>
                <a:spcPts val="4236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Negative Half-Cycle (Vs &lt; 0):</a:t>
            </a:r>
          </a:p>
          <a:p>
            <a:pPr>
              <a:lnSpc>
                <a:spcPts val="4236"/>
              </a:lnSpc>
            </a:pPr>
            <a:r>
              <a:rPr lang="en-US" dirty="0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</a:t>
            </a:r>
            <a:r>
              <a:rPr lang="en-US" dirty="0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Switches: S21 ,S12 (diode conducts).</a:t>
            </a:r>
          </a:p>
          <a:p>
            <a:pPr>
              <a:lnSpc>
                <a:spcPts val="4236"/>
              </a:lnSpc>
            </a:pPr>
            <a:r>
              <a:rPr lang="en-US" dirty="0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Current Path: Vdc → S21 → Grid → L1 → S12 diode</a:t>
            </a:r>
          </a:p>
          <a:p>
            <a:pPr>
              <a:lnSpc>
                <a:spcPts val="4236"/>
              </a:lnSpc>
            </a:pPr>
            <a:r>
              <a:rPr lang="en-US" dirty="0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</a:t>
            </a: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Switches: S21 ,S12 (diode conducts).</a:t>
            </a:r>
          </a:p>
          <a:p>
            <a:pPr>
              <a:lnSpc>
                <a:spcPts val="4236"/>
              </a:lnSpc>
            </a:pPr>
            <a:r>
              <a:rPr lang="en-US" dirty="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Current Path: L2→ S12 → S22 diode → Grid </a:t>
            </a:r>
          </a:p>
          <a:p>
            <a:pPr>
              <a:lnSpc>
                <a:spcPts val="4236"/>
              </a:lnSpc>
            </a:pPr>
            <a:endParaRPr lang="en-US" dirty="0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9990699" y="2057400"/>
            <a:ext cx="8345930" cy="8285233"/>
          </a:xfrm>
          <a:custGeom>
            <a:avLst/>
            <a:gdLst/>
            <a:ahLst/>
            <a:cxnLst/>
            <a:rect l="l" t="t" r="r" b="b"/>
            <a:pathLst>
              <a:path w="8345930" h="8285233">
                <a:moveTo>
                  <a:pt x="0" y="8285233"/>
                </a:moveTo>
                <a:lnTo>
                  <a:pt x="8345930" y="8285233"/>
                </a:lnTo>
                <a:lnTo>
                  <a:pt x="8345930" y="0"/>
                </a:lnTo>
                <a:lnTo>
                  <a:pt x="0" y="0"/>
                </a:lnTo>
                <a:lnTo>
                  <a:pt x="0" y="82852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989010" y="-1754332"/>
            <a:ext cx="3366669" cy="3480579"/>
          </a:xfrm>
          <a:custGeom>
            <a:avLst/>
            <a:gdLst/>
            <a:ahLst/>
            <a:cxnLst/>
            <a:rect l="l" t="t" r="r" b="b"/>
            <a:pathLst>
              <a:path w="3366669" h="3480579">
                <a:moveTo>
                  <a:pt x="3366669" y="3480579"/>
                </a:moveTo>
                <a:lnTo>
                  <a:pt x="0" y="3480579"/>
                </a:lnTo>
                <a:lnTo>
                  <a:pt x="0" y="0"/>
                </a:lnTo>
                <a:lnTo>
                  <a:pt x="3366669" y="0"/>
                </a:lnTo>
                <a:lnTo>
                  <a:pt x="3366669" y="348057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348062"/>
            <a:ext cx="6785590" cy="936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5500" b="1">
                <a:solidFill>
                  <a:srgbClr val="333C4A"/>
                </a:solidFill>
                <a:latin typeface="DM Sans Bold"/>
                <a:ea typeface="DM Sans Bold"/>
                <a:cs typeface="DM Sans Bold"/>
                <a:sym typeface="DM Sans Bold"/>
              </a:rPr>
              <a:t>CEC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5030" y="1602422"/>
            <a:ext cx="15547041" cy="7435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1243" lvl="1" indent="-380622" algn="l">
              <a:lnSpc>
                <a:spcPts val="5570"/>
              </a:lnSpc>
              <a:buFont typeface="Arial"/>
              <a:buChar char="•"/>
            </a:pPr>
            <a:r>
              <a:rPr lang="en-US" sz="35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Balances State-of-Charge (SOC)</a:t>
            </a:r>
          </a:p>
          <a:p>
            <a:pPr marL="631707" lvl="1" indent="-315853" algn="l">
              <a:lnSpc>
                <a:spcPts val="4622"/>
              </a:lnSpc>
              <a:buFont typeface="Arial"/>
              <a:buChar char="•"/>
            </a:pPr>
            <a:r>
              <a:rPr lang="en-US" sz="2925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Ensuring that each module charges and discharges uniformly</a:t>
            </a:r>
          </a:p>
          <a:p>
            <a:pPr marL="761243" lvl="1" indent="-380622" algn="l">
              <a:lnSpc>
                <a:spcPts val="5570"/>
              </a:lnSpc>
              <a:buFont typeface="Arial"/>
              <a:buChar char="•"/>
            </a:pPr>
            <a:r>
              <a:rPr lang="en-US" sz="35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Prevents Imbalance and Degradation</a:t>
            </a:r>
          </a:p>
          <a:p>
            <a:pPr marL="631707" lvl="1" indent="-315853" algn="l">
              <a:lnSpc>
                <a:spcPts val="4622"/>
              </a:lnSpc>
              <a:buFont typeface="Arial"/>
              <a:buChar char="•"/>
            </a:pPr>
            <a:r>
              <a:rPr lang="en-US" sz="2925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Corrects small differences in capacity or ageing between modules, the CEC prevents overcharging or over-discharging of individual modules</a:t>
            </a:r>
          </a:p>
          <a:p>
            <a:pPr marL="761243" lvl="1" indent="-380622" algn="l">
              <a:lnSpc>
                <a:spcPts val="5570"/>
              </a:lnSpc>
              <a:buFont typeface="Arial"/>
              <a:buChar char="•"/>
            </a:pPr>
            <a:r>
              <a:rPr lang="en-US" sz="35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Enhances Reliability and Flexibility</a:t>
            </a:r>
          </a:p>
          <a:p>
            <a:pPr marL="631707" lvl="1" indent="-315853" algn="l">
              <a:lnSpc>
                <a:spcPts val="4622"/>
              </a:lnSpc>
              <a:buFont typeface="Arial"/>
              <a:buChar char="•"/>
            </a:pPr>
            <a:r>
              <a:rPr lang="en-US" sz="2925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Allows faulty modules to be bypassed without interrupting system operation, improving reliability and making maintenance easier</a:t>
            </a:r>
          </a:p>
          <a:p>
            <a:pPr marL="761243" lvl="1" indent="-380622" algn="l">
              <a:lnSpc>
                <a:spcPts val="5570"/>
              </a:lnSpc>
              <a:buFont typeface="Arial"/>
              <a:buChar char="•"/>
            </a:pPr>
            <a:r>
              <a:rPr lang="en-US" sz="35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Improves Battery Life and Usable Capacity</a:t>
            </a:r>
          </a:p>
          <a:p>
            <a:pPr marL="631707" lvl="1" indent="-315853" algn="l">
              <a:lnSpc>
                <a:spcPts val="4622"/>
              </a:lnSpc>
              <a:buFont typeface="Arial"/>
              <a:buChar char="•"/>
            </a:pPr>
            <a:r>
              <a:rPr lang="en-US" sz="2925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 maintaining balanced SOC, the CEC extends the overall battery lifespan, maximises usable energy, and supports efficient, safe operation of the EV charger system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1990067" y="9637135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4114800"/>
                </a:moveTo>
                <a:lnTo>
                  <a:pt x="3980134" y="4114800"/>
                </a:lnTo>
                <a:lnTo>
                  <a:pt x="3980134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6297933" y="-3410383"/>
            <a:ext cx="3980134" cy="4114800"/>
          </a:xfrm>
          <a:custGeom>
            <a:avLst/>
            <a:gdLst/>
            <a:ahLst/>
            <a:cxnLst/>
            <a:rect l="l" t="t" r="r" b="b"/>
            <a:pathLst>
              <a:path w="3980134" h="4114800">
                <a:moveTo>
                  <a:pt x="0" y="4114800"/>
                </a:moveTo>
                <a:lnTo>
                  <a:pt x="3980134" y="4114800"/>
                </a:lnTo>
                <a:lnTo>
                  <a:pt x="3980134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508006"/>
            <a:ext cx="8616986" cy="936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1">
                <a:solidFill>
                  <a:srgbClr val="333C4A"/>
                </a:solidFill>
                <a:latin typeface="DM Sans Bold"/>
                <a:ea typeface="DM Sans Bold"/>
                <a:cs typeface="DM Sans Bold"/>
                <a:sym typeface="DM Sans Bold"/>
              </a:rPr>
              <a:t>CEC Algorithm</a:t>
            </a:r>
          </a:p>
        </p:txBody>
      </p:sp>
      <p:sp>
        <p:nvSpPr>
          <p:cNvPr id="5" name="Freeform 5"/>
          <p:cNvSpPr/>
          <p:nvPr/>
        </p:nvSpPr>
        <p:spPr>
          <a:xfrm flipH="1" flipV="1">
            <a:off x="0" y="0"/>
            <a:ext cx="2973687" cy="3839493"/>
          </a:xfrm>
          <a:custGeom>
            <a:avLst/>
            <a:gdLst/>
            <a:ahLst/>
            <a:cxnLst/>
            <a:rect l="l" t="t" r="r" b="b"/>
            <a:pathLst>
              <a:path w="2973687" h="3839493">
                <a:moveTo>
                  <a:pt x="2973687" y="3839493"/>
                </a:moveTo>
                <a:lnTo>
                  <a:pt x="0" y="3839493"/>
                </a:lnTo>
                <a:lnTo>
                  <a:pt x="0" y="0"/>
                </a:lnTo>
                <a:lnTo>
                  <a:pt x="2973687" y="0"/>
                </a:lnTo>
                <a:lnTo>
                  <a:pt x="2973687" y="383949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347204" y="1387469"/>
            <a:ext cx="6156513" cy="8191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6"/>
              </a:lnSpc>
            </a:pPr>
            <a:r>
              <a:rPr lang="en-US" sz="2825" b="1">
                <a:solidFill>
                  <a:srgbClr val="0097B2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V2G Mode (Discharging)</a:t>
            </a:r>
          </a:p>
          <a:p>
            <a:pPr marL="480580" lvl="1" indent="-240290" algn="l">
              <a:lnSpc>
                <a:spcPts val="3116"/>
              </a:lnSpc>
              <a:buFont typeface="Arial"/>
              <a:buChar char="•"/>
            </a:pPr>
            <a:r>
              <a:rPr lang="en-US" sz="2225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Activation Order:</a:t>
            </a:r>
          </a:p>
          <a:p>
            <a:pPr marL="961161" lvl="2" indent="-320387" algn="l">
              <a:lnSpc>
                <a:spcPts val="3116"/>
              </a:lnSpc>
              <a:buFont typeface="Arial"/>
              <a:buChar char="⚬"/>
            </a:pPr>
            <a:r>
              <a:rPr lang="en-US" sz="22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 with highest SOC module → connect via hip switch.</a:t>
            </a:r>
          </a:p>
          <a:p>
            <a:pPr marL="961161" lvl="2" indent="-320387" algn="l">
              <a:lnSpc>
                <a:spcPts val="3116"/>
              </a:lnSpc>
              <a:buFont typeface="Arial"/>
              <a:buChar char="⚬"/>
            </a:pPr>
            <a:r>
              <a:rPr lang="en-US" sz="22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Sequentially activate next-highest SOC modules as others deplete.</a:t>
            </a:r>
          </a:p>
          <a:p>
            <a:pPr marL="480580" lvl="1" indent="-240290" algn="l">
              <a:lnSpc>
                <a:spcPts val="3116"/>
              </a:lnSpc>
              <a:buFont typeface="Arial"/>
              <a:buChar char="•"/>
            </a:pPr>
            <a:r>
              <a:rPr lang="en-US" sz="2225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Thresholds:</a:t>
            </a:r>
          </a:p>
          <a:p>
            <a:pPr marL="961161" lvl="2" indent="-320387" algn="l">
              <a:lnSpc>
                <a:spcPts val="3116"/>
              </a:lnSpc>
              <a:buFont typeface="Arial"/>
              <a:buChar char="⚬"/>
            </a:pPr>
            <a:r>
              <a:rPr lang="en-US" sz="22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Connect: If module SOC ≥ average SOC.</a:t>
            </a:r>
          </a:p>
          <a:p>
            <a:pPr marL="961161" lvl="2" indent="-320387" algn="l">
              <a:lnSpc>
                <a:spcPts val="3116"/>
              </a:lnSpc>
              <a:buFont typeface="Arial"/>
              <a:buChar char="⚬"/>
            </a:pPr>
            <a:r>
              <a:rPr lang="en-US" sz="22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Bypass: If module SOC ≤ average SOC – 5% or drops below 30%.</a:t>
            </a:r>
          </a:p>
          <a:p>
            <a:pPr marL="480580" lvl="1" indent="-240290" algn="l">
              <a:lnSpc>
                <a:spcPts val="3116"/>
              </a:lnSpc>
              <a:buFont typeface="Arial"/>
              <a:buChar char="•"/>
            </a:pPr>
            <a:r>
              <a:rPr lang="en-US" sz="2225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Bypass Conditions:</a:t>
            </a:r>
          </a:p>
          <a:p>
            <a:pPr marL="961161" lvl="2" indent="-320387" algn="l">
              <a:lnSpc>
                <a:spcPts val="3116"/>
              </a:lnSpc>
              <a:buFont typeface="Arial"/>
              <a:buChar char="⚬"/>
            </a:pPr>
            <a:r>
              <a:rPr lang="en-US" sz="22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SOC &lt;30% (prevent over-discharge).</a:t>
            </a:r>
          </a:p>
          <a:p>
            <a:pPr marL="961161" lvl="2" indent="-320387" algn="l">
              <a:lnSpc>
                <a:spcPts val="3116"/>
              </a:lnSpc>
              <a:buFont typeface="Arial"/>
              <a:buChar char="⚬"/>
            </a:pPr>
            <a:r>
              <a:rPr lang="en-US" sz="22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SOC deviation &gt;5% from average.</a:t>
            </a:r>
          </a:p>
          <a:p>
            <a:pPr marL="480580" lvl="1" indent="-240290" algn="l">
              <a:lnSpc>
                <a:spcPts val="3116"/>
              </a:lnSpc>
              <a:buFont typeface="Arial"/>
              <a:buChar char="•"/>
            </a:pPr>
            <a:r>
              <a:rPr lang="en-US" sz="2225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Dynamic Reconfiguration:</a:t>
            </a:r>
          </a:p>
          <a:p>
            <a:pPr marL="961161" lvl="2" indent="-320387" algn="l">
              <a:lnSpc>
                <a:spcPts val="3116"/>
              </a:lnSpc>
              <a:buFont typeface="Arial"/>
              <a:buChar char="⚬"/>
            </a:pPr>
            <a:r>
              <a:rPr lang="en-US" sz="22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Maintains minimum DC-link voltage (e.g., 400V) by adding/removing modules.</a:t>
            </a:r>
          </a:p>
          <a:p>
            <a:pPr algn="ctr">
              <a:lnSpc>
                <a:spcPts val="5496"/>
              </a:lnSpc>
            </a:pPr>
            <a:endParaRPr lang="en-US" sz="2225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5314313" y="6447507"/>
            <a:ext cx="2973687" cy="3839493"/>
          </a:xfrm>
          <a:custGeom>
            <a:avLst/>
            <a:gdLst/>
            <a:ahLst/>
            <a:cxnLst/>
            <a:rect l="l" t="t" r="r" b="b"/>
            <a:pathLst>
              <a:path w="2973687" h="3839493">
                <a:moveTo>
                  <a:pt x="0" y="0"/>
                </a:moveTo>
                <a:lnTo>
                  <a:pt x="2973687" y="0"/>
                </a:lnTo>
                <a:lnTo>
                  <a:pt x="2973687" y="3839493"/>
                </a:lnTo>
                <a:lnTo>
                  <a:pt x="0" y="38394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191167" y="8793229"/>
            <a:ext cx="6443968" cy="1231767"/>
          </a:xfrm>
          <a:custGeom>
            <a:avLst/>
            <a:gdLst/>
            <a:ahLst/>
            <a:cxnLst/>
            <a:rect l="l" t="t" r="r" b="b"/>
            <a:pathLst>
              <a:path w="6443968" h="1231767">
                <a:moveTo>
                  <a:pt x="0" y="0"/>
                </a:moveTo>
                <a:lnTo>
                  <a:pt x="6443968" y="0"/>
                </a:lnTo>
                <a:lnTo>
                  <a:pt x="6443968" y="1231767"/>
                </a:lnTo>
                <a:lnTo>
                  <a:pt x="0" y="12317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798484" y="1520566"/>
            <a:ext cx="6009584" cy="7367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6"/>
              </a:lnSpc>
            </a:pPr>
            <a:r>
              <a:rPr lang="en-US" sz="2825" b="1">
                <a:solidFill>
                  <a:srgbClr val="0097B2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G2V Mode (Charging)</a:t>
            </a:r>
          </a:p>
          <a:p>
            <a:pPr marL="480580" lvl="1" indent="-240290" algn="l">
              <a:lnSpc>
                <a:spcPts val="3116"/>
              </a:lnSpc>
              <a:buFont typeface="Arial"/>
              <a:buChar char="•"/>
            </a:pPr>
            <a:r>
              <a:rPr lang="en-US" sz="2225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Activation Order:</a:t>
            </a:r>
          </a:p>
          <a:p>
            <a:pPr marL="961161" lvl="2" indent="-320387" algn="l">
              <a:lnSpc>
                <a:spcPts val="3116"/>
              </a:lnSpc>
              <a:buFont typeface="Arial"/>
              <a:buChar char="⚬"/>
            </a:pPr>
            <a:r>
              <a:rPr lang="en-US" sz="22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Start with lowest SOC module → connect via hip switch.</a:t>
            </a:r>
          </a:p>
          <a:p>
            <a:pPr marL="961161" lvl="2" indent="-320387" algn="l">
              <a:lnSpc>
                <a:spcPts val="3116"/>
              </a:lnSpc>
              <a:buFont typeface="Arial"/>
              <a:buChar char="⚬"/>
            </a:pPr>
            <a:r>
              <a:rPr lang="en-US" sz="22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Sequentially activate next-lowest SOC modules as they approach average.</a:t>
            </a:r>
          </a:p>
          <a:p>
            <a:pPr marL="480580" lvl="1" indent="-240290" algn="l">
              <a:lnSpc>
                <a:spcPts val="3116"/>
              </a:lnSpc>
              <a:buFont typeface="Arial"/>
              <a:buChar char="•"/>
            </a:pPr>
            <a:r>
              <a:rPr lang="en-US" sz="2225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Thresholds:</a:t>
            </a:r>
          </a:p>
          <a:p>
            <a:pPr marL="961161" lvl="2" indent="-320387" algn="l">
              <a:lnSpc>
                <a:spcPts val="3116"/>
              </a:lnSpc>
              <a:buFont typeface="Arial"/>
              <a:buChar char="⚬"/>
            </a:pPr>
            <a:r>
              <a:rPr lang="en-US" sz="22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Connect: If module SOC ≤ average SOC.</a:t>
            </a:r>
          </a:p>
          <a:p>
            <a:pPr marL="961161" lvl="2" indent="-320387" algn="l">
              <a:lnSpc>
                <a:spcPts val="3116"/>
              </a:lnSpc>
              <a:buFont typeface="Arial"/>
              <a:buChar char="⚬"/>
            </a:pPr>
            <a:r>
              <a:rPr lang="en-US" sz="22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Bypass: If module SOC ≥ average SOC + 2% or reaches 100%.</a:t>
            </a:r>
          </a:p>
          <a:p>
            <a:pPr marL="480580" lvl="1" indent="-240290" algn="l">
              <a:lnSpc>
                <a:spcPts val="3116"/>
              </a:lnSpc>
              <a:buFont typeface="Arial"/>
              <a:buChar char="•"/>
            </a:pPr>
            <a:r>
              <a:rPr lang="en-US" sz="2225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Bypass Conditions:</a:t>
            </a:r>
          </a:p>
          <a:p>
            <a:pPr marL="961161" lvl="2" indent="-320387" algn="l">
              <a:lnSpc>
                <a:spcPts val="3116"/>
              </a:lnSpc>
              <a:buFont typeface="Arial"/>
              <a:buChar char="⚬"/>
            </a:pPr>
            <a:r>
              <a:rPr lang="en-US" sz="22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Fully charged (SOC = 100%).</a:t>
            </a:r>
          </a:p>
          <a:p>
            <a:pPr marL="961161" lvl="2" indent="-320387" algn="l">
              <a:lnSpc>
                <a:spcPts val="3116"/>
              </a:lnSpc>
              <a:buFont typeface="Arial"/>
              <a:buChar char="⚬"/>
            </a:pPr>
            <a:r>
              <a:rPr lang="en-US" sz="22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SOC deviation &gt;2% from average.</a:t>
            </a:r>
          </a:p>
          <a:p>
            <a:pPr marL="480580" lvl="1" indent="-240290" algn="l">
              <a:lnSpc>
                <a:spcPts val="3116"/>
              </a:lnSpc>
              <a:buFont typeface="Arial"/>
              <a:buChar char="•"/>
            </a:pPr>
            <a:r>
              <a:rPr lang="en-US" sz="2225">
                <a:solidFill>
                  <a:srgbClr val="333C4A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SOC Estimation:</a:t>
            </a:r>
          </a:p>
          <a:p>
            <a:pPr marL="961161" lvl="2" indent="-320387" algn="l">
              <a:lnSpc>
                <a:spcPts val="3116"/>
              </a:lnSpc>
              <a:buFont typeface="Arial"/>
              <a:buChar char="⚬"/>
            </a:pPr>
            <a:r>
              <a:rPr lang="en-US" sz="2225">
                <a:solidFill>
                  <a:srgbClr val="0097B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Coulomb counting + OCV calibration every 60 sec</a:t>
            </a:r>
          </a:p>
          <a:p>
            <a:pPr algn="ctr">
              <a:lnSpc>
                <a:spcPts val="1856"/>
              </a:lnSpc>
            </a:pPr>
            <a:endParaRPr lang="en-US" sz="2225">
              <a:solidFill>
                <a:srgbClr val="0097B2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4593" y="508006"/>
            <a:ext cx="8115300" cy="936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5500" b="1">
                <a:solidFill>
                  <a:srgbClr val="333C4A"/>
                </a:solidFill>
                <a:latin typeface="DM Sans Bold"/>
                <a:ea typeface="DM Sans Bold"/>
                <a:cs typeface="DM Sans Bold"/>
                <a:sym typeface="DM Sans Bold"/>
              </a:rPr>
              <a:t>Control Strategies</a:t>
            </a:r>
          </a:p>
        </p:txBody>
      </p:sp>
      <p:sp>
        <p:nvSpPr>
          <p:cNvPr id="3" name="Freeform 3"/>
          <p:cNvSpPr/>
          <p:nvPr/>
        </p:nvSpPr>
        <p:spPr>
          <a:xfrm flipV="1">
            <a:off x="9990699" y="2057400"/>
            <a:ext cx="8345930" cy="8285233"/>
          </a:xfrm>
          <a:custGeom>
            <a:avLst/>
            <a:gdLst/>
            <a:ahLst/>
            <a:cxnLst/>
            <a:rect l="l" t="t" r="r" b="b"/>
            <a:pathLst>
              <a:path w="8345930" h="8285233">
                <a:moveTo>
                  <a:pt x="0" y="8285233"/>
                </a:moveTo>
                <a:lnTo>
                  <a:pt x="8345930" y="8285233"/>
                </a:lnTo>
                <a:lnTo>
                  <a:pt x="8345930" y="0"/>
                </a:lnTo>
                <a:lnTo>
                  <a:pt x="0" y="0"/>
                </a:lnTo>
                <a:lnTo>
                  <a:pt x="0" y="82852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4989010" y="-1754332"/>
            <a:ext cx="3366669" cy="3480579"/>
          </a:xfrm>
          <a:custGeom>
            <a:avLst/>
            <a:gdLst/>
            <a:ahLst/>
            <a:cxnLst/>
            <a:rect l="l" t="t" r="r" b="b"/>
            <a:pathLst>
              <a:path w="3366669" h="3480579">
                <a:moveTo>
                  <a:pt x="3366669" y="3480579"/>
                </a:moveTo>
                <a:lnTo>
                  <a:pt x="0" y="3480579"/>
                </a:lnTo>
                <a:lnTo>
                  <a:pt x="0" y="0"/>
                </a:lnTo>
                <a:lnTo>
                  <a:pt x="3366669" y="0"/>
                </a:lnTo>
                <a:lnTo>
                  <a:pt x="3366669" y="348057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902108" y="8310183"/>
            <a:ext cx="2907154" cy="3005517"/>
          </a:xfrm>
          <a:custGeom>
            <a:avLst/>
            <a:gdLst/>
            <a:ahLst/>
            <a:cxnLst/>
            <a:rect l="l" t="t" r="r" b="b"/>
            <a:pathLst>
              <a:path w="2907154" h="3005517">
                <a:moveTo>
                  <a:pt x="0" y="0"/>
                </a:moveTo>
                <a:lnTo>
                  <a:pt x="2907155" y="0"/>
                </a:lnTo>
                <a:lnTo>
                  <a:pt x="2907155" y="3005517"/>
                </a:lnTo>
                <a:lnTo>
                  <a:pt x="0" y="30055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679" y="2086610"/>
            <a:ext cx="18220321" cy="4995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AutoNum type="arabicPeriod"/>
            </a:pPr>
            <a:r>
              <a:rPr lang="en-US" sz="3000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 Outer Voltage Loop:</a:t>
            </a:r>
          </a:p>
          <a:p>
            <a:pPr marL="1295403" lvl="2" indent="-431801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97B2"/>
                </a:solidFill>
                <a:latin typeface="Canva Sans"/>
                <a:ea typeface="Canva Sans"/>
                <a:cs typeface="Canva Sans"/>
                <a:sym typeface="Canva Sans"/>
              </a:rPr>
              <a:t>Regulates DC-link voltage (</a:t>
            </a:r>
            <a:r>
              <a:rPr lang="en-US" sz="3000" b="1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Vdc</a:t>
            </a:r>
            <a:r>
              <a:rPr lang="en-US" sz="3000">
                <a:solidFill>
                  <a:srgbClr val="0097B2"/>
                </a:solidFill>
                <a:latin typeface="Canva Sans"/>
                <a:ea typeface="Canva Sans"/>
                <a:cs typeface="Canva Sans"/>
                <a:sym typeface="Canva Sans"/>
              </a:rPr>
              <a:t>) to a fixed reference (e.g., 400V) using a PI controller</a:t>
            </a:r>
          </a:p>
          <a:p>
            <a:pPr marL="1295403" lvl="2" indent="-431801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97B2"/>
                </a:solidFill>
                <a:latin typeface="Canva Sans"/>
                <a:ea typeface="Canva Sans"/>
                <a:cs typeface="Canva Sans"/>
                <a:sym typeface="Canva Sans"/>
              </a:rPr>
              <a:t>Compensates for load variations and ensures stable DC bus voltage for both G2V/V2G modes.</a:t>
            </a:r>
          </a:p>
          <a:p>
            <a:pPr marL="647702" lvl="1" indent="-323851" algn="l">
              <a:lnSpc>
                <a:spcPts val="4200"/>
              </a:lnSpc>
              <a:buAutoNum type="arabicPeriod"/>
            </a:pPr>
            <a:r>
              <a:rPr lang="en-US" sz="3000">
                <a:solidFill>
                  <a:srgbClr val="333C4A"/>
                </a:solidFill>
                <a:latin typeface="Canva Sans"/>
                <a:ea typeface="Canva Sans"/>
                <a:cs typeface="Canva Sans"/>
                <a:sym typeface="Canva Sans"/>
              </a:rPr>
              <a:t>Inner Current Loop:</a:t>
            </a:r>
          </a:p>
          <a:p>
            <a:pPr marL="1295403" lvl="2" indent="-431801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97B2"/>
                </a:solidFill>
                <a:latin typeface="Canva Sans"/>
                <a:ea typeface="Canva Sans"/>
                <a:cs typeface="Canva Sans"/>
                <a:sym typeface="Canva Sans"/>
              </a:rPr>
              <a:t>Tracks sinusoidal reference current (</a:t>
            </a:r>
            <a:r>
              <a:rPr lang="en-US" sz="3000" b="1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iref</a:t>
            </a:r>
            <a:r>
              <a:rPr lang="en-US" sz="3000">
                <a:solidFill>
                  <a:srgbClr val="0097B2"/>
                </a:solidFill>
                <a:latin typeface="Canva Sans"/>
                <a:ea typeface="Canva Sans"/>
                <a:cs typeface="Canva Sans"/>
                <a:sym typeface="Canva Sans"/>
              </a:rPr>
              <a:t>) synchronized to grid voltage via PLL.</a:t>
            </a:r>
          </a:p>
          <a:p>
            <a:pPr marL="1295403" lvl="2" indent="-431801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97B2"/>
                </a:solidFill>
                <a:latin typeface="Canva Sans"/>
                <a:ea typeface="Canva Sans"/>
                <a:cs typeface="Canva Sans"/>
                <a:sym typeface="Canva Sans"/>
              </a:rPr>
              <a:t>Minimizes THD (&lt;5%) using PI error correction:</a:t>
            </a:r>
          </a:p>
          <a:p>
            <a:pPr algn="l">
              <a:lnSpc>
                <a:spcPts val="5459"/>
              </a:lnSpc>
            </a:pPr>
            <a:endParaRPr lang="en-US" sz="3000">
              <a:solidFill>
                <a:srgbClr val="0097B2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3000">
              <a:solidFill>
                <a:srgbClr val="0097B2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22885" y="6109335"/>
            <a:ext cx="8158409" cy="4177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CC-CV charging in G2V mode:</a:t>
            </a:r>
          </a:p>
          <a:p>
            <a:pPr marL="1252224" lvl="2" indent="-417408" algn="l">
              <a:lnSpc>
                <a:spcPts val="4060"/>
              </a:lnSpc>
              <a:buFont typeface="Arial"/>
              <a:buChar char="⚬"/>
            </a:pPr>
            <a:r>
              <a:rPr lang="en-US" sz="2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Constant Current (CC):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Battery charged at fixed current until near full voltage</a:t>
            </a:r>
          </a:p>
          <a:p>
            <a:pPr marL="1252224" lvl="2" indent="-417408" algn="l">
              <a:lnSpc>
                <a:spcPts val="4060"/>
              </a:lnSpc>
              <a:buFont typeface="Arial"/>
              <a:buChar char="⚬"/>
            </a:pPr>
            <a:r>
              <a:rPr lang="en-US" sz="2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Constant Voltage (CV):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Voltage held constant, current tapers off as battery reaches full charge</a:t>
            </a:r>
          </a:p>
          <a:p>
            <a:pPr algn="ctr">
              <a:lnSpc>
                <a:spcPts val="4759"/>
              </a:lnSpc>
            </a:pPr>
            <a:endParaRPr lang="en-US" sz="29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32868" y="6142866"/>
            <a:ext cx="7179924" cy="358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However this is not typically used in V2G mode</a:t>
            </a:r>
          </a:p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V2G primarily focuses on discharging energy to the grid, where the goal is to regulate power flow rather than follow a CC-CV profile</a:t>
            </a:r>
          </a:p>
          <a:p>
            <a:pPr algn="l">
              <a:lnSpc>
                <a:spcPts val="4060"/>
              </a:lnSpc>
            </a:pPr>
            <a:endParaRPr lang="en-US" sz="29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1074</Words>
  <Application>Microsoft Office PowerPoint</Application>
  <PresentationFormat>Custom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Canva Sans</vt:lpstr>
      <vt:lpstr>Canva Sans Bold</vt:lpstr>
      <vt:lpstr>Arial</vt:lpstr>
      <vt:lpstr>Libre Baskerville Bold</vt:lpstr>
      <vt:lpstr>Calibri</vt:lpstr>
      <vt:lpstr>Libre Baskerville Italics</vt:lpstr>
      <vt:lpstr>DM Sans Bold</vt:lpstr>
      <vt:lpstr>Libre Baskerville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and Black Abstract Simple Thesis Defense Presentation</dc:title>
  <dc:creator>Dhairya</dc:creator>
  <cp:lastModifiedBy>Drashti Doshi</cp:lastModifiedBy>
  <cp:revision>9</cp:revision>
  <dcterms:created xsi:type="dcterms:W3CDTF">2006-08-16T00:00:00Z</dcterms:created>
  <dcterms:modified xsi:type="dcterms:W3CDTF">2025-09-25T15:59:56Z</dcterms:modified>
  <dc:identifier>DAGme6ikN4k</dc:identifier>
</cp:coreProperties>
</file>