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88" r:id="rId9"/>
    <p:sldId id="284" r:id="rId10"/>
    <p:sldId id="285" r:id="rId11"/>
    <p:sldId id="286" r:id="rId12"/>
    <p:sldId id="264" r:id="rId13"/>
    <p:sldId id="287" r:id="rId14"/>
    <p:sldId id="269" r:id="rId15"/>
    <p:sldId id="268" r:id="rId16"/>
    <p:sldId id="281" r:id="rId17"/>
    <p:sldId id="282" r:id="rId18"/>
    <p:sldId id="270" r:id="rId19"/>
    <p:sldId id="273" r:id="rId20"/>
    <p:sldId id="272" r:id="rId21"/>
    <p:sldId id="274" r:id="rId22"/>
    <p:sldId id="283" r:id="rId23"/>
    <p:sldId id="276" r:id="rId24"/>
    <p:sldId id="278" r:id="rId25"/>
    <p:sldId id="277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53"/>
  </p:normalViewPr>
  <p:slideViewPr>
    <p:cSldViewPr snapToGrid="0" snapToObjects="1">
      <p:cViewPr varScale="1">
        <p:scale>
          <a:sx n="87" d="100"/>
          <a:sy n="87" d="100"/>
        </p:scale>
        <p:origin x="-35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1B7D-8922-A543-815D-9D90D753F88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E13DB-0732-474A-9CF1-753B0EFE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9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70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2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31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11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0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0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4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04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9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E13DB-0732-474A-9CF1-753B0EFE5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24416-8021-B344-89DD-BD38AB2FB8E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1DD3EB-C3EA-2540-A892-A03396D683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69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8960" y="978393"/>
            <a:ext cx="9336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PRESENTATION </a:t>
            </a:r>
            <a:endParaRPr 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			ON</a:t>
            </a:r>
          </a:p>
          <a:p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DUAL ACTIVE BRIDGE (DAB) CONVERTER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2834640"/>
            <a:ext cx="1574801" cy="122073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26673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02085" y="3937337"/>
            <a:ext cx="43155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Presented By :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Aditi</a:t>
            </a:r>
            <a:r>
              <a:rPr lang="en-US" sz="2400" b="1" dirty="0" smtClean="0">
                <a:solidFill>
                  <a:srgbClr val="C00000"/>
                </a:solidFill>
              </a:rPr>
              <a:t> Gupta    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(244102108)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Shuchi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Pathak</a:t>
            </a:r>
            <a:r>
              <a:rPr lang="en-US" sz="2400" b="1" dirty="0" smtClean="0">
                <a:solidFill>
                  <a:srgbClr val="C00000"/>
                </a:solidFill>
              </a:rPr>
              <a:t>   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(244102113)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111" y="3968114"/>
            <a:ext cx="4315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Under Guidance of :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Dr. </a:t>
            </a:r>
            <a:r>
              <a:rPr lang="en-US" sz="2400" b="1" dirty="0" err="1" smtClean="0">
                <a:solidFill>
                  <a:srgbClr val="C00000"/>
                </a:solidFill>
              </a:rPr>
              <a:t>Shabari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Nath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088566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07369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150117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25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534" y="1041065"/>
            <a:ext cx="112065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WORKING OF DAB CONVERTER:</a:t>
            </a:r>
            <a:endParaRPr lang="en-US" sz="2400" b="1" dirty="0" smtClean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3" y="1922251"/>
            <a:ext cx="5951903" cy="250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51" y="3341077"/>
            <a:ext cx="6443349" cy="275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35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534" y="1041065"/>
            <a:ext cx="112065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WORKING OF DAB CONVERTER:</a:t>
            </a:r>
            <a:endParaRPr lang="en-US" sz="2400" b="1" dirty="0" smtClean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1" y="1629550"/>
            <a:ext cx="6358837" cy="260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84" y="3581173"/>
            <a:ext cx="6183922" cy="26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12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617" y="1002473"/>
            <a:ext cx="112065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WORKING OF DAB CONVERTER:</a:t>
            </a:r>
            <a:endParaRPr lang="en-US" sz="2400" b="1" dirty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/>
              <a:t>The theoretical output power transfer between the two bridges is given by</a:t>
            </a:r>
            <a:r>
              <a:rPr lang="en-US" sz="2400" dirty="0" smtClean="0"/>
              <a:t>:</a:t>
            </a:r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5269" y="2082264"/>
                <a:ext cx="8458200" cy="372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 smtClean="0">
                  <a:latin typeface="Cambria Math"/>
                </a:endParaRPr>
              </a:p>
              <a:p>
                <a:endParaRPr lang="en-US" i="1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𝑃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dirty="0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〖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𝐻𝑉</m:t>
                                  </m:r>
                                </m:sub>
                              </m:sSub>
                              <m:r>
                                <a:rPr lang="en-IN" i="1" dirty="0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IN" i="1" dirty="0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IN" i="1" dirty="0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 smtClean="0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IN" i="1" dirty="0" smtClean="0">
                              <a:latin typeface="Cambria Math"/>
                            </a:rPr>
                            <m:t>2∗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𝑆𝑊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∗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where: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𝐻𝑉</m:t>
                        </m:r>
                      </m:sub>
                    </m:sSub>
                  </m:oMath>
                </a14:m>
                <a:r>
                  <a:rPr lang="en-US" dirty="0"/>
                  <a:t> is the DC link voltage of the high voltage bridge, in </a:t>
                </a:r>
                <a:r>
                  <a:rPr lang="en-US" dirty="0" smtClean="0"/>
                  <a:t>Volts.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𝑁</m:t>
                    </m:r>
                    <m:r>
                      <a:rPr lang="en-I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is the primary to secondary transformer voltage </a:t>
                </a:r>
                <a:r>
                  <a:rPr lang="en-US" dirty="0" smtClean="0"/>
                  <a:t>ratio.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𝐿𝑉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is the DC link voltage of the low voltage bridge, in </a:t>
                </a:r>
                <a:r>
                  <a:rPr lang="en-US" dirty="0" smtClean="0"/>
                  <a:t>Volts.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𝜙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is the phase shift between the two square waves of the bridges, in </a:t>
                </a:r>
                <a:r>
                  <a:rPr lang="en-US" dirty="0" smtClean="0"/>
                  <a:t>Radians.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𝑆𝑊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 is the PWM switching frequency, in </a:t>
                </a:r>
                <a:r>
                  <a:rPr lang="en-US" dirty="0" smtClean="0"/>
                  <a:t>Hertz.</a:t>
                </a:r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the total inductance (coupling inductor + total transformer leakage reactance seen from the primary) between the two bridges, in Henry.</a:t>
                </a:r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9" y="2082264"/>
                <a:ext cx="8458200" cy="3724546"/>
              </a:xfrm>
              <a:prstGeom prst="rect">
                <a:avLst/>
              </a:prstGeom>
              <a:blipFill rotWithShape="1">
                <a:blip r:embed="rId4"/>
                <a:stretch>
                  <a:fillRect l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90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617" y="1002473"/>
            <a:ext cx="112065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SIMULATION PARAMETERS:</a:t>
            </a:r>
            <a:endParaRPr lang="en-US" sz="2400" b="1" dirty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41212"/>
              </p:ext>
            </p:extLst>
          </p:nvPr>
        </p:nvGraphicFramePr>
        <p:xfrm>
          <a:off x="1483753" y="1877071"/>
          <a:ext cx="8485436" cy="293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0664"/>
                <a:gridCol w="5154772"/>
              </a:tblGrid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r>
                        <a:rPr lang="en-US" baseline="0" dirty="0" smtClean="0"/>
                        <a:t> considered in SIMULATION</a:t>
                      </a:r>
                      <a:endParaRPr lang="en-IN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Voltage (Volts)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Turns ratio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2:1</a:t>
                      </a:r>
                      <a:endParaRPr lang="en-IN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Inductance (H)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0.0102</a:t>
                      </a:r>
                      <a:r>
                        <a:rPr lang="en-IN" baseline="0" dirty="0" smtClean="0"/>
                        <a:t> m</a:t>
                      </a:r>
                      <a:endParaRPr lang="en-IN" dirty="0"/>
                    </a:p>
                  </a:txBody>
                  <a:tcPr/>
                </a:tc>
              </a:tr>
              <a:tr h="436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Capacitance (F)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r>
                        <a:rPr lang="en-US" baseline="0" dirty="0" smtClean="0"/>
                        <a:t> micro</a:t>
                      </a:r>
                      <a:endParaRPr lang="en-IN" dirty="0"/>
                    </a:p>
                  </a:txBody>
                  <a:tcPr/>
                </a:tc>
              </a:tr>
              <a:tr h="7539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Resistance</a:t>
                      </a:r>
                    </a:p>
                    <a:p>
                      <a:pPr algn="ctr"/>
                      <a:r>
                        <a:rPr lang="en-US" baseline="0" dirty="0" smtClean="0"/>
                        <a:t>(ohm)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5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6894" y="782881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1656" y="867923"/>
            <a:ext cx="112065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OPEN LOOP CONTROL SIMULATION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" y="1216465"/>
            <a:ext cx="12192000" cy="564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7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640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56" y="1067602"/>
            <a:ext cx="112065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WAVEFORM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49872" y="4255477"/>
            <a:ext cx="219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2" y="1504900"/>
            <a:ext cx="11848266" cy="476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80424" y="4337259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hi</a:t>
            </a:r>
          </a:p>
          <a:p>
            <a:endParaRPr lang="en-IN" dirty="0"/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509954" y="4337259"/>
            <a:ext cx="35169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1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640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56" y="1067602"/>
            <a:ext cx="112065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WAVEFORM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0187"/>
            <a:ext cx="12165203" cy="477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135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-1640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56" y="1067602"/>
            <a:ext cx="112065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WAVEFORM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" y="978393"/>
            <a:ext cx="12087677" cy="514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74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656" y="867923"/>
            <a:ext cx="11206500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CLOSE LOOP CONTROL 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1656" y="1670278"/>
            <a:ext cx="10652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For generating the closed-loop control for the </a:t>
            </a:r>
            <a:r>
              <a:rPr lang="en-US" sz="2400" dirty="0" smtClean="0"/>
              <a:t>DAB</a:t>
            </a:r>
            <a:r>
              <a:rPr lang="en-US" sz="2400" dirty="0" smtClean="0"/>
              <a:t> </a:t>
            </a:r>
            <a:r>
              <a:rPr lang="en-US" sz="2400" dirty="0" smtClean="0"/>
              <a:t>converter, a </a:t>
            </a:r>
            <a:r>
              <a:rPr lang="en-US" sz="2400" b="1" dirty="0" smtClean="0"/>
              <a:t>PI (Proportional Integral) controller </a:t>
            </a:r>
            <a:r>
              <a:rPr lang="en-US" sz="2400" dirty="0" smtClean="0"/>
              <a:t>is used.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The </a:t>
            </a:r>
            <a:r>
              <a:rPr lang="en-US" sz="2400" b="1" dirty="0" smtClean="0"/>
              <a:t>PI controller </a:t>
            </a:r>
            <a:r>
              <a:rPr lang="en-US" sz="2400" dirty="0" smtClean="0"/>
              <a:t>adjusts the converter’s operation by comparing the actual output to a desired reference value, minimizing the error between them.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 The general transfer function for a PI controller is: </a:t>
            </a:r>
            <a:r>
              <a:rPr lang="en-US" sz="2400" b="1" dirty="0" smtClean="0"/>
              <a:t>C(s) = </a:t>
            </a:r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p</a:t>
            </a:r>
            <a:r>
              <a:rPr lang="en-US" sz="2400" b="1" dirty="0" smtClean="0"/>
              <a:t> + K</a:t>
            </a:r>
            <a:r>
              <a:rPr lang="en-US" sz="2400" b="1" baseline="-25000" dirty="0" smtClean="0"/>
              <a:t>i</a:t>
            </a:r>
            <a:r>
              <a:rPr lang="en-US" sz="2400" b="1" dirty="0" smtClean="0"/>
              <a:t> /s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261411" y="5013746"/>
            <a:ext cx="2070848" cy="7113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1656" y="961876"/>
            <a:ext cx="11206500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PI </a:t>
            </a:r>
            <a:r>
              <a:rPr lang="en-US" sz="3200" b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CONTROLLER DESIGN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31656" y="1882588"/>
            <a:ext cx="10652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400" dirty="0" smtClean="0"/>
              <a:t>By performing </a:t>
            </a:r>
            <a:r>
              <a:rPr lang="en-US" sz="2400" dirty="0" smtClean="0"/>
              <a:t>tuning of the PI Controller, </a:t>
            </a:r>
            <a:r>
              <a:rPr lang="en-US" sz="2400" dirty="0" smtClean="0"/>
              <a:t>we got :-</a:t>
            </a:r>
          </a:p>
          <a:p>
            <a:pPr marL="2286000" lvl="4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p</a:t>
            </a:r>
            <a:r>
              <a:rPr lang="en-US" sz="2400" b="1" dirty="0" smtClean="0"/>
              <a:t> = </a:t>
            </a:r>
            <a:r>
              <a:rPr lang="en-US" sz="2400" b="1" dirty="0"/>
              <a:t>0.000085 </a:t>
            </a:r>
            <a:endParaRPr lang="en-US" sz="2400" b="1" dirty="0" smtClean="0"/>
          </a:p>
          <a:p>
            <a:pPr marL="2286000" lvl="4" indent="-457200">
              <a:lnSpc>
                <a:spcPct val="150000"/>
              </a:lnSpc>
              <a:buFont typeface="Wingdings" charset="2"/>
              <a:buChar char="Ø"/>
            </a:pPr>
            <a:r>
              <a:rPr lang="en-US" sz="2400" b="1" dirty="0" smtClean="0"/>
              <a:t>K</a:t>
            </a:r>
            <a:r>
              <a:rPr lang="en-US" sz="2400" b="1" baseline="-25000" dirty="0" smtClean="0"/>
              <a:t>i </a:t>
            </a:r>
            <a:r>
              <a:rPr lang="en-US" sz="2400" b="1" dirty="0" smtClean="0"/>
              <a:t> = </a:t>
            </a:r>
            <a:r>
              <a:rPr lang="en-US" sz="2400" b="1" dirty="0" smtClean="0"/>
              <a:t>0.25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42" y="3014017"/>
            <a:ext cx="6609556" cy="238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352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26673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388652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345161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8642" y="785115"/>
            <a:ext cx="741088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dirty="0" smtClean="0">
                <a:solidFill>
                  <a:srgbClr val="C00000"/>
                </a:solidFill>
              </a:rPr>
              <a:t>           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      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Content 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Introduction.</a:t>
            </a: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DAB Converter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Components.</a:t>
            </a: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Circuit Diagram.</a:t>
            </a: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Working.</a:t>
            </a: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Simulation Parameters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Open Loop Control.</a:t>
            </a: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Close Loop Control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Result.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028700" indent="-352425">
              <a:spcBef>
                <a:spcPts val="125"/>
              </a:spcBef>
              <a:spcAft>
                <a:spcPts val="125"/>
              </a:spcAft>
              <a:buFont typeface="Wingdings" charset="2"/>
              <a:buChar char="Ø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Conclusion.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608" y="6405610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80" y="1710576"/>
            <a:ext cx="4204010" cy="3649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1656" y="961876"/>
            <a:ext cx="11206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CLOSE LOOP CONTROL SIMULATED CIRCUIT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9523"/>
            <a:ext cx="12191999" cy="5398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4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4535" y="1029624"/>
            <a:ext cx="11206500" cy="4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WAVEFORM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240"/>
            <a:ext cx="12111393" cy="475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558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4535" y="1029624"/>
            <a:ext cx="11206500" cy="47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WAVEFORM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0" y="1371316"/>
            <a:ext cx="12096420" cy="491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90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4541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8209" y="978393"/>
            <a:ext cx="1120650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RESULT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 smtClean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12617"/>
              </p:ext>
            </p:extLst>
          </p:nvPr>
        </p:nvGraphicFramePr>
        <p:xfrm>
          <a:off x="1616926" y="1682917"/>
          <a:ext cx="7234912" cy="39600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08728"/>
                <a:gridCol w="1808728"/>
                <a:gridCol w="1808728"/>
                <a:gridCol w="1808728"/>
              </a:tblGrid>
              <a:tr h="1619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PARAMETERS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DESIRED</a:t>
                      </a:r>
                      <a:r>
                        <a:rPr lang="en-US" sz="2000" baseline="0" dirty="0" smtClean="0"/>
                        <a:t> OUTPUT VOLTAGE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 (IN VOLT)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OBTAIN</a:t>
                      </a:r>
                      <a:r>
                        <a:rPr lang="en-US" sz="2000" baseline="0" dirty="0" smtClean="0"/>
                        <a:t>ED OUTPUT VOLTAGE </a:t>
                      </a:r>
                    </a:p>
                    <a:p>
                      <a:pPr algn="ctr"/>
                      <a:r>
                        <a:rPr lang="en-US" sz="2000" baseline="0" dirty="0" smtClean="0"/>
                        <a:t>(IN VOLT)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PHASE ANGLE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DELAY</a:t>
                      </a:r>
                      <a:endParaRPr lang="en-US" sz="20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(IN </a:t>
                      </a:r>
                      <a:r>
                        <a:rPr lang="en-US" sz="2000" baseline="0" dirty="0" smtClean="0"/>
                        <a:t>RADIAN)</a:t>
                      </a:r>
                      <a:endParaRPr lang="en-US" sz="2000" dirty="0" smtClean="0"/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</a:tr>
              <a:tr h="1081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OPEN LOOP CONTROL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 </a:t>
                      </a:r>
                      <a:r>
                        <a:rPr lang="en-US" sz="2000" dirty="0" smtClean="0"/>
                        <a:t>Volt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654 </a:t>
                      </a:r>
                      <a:r>
                        <a:rPr lang="en-US" sz="2000" dirty="0" smtClean="0"/>
                        <a:t>volt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0.150</a:t>
                      </a:r>
                      <a:r>
                        <a:rPr lang="en-US" sz="2000" baseline="0" dirty="0" smtClean="0"/>
                        <a:t> radians</a:t>
                      </a:r>
                      <a:r>
                        <a:rPr lang="en-US" sz="2000" dirty="0" smtClean="0"/>
                        <a:t> </a:t>
                      </a:r>
                      <a:endParaRPr lang="en-US" sz="2000" b="1" dirty="0"/>
                    </a:p>
                  </a:txBody>
                  <a:tcPr/>
                </a:tc>
              </a:tr>
              <a:tr h="12594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CLOSE LOOP CONTROL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500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Volt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499.1 </a:t>
                      </a:r>
                      <a:r>
                        <a:rPr lang="en-US" sz="2000" dirty="0" smtClean="0"/>
                        <a:t>volt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0.1002 radians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3447" y="17638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67235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25515" y="1102672"/>
            <a:ext cx="11206500" cy="518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DAB Converters in Renewable energy sources: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3200" b="1" dirty="0">
              <a:solidFill>
                <a:srgbClr val="C00000"/>
              </a:solidFill>
            </a:endParaRPr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/>
              <a:t>  Converts </a:t>
            </a:r>
            <a:r>
              <a:rPr lang="en-US" sz="2400" dirty="0"/>
              <a:t>the DC power generated by solar panels to AC power suitable for the </a:t>
            </a:r>
            <a:r>
              <a:rPr lang="en-US" sz="2400" dirty="0"/>
              <a:t>grid</a:t>
            </a:r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endParaRPr lang="en-US" sz="2400" dirty="0" smtClean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 Provide electrical isolation between the solar panel system and the grid.</a:t>
            </a:r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endParaRPr lang="en-US" sz="2400" dirty="0" smtClean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 Can </a:t>
            </a:r>
            <a:r>
              <a:rPr lang="en-US" sz="2400" dirty="0"/>
              <a:t>reduce the number of conversion stages in a PV system, simplifying the overall design and potentially increasing efficiency. </a:t>
            </a:r>
            <a:endParaRPr lang="en-US" sz="2400" dirty="0" smtClean="0"/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endParaRPr lang="en-US" sz="2400" dirty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Used </a:t>
            </a:r>
            <a:r>
              <a:rPr lang="en-US" sz="2400" dirty="0"/>
              <a:t>in conjunction with MPPT controllers to optimize the power output of solar panels by adjusting the voltage and current to match the optimal operating </a:t>
            </a:r>
            <a:r>
              <a:rPr lang="en-US" sz="2400" dirty="0" smtClean="0"/>
              <a:t>point.</a:t>
            </a:r>
            <a:endParaRPr lang="en-US" sz="2400" dirty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91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3447" y="17638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67235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0747" y="1138393"/>
            <a:ext cx="112065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CONCLUSION: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We have done the open loop simulation first, following that we have used a PI Controller to execute closed loop simulation syste</a:t>
            </a:r>
            <a:r>
              <a:rPr lang="en-US" sz="2400" dirty="0" smtClean="0"/>
              <a:t>m.</a:t>
            </a:r>
          </a:p>
          <a:p>
            <a:pPr marL="457200" indent="-4572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We have observed that with </a:t>
            </a:r>
            <a:r>
              <a:rPr lang="en-US" sz="2400" b="1" dirty="0" smtClean="0"/>
              <a:t>Closed loop simulation,</a:t>
            </a:r>
            <a:r>
              <a:rPr lang="en-US" sz="2400" dirty="0" smtClean="0"/>
              <a:t> we are able to achieve our desired output voltage.</a:t>
            </a:r>
          </a:p>
          <a:p>
            <a:pPr marL="457200" indent="-45720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b="1" dirty="0" smtClean="0"/>
              <a:t>PI Controller </a:t>
            </a:r>
            <a:r>
              <a:rPr lang="en-US" sz="2400" dirty="0" smtClean="0"/>
              <a:t>used is able to maintain the  output voltage constant by changing the phase angle delay between the pulses of the two H-bridge. 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5154" y="6211669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92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3447" y="17638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67235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9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3897471" y="3438193"/>
            <a:ext cx="5664580" cy="125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6000" b="1" dirty="0">
                <a:solidFill>
                  <a:srgbClr val="C00000"/>
                </a:solidFill>
              </a:rPr>
              <a:t> </a:t>
            </a:r>
            <a:r>
              <a:rPr lang="en-US" sz="6000" b="1" dirty="0" smtClean="0">
                <a:solidFill>
                  <a:srgbClr val="C00000"/>
                </a:solidFill>
              </a:rPr>
              <a:t>THANK YOU</a:t>
            </a:r>
            <a:r>
              <a:rPr lang="en-US" sz="6000" b="1" dirty="0" smtClean="0"/>
              <a:t> 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6000" b="1" dirty="0" smtClean="0"/>
          </a:p>
          <a:p>
            <a:pPr marL="457200" indent="-4572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6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384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2936307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26673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088566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07369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150117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23" y="1166652"/>
            <a:ext cx="11206500" cy="356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b="1" dirty="0"/>
              <a:t>A Dual Active Bridge (DAB) converter </a:t>
            </a:r>
            <a:r>
              <a:rPr lang="en-US" sz="2400" dirty="0"/>
              <a:t>is </a:t>
            </a:r>
            <a:r>
              <a:rPr lang="en-US" sz="2400" dirty="0"/>
              <a:t>a type of DC-DC converter that offers bidirectional power flow and galvanic isolation between its input and output </a:t>
            </a:r>
            <a:r>
              <a:rPr lang="en-US" sz="2400" dirty="0" smtClean="0"/>
              <a:t>sides.</a:t>
            </a:r>
            <a:endParaRPr lang="en-US" sz="2400" dirty="0" smtClean="0"/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endParaRPr lang="en-US" sz="2400" b="1" dirty="0"/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b="1" dirty="0"/>
              <a:t> DAB converters </a:t>
            </a:r>
            <a:r>
              <a:rPr lang="en-US" sz="2400" dirty="0"/>
              <a:t>are commonly used in applications requiring efficient and isolated power conversion, such as </a:t>
            </a:r>
            <a:r>
              <a:rPr lang="en-US" sz="2400" b="1" dirty="0"/>
              <a:t>R</a:t>
            </a:r>
            <a:r>
              <a:rPr lang="en-US" sz="2400" b="1" dirty="0" smtClean="0"/>
              <a:t>enewable </a:t>
            </a:r>
            <a:r>
              <a:rPr lang="en-US" sz="2400" b="1" dirty="0"/>
              <a:t>energy systems</a:t>
            </a:r>
            <a:r>
              <a:rPr lang="en-US" sz="2400" dirty="0"/>
              <a:t>, electric vehicle charging, and vehicle-to-grid (V2G) systems. </a:t>
            </a:r>
            <a:endParaRPr lang="en-US" sz="2400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88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26673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088566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07369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150117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739" y="1177053"/>
            <a:ext cx="1120650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WHY DAB CONVERTER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 smtClean="0"/>
              <a:t> High efficiency.</a:t>
            </a:r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 smtClean="0"/>
              <a:t> Bidirectional </a:t>
            </a:r>
            <a:r>
              <a:rPr lang="en-US" sz="2400" dirty="0"/>
              <a:t>power </a:t>
            </a:r>
            <a:r>
              <a:rPr lang="en-US" sz="2400" dirty="0" smtClean="0"/>
              <a:t>flow.</a:t>
            </a:r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 smtClean="0"/>
              <a:t> Ability </a:t>
            </a:r>
            <a:r>
              <a:rPr lang="en-US" sz="2400" dirty="0"/>
              <a:t>to handle fluctuating renewable energy </a:t>
            </a:r>
            <a:r>
              <a:rPr lang="en-US" sz="2400" dirty="0" smtClean="0"/>
              <a:t>inputs.</a:t>
            </a:r>
            <a:endParaRPr lang="en-US" sz="2400" dirty="0"/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 smtClean="0"/>
              <a:t>  Isolated Operation.</a:t>
            </a:r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2400" dirty="0" smtClean="0"/>
              <a:t>Flexible </a:t>
            </a:r>
            <a:r>
              <a:rPr lang="en-US" sz="2400" dirty="0"/>
              <a:t>control of power </a:t>
            </a:r>
            <a:r>
              <a:rPr lang="en-US" sz="2400" dirty="0" smtClean="0"/>
              <a:t>flow.</a:t>
            </a:r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dirty="0" smtClean="0"/>
              <a:t>  Zero-Voltage-Switching characteristics.</a:t>
            </a:r>
            <a:endParaRPr lang="en-US" sz="2400" dirty="0"/>
          </a:p>
          <a:p>
            <a:pPr marL="285750" indent="-285750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4254" y="3308406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26673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088566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07369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150117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397" y="1067602"/>
            <a:ext cx="11206500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COMPONENT</a:t>
            </a: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r>
              <a:rPr lang="en-US" sz="2400" b="1" dirty="0" smtClean="0"/>
              <a:t>Dual Active Bridge</a:t>
            </a:r>
            <a:r>
              <a:rPr lang="en-US" sz="2400" b="1" dirty="0" smtClean="0"/>
              <a:t> </a:t>
            </a:r>
            <a:r>
              <a:rPr lang="en-US" sz="2400" b="1" dirty="0" smtClean="0"/>
              <a:t>Converter </a:t>
            </a:r>
            <a:r>
              <a:rPr lang="en-US" sz="2400" b="1" dirty="0" smtClean="0"/>
              <a:t>consists </a:t>
            </a:r>
            <a:r>
              <a:rPr lang="en-US" sz="2400" b="1" dirty="0" smtClean="0"/>
              <a:t>of </a:t>
            </a:r>
            <a:r>
              <a:rPr lang="en-US" sz="2400" b="1" dirty="0" smtClean="0"/>
              <a:t> </a:t>
            </a:r>
            <a:r>
              <a:rPr lang="en-US" sz="2400" b="1" dirty="0" smtClean="0"/>
              <a:t>:- 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2400" dirty="0" smtClean="0"/>
              <a:t>     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   1</a:t>
            </a:r>
            <a:r>
              <a:rPr lang="en-US" sz="2400" dirty="0" smtClean="0"/>
              <a:t>.  </a:t>
            </a:r>
            <a:r>
              <a:rPr lang="en-US" sz="2400" b="1" dirty="0" smtClean="0">
                <a:solidFill>
                  <a:srgbClr val="C00000"/>
                </a:solidFill>
              </a:rPr>
              <a:t>Primary and secondary side H-bridges.</a:t>
            </a: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 2.  </a:t>
            </a:r>
            <a:r>
              <a:rPr lang="en-US" sz="2400" b="1" dirty="0" smtClean="0">
                <a:solidFill>
                  <a:srgbClr val="C00000"/>
                </a:solidFill>
              </a:rPr>
              <a:t>A high frequency transformer</a:t>
            </a:r>
            <a:r>
              <a:rPr lang="en-US" sz="2400" dirty="0" smtClean="0"/>
              <a:t>.</a:t>
            </a:r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 3.  </a:t>
            </a:r>
            <a:r>
              <a:rPr lang="en-US" sz="2400" b="1" dirty="0">
                <a:solidFill>
                  <a:srgbClr val="C00000"/>
                </a:solidFill>
              </a:rPr>
              <a:t>An energy transfer </a:t>
            </a:r>
            <a:r>
              <a:rPr lang="en-US" sz="2400" b="1" dirty="0" smtClean="0">
                <a:solidFill>
                  <a:srgbClr val="C00000"/>
                </a:solidFill>
              </a:rPr>
              <a:t>inductor and resonance capacitors.</a:t>
            </a:r>
            <a:endParaRPr lang="en-US" sz="2400" b="1" dirty="0" smtClean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28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088566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07369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780" y="1710576"/>
            <a:ext cx="4204010" cy="36495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03608" y="6150117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135" y="978393"/>
            <a:ext cx="1120650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CIRCUIT DIAGRAM</a:t>
            </a: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0" y="1563168"/>
            <a:ext cx="10797300" cy="40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26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534" y="1041065"/>
            <a:ext cx="112065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WORKING OF DAB CONVERTER:</a:t>
            </a: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/>
              <a:t>Power flow in the DAB is achieved by phase-shifting the pulses of one bridge with respect to the </a:t>
            </a:r>
            <a:r>
              <a:rPr lang="en-US" sz="2400" dirty="0" smtClean="0"/>
              <a:t>other.</a:t>
            </a:r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Identical </a:t>
            </a:r>
            <a:r>
              <a:rPr lang="en-US" sz="2400" dirty="0"/>
              <a:t>pulses are sent to the diagonal </a:t>
            </a:r>
            <a:r>
              <a:rPr lang="en-US" sz="2400" dirty="0" smtClean="0"/>
              <a:t>switches.</a:t>
            </a:r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/>
              <a:t> </a:t>
            </a:r>
            <a:r>
              <a:rPr lang="en-US" sz="2400" dirty="0" smtClean="0"/>
              <a:t>The </a:t>
            </a:r>
            <a:r>
              <a:rPr lang="en-US" sz="2400" dirty="0"/>
              <a:t>power transfer between the two bridges can be controlled by changing the angle of the two square waves of the </a:t>
            </a:r>
            <a:r>
              <a:rPr lang="en-US" sz="2400" dirty="0" smtClean="0"/>
              <a:t>bridges.</a:t>
            </a:r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For a positive angle , power will be transferred from the high-voltage bridge to the low-voltage bridge.</a:t>
            </a:r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r>
              <a:rPr lang="en-US" sz="2400" dirty="0" smtClean="0"/>
              <a:t> Power </a:t>
            </a:r>
            <a:r>
              <a:rPr lang="en-US" sz="2400" dirty="0"/>
              <a:t>flow will be reversed for a negative </a:t>
            </a:r>
            <a:r>
              <a:rPr lang="en-US" sz="2400" dirty="0" smtClean="0"/>
              <a:t>angle</a:t>
            </a:r>
            <a:r>
              <a:rPr lang="en-US" sz="2400" dirty="0"/>
              <a:t>.</a:t>
            </a:r>
            <a:endParaRPr lang="en-US" sz="2400" b="1" dirty="0" smtClean="0"/>
          </a:p>
          <a:p>
            <a:pPr marL="342900" indent="-34290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pitchFamily="2" charset="2"/>
              <a:buChar char="q"/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2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83450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750" y="978393"/>
            <a:ext cx="11206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WORKING OF DAB CONVERTER:</a:t>
            </a: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4" y="1563168"/>
            <a:ext cx="10234247" cy="451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340" y="4511339"/>
            <a:ext cx="1283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,S</a:t>
            </a:r>
            <a:r>
              <a:rPr lang="en-US" sz="2000" dirty="0" smtClean="0">
                <a:solidFill>
                  <a:srgbClr val="FF0000"/>
                </a:solidFill>
              </a:rPr>
              <a:t>6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149" y="4511339"/>
            <a:ext cx="133724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S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,S</a:t>
            </a:r>
            <a:r>
              <a:rPr lang="en-US" sz="2000" dirty="0" smtClean="0">
                <a:solidFill>
                  <a:srgbClr val="FF0000"/>
                </a:solidFill>
              </a:rPr>
              <a:t>6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711" y="5354013"/>
            <a:ext cx="1283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S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en-US" sz="2800" dirty="0" smtClean="0">
                <a:solidFill>
                  <a:srgbClr val="FF0000"/>
                </a:solidFill>
              </a:rPr>
              <a:t>,S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149" y="2720639"/>
            <a:ext cx="1283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,S</a:t>
            </a:r>
            <a:r>
              <a:rPr lang="en-US" sz="2000" dirty="0" smtClean="0">
                <a:solidFill>
                  <a:srgbClr val="00B0F0"/>
                </a:solidFill>
              </a:rPr>
              <a:t>4</a:t>
            </a:r>
            <a:endParaRPr lang="en-IN" sz="20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985" y="3847493"/>
            <a:ext cx="128367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,S</a:t>
            </a:r>
            <a:r>
              <a:rPr lang="en-US" sz="2000" dirty="0">
                <a:solidFill>
                  <a:srgbClr val="00B0F0"/>
                </a:solidFill>
              </a:rPr>
              <a:t>3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87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6926" y="978393"/>
            <a:ext cx="904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		</a:t>
            </a:r>
            <a:endParaRPr 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9434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69434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312" y="0"/>
            <a:ext cx="1107688" cy="8586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193180" y="4337259"/>
            <a:ext cx="9891132" cy="334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6283628"/>
            <a:ext cx="12192000" cy="57437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6283628"/>
            <a:ext cx="121920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3608" y="6265866"/>
            <a:ext cx="89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Department of Electrical And Electronics Engineering</a:t>
            </a:r>
          </a:p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                             Indian Institute of Technology , Guwahati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6443" y="1041065"/>
            <a:ext cx="11206500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charset="0"/>
                <a:cs typeface="Times New Roman" charset="0"/>
              </a:rPr>
              <a:t>WORKING OF DAB CONVERTER:</a:t>
            </a:r>
            <a:endParaRPr lang="en-US" sz="2400" b="1" dirty="0" smtClean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  <a:p>
            <a:pPr>
              <a:lnSpc>
                <a:spcPts val="2880"/>
              </a:lnSpc>
              <a:spcBef>
                <a:spcPts val="50"/>
              </a:spcBef>
              <a:spcAft>
                <a:spcPts val="50"/>
              </a:spcAft>
            </a:pPr>
            <a:endParaRPr lang="en-US" sz="2400" b="1" dirty="0"/>
          </a:p>
          <a:p>
            <a:pPr marL="285750" indent="-285750">
              <a:lnSpc>
                <a:spcPts val="2880"/>
              </a:lnSpc>
              <a:spcBef>
                <a:spcPts val="50"/>
              </a:spcBef>
              <a:spcAft>
                <a:spcPts val="50"/>
              </a:spcAft>
              <a:buFont typeface="Wingdings" charset="2"/>
              <a:buChar char="Ø"/>
            </a:pPr>
            <a:endParaRPr 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14725" y="4142007"/>
            <a:ext cx="675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61544"/>
            <a:ext cx="6497515" cy="248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4" y="3807069"/>
            <a:ext cx="6365631" cy="233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16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3844</TotalTime>
  <Words>961</Words>
  <Application>Microsoft Office PowerPoint</Application>
  <PresentationFormat>Custom</PresentationFormat>
  <Paragraphs>250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GUPTA</dc:creator>
  <cp:lastModifiedBy>Hp</cp:lastModifiedBy>
  <cp:revision>70</cp:revision>
  <dcterms:created xsi:type="dcterms:W3CDTF">2024-11-12T12:45:59Z</dcterms:created>
  <dcterms:modified xsi:type="dcterms:W3CDTF">2025-04-21T08:53:51Z</dcterms:modified>
</cp:coreProperties>
</file>