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22"/>
  </p:notesMasterIdLst>
  <p:sldIdLst>
    <p:sldId id="272" r:id="rId5"/>
    <p:sldId id="270" r:id="rId6"/>
    <p:sldId id="271" r:id="rId7"/>
    <p:sldId id="273" r:id="rId8"/>
    <p:sldId id="258" r:id="rId9"/>
    <p:sldId id="259" r:id="rId10"/>
    <p:sldId id="260" r:id="rId11"/>
    <p:sldId id="263" r:id="rId12"/>
    <p:sldId id="264" r:id="rId13"/>
    <p:sldId id="274" r:id="rId14"/>
    <p:sldId id="266" r:id="rId15"/>
    <p:sldId id="267" r:id="rId16"/>
    <p:sldId id="268" r:id="rId17"/>
    <p:sldId id="269" r:id="rId18"/>
    <p:sldId id="261" r:id="rId19"/>
    <p:sldId id="26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C82E2-3434-4F8F-B24D-E09295921497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3C6C-82EA-4D9D-AA8A-69C85F2EE2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9F24-B93D-4B07-0D3D-557AD25FA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C37D7-7247-34B0-BD52-28A88DFA4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667B-3DCD-97DD-55DB-F9FB3B6D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117B-1405-4997-81DF-D47685487591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D6F6-58F5-D04E-2002-BB50DE3F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F58A-3457-E444-6443-21EF71F8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0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25D-4807-3B88-FCB3-EEAE3E0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54947-660D-48C9-D7B7-EE6296C0F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375E-6468-8C7C-F136-2B96B38C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D327-AB58-4897-AF71-6D19B63EA53A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F76D-C6B1-89C8-E659-2FF01101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71C0-F250-8116-BF56-762F5C4C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9175F-30F5-25C5-F390-E8AB692AF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82FD3-58FF-7966-4FFB-826D69F02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14A1-F981-F533-AF48-B40BFDDD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F879-CB5E-4D5D-8720-D92DA7AE545E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CA2A-CD5E-158F-E877-877F66FC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F647-B982-CA26-B608-4E2D600B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2A72-4A8E-BD01-592D-12E2273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3FD7-9D88-C9F6-3CB0-1463097D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93BC-FBFE-A544-146B-364BB365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7957-4685-4AAA-AC15-17027EB8CE3B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7E39-F600-FBA4-AE85-AE354E25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5F1D6-67CB-592B-D2FF-BB006AA6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2A4-4F3A-9B75-72E1-A29E5EBD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58AE-561D-D056-579D-795749149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3CE3-27BF-0780-5CE9-F61C74D4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2546-CD2F-49E1-B1D0-A834B66B5E2F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54C2-1D05-FD4D-5C93-5850C23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76D2-C4F7-9703-DD56-27D4129C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0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DE44-E4E8-CD83-0307-A9AAE9CA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D40E-46CB-D10A-88AB-48575ACDF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DC992-FFDE-35B1-B674-D027BCE62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76EF4-64CE-EEAC-B1A0-24EB7CB5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15D2-491A-4C11-867A-1AADC7361863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A6C3D-5234-76E8-74A4-CD6E3912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B7672-C5D3-C552-E9F3-59884364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0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D025-79AC-B17F-613E-128C63A4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477A8-EC32-9337-8319-01968B8F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971A7-DD90-23EE-11DA-3459F1E68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78D92-B489-51CD-E8AF-0023CBED0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E6A0A-83BC-2AAF-DD18-A460416A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2ED36-7C54-C67F-6187-6BAE3A79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C7DB-A260-4317-B84F-54DF88D675D3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77E0-640F-FE5C-921C-A720A7D1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28F9-CD33-37ED-DBC8-85E2B517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7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B1B8-1530-4A38-7FB0-DA1DAA71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5EBFB-3D14-47A1-C407-C1DE158B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32A5-C0DB-45B3-9A28-AA7E7B5E7621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9986-12BB-FFBE-8745-CAACCF13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BFA2D-B480-9702-BC3B-93B6B453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5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06F3D-3A50-7B8A-D31C-584EB00B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FDAC-91B9-467F-9D59-FECADBF43D47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3F1C7-003F-83BE-F57B-1B868E1C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64117-090A-3148-19DC-B4FCE42A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5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6F67-5B71-4A2B-46EB-2BCF61E2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DEF9-7D54-4E91-0F3B-82B00FC6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1AD5E-69A1-4210-6B6C-B54C4045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68B92-B602-ED5D-17E2-E4BEC1A9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332A-5D1A-4A68-8DC3-3FC24CFC5B34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7AA18-C06C-1398-3EEA-11F53CAF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AC53-624E-C039-0B79-1202F2A2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728C-8A43-84B8-E80A-91A58481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962B2-37B6-7AE3-56CD-F1A9AB751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C6E37-E479-0621-5B52-33A57847E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6030-875F-74AA-7705-DC2D9BD2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7A8BF-B3DA-48FF-989E-13589D6975D0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25AA-CFBC-0D48-10C2-6B94C29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BF057-454D-12A9-8C91-14087BD3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F61A4-3E27-A2D1-4CCE-12131BE9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4DBA-83C1-0C72-E570-A67411FA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0308-AA28-3437-BB7B-FCE050709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EE1E-2631-4416-BD05-4FE45075E299}" type="datetime1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48B2-112B-1B72-586E-8906AB296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AE8-9E1A-ADD1-F843-05D0A7B21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.larc.nasa.gov/data-access-view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53F0-A3A1-580F-880E-33DFE7D9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4552"/>
            <a:ext cx="10515600" cy="8344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7200" b="1" i="1" dirty="0">
                <a:solidFill>
                  <a:schemeClr val="accent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Weather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F51D1-C950-1C58-BB55-B1CF75232659}"/>
              </a:ext>
            </a:extLst>
          </p:cNvPr>
          <p:cNvSpPr txBox="1"/>
          <p:nvPr/>
        </p:nvSpPr>
        <p:spPr>
          <a:xfrm>
            <a:off x="983673" y="4616631"/>
            <a:ext cx="3740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4</a:t>
            </a:r>
          </a:p>
          <a:p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3459D-DAB9-FD9F-BB4C-286EA9EBCCA8}"/>
              </a:ext>
            </a:extLst>
          </p:cNvPr>
          <p:cNvSpPr txBox="1"/>
          <p:nvPr/>
        </p:nvSpPr>
        <p:spPr>
          <a:xfrm>
            <a:off x="6096000" y="4416623"/>
            <a:ext cx="5458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Kamal Pandey (Scientist)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 web Service, IT &amp; Distance Learning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E67C2-008A-4AFC-BAA3-346FB244F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5" y="98734"/>
            <a:ext cx="1481904" cy="1515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D77BDA-D6F5-453B-8816-D8514873D385}"/>
              </a:ext>
            </a:extLst>
          </p:cNvPr>
          <p:cNvSpPr txBox="1"/>
          <p:nvPr/>
        </p:nvSpPr>
        <p:spPr>
          <a:xfrm>
            <a:off x="2186609" y="516835"/>
            <a:ext cx="7513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Remote Sensing, ISRO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8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5A1A-6225-248F-00B7-E8CA120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3591-3E45-189C-727E-37D933FE1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619" y="1825625"/>
            <a:ext cx="5846617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SVM algorithm is to find the optimal hyperplane in an N-dimensional space that can separate the data points in different classes in the feature space.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hyperplane tries that the margin between the closest points of different classes should be as maximum as possible.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 of the hyperplane depends upon the number of features.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support vector">
            <a:extLst>
              <a:ext uri="{FF2B5EF4-FFF2-40B4-BE49-F238E27FC236}">
                <a16:creationId xmlns:a16="http://schemas.microsoft.com/office/drawing/2014/main" id="{C54792C7-557F-FAB5-C145-CDB06C4C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1" y="1825625"/>
            <a:ext cx="4696690" cy="392401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2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F1BF-C83E-866A-1DF6-1C203C54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(K-Neighbours Classifier)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ED9A-598D-FB51-CC49-FE0A644D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60" y="1965960"/>
            <a:ext cx="10317480" cy="4516582"/>
          </a:xfrm>
        </p:spPr>
        <p:txBody>
          <a:bodyPr>
            <a:no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works on a principle assuming every data point falling in near to each other is falling in the same class. In other words, it classifies a new data point based on similarity.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Deciding the k can be the most critical part of K-nearest Neighbors. 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value of k is small then noise will have a higher dependency on the result, Overfitting of the model is very high in such cases. The bigger the value of K will destroy the principle behind KNN.</a:t>
            </a:r>
          </a:p>
        </p:txBody>
      </p:sp>
    </p:spTree>
    <p:extLst>
      <p:ext uri="{BB962C8B-B14F-4D97-AF65-F5344CB8AC3E}">
        <p14:creationId xmlns:p14="http://schemas.microsoft.com/office/powerpoint/2010/main" val="114194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FCC2-D114-262E-8C2A-F78C533B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44334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steps in KNN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B7799-B52D-2A10-6074-BF4DDCA29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51" y="1523999"/>
            <a:ext cx="7675419" cy="4849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62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379C-4F6F-07C4-87B6-1DC45D76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58585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endParaRPr lang="en-IN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A8C5-3CFB-17C4-B952-118AFA4A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867399" cy="4038600"/>
          </a:xfrm>
        </p:spPr>
        <p:txBody>
          <a:bodyPr>
            <a:normAutofit/>
          </a:bodyPr>
          <a:lstStyle/>
          <a:p>
            <a:pPr algn="just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 is a supervised machine learning algorithm used for classification tasks where the goal is to predict the probability that an instance belongs to a given class or not.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statistical algorithm that analyzes the relationship between two data factors.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35A9E-37C3-9F9C-ACC7-B1041733C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 r="3813" b="3826"/>
          <a:stretch/>
        </p:blipFill>
        <p:spPr>
          <a:xfrm>
            <a:off x="7439892" y="1925782"/>
            <a:ext cx="3962400" cy="3629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64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BD63-58B5-C428-69B1-3DA75868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b="1" i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b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0C17-46BD-F065-7704-5FA15C3A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5" y="1965960"/>
            <a:ext cx="5240610" cy="403860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considers the probability of occurrence of each class and assigns the label value to the class with higher probability.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based on a simple concept from probability theory called the Bayes Theorem.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EF24A-5F2B-3D54-ACC5-DFD614402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719453" y="2062942"/>
            <a:ext cx="4745745" cy="3331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57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954C-172A-D125-38AC-6B74968E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8" y="153090"/>
            <a:ext cx="10515600" cy="88463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3D3E66-F81D-9533-8D4F-FB47CBAEB2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645920"/>
              </p:ext>
            </p:extLst>
          </p:nvPr>
        </p:nvGraphicFramePr>
        <p:xfrm>
          <a:off x="1691756" y="1424721"/>
          <a:ext cx="8808488" cy="34062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5964">
                  <a:extLst>
                    <a:ext uri="{9D8B030D-6E8A-4147-A177-3AD203B41FA5}">
                      <a16:colId xmlns:a16="http://schemas.microsoft.com/office/drawing/2014/main" val="224347247"/>
                    </a:ext>
                  </a:extLst>
                </a:gridCol>
                <a:gridCol w="4455229">
                  <a:extLst>
                    <a:ext uri="{9D8B030D-6E8A-4147-A177-3AD203B41FA5}">
                      <a16:colId xmlns:a16="http://schemas.microsoft.com/office/drawing/2014/main" val="202388626"/>
                    </a:ext>
                  </a:extLst>
                </a:gridCol>
                <a:gridCol w="3247295">
                  <a:extLst>
                    <a:ext uri="{9D8B030D-6E8A-4147-A177-3AD203B41FA5}">
                      <a16:colId xmlns:a16="http://schemas.microsoft.com/office/drawing/2014/main" val="1002788145"/>
                    </a:ext>
                  </a:extLst>
                </a:gridCol>
              </a:tblGrid>
              <a:tr h="471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 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107195" marR="107195" marT="53598" marB="5359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57070"/>
                  </a:ext>
                </a:extLst>
              </a:tr>
              <a:tr h="471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0.945946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051697"/>
                  </a:ext>
                </a:extLst>
              </a:tr>
              <a:tr h="56851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0.891892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0242"/>
                  </a:ext>
                </a:extLst>
              </a:tr>
              <a:tr h="471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SVC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0.594595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114232"/>
                  </a:ext>
                </a:extLst>
              </a:tr>
              <a:tr h="471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Neighbors Classifier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0.648649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589570"/>
                  </a:ext>
                </a:extLst>
              </a:tr>
              <a:tr h="471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0.567568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639410"/>
                  </a:ext>
                </a:extLst>
              </a:tr>
              <a:tr h="47165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GaussianNB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0.810811</a:t>
                      </a:r>
                      <a:endParaRPr lang="en-IN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195" marR="107195" marT="53598" marB="535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13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97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7EFA-7690-AAE7-9C4C-5C1072E4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FA5B-32C4-2A76-A711-64826DE2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classifiers mentioned, the Decision Tree Classifier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 the best performance, with 0.94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 accuracies respectively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Cross validation and  hyperparameter tuning of the Decision Tree Classifier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changes to 0.93949 and 0.91207 respectively.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conclude that hyper parameter tuning increases efficiency of the model by  suggesting best parameter.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63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ED82-2D92-6B6F-29A2-F5B58E69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2635213"/>
            <a:ext cx="10515600" cy="132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10000" i="1" dirty="0">
                <a:solidFill>
                  <a:schemeClr val="accent1"/>
                </a:solidFill>
                <a:latin typeface="Script MT Bold" panose="03040602040607080904" pitchFamily="66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4404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40EB-CF3D-34AC-C2EE-78E2B5FF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6139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D837D5-9B70-9D6B-50F7-908463294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38368"/>
              </p:ext>
            </p:extLst>
          </p:nvPr>
        </p:nvGraphicFramePr>
        <p:xfrm>
          <a:off x="1276350" y="1470991"/>
          <a:ext cx="9639300" cy="33262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894">
                  <a:extLst>
                    <a:ext uri="{9D8B030D-6E8A-4147-A177-3AD203B41FA5}">
                      <a16:colId xmlns:a16="http://schemas.microsoft.com/office/drawing/2014/main" val="1695290396"/>
                    </a:ext>
                  </a:extLst>
                </a:gridCol>
                <a:gridCol w="2222174">
                  <a:extLst>
                    <a:ext uri="{9D8B030D-6E8A-4147-A177-3AD203B41FA5}">
                      <a16:colId xmlns:a16="http://schemas.microsoft.com/office/drawing/2014/main" val="4127670997"/>
                    </a:ext>
                  </a:extLst>
                </a:gridCol>
                <a:gridCol w="2264867">
                  <a:extLst>
                    <a:ext uri="{9D8B030D-6E8A-4147-A177-3AD203B41FA5}">
                      <a16:colId xmlns:a16="http://schemas.microsoft.com/office/drawing/2014/main" val="1525113600"/>
                    </a:ext>
                  </a:extLst>
                </a:gridCol>
                <a:gridCol w="1937907">
                  <a:extLst>
                    <a:ext uri="{9D8B030D-6E8A-4147-A177-3AD203B41FA5}">
                      <a16:colId xmlns:a16="http://schemas.microsoft.com/office/drawing/2014/main" val="2373691545"/>
                    </a:ext>
                  </a:extLst>
                </a:gridCol>
                <a:gridCol w="1812458">
                  <a:extLst>
                    <a:ext uri="{9D8B030D-6E8A-4147-A177-3AD203B41FA5}">
                      <a16:colId xmlns:a16="http://schemas.microsoft.com/office/drawing/2014/main" val="925964800"/>
                    </a:ext>
                  </a:extLst>
                </a:gridCol>
              </a:tblGrid>
              <a:tr h="6579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IN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endParaRPr lang="en-IN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Reg. No</a:t>
                      </a:r>
                      <a:endParaRPr lang="en-IN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Roles</a:t>
                      </a:r>
                      <a:endParaRPr lang="en-IN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9625"/>
                  </a:ext>
                </a:extLst>
              </a:tr>
              <a:tr h="6670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Gusai Nidhi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MSc. Agri Analytics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TS90707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collection, Code, and PPT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11607"/>
                  </a:ext>
                </a:extLst>
              </a:tr>
              <a:tr h="6670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Nayakapara Drashti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MSc. Agri Analytics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TS90709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collection, Code, and PPT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71259"/>
                  </a:ext>
                </a:extLst>
              </a:tr>
              <a:tr h="6670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Prajapati Divya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MSc. Agri Analytics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TS90712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collection, Code, and PPT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145913"/>
                  </a:ext>
                </a:extLst>
              </a:tr>
              <a:tr h="6670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Jyoti Kulhari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TS90572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collection, Code, and PPT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9559E0-2D07-C11B-80E1-8CD43AE008F3}"/>
              </a:ext>
            </a:extLst>
          </p:cNvPr>
          <p:cNvSpPr txBox="1"/>
          <p:nvPr/>
        </p:nvSpPr>
        <p:spPr>
          <a:xfrm>
            <a:off x="725098" y="4920478"/>
            <a:ext cx="11112759" cy="125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SOURCE: DATA  ACCESS VIEWER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https://power.larc.nasa.gov/data-access-viewer/</a:t>
            </a:r>
            <a:endParaRPr lang="en-IN" sz="18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downloaded weather data of Dehradun of the year 2021.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2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2040-91B7-8F6F-EA3E-AA367475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B289-DABA-9982-3CD8-2334A841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weather prediction using ML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Algorithms used for Weather prediction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8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2AB2-AFB7-221B-50E9-0728173F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1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6207-A0C8-DE85-679C-9601B25E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79"/>
            <a:ext cx="10515600" cy="43366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Weather forecasting refers to predicting atmospheric conditions at a certain area and time using scientific methods and technology.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Weather prediction has always been a critical aspect of our daily lives, influencing various decisions from agricultural planning to disaster management.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Through machine learning, we can enhance the accuracy and reliability of weather forecasts.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By analyzing historical weather data and combining it with real-time observations, machine learning algorithms can provide valuable insights into weather patterns, making predictions more precisely and timely.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Parameter used for classification of labeled data : Humidity, Precipitation, temperature, windspeed.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3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B0CB-84B6-4210-B1DD-FAB19081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1C5A-A7A1-6C88-33A9-3AB19181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1752600"/>
            <a:ext cx="10377054" cy="4038600"/>
          </a:xfrm>
        </p:spPr>
        <p:txBody>
          <a:bodyPr>
            <a:noAutofit/>
          </a:bodyPr>
          <a:lstStyle/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45720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utilize Machine learning algorithms for weather prediction?</a:t>
            </a:r>
          </a:p>
          <a:p>
            <a:pPr marL="502920" indent="-45720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ML Models for classification that are used in weather prediction?</a:t>
            </a:r>
          </a:p>
          <a:p>
            <a:pPr marL="502920" indent="-45720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cross-validation and hyperparameter tunning increase the efficiency of the ML Model?</a:t>
            </a:r>
          </a:p>
        </p:txBody>
      </p:sp>
    </p:spTree>
    <p:extLst>
      <p:ext uri="{BB962C8B-B14F-4D97-AF65-F5344CB8AC3E}">
        <p14:creationId xmlns:p14="http://schemas.microsoft.com/office/powerpoint/2010/main" val="101594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7CAF34D-DEA5-9A55-3AAD-A113CE781833}"/>
              </a:ext>
            </a:extLst>
          </p:cNvPr>
          <p:cNvGrpSpPr/>
          <p:nvPr/>
        </p:nvGrpSpPr>
        <p:grpSpPr>
          <a:xfrm>
            <a:off x="540329" y="2294434"/>
            <a:ext cx="11125199" cy="3034144"/>
            <a:chOff x="540328" y="2590801"/>
            <a:chExt cx="11196216" cy="2049693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92422BD8-5999-DB52-6ACE-DB7666299B40}"/>
                </a:ext>
              </a:extLst>
            </p:cNvPr>
            <p:cNvSpPr/>
            <p:nvPr/>
          </p:nvSpPr>
          <p:spPr>
            <a:xfrm>
              <a:off x="540328" y="2590801"/>
              <a:ext cx="1620982" cy="879764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CF049F8-CDCA-0B95-7C4A-2AAD2C94D0FC}"/>
                </a:ext>
              </a:extLst>
            </p:cNvPr>
            <p:cNvSpPr/>
            <p:nvPr/>
          </p:nvSpPr>
          <p:spPr>
            <a:xfrm>
              <a:off x="2341418" y="2989118"/>
              <a:ext cx="415637" cy="22513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3973697-FD3B-BFB7-0A91-5D51CD399D44}"/>
                </a:ext>
              </a:extLst>
            </p:cNvPr>
            <p:cNvSpPr/>
            <p:nvPr/>
          </p:nvSpPr>
          <p:spPr>
            <a:xfrm>
              <a:off x="2819400" y="2726752"/>
              <a:ext cx="1620982" cy="6598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363320-76A4-CA41-DFD2-9DF96DDAA7BE}"/>
                </a:ext>
              </a:extLst>
            </p:cNvPr>
            <p:cNvSpPr/>
            <p:nvPr/>
          </p:nvSpPr>
          <p:spPr>
            <a:xfrm>
              <a:off x="5032669" y="2749258"/>
              <a:ext cx="1679865" cy="65982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Exploratory Data Analysis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A1DBD27-47A9-AF32-BA71-8D8996B1196B}"/>
                </a:ext>
              </a:extLst>
            </p:cNvPr>
            <p:cNvSpPr/>
            <p:nvPr/>
          </p:nvSpPr>
          <p:spPr>
            <a:xfrm>
              <a:off x="7313479" y="2616781"/>
              <a:ext cx="1679865" cy="8797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engineering and selection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F0A1841-90E0-7305-8403-EBC4A95BAC65}"/>
                </a:ext>
              </a:extLst>
            </p:cNvPr>
            <p:cNvSpPr/>
            <p:nvPr/>
          </p:nvSpPr>
          <p:spPr>
            <a:xfrm>
              <a:off x="6783542" y="2966600"/>
              <a:ext cx="415637" cy="22513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1C1E20F-D112-A963-30A0-1144FF42DBDE}"/>
                </a:ext>
              </a:extLst>
            </p:cNvPr>
            <p:cNvSpPr/>
            <p:nvPr/>
          </p:nvSpPr>
          <p:spPr>
            <a:xfrm>
              <a:off x="4540832" y="2989117"/>
              <a:ext cx="415637" cy="22513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EFFCAED5-8036-4E7C-CDE4-B45210DF4974}"/>
                </a:ext>
              </a:extLst>
            </p:cNvPr>
            <p:cNvSpPr/>
            <p:nvPr/>
          </p:nvSpPr>
          <p:spPr>
            <a:xfrm>
              <a:off x="11327826" y="3267938"/>
              <a:ext cx="408718" cy="625188"/>
            </a:xfrm>
            <a:prstGeom prst="curvedLef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3AEDB6F-D679-CCE8-880C-39D1D2759E26}"/>
                </a:ext>
              </a:extLst>
            </p:cNvPr>
            <p:cNvSpPr/>
            <p:nvPr/>
          </p:nvSpPr>
          <p:spPr>
            <a:xfrm>
              <a:off x="9604681" y="2604656"/>
              <a:ext cx="1316167" cy="8797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selection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4DE2B37-A6C8-1B22-2788-C0C9E9991130}"/>
                </a:ext>
              </a:extLst>
            </p:cNvPr>
            <p:cNvSpPr/>
            <p:nvPr/>
          </p:nvSpPr>
          <p:spPr>
            <a:xfrm>
              <a:off x="9641021" y="3797531"/>
              <a:ext cx="1536139" cy="8091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training and testing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5339F61-6D54-640F-88B8-564E4E33DCE5}"/>
                </a:ext>
              </a:extLst>
            </p:cNvPr>
            <p:cNvSpPr/>
            <p:nvPr/>
          </p:nvSpPr>
          <p:spPr>
            <a:xfrm>
              <a:off x="4778061" y="3811812"/>
              <a:ext cx="1918917" cy="8061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Hyperparameter tuning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B27582-6AFE-7DD9-F18B-D43EE8B143F8}"/>
                </a:ext>
              </a:extLst>
            </p:cNvPr>
            <p:cNvSpPr/>
            <p:nvPr/>
          </p:nvSpPr>
          <p:spPr>
            <a:xfrm>
              <a:off x="7413940" y="3797531"/>
              <a:ext cx="1596742" cy="8091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evolutions 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080E8E97-2ABF-B2C3-C357-6BCFCF59ED49}"/>
                </a:ext>
              </a:extLst>
            </p:cNvPr>
            <p:cNvSpPr/>
            <p:nvPr/>
          </p:nvSpPr>
          <p:spPr>
            <a:xfrm>
              <a:off x="9109362" y="4050656"/>
              <a:ext cx="415637" cy="226800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Arrow: Left 23">
              <a:extLst>
                <a:ext uri="{FF2B5EF4-FFF2-40B4-BE49-F238E27FC236}">
                  <a16:creationId xmlns:a16="http://schemas.microsoft.com/office/drawing/2014/main" id="{F6AA63E1-0F9E-08FC-E341-62C0997C64D6}"/>
                </a:ext>
              </a:extLst>
            </p:cNvPr>
            <p:cNvSpPr/>
            <p:nvPr/>
          </p:nvSpPr>
          <p:spPr>
            <a:xfrm>
              <a:off x="4263744" y="4055514"/>
              <a:ext cx="415637" cy="226800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E23D1ED2-6A0A-06EC-936F-2622458EB3E8}"/>
                </a:ext>
              </a:extLst>
            </p:cNvPr>
            <p:cNvSpPr/>
            <p:nvPr/>
          </p:nvSpPr>
          <p:spPr>
            <a:xfrm>
              <a:off x="6790496" y="4050656"/>
              <a:ext cx="415637" cy="226800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D704D0-40D9-A0E7-DE58-B92904217AF5}"/>
                </a:ext>
              </a:extLst>
            </p:cNvPr>
            <p:cNvSpPr/>
            <p:nvPr/>
          </p:nvSpPr>
          <p:spPr>
            <a:xfrm>
              <a:off x="9057431" y="2957937"/>
              <a:ext cx="415637" cy="22513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0BE5D23-A65D-156E-D6D3-0CB6826DD733}"/>
                </a:ext>
              </a:extLst>
            </p:cNvPr>
            <p:cNvSpPr/>
            <p:nvPr/>
          </p:nvSpPr>
          <p:spPr>
            <a:xfrm>
              <a:off x="2161310" y="3834331"/>
              <a:ext cx="1986412" cy="8061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Finalizing model and cross-validation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C1E23A0-BB5B-42E3-8D74-6135B3143E21}"/>
              </a:ext>
            </a:extLst>
          </p:cNvPr>
          <p:cNvSpPr txBox="1"/>
          <p:nvPr/>
        </p:nvSpPr>
        <p:spPr>
          <a:xfrm>
            <a:off x="540329" y="458233"/>
            <a:ext cx="11125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weather prediction using ML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2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2B6B-340B-422C-9BCD-1EB6F315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</a:t>
            </a:r>
            <a:endParaRPr lang="en-IN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B1FF-B743-A3AD-555F-71423211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ClrTx/>
              <a:buSzPct val="85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502920" indent="-457200">
              <a:buClrTx/>
              <a:buSzPct val="85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502920" indent="-457200">
              <a:buClrTx/>
              <a:buSzPct val="85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 </a:t>
            </a:r>
          </a:p>
          <a:p>
            <a:pPr marL="502920" indent="-457200">
              <a:buClr>
                <a:schemeClr val="tx1"/>
              </a:buClr>
              <a:buSzPct val="85000"/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NeighborsClassifier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457200">
              <a:buClr>
                <a:schemeClr val="tx1"/>
              </a:buClr>
              <a:buSzPct val="85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  <a:p>
            <a:pPr marL="502920" indent="-457200">
              <a:buClrTx/>
              <a:buSzPct val="85000"/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6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B180-3856-27C5-634C-4CD298BF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44447"/>
            <a:ext cx="9875520" cy="817418"/>
          </a:xfrm>
        </p:spPr>
        <p:txBody>
          <a:bodyPr/>
          <a:lstStyle/>
          <a:p>
            <a:pPr algn="ctr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N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6869-B6B7-DC8F-8233-9697FABE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8" y="1717964"/>
            <a:ext cx="6459454" cy="45304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supervised learning algorithm commonly used in machine learning to model and predict outcomes based on input data.</a:t>
            </a: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a tree-like structure where each internal node tests on attribute, each branch corresponds to attribute value and each leaf node represents the final decision or prediction. </a:t>
            </a:r>
          </a:p>
          <a:p>
            <a:pPr algn="just">
              <a:lnSpc>
                <a:spcPct val="10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algorithm falls under the category of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learning.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can be used to solve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decision tree&#10;&#10;Description automatically generated">
            <a:extLst>
              <a:ext uri="{FF2B5EF4-FFF2-40B4-BE49-F238E27FC236}">
                <a16:creationId xmlns:a16="http://schemas.microsoft.com/office/drawing/2014/main" id="{9BBB8BE8-2C35-F30E-ED64-A0B5352E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5" y="1828804"/>
            <a:ext cx="3942538" cy="4176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686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8A1C-5CFB-FAEF-6ACF-57660717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endParaRPr lang="en-IN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DBEF-2CA9-B256-E061-41C922944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2" y="2057400"/>
            <a:ext cx="5486401" cy="403860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ensemble learning method that combines the predictions from multiple decision trees to produce a more accurate and stable prediction.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a type of supervised learning algorithm that can be used for  classification tasks.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2162B-C5AB-39EF-A0D0-1FD5C961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77" y="2141914"/>
            <a:ext cx="4592741" cy="3114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564457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athertheme" id="{9E0A57A2-7C47-4A63-A873-26ED396FB67C}" vid="{F3E09BD2-D154-460D-977D-458369F9C2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0CE01A0A4F342BCC9825F45D6D1C9" ma:contentTypeVersion="4" ma:contentTypeDescription="Create a new document." ma:contentTypeScope="" ma:versionID="5ddf7b08714dc06ba2bf44e5b6920b61">
  <xsd:schema xmlns:xsd="http://www.w3.org/2001/XMLSchema" xmlns:xs="http://www.w3.org/2001/XMLSchema" xmlns:p="http://schemas.microsoft.com/office/2006/metadata/properties" xmlns:ns3="4639bc7f-8852-4ee1-9d1f-a48c1184b92d" targetNamespace="http://schemas.microsoft.com/office/2006/metadata/properties" ma:root="true" ma:fieldsID="15629500e502a163512d81375e0b6770" ns3:_="">
    <xsd:import namespace="4639bc7f-8852-4ee1-9d1f-a48c1184b9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9bc7f-8852-4ee1-9d1f-a48c1184b9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06CA8E-38D5-41CC-ACA3-6230A540F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39bc7f-8852-4ee1-9d1f-a48c1184b9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915EF7-B9F6-4EB7-AA4F-557BE6AB702C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639bc7f-8852-4ee1-9d1f-a48c1184b92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65D742-03F8-4A07-AD44-2F5940A960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838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Script MT Bold</vt:lpstr>
      <vt:lpstr>Stencil</vt:lpstr>
      <vt:lpstr>Times New Roman</vt:lpstr>
      <vt:lpstr>weathertheme</vt:lpstr>
      <vt:lpstr>PowerPoint Presentation</vt:lpstr>
      <vt:lpstr>Group members </vt:lpstr>
      <vt:lpstr>Content </vt:lpstr>
      <vt:lpstr>Introduction </vt:lpstr>
      <vt:lpstr>Problem statement</vt:lpstr>
      <vt:lpstr>PowerPoint Presentation</vt:lpstr>
      <vt:lpstr>Algorithms Used </vt:lpstr>
      <vt:lpstr>Decision tree</vt:lpstr>
      <vt:lpstr>Random Forest </vt:lpstr>
      <vt:lpstr>Support vector classifier</vt:lpstr>
      <vt:lpstr> KNN (K-Neighbours Classifier) </vt:lpstr>
      <vt:lpstr>Basic steps in KNN</vt:lpstr>
      <vt:lpstr>Logistic regression </vt:lpstr>
      <vt:lpstr> GaussianNB </vt:lpstr>
      <vt:lpstr>Results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prediction</dc:title>
  <dc:creator>Nidhi Gusai</dc:creator>
  <cp:lastModifiedBy>DELL</cp:lastModifiedBy>
  <cp:revision>38</cp:revision>
  <dcterms:created xsi:type="dcterms:W3CDTF">2024-02-04T08:03:00Z</dcterms:created>
  <dcterms:modified xsi:type="dcterms:W3CDTF">2024-03-23T04:58:25Z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0x01010054A0CE01A0A4F342BCC9825F45D6D1C9</vt:lpwstr>
  </property>
</Properties>
</file>