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Economica" panose="020B060402020202020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a5428da6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a5428da6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a5428da6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a5428da6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a5428da6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a5428da6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6e37ba4b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6e37ba4b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a5428da6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a5428da6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f1ccb5be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f1ccb5be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f1ccb5be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f1ccb5be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6e37ba4b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6e37ba4b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f1ccb5be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f1ccb5be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a5428da6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a5428da6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a5428da6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4a5428da6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a5428da6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a5428da6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3a04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3a04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34375" y="1033125"/>
            <a:ext cx="3904500" cy="18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/>
              <a:t>Advance Peripheral Bus (APB) PROTOCOL</a:t>
            </a:r>
            <a:endParaRPr sz="5100" b="1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503705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By Drashti Khatri</a:t>
            </a:r>
            <a:endParaRPr sz="24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323000" y="148225"/>
            <a:ext cx="26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With wait states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904875"/>
            <a:ext cx="68389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400325" y="524300"/>
            <a:ext cx="25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With wait states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866750"/>
            <a:ext cx="729615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/>
          <p:nvPr/>
        </p:nvSpPr>
        <p:spPr>
          <a:xfrm>
            <a:off x="2214475" y="2448975"/>
            <a:ext cx="940200" cy="575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3307075" y="2294100"/>
            <a:ext cx="940200" cy="729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4333325" y="2294175"/>
            <a:ext cx="940200" cy="729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2529725" y="2371650"/>
            <a:ext cx="17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2529725" y="2672300"/>
            <a:ext cx="17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608200" y="2294175"/>
            <a:ext cx="8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584500" y="2672300"/>
            <a:ext cx="13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4847625" y="2294175"/>
            <a:ext cx="8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4847625" y="2672300"/>
            <a:ext cx="8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8" name="Google Shape;148;p23"/>
          <p:cNvCxnSpPr>
            <a:stCxn id="143" idx="2"/>
          </p:cNvCxnSpPr>
          <p:nvPr/>
        </p:nvCxnSpPr>
        <p:spPr>
          <a:xfrm>
            <a:off x="2618225" y="3072500"/>
            <a:ext cx="5400" cy="1345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3"/>
          <p:cNvCxnSpPr>
            <a:stCxn id="145" idx="2"/>
            <a:endCxn id="150" idx="0"/>
          </p:cNvCxnSpPr>
          <p:nvPr/>
        </p:nvCxnSpPr>
        <p:spPr>
          <a:xfrm flipH="1">
            <a:off x="3577750" y="3072500"/>
            <a:ext cx="74700" cy="1522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3"/>
          <p:cNvCxnSpPr>
            <a:stCxn id="147" idx="2"/>
            <a:endCxn id="152" idx="0"/>
          </p:cNvCxnSpPr>
          <p:nvPr/>
        </p:nvCxnSpPr>
        <p:spPr>
          <a:xfrm>
            <a:off x="4891875" y="3072500"/>
            <a:ext cx="0" cy="1522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23"/>
          <p:cNvSpPr txBox="1"/>
          <p:nvPr/>
        </p:nvSpPr>
        <p:spPr>
          <a:xfrm>
            <a:off x="2347200" y="4462125"/>
            <a:ext cx="64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IDLE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3232100" y="4550600"/>
            <a:ext cx="94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SETUP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4482025" y="4550600"/>
            <a:ext cx="108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ACCESS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2391375" y="4466425"/>
            <a:ext cx="531000" cy="378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3154675" y="4594850"/>
            <a:ext cx="846300" cy="311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4523775" y="4594850"/>
            <a:ext cx="736200" cy="311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2656925" y="48675"/>
            <a:ext cx="261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Read Transfer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1064100" y="126100"/>
            <a:ext cx="664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245550" y="491125"/>
            <a:ext cx="25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With no wait state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413" y="1165400"/>
            <a:ext cx="482917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25" y="940250"/>
            <a:ext cx="7401750" cy="37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1397875" y="184575"/>
            <a:ext cx="6482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Implementation</a:t>
            </a:r>
            <a:endParaRPr sz="2000" b="1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48713B-8223-663F-D12C-29868DF32B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" t="1490"/>
          <a:stretch/>
        </p:blipFill>
        <p:spPr>
          <a:xfrm>
            <a:off x="871537" y="246739"/>
            <a:ext cx="5722143" cy="4511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5112BC-7801-A282-2455-529A5F3FA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07" y="445586"/>
            <a:ext cx="5380186" cy="4252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C1707-B62C-B7C8-BE1B-E6CD89558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85" y="145135"/>
            <a:ext cx="3766159" cy="2912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/>
        </p:nvSpPr>
        <p:spPr>
          <a:xfrm>
            <a:off x="2861000" y="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RTL Schematic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1DF67-6377-BAA9-7538-92113F403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989" y="487499"/>
            <a:ext cx="3254022" cy="4168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50" y="240875"/>
            <a:ext cx="7891900" cy="47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/>
        </p:nvSpPr>
        <p:spPr>
          <a:xfrm>
            <a:off x="306387" y="100012"/>
            <a:ext cx="8531225" cy="524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module apb_tb;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reg psel, penable, clk, rst, pwrite;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reg [7:0] paddr;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reg [7:0] pwdata;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wire [7:0] prdata;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                                       wire pready;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apb uut (.psel(psel), .penable(penable), .clk(clk), .rst(rst), .pwrite(pwrite), .paddr(paddr), .pwdata(pwdata), .prdata(prdata), .pready(pready));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initial begin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clk=0;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forever #5 clk=~clk;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end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initial begin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psel = 0;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penable = 0;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rst = 0;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pwrite = 0;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paddr = 0;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pwdata = 0;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#10;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psel=1;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penable=0;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rst=1;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pwdata=8'b00001111;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paddr=8'b000000011;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#10;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penable=1;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pwrite=1;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#10;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pwrite=0;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paddr=8'b00000011;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                                     #10;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                                     $monitor ($time, " clk=%b,psel=%b,penable=%b,pwrite=%b,paddr=%b,pwdata=%b,prdata=%b", clk,psel,penable,pwrite,paddr,pwdata,prdata);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                                   #100 $finish;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	end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      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latin typeface="Open Sans"/>
                <a:ea typeface="Open Sans"/>
                <a:cs typeface="Open Sans"/>
                <a:sym typeface="Open Sans"/>
              </a:rPr>
              <a:t>endmodule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272374" y="-28576"/>
            <a:ext cx="8812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Economica"/>
                <a:ea typeface="Economica"/>
                <a:cs typeface="Economica"/>
                <a:sym typeface="Economica"/>
              </a:rPr>
              <a:t>TestBench</a:t>
            </a:r>
            <a:endParaRPr sz="1600" b="1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773700" y="258825"/>
            <a:ext cx="7596600" cy="11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Content</a:t>
            </a:r>
            <a:endParaRPr b="1"/>
          </a:p>
        </p:txBody>
      </p:sp>
      <p:sp>
        <p:nvSpPr>
          <p:cNvPr id="69" name="Google Shape;69;p14"/>
          <p:cNvSpPr txBox="1"/>
          <p:nvPr/>
        </p:nvSpPr>
        <p:spPr>
          <a:xfrm>
            <a:off x="876050" y="1503700"/>
            <a:ext cx="76545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AMBA Architecture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Introduction to APB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Master to Slave Communication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Signal Description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Operation of APB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Write Transfers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Read Transfers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Verilog Code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RTL Schematic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Testbench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Simulation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/>
        </p:nvSpPr>
        <p:spPr>
          <a:xfrm>
            <a:off x="373675" y="83275"/>
            <a:ext cx="828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Economica"/>
                <a:ea typeface="Economica"/>
                <a:cs typeface="Economica"/>
                <a:sym typeface="Economica"/>
              </a:rPr>
              <a:t>Simulation</a:t>
            </a:r>
            <a:endParaRPr sz="1900" b="1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6C21C-4AAA-02DB-DA62-74033F087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9609"/>
            <a:ext cx="9144000" cy="1887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313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Thank You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AMBA ARCHITECTURE</a:t>
            </a:r>
            <a:endParaRPr b="1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525" y="1529125"/>
            <a:ext cx="6875525" cy="28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APB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234500" y="1225225"/>
            <a:ext cx="85977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APB stands for Advanced Peripheral Bus.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APB is a part of AMBA protocol family.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It is a non pipelined protocol.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In APB, every transfer takes at least two cycles (Setup phase and Access phase).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APB interfaces to any peripherals that are low bandwidth and do not require the high performance of pipelined bus interface.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.The APB can be interfaced with AMBA AHB (Advanced high performance bus), AMBA AXI (Advanced extensible interface).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It is defined as a less priced interface because of its optimization for less consumption of power and less complexity of interface.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38" y="811900"/>
            <a:ext cx="7742924" cy="41791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76950" y="137150"/>
            <a:ext cx="7510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Economica"/>
                <a:ea typeface="Economica"/>
                <a:cs typeface="Economica"/>
                <a:sym typeface="Economica"/>
              </a:rPr>
              <a:t>Master to Slave communication</a:t>
            </a:r>
            <a:endParaRPr sz="2000" b="1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223450" y="103975"/>
            <a:ext cx="8804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Economica"/>
                <a:ea typeface="Economica"/>
                <a:cs typeface="Economica"/>
                <a:sym typeface="Economica"/>
              </a:rPr>
              <a:t>Signal Description</a:t>
            </a:r>
            <a:endParaRPr sz="2200" b="1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250" y="627175"/>
            <a:ext cx="7776101" cy="45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135275"/>
            <a:ext cx="7875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 of APB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Idle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Setup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Access</a:t>
            </a:r>
            <a:endParaRPr sz="1400"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22950"/>
            <a:ext cx="4323501" cy="43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sp>
        <p:nvSpPr>
          <p:cNvPr id="106" name="Google Shape;106;p20"/>
          <p:cNvSpPr txBox="1"/>
          <p:nvPr/>
        </p:nvSpPr>
        <p:spPr>
          <a:xfrm>
            <a:off x="354300" y="316050"/>
            <a:ext cx="850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Economica"/>
                <a:ea typeface="Economica"/>
                <a:cs typeface="Economica"/>
                <a:sym typeface="Economica"/>
              </a:rPr>
              <a:t>Operating States</a:t>
            </a:r>
            <a:endParaRPr sz="2200" b="1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293925" y="970325"/>
            <a:ext cx="86463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Open Sans"/>
                <a:ea typeface="Open Sans"/>
                <a:cs typeface="Open Sans"/>
                <a:sym typeface="Open Sans"/>
              </a:rPr>
              <a:t>Idle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:           This is the default state of the APB.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Open Sans"/>
                <a:ea typeface="Open Sans"/>
                <a:cs typeface="Open Sans"/>
                <a:sym typeface="Open Sans"/>
              </a:rPr>
              <a:t>Setup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:       When a transfer is required the bus moves into the SETUP state, where the appropriate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        select signal, PSELx, is asserted. The bus only remains in the SETUP state for one clock 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        cycle and always moves to the ACCESS state on the next rising edge of the clock.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Open Sans"/>
                <a:ea typeface="Open Sans"/>
                <a:cs typeface="Open Sans"/>
                <a:sym typeface="Open Sans"/>
              </a:rPr>
              <a:t>Access: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The enable signal, PENABLE, is asserted in the ACCESS state. The address,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        write, select, and write data signals must remain stable during the transition from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        the SETUP to ACCESS state.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        Exit from the ACCESS state is controlled by the PREADY signal from the slave: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        • If PREADY is held LOW by the slave then the peripheral bus remains 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        the ACCESS state.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        • If PREADY is driven HIGH by the slave then the ACCESS state is exited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        and the bus returns to the IDLE state if no more transfers are required.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        Alternatively, the bus moves directly to the SETUP state if another transfer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        Follows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356175" y="258825"/>
            <a:ext cx="8472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Economica"/>
                <a:ea typeface="Economica"/>
                <a:cs typeface="Economica"/>
                <a:sym typeface="Economica"/>
              </a:rPr>
              <a:t>Write Transfers</a:t>
            </a:r>
            <a:endParaRPr sz="1700" b="1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675" y="1078850"/>
            <a:ext cx="511492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389350" y="811900"/>
            <a:ext cx="345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With no wait states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3165750" y="2802950"/>
            <a:ext cx="940200" cy="575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4186563" y="2648138"/>
            <a:ext cx="940200" cy="729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5207400" y="2648150"/>
            <a:ext cx="940200" cy="729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21"/>
          <p:cNvCxnSpPr>
            <a:stCxn id="115" idx="2"/>
          </p:cNvCxnSpPr>
          <p:nvPr/>
        </p:nvCxnSpPr>
        <p:spPr>
          <a:xfrm>
            <a:off x="3635850" y="3378050"/>
            <a:ext cx="16500" cy="1084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21"/>
          <p:cNvCxnSpPr/>
          <p:nvPr/>
        </p:nvCxnSpPr>
        <p:spPr>
          <a:xfrm flipH="1">
            <a:off x="4637025" y="3378050"/>
            <a:ext cx="57000" cy="1139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21"/>
          <p:cNvCxnSpPr>
            <a:stCxn id="117" idx="2"/>
          </p:cNvCxnSpPr>
          <p:nvPr/>
        </p:nvCxnSpPr>
        <p:spPr>
          <a:xfrm flipH="1">
            <a:off x="5676600" y="3378050"/>
            <a:ext cx="900" cy="995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21"/>
          <p:cNvSpPr/>
          <p:nvPr/>
        </p:nvSpPr>
        <p:spPr>
          <a:xfrm>
            <a:off x="3378600" y="4462250"/>
            <a:ext cx="531000" cy="378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233525" y="4495400"/>
            <a:ext cx="846300" cy="311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5309400" y="4373750"/>
            <a:ext cx="736200" cy="311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384450" y="4451150"/>
            <a:ext cx="6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IDLE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275075" y="4451150"/>
            <a:ext cx="7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SETUP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230950" y="4329500"/>
            <a:ext cx="8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ACCESS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688</Words>
  <Application>Microsoft Office PowerPoint</Application>
  <PresentationFormat>On-screen Show (16:9)</PresentationFormat>
  <Paragraphs>116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Economica</vt:lpstr>
      <vt:lpstr>Open Sans</vt:lpstr>
      <vt:lpstr>Luxe</vt:lpstr>
      <vt:lpstr>Advance Peripheral Bus (APB) PROTOCOL</vt:lpstr>
      <vt:lpstr>Content</vt:lpstr>
      <vt:lpstr>AMBA ARCHITECTURE</vt:lpstr>
      <vt:lpstr>Introduction to APB</vt:lpstr>
      <vt:lpstr>PowerPoint Presentation</vt:lpstr>
      <vt:lpstr>PowerPoint Presentation</vt:lpstr>
      <vt:lpstr>Operation of APB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Peripheral Bus (APB) PROTOCOL</dc:title>
  <cp:lastModifiedBy>Drashti Khatri</cp:lastModifiedBy>
  <cp:revision>4</cp:revision>
  <dcterms:modified xsi:type="dcterms:W3CDTF">2023-06-07T11:50:03Z</dcterms:modified>
</cp:coreProperties>
</file>