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Open Sans SemiBold"/>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SemiBold-regular.fntdata"/><Relationship Id="rId25" Type="http://schemas.openxmlformats.org/officeDocument/2006/relationships/font" Target="fonts/PTSansNarrow-bold.fntdata"/><Relationship Id="rId28" Type="http://schemas.openxmlformats.org/officeDocument/2006/relationships/font" Target="fonts/OpenSansSemiBold-italic.fntdata"/><Relationship Id="rId27" Type="http://schemas.openxmlformats.org/officeDocument/2006/relationships/font" Target="fonts/OpenSans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Semi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a11cd58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ca11cd58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ca11cd58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ca11cd58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ca11cd58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ca11cd58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ca11cd58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ca11cd58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6da3599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6da3599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ca11cd58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ca11cd58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ca11cd5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ca11cd5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ca11cd58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ca11cd58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ca11cd58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ca11cd58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ca11cd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ca11cd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5f307ed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5f307ed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5f307ed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5f307ed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a11cd58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ca11cd58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Division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119" name="Google Shape;11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3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Dividend = </a:t>
            </a:r>
            <a:r>
              <a:rPr lang="en-GB" sz="1200">
                <a:solidFill>
                  <a:srgbClr val="C00000"/>
                </a:solidFill>
                <a:latin typeface="Roboto"/>
                <a:ea typeface="Roboto"/>
                <a:cs typeface="Roboto"/>
                <a:sym typeface="Roboto"/>
              </a:rPr>
              <a:t>11</a:t>
            </a:r>
            <a:r>
              <a:rPr lang="en-GB" sz="1200">
                <a:solidFill>
                  <a:srgbClr val="000000"/>
                </a:solidFill>
                <a:latin typeface="Roboto"/>
                <a:ea typeface="Roboto"/>
                <a:cs typeface="Roboto"/>
                <a:sym typeface="Roboto"/>
              </a:rPr>
              <a:t>  (1101) —&gt; Q</a:t>
            </a:r>
            <a:endParaRPr sz="1200">
              <a:solidFill>
                <a:srgbClr val="000000"/>
              </a:solidFill>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Divisor = </a:t>
            </a:r>
            <a:r>
              <a:rPr lang="en-GB" sz="1200">
                <a:solidFill>
                  <a:srgbClr val="C00000"/>
                </a:solidFill>
                <a:latin typeface="Roboto"/>
                <a:ea typeface="Roboto"/>
                <a:cs typeface="Roboto"/>
                <a:sym typeface="Roboto"/>
              </a:rPr>
              <a:t>3</a:t>
            </a:r>
            <a:r>
              <a:rPr lang="en-GB" sz="1200">
                <a:solidFill>
                  <a:srgbClr val="000000"/>
                </a:solidFill>
                <a:latin typeface="Roboto"/>
                <a:ea typeface="Roboto"/>
                <a:cs typeface="Roboto"/>
                <a:sym typeface="Roboto"/>
              </a:rPr>
              <a:t>       (0011) —&gt; M</a:t>
            </a:r>
            <a:endParaRPr sz="1200">
              <a:solidFill>
                <a:srgbClr val="000000"/>
              </a:solidFill>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-M = </a:t>
            </a:r>
            <a:r>
              <a:rPr lang="en-GB" sz="1200">
                <a:solidFill>
                  <a:srgbClr val="C00000"/>
                </a:solidFill>
                <a:latin typeface="Roboto"/>
                <a:ea typeface="Roboto"/>
                <a:cs typeface="Roboto"/>
                <a:sym typeface="Roboto"/>
              </a:rPr>
              <a:t>11101</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A=0 (initially)</a:t>
            </a:r>
            <a:endParaRPr sz="12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1125800" y="0"/>
            <a:ext cx="6298551" cy="499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26100"/>
            <a:ext cx="8520600" cy="444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rotWithShape="1">
          <a:blip r:embed="rId3">
            <a:alphaModFix/>
          </a:blip>
          <a:srcRect b="8941" l="0" r="0" t="0"/>
          <a:stretch/>
        </p:blipFill>
        <p:spPr>
          <a:xfrm>
            <a:off x="103000" y="32400"/>
            <a:ext cx="4469000" cy="4816874"/>
          </a:xfrm>
          <a:prstGeom prst="rect">
            <a:avLst/>
          </a:prstGeom>
          <a:noFill/>
          <a:ln>
            <a:noFill/>
          </a:ln>
        </p:spPr>
      </p:pic>
      <p:pic>
        <p:nvPicPr>
          <p:cNvPr id="131" name="Google Shape;131;p24"/>
          <p:cNvPicPr preferRelativeResize="0"/>
          <p:nvPr/>
        </p:nvPicPr>
        <p:blipFill>
          <a:blip r:embed="rId4">
            <a:alphaModFix/>
          </a:blip>
          <a:stretch>
            <a:fillRect/>
          </a:stretch>
        </p:blipFill>
        <p:spPr>
          <a:xfrm>
            <a:off x="4571988" y="32388"/>
            <a:ext cx="4505325" cy="501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311700" y="1652550"/>
            <a:ext cx="8572724" cy="165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44175" y="16830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040"/>
              <a:t>Thank you</a:t>
            </a:r>
            <a:endParaRPr sz="40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Restoring Division Algorithm</a:t>
            </a:r>
            <a:endParaRPr/>
          </a:p>
          <a:p>
            <a:pPr indent="-342900" lvl="0" marL="457200" rtl="0" algn="l">
              <a:spcBef>
                <a:spcPts val="0"/>
              </a:spcBef>
              <a:spcAft>
                <a:spcPts val="0"/>
              </a:spcAft>
              <a:buSzPts val="1800"/>
              <a:buAutoNum type="arabicPeriod"/>
            </a:pPr>
            <a:r>
              <a:rPr lang="en-GB"/>
              <a:t>Verilog Code</a:t>
            </a:r>
            <a:endParaRPr/>
          </a:p>
          <a:p>
            <a:pPr indent="-342900" lvl="0" marL="457200" rtl="0" algn="l">
              <a:spcBef>
                <a:spcPts val="0"/>
              </a:spcBef>
              <a:spcAft>
                <a:spcPts val="0"/>
              </a:spcAft>
              <a:buSzPts val="1800"/>
              <a:buAutoNum type="arabicPeriod"/>
            </a:pPr>
            <a:r>
              <a:rPr lang="en-GB"/>
              <a:t>Test Bench</a:t>
            </a:r>
            <a:endParaRPr/>
          </a:p>
          <a:p>
            <a:pPr indent="-342900" lvl="0" marL="457200" rtl="0" algn="l">
              <a:spcBef>
                <a:spcPts val="0"/>
              </a:spcBef>
              <a:spcAft>
                <a:spcPts val="0"/>
              </a:spcAft>
              <a:buSzPts val="1800"/>
              <a:buAutoNum type="arabicPeriod"/>
            </a:pPr>
            <a:r>
              <a:rPr lang="en-GB"/>
              <a:t>Non Restoring Algorithm</a:t>
            </a:r>
            <a:endParaRPr/>
          </a:p>
          <a:p>
            <a:pPr indent="-342900" lvl="0" marL="457200" rtl="0" algn="l">
              <a:spcBef>
                <a:spcPts val="0"/>
              </a:spcBef>
              <a:spcAft>
                <a:spcPts val="0"/>
              </a:spcAft>
              <a:buSzPts val="1800"/>
              <a:buAutoNum type="arabicPeriod"/>
            </a:pPr>
            <a:r>
              <a:rPr lang="en-GB"/>
              <a:t>Verilog Code</a:t>
            </a:r>
            <a:endParaRPr/>
          </a:p>
          <a:p>
            <a:pPr indent="-342900" lvl="0" marL="457200" rtl="0" algn="l">
              <a:spcBef>
                <a:spcPts val="0"/>
              </a:spcBef>
              <a:spcAft>
                <a:spcPts val="0"/>
              </a:spcAft>
              <a:buSzPts val="1800"/>
              <a:buAutoNum type="arabicPeriod"/>
            </a:pPr>
            <a:r>
              <a:rPr lang="en-GB"/>
              <a:t>Test Bench</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267450" y="146375"/>
            <a:ext cx="8520600" cy="499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7393"/>
              <a:buNone/>
            </a:pPr>
            <a:r>
              <a:rPr lang="en-GB" sz="2088"/>
              <a:t>Restoring Algorithm</a:t>
            </a:r>
            <a:endParaRPr sz="2088"/>
          </a:p>
        </p:txBody>
      </p:sp>
      <p:pic>
        <p:nvPicPr>
          <p:cNvPr id="78" name="Google Shape;78;p15"/>
          <p:cNvPicPr preferRelativeResize="0"/>
          <p:nvPr/>
        </p:nvPicPr>
        <p:blipFill>
          <a:blip r:embed="rId3">
            <a:alphaModFix/>
          </a:blip>
          <a:stretch>
            <a:fillRect/>
          </a:stretch>
        </p:blipFill>
        <p:spPr>
          <a:xfrm>
            <a:off x="2718625" y="645875"/>
            <a:ext cx="3024400" cy="4345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3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Dividend = </a:t>
            </a:r>
            <a:r>
              <a:rPr lang="en-GB" sz="1200">
                <a:solidFill>
                  <a:srgbClr val="C00000"/>
                </a:solidFill>
                <a:latin typeface="Roboto"/>
                <a:ea typeface="Roboto"/>
                <a:cs typeface="Roboto"/>
                <a:sym typeface="Roboto"/>
              </a:rPr>
              <a:t>11</a:t>
            </a:r>
            <a:r>
              <a:rPr lang="en-GB" sz="1200">
                <a:solidFill>
                  <a:srgbClr val="000000"/>
                </a:solidFill>
                <a:latin typeface="Roboto"/>
                <a:ea typeface="Roboto"/>
                <a:cs typeface="Roboto"/>
                <a:sym typeface="Roboto"/>
              </a:rPr>
              <a:t>  (1101) —&gt; Q</a:t>
            </a:r>
            <a:endParaRPr sz="1200">
              <a:solidFill>
                <a:srgbClr val="000000"/>
              </a:solidFill>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Divisor = </a:t>
            </a:r>
            <a:r>
              <a:rPr lang="en-GB" sz="1200">
                <a:solidFill>
                  <a:srgbClr val="C00000"/>
                </a:solidFill>
                <a:latin typeface="Roboto"/>
                <a:ea typeface="Roboto"/>
                <a:cs typeface="Roboto"/>
                <a:sym typeface="Roboto"/>
              </a:rPr>
              <a:t>3</a:t>
            </a:r>
            <a:r>
              <a:rPr lang="en-GB" sz="1200">
                <a:solidFill>
                  <a:srgbClr val="000000"/>
                </a:solidFill>
                <a:latin typeface="Roboto"/>
                <a:ea typeface="Roboto"/>
                <a:cs typeface="Roboto"/>
                <a:sym typeface="Roboto"/>
              </a:rPr>
              <a:t>       (0011) —&gt; M</a:t>
            </a:r>
            <a:endParaRPr sz="1200">
              <a:solidFill>
                <a:srgbClr val="000000"/>
              </a:solidFill>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-M = </a:t>
            </a:r>
            <a:r>
              <a:rPr lang="en-GB" sz="1200">
                <a:solidFill>
                  <a:srgbClr val="C00000"/>
                </a:solidFill>
                <a:latin typeface="Roboto"/>
                <a:ea typeface="Roboto"/>
                <a:cs typeface="Roboto"/>
                <a:sym typeface="Roboto"/>
              </a:rPr>
              <a:t>11101</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A=0 (initially)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48575" y="152400"/>
            <a:ext cx="6404050" cy="4655824"/>
          </a:xfrm>
          <a:prstGeom prst="rect">
            <a:avLst/>
          </a:prstGeom>
          <a:noFill/>
          <a:ln>
            <a:noFill/>
          </a:ln>
        </p:spPr>
      </p:pic>
      <p:pic>
        <p:nvPicPr>
          <p:cNvPr id="90" name="Google Shape;90;p17"/>
          <p:cNvPicPr preferRelativeResize="0"/>
          <p:nvPr/>
        </p:nvPicPr>
        <p:blipFill>
          <a:blip r:embed="rId4">
            <a:alphaModFix/>
          </a:blip>
          <a:stretch>
            <a:fillRect/>
          </a:stretch>
        </p:blipFill>
        <p:spPr>
          <a:xfrm>
            <a:off x="6552625" y="408850"/>
            <a:ext cx="2686000" cy="41429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19175" y="0"/>
            <a:ext cx="3879757" cy="4838699"/>
          </a:xfrm>
          <a:prstGeom prst="rect">
            <a:avLst/>
          </a:prstGeom>
          <a:noFill/>
          <a:ln>
            <a:noFill/>
          </a:ln>
        </p:spPr>
      </p:pic>
      <p:pic>
        <p:nvPicPr>
          <p:cNvPr id="96" name="Google Shape;96;p18"/>
          <p:cNvPicPr preferRelativeResize="0"/>
          <p:nvPr/>
        </p:nvPicPr>
        <p:blipFill>
          <a:blip r:embed="rId4">
            <a:alphaModFix/>
          </a:blip>
          <a:stretch>
            <a:fillRect/>
          </a:stretch>
        </p:blipFill>
        <p:spPr>
          <a:xfrm>
            <a:off x="4412650" y="222675"/>
            <a:ext cx="4393350" cy="439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52400" y="650175"/>
            <a:ext cx="8839200" cy="32042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52400" y="1248775"/>
            <a:ext cx="8839201" cy="1322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179550"/>
            <a:ext cx="8520600" cy="3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88"/>
              <a:t>Non-Restoring Algorithm</a:t>
            </a:r>
            <a:endParaRPr sz="2088"/>
          </a:p>
        </p:txBody>
      </p:sp>
      <p:pic>
        <p:nvPicPr>
          <p:cNvPr id="112" name="Google Shape;112;p21"/>
          <p:cNvPicPr preferRelativeResize="0"/>
          <p:nvPr/>
        </p:nvPicPr>
        <p:blipFill>
          <a:blip r:embed="rId3">
            <a:alphaModFix/>
          </a:blip>
          <a:stretch>
            <a:fillRect/>
          </a:stretch>
        </p:blipFill>
        <p:spPr>
          <a:xfrm>
            <a:off x="1821875" y="621525"/>
            <a:ext cx="2668553" cy="4281101"/>
          </a:xfrm>
          <a:prstGeom prst="rect">
            <a:avLst/>
          </a:prstGeom>
          <a:noFill/>
          <a:ln>
            <a:noFill/>
          </a:ln>
        </p:spPr>
      </p:pic>
      <p:sp>
        <p:nvSpPr>
          <p:cNvPr id="113" name="Google Shape;113;p21"/>
          <p:cNvSpPr txBox="1"/>
          <p:nvPr/>
        </p:nvSpPr>
        <p:spPr>
          <a:xfrm>
            <a:off x="5433325" y="1409225"/>
            <a:ext cx="3119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131417"/>
                </a:solidFill>
                <a:highlight>
                  <a:schemeClr val="lt1"/>
                </a:highlight>
                <a:latin typeface="Open Sans SemiBold"/>
                <a:ea typeface="Open Sans SemiBold"/>
                <a:cs typeface="Open Sans SemiBold"/>
                <a:sym typeface="Open Sans SemiBold"/>
              </a:rPr>
              <a:t>Now, here performing Non-Restoring division, it is less complex than the restoring one because simpler operation are involved i.e. addition and subtraction, also no restoring step is performed. In the method, rely on the sign bit of the register which initially contain zero named as A.</a:t>
            </a:r>
            <a:endParaRPr sz="1600">
              <a:solidFill>
                <a:srgbClr val="131417"/>
              </a:solidFill>
              <a:highlight>
                <a:schemeClr val="lt1"/>
              </a:highlight>
              <a:latin typeface="Open Sans SemiBold"/>
              <a:ea typeface="Open Sans SemiBold"/>
              <a:cs typeface="Open Sans SemiBold"/>
              <a:sym typeface="Open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