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</p:sldIdLst>
  <p:sldSz cx="12192000" cy="6858000"/>
  <p:notesSz cx="6858000" cy="9144000"/>
  <p:embeddedFontLst>
    <p:embeddedFont>
      <p:font typeface="Bookman Old Style" panose="02050604050505020204" pitchFamily="18" charset="0"/>
      <p:regular r:id="rId74"/>
      <p:bold r:id="rId75"/>
      <p:italic r:id="rId76"/>
      <p:boldItalic r:id="rId77"/>
    </p:embeddedFont>
    <p:embeddedFont>
      <p:font typeface="Georgia" panose="02040502050405020303" pitchFamily="18" charset="0"/>
      <p:regular r:id="rId78"/>
      <p:bold r:id="rId79"/>
      <p:italic r:id="rId80"/>
      <p:boldItalic r:id="rId81"/>
    </p:embeddedFont>
    <p:embeddedFont>
      <p:font typeface="Libre Franklin" pitchFamily="2" charset="77"/>
      <p:regular r:id="rId82"/>
      <p:bold r:id="rId83"/>
      <p:italic r:id="rId84"/>
      <p:boldItalic r:id="rId8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2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1" roundtripDataSignature="AMtx7mjjey13KdLCQ96To0O9/tT2EKqu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/>
    <p:restoredTop sz="94648"/>
  </p:normalViewPr>
  <p:slideViewPr>
    <p:cSldViewPr snapToGrid="0">
      <p:cViewPr varScale="1">
        <p:scale>
          <a:sx n="102" d="100"/>
          <a:sy n="102" d="100"/>
        </p:scale>
        <p:origin x="216" y="496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.fntdata"/><Relationship Id="rId79" Type="http://schemas.openxmlformats.org/officeDocument/2006/relationships/font" Target="fonts/font6.fntdata"/><Relationship Id="rId5" Type="http://schemas.openxmlformats.org/officeDocument/2006/relationships/slide" Target="slides/slide4.xml"/><Relationship Id="rId95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7.fntdata"/><Relationship Id="rId85" Type="http://schemas.openxmlformats.org/officeDocument/2006/relationships/font" Target="fonts/font12.fntdata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2.fntdata"/><Relationship Id="rId83" Type="http://schemas.openxmlformats.org/officeDocument/2006/relationships/font" Target="fonts/font10.fntdata"/><Relationship Id="rId9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font" Target="fonts/font5.fntdata"/><Relationship Id="rId81" Type="http://schemas.openxmlformats.org/officeDocument/2006/relationships/font" Target="fonts/font8.fntdata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3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font" Target="fonts/font9.fntdata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75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5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8" name="Google Shape;18;p75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7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4"/>
          <p:cNvSpPr txBox="1">
            <a:spLocks noGrp="1"/>
          </p:cNvSpPr>
          <p:nvPr>
            <p:ph type="body" idx="1"/>
          </p:nvPr>
        </p:nvSpPr>
        <p:spPr>
          <a:xfrm rot="5400000">
            <a:off x="4246035" y="-1040554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3" name="Google Shape;83;p8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5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85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8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8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6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5" name="Google Shape;25;p7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" name="Google Shape;28;p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10851" y="46037"/>
            <a:ext cx="2657723" cy="725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77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7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33" name="Google Shape;33;p77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p7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8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0" name="Google Shape;40;p78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7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9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9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8" name="Google Shape;48;p79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9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0" name="Google Shape;50;p7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10851" y="46037"/>
            <a:ext cx="2657723" cy="725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2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2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2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8" name="Google Shape;68;p82"/>
          <p:cNvSpPr txBox="1">
            <a:spLocks noGrp="1"/>
          </p:cNvSpPr>
          <p:nvPr>
            <p:ph type="body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82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2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3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3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5" name="Google Shape;75;p83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3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8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7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7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7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7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7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" name="Google Shape;12;p74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" name="Google Shape;13;p7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510851" y="46037"/>
            <a:ext cx="2657723" cy="72553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/>
          <p:nvPr/>
        </p:nvSpPr>
        <p:spPr>
          <a:xfrm>
            <a:off x="0" y="1"/>
            <a:ext cx="12192001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8" name="Google Shape;98;p1"/>
          <p:cNvSpPr txBox="1">
            <a:spLocks noGrp="1"/>
          </p:cNvSpPr>
          <p:nvPr>
            <p:ph type="ctrTitle"/>
          </p:nvPr>
        </p:nvSpPr>
        <p:spPr>
          <a:xfrm>
            <a:off x="4141452" y="740697"/>
            <a:ext cx="6826046" cy="368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Arial"/>
              <a:buNone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Python Datatypes</a:t>
            </a:r>
            <a:endParaRPr/>
          </a:p>
        </p:txBody>
      </p:sp>
      <p:cxnSp>
        <p:nvCxnSpPr>
          <p:cNvPr id="99" name="Google Shape;99;p1"/>
          <p:cNvCxnSpPr/>
          <p:nvPr/>
        </p:nvCxnSpPr>
        <p:spPr>
          <a:xfrm>
            <a:off x="5427754" y="4498925"/>
            <a:ext cx="5636107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"/>
          <p:cNvPicPr preferRelativeResize="0"/>
          <p:nvPr/>
        </p:nvPicPr>
        <p:blipFill rotWithShape="1">
          <a:blip r:embed="rId3">
            <a:alphaModFix/>
          </a:blip>
          <a:srcRect l="33843" r="33954"/>
          <a:stretch/>
        </p:blipFill>
        <p:spPr>
          <a:xfrm>
            <a:off x="-1" y="0"/>
            <a:ext cx="3699933" cy="685794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4241800" y="4682919"/>
            <a:ext cx="60960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Saturday, 2 March 2024</a:t>
            </a:r>
            <a:endParaRPr sz="1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Very Important Points</a:t>
            </a:r>
            <a:endParaRPr sz="4400"/>
          </a:p>
        </p:txBody>
      </p:sp>
      <p:sp>
        <p:nvSpPr>
          <p:cNvPr id="167" name="Google Shape;167;p1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 b="1">
                <a:solidFill>
                  <a:srgbClr val="C00000"/>
                </a:solidFill>
              </a:rPr>
              <a:t>Python</a:t>
            </a:r>
            <a:r>
              <a:rPr lang="en-US" sz="2000">
                <a:solidFill>
                  <a:schemeClr val="dk1"/>
                </a:solidFill>
              </a:rPr>
              <a:t> starts with </a:t>
            </a:r>
            <a:r>
              <a:rPr lang="en-US" sz="2000" b="1">
                <a:solidFill>
                  <a:srgbClr val="7030A0"/>
                </a:solidFill>
              </a:rPr>
              <a:t>initial size </a:t>
            </a:r>
            <a:r>
              <a:rPr lang="en-US" sz="2000">
                <a:solidFill>
                  <a:schemeClr val="dk1"/>
                </a:solidFill>
              </a:rPr>
              <a:t>for a variable and then increases its size as needed up to the </a:t>
            </a:r>
            <a:r>
              <a:rPr lang="en-US" sz="2000" b="1">
                <a:solidFill>
                  <a:srgbClr val="C00000"/>
                </a:solidFill>
              </a:rPr>
              <a:t>RAM limit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This initial size for </a:t>
            </a:r>
            <a:r>
              <a:rPr lang="en-US" sz="2000" b="1">
                <a:solidFill>
                  <a:srgbClr val="7030A0"/>
                </a:solidFill>
              </a:rPr>
              <a:t>int</a:t>
            </a:r>
            <a:r>
              <a:rPr lang="en-US" sz="2000">
                <a:solidFill>
                  <a:schemeClr val="dk1"/>
                </a:solidFill>
              </a:rPr>
              <a:t> is </a:t>
            </a:r>
            <a:r>
              <a:rPr lang="en-US" sz="2000" b="1">
                <a:solidFill>
                  <a:srgbClr val="7030A0"/>
                </a:solidFill>
              </a:rPr>
              <a:t>24 bytes </a:t>
            </a:r>
            <a:r>
              <a:rPr lang="en-US" sz="2000">
                <a:solidFill>
                  <a:schemeClr val="dk1"/>
                </a:solidFill>
              </a:rPr>
              <a:t>and then increases as the value is increased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If we want to check the size of a variable , then </a:t>
            </a:r>
            <a:r>
              <a:rPr lang="en-US" sz="2000" b="1">
                <a:solidFill>
                  <a:srgbClr val="C00000"/>
                </a:solidFill>
              </a:rPr>
              <a:t>Python </a:t>
            </a:r>
            <a:r>
              <a:rPr lang="en-US" sz="2000">
                <a:solidFill>
                  <a:schemeClr val="dk1"/>
                </a:solidFill>
              </a:rPr>
              <a:t>provides us a function called </a:t>
            </a:r>
            <a:r>
              <a:rPr lang="en-US" sz="2000" b="1">
                <a:solidFill>
                  <a:srgbClr val="7030A0"/>
                </a:solidFill>
              </a:rPr>
              <a:t>getsizeof() .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b="1">
              <a:solidFill>
                <a:srgbClr val="7030A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This function is available in a module called </a:t>
            </a:r>
            <a:r>
              <a:rPr lang="en-US" sz="2000" b="1">
                <a:solidFill>
                  <a:srgbClr val="7030A0"/>
                </a:solidFill>
              </a:rPr>
              <a:t>sys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/>
              <a:t>Some Very Important Points</a:t>
            </a:r>
            <a:endParaRPr/>
          </a:p>
        </p:txBody>
      </p:sp>
      <p:pic>
        <p:nvPicPr>
          <p:cNvPr id="173" name="Google Shape;173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50933" y="2108200"/>
            <a:ext cx="6550500" cy="37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Very Important Points</a:t>
            </a:r>
            <a:endParaRPr sz="4400"/>
          </a:p>
        </p:txBody>
      </p:sp>
      <p:sp>
        <p:nvSpPr>
          <p:cNvPr id="179" name="Google Shape;179;p1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rabicPeriod" startAt="3"/>
            </a:pPr>
            <a:r>
              <a:rPr lang="en-US" sz="2000" b="1">
                <a:solidFill>
                  <a:srgbClr val="0070C0"/>
                </a:solidFill>
              </a:rPr>
              <a:t>DATA TYPES ARE UNBOUNDED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Third important rule to remember is that  , in </a:t>
            </a:r>
            <a:r>
              <a:rPr lang="en-US" sz="2000" b="1">
                <a:solidFill>
                  <a:srgbClr val="C00000"/>
                </a:solidFill>
              </a:rPr>
              <a:t>Python</a:t>
            </a:r>
            <a:r>
              <a:rPr lang="en-US" sz="2000">
                <a:solidFill>
                  <a:schemeClr val="dk1"/>
                </a:solidFill>
              </a:rPr>
              <a:t> data types like </a:t>
            </a:r>
            <a:r>
              <a:rPr lang="en-US" sz="2000" b="1">
                <a:solidFill>
                  <a:srgbClr val="C00000"/>
                </a:solidFill>
              </a:rPr>
              <a:t>integers</a:t>
            </a:r>
            <a:r>
              <a:rPr lang="en-US" sz="2000">
                <a:solidFill>
                  <a:schemeClr val="dk1"/>
                </a:solidFill>
              </a:rPr>
              <a:t> don’t have any range i.e. </a:t>
            </a:r>
            <a:r>
              <a:rPr lang="en-US" sz="2000" b="1">
                <a:solidFill>
                  <a:srgbClr val="7030A0"/>
                </a:solidFill>
              </a:rPr>
              <a:t>they are unbounded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b="1">
              <a:solidFill>
                <a:srgbClr val="C0000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 b="1">
                <a:solidFill>
                  <a:srgbClr val="7030A0"/>
                </a:solidFill>
              </a:rPr>
              <a:t>Like C /C++ /Java they don’t have max or min value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b="1">
              <a:solidFill>
                <a:srgbClr val="7030A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So an </a:t>
            </a:r>
            <a:r>
              <a:rPr lang="en-US" sz="2000" b="1">
                <a:solidFill>
                  <a:srgbClr val="7030A0"/>
                </a:solidFill>
              </a:rPr>
              <a:t>int </a:t>
            </a:r>
            <a:r>
              <a:rPr lang="en-US" sz="2000">
                <a:solidFill>
                  <a:schemeClr val="dk1"/>
                </a:solidFill>
              </a:rPr>
              <a:t>variable can store </a:t>
            </a:r>
            <a:r>
              <a:rPr lang="en-US" sz="2000" b="1">
                <a:solidFill>
                  <a:srgbClr val="7030A0"/>
                </a:solidFill>
              </a:rPr>
              <a:t>as many digits as we want</a:t>
            </a:r>
            <a:r>
              <a:rPr lang="en-US" sz="2000">
                <a:solidFill>
                  <a:schemeClr val="dk1"/>
                </a:solidFill>
              </a:rPr>
              <a:t>. 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Numeric Types In Python</a:t>
            </a:r>
            <a:endParaRPr sz="4400"/>
          </a:p>
        </p:txBody>
      </p:sp>
      <p:sp>
        <p:nvSpPr>
          <p:cNvPr id="185" name="Google Shape;185;p1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As previously mentioned , Python supports </a:t>
            </a:r>
            <a:r>
              <a:rPr lang="en-US" sz="2000" b="1">
                <a:solidFill>
                  <a:srgbClr val="C00000"/>
                </a:solidFill>
              </a:rPr>
              <a:t>3 numeric types: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b="1">
                <a:solidFill>
                  <a:srgbClr val="C00000"/>
                </a:solidFill>
              </a:rPr>
              <a:t>int</a:t>
            </a:r>
            <a:r>
              <a:rPr lang="en-US" sz="2000"/>
              <a:t>: Used for storing integer numbers without any fractional part</a:t>
            </a:r>
            <a:endParaRPr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b="1">
                <a:solidFill>
                  <a:srgbClr val="C00000"/>
                </a:solidFill>
              </a:rPr>
              <a:t>float</a:t>
            </a:r>
            <a:r>
              <a:rPr lang="en-US" sz="2000"/>
              <a:t>: Used for storing fractional numbers</a:t>
            </a:r>
            <a:endParaRPr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b="1">
                <a:solidFill>
                  <a:srgbClr val="C00000"/>
                </a:solidFill>
              </a:rPr>
              <a:t>complex</a:t>
            </a:r>
            <a:r>
              <a:rPr lang="en-US" sz="2000"/>
              <a:t>: Used for storing complex numbers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Numeric Types In Python</a:t>
            </a:r>
            <a:endParaRPr sz="4400"/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 b="1" u="sng"/>
              <a:t>EXAMPLES OF </a:t>
            </a:r>
            <a:r>
              <a:rPr lang="en-US" sz="1800" b="1" u="sng">
                <a:solidFill>
                  <a:srgbClr val="C00000"/>
                </a:solidFill>
              </a:rPr>
              <a:t>int </a:t>
            </a:r>
            <a:r>
              <a:rPr lang="en-US" sz="1800" b="1" u="sng"/>
              <a:t>TYPE:</a:t>
            </a:r>
            <a:endParaRPr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</a:t>
            </a:r>
            <a:r>
              <a:rPr lang="en-US" sz="1800" b="1">
                <a:solidFill>
                  <a:srgbClr val="7030A0"/>
                </a:solidFill>
              </a:rPr>
              <a:t>a=10</a:t>
            </a:r>
            <a:endParaRPr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 b="1">
                <a:solidFill>
                  <a:srgbClr val="7030A0"/>
                </a:solidFill>
              </a:rPr>
              <a:t>	b=256</a:t>
            </a:r>
            <a:endParaRPr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 b="1">
                <a:solidFill>
                  <a:srgbClr val="7030A0"/>
                </a:solidFill>
              </a:rPr>
              <a:t>	c=-4</a:t>
            </a:r>
            <a:endParaRPr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 b="1">
                <a:solidFill>
                  <a:srgbClr val="7030A0"/>
                </a:solidFill>
              </a:rPr>
              <a:t>	print(a)</a:t>
            </a:r>
            <a:endParaRPr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 b="1">
                <a:solidFill>
                  <a:srgbClr val="7030A0"/>
                </a:solidFill>
              </a:rPr>
              <a:t>	print(b)</a:t>
            </a:r>
            <a:endParaRPr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 b="1">
                <a:solidFill>
                  <a:srgbClr val="7030A0"/>
                </a:solidFill>
              </a:rPr>
              <a:t>	print(c)</a:t>
            </a:r>
            <a:endParaRPr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The float Data Type</a:t>
            </a:r>
            <a:endParaRPr sz="4400"/>
          </a:p>
        </p:txBody>
      </p:sp>
      <p:sp>
        <p:nvSpPr>
          <p:cNvPr id="197" name="Google Shape;197;p16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 b="1">
                <a:solidFill>
                  <a:srgbClr val="C00000"/>
                </a:solidFill>
              </a:rPr>
              <a:t>Python </a:t>
            </a:r>
            <a:r>
              <a:rPr lang="en-US" sz="1800">
                <a:solidFill>
                  <a:schemeClr val="dk1"/>
                </a:solidFill>
              </a:rPr>
              <a:t>also supports </a:t>
            </a:r>
            <a:r>
              <a:rPr lang="en-US" sz="1800" b="1">
                <a:solidFill>
                  <a:srgbClr val="C00000"/>
                </a:solidFill>
              </a:rPr>
              <a:t>floating-point real values</a:t>
            </a:r>
            <a:r>
              <a:rPr lang="en-US" sz="1800">
                <a:solidFill>
                  <a:schemeClr val="dk1"/>
                </a:solidFill>
              </a:rPr>
              <a:t>. 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Float values are specified with a </a:t>
            </a:r>
            <a:r>
              <a:rPr lang="en-US" sz="1800" b="1">
                <a:solidFill>
                  <a:srgbClr val="C00000"/>
                </a:solidFill>
              </a:rPr>
              <a:t>decimal point 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So </a:t>
            </a:r>
            <a:r>
              <a:rPr lang="en-US" sz="1800" b="1">
                <a:solidFill>
                  <a:srgbClr val="C00000"/>
                </a:solidFill>
              </a:rPr>
              <a:t>2.5</a:t>
            </a:r>
            <a:r>
              <a:rPr lang="en-US" sz="1800">
                <a:solidFill>
                  <a:schemeClr val="dk1"/>
                </a:solidFill>
              </a:rPr>
              <a:t> , </a:t>
            </a:r>
            <a:r>
              <a:rPr lang="en-US" sz="1800" b="1">
                <a:solidFill>
                  <a:srgbClr val="C00000"/>
                </a:solidFill>
              </a:rPr>
              <a:t>3.14</a:t>
            </a:r>
            <a:r>
              <a:rPr lang="en-US" sz="1800">
                <a:solidFill>
                  <a:schemeClr val="dk1"/>
                </a:solidFill>
              </a:rPr>
              <a:t> , </a:t>
            </a:r>
            <a:r>
              <a:rPr lang="en-US" sz="1800" b="1">
                <a:solidFill>
                  <a:srgbClr val="C00000"/>
                </a:solidFill>
              </a:rPr>
              <a:t>6.9</a:t>
            </a:r>
            <a:r>
              <a:rPr lang="en-US" sz="1800">
                <a:solidFill>
                  <a:schemeClr val="dk1"/>
                </a:solidFill>
              </a:rPr>
              <a:t> etc are all examples of </a:t>
            </a:r>
            <a:r>
              <a:rPr lang="en-US" sz="1800" b="1">
                <a:solidFill>
                  <a:srgbClr val="C00000"/>
                </a:solidFill>
              </a:rPr>
              <a:t>float </a:t>
            </a:r>
            <a:r>
              <a:rPr lang="en-US" sz="1800">
                <a:solidFill>
                  <a:schemeClr val="dk1"/>
                </a:solidFill>
              </a:rPr>
              <a:t>data type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Just like double data type of other languages like </a:t>
            </a:r>
            <a:r>
              <a:rPr lang="en-US" sz="1800" b="1">
                <a:solidFill>
                  <a:srgbClr val="C00000"/>
                </a:solidFill>
              </a:rPr>
              <a:t>Java/C</a:t>
            </a:r>
            <a:r>
              <a:rPr lang="en-US" sz="1800">
                <a:solidFill>
                  <a:schemeClr val="dk1"/>
                </a:solidFill>
              </a:rPr>
              <a:t> , float in </a:t>
            </a:r>
            <a:r>
              <a:rPr lang="en-US" sz="1800" b="1">
                <a:solidFill>
                  <a:srgbClr val="C00000"/>
                </a:solidFill>
              </a:rPr>
              <a:t>Python</a:t>
            </a:r>
            <a:r>
              <a:rPr lang="en-US" sz="1800">
                <a:solidFill>
                  <a:schemeClr val="dk1"/>
                </a:solidFill>
              </a:rPr>
              <a:t> has a precision of </a:t>
            </a:r>
            <a:r>
              <a:rPr lang="en-US" sz="1800" b="1">
                <a:solidFill>
                  <a:srgbClr val="C00000"/>
                </a:solidFill>
              </a:rPr>
              <a:t>16 digits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float</a:t>
            </a:r>
            <a:endParaRPr sz="440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Float values can also be represented as </a:t>
            </a:r>
            <a:r>
              <a:rPr lang="en-US" sz="1800" b="1">
                <a:solidFill>
                  <a:srgbClr val="C00000"/>
                </a:solidFill>
              </a:rPr>
              <a:t>exponential </a:t>
            </a:r>
            <a:r>
              <a:rPr lang="en-US" sz="1800">
                <a:solidFill>
                  <a:schemeClr val="dk1"/>
                </a:solidFill>
              </a:rPr>
              <a:t>values 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Exponential notation is a scientific notation which is represented using </a:t>
            </a:r>
            <a:r>
              <a:rPr lang="en-US" sz="1800" b="1">
                <a:solidFill>
                  <a:srgbClr val="C00000"/>
                </a:solidFill>
              </a:rPr>
              <a:t>e </a:t>
            </a:r>
            <a:r>
              <a:rPr lang="en-US" sz="1800">
                <a:solidFill>
                  <a:schemeClr val="dk1"/>
                </a:solidFill>
              </a:rPr>
              <a:t>or </a:t>
            </a:r>
            <a:r>
              <a:rPr lang="en-US" sz="1800" b="1">
                <a:solidFill>
                  <a:srgbClr val="C00000"/>
                </a:solidFill>
              </a:rPr>
              <a:t>E</a:t>
            </a:r>
            <a:r>
              <a:rPr lang="en-US" sz="1800">
                <a:solidFill>
                  <a:schemeClr val="dk1"/>
                </a:solidFill>
              </a:rPr>
              <a:t> followed by an integer and it means to the </a:t>
            </a:r>
            <a:r>
              <a:rPr lang="en-US" sz="1800" b="1">
                <a:solidFill>
                  <a:srgbClr val="C00000"/>
                </a:solidFill>
              </a:rPr>
              <a:t>power of 10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204" name="Google Shape;204;p17" descr="datatype2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1948" y="3988646"/>
            <a:ext cx="6286544" cy="1043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The complex Data Type</a:t>
            </a:r>
            <a:endParaRPr sz="4400"/>
          </a:p>
        </p:txBody>
      </p:sp>
      <p:sp>
        <p:nvSpPr>
          <p:cNvPr id="210" name="Google Shape;210;p1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788670" lvl="1" indent="-5143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Complex numbers are written in the form, </a:t>
            </a:r>
            <a:r>
              <a:rPr lang="en-US" sz="1900" b="1">
                <a:solidFill>
                  <a:srgbClr val="C00000"/>
                </a:solidFill>
              </a:rPr>
              <a:t>x + yj</a:t>
            </a:r>
            <a:r>
              <a:rPr lang="en-US" sz="1900">
                <a:solidFill>
                  <a:schemeClr val="dk1"/>
                </a:solidFill>
              </a:rPr>
              <a:t>, where</a:t>
            </a:r>
            <a:r>
              <a:rPr lang="en-US" sz="1900" b="1">
                <a:solidFill>
                  <a:srgbClr val="C00000"/>
                </a:solidFill>
              </a:rPr>
              <a:t> x</a:t>
            </a:r>
            <a:r>
              <a:rPr lang="en-US" sz="1900">
                <a:solidFill>
                  <a:schemeClr val="dk1"/>
                </a:solidFill>
              </a:rPr>
              <a:t> is the </a:t>
            </a:r>
            <a:r>
              <a:rPr lang="en-US" sz="1900" b="1">
                <a:solidFill>
                  <a:srgbClr val="C00000"/>
                </a:solidFill>
              </a:rPr>
              <a:t>real part </a:t>
            </a:r>
            <a:r>
              <a:rPr lang="en-US" sz="1900">
                <a:solidFill>
                  <a:schemeClr val="dk1"/>
                </a:solidFill>
              </a:rPr>
              <a:t>and</a:t>
            </a:r>
            <a:r>
              <a:rPr lang="en-US" sz="1900" b="1">
                <a:solidFill>
                  <a:srgbClr val="C00000"/>
                </a:solidFill>
              </a:rPr>
              <a:t> y</a:t>
            </a:r>
            <a:r>
              <a:rPr lang="en-US" sz="1900">
                <a:solidFill>
                  <a:schemeClr val="dk1"/>
                </a:solidFill>
              </a:rPr>
              <a:t> is the </a:t>
            </a:r>
            <a:r>
              <a:rPr lang="en-US" sz="1900" b="1">
                <a:solidFill>
                  <a:srgbClr val="C00000"/>
                </a:solidFill>
              </a:rPr>
              <a:t>imaginary part</a:t>
            </a:r>
            <a:r>
              <a:rPr lang="en-US" sz="1900">
                <a:solidFill>
                  <a:schemeClr val="dk1"/>
                </a:solidFill>
              </a:rPr>
              <a:t>. </a:t>
            </a:r>
            <a:endParaRPr/>
          </a:p>
          <a:p>
            <a:pPr marL="788670" lvl="1" indent="-38046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1900">
              <a:solidFill>
                <a:schemeClr val="dk1"/>
              </a:solidFill>
            </a:endParaRPr>
          </a:p>
          <a:p>
            <a:pPr marL="788670" lvl="1" indent="-38046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1900">
              <a:solidFill>
                <a:schemeClr val="dk1"/>
              </a:solidFill>
            </a:endParaRPr>
          </a:p>
          <a:p>
            <a:pPr marL="788670" lvl="1" indent="-514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For example: </a:t>
            </a:r>
            <a:r>
              <a:rPr lang="en-US" sz="1900" b="1">
                <a:solidFill>
                  <a:srgbClr val="C00000"/>
                </a:solidFill>
              </a:rPr>
              <a:t>4+3j</a:t>
            </a:r>
            <a:r>
              <a:rPr lang="en-US" sz="1900">
                <a:solidFill>
                  <a:schemeClr val="dk1"/>
                </a:solidFill>
              </a:rPr>
              <a:t> , </a:t>
            </a:r>
            <a:r>
              <a:rPr lang="en-US" sz="1900" b="1">
                <a:solidFill>
                  <a:srgbClr val="C00000"/>
                </a:solidFill>
              </a:rPr>
              <a:t>12+1j</a:t>
            </a:r>
            <a:r>
              <a:rPr lang="en-US" sz="1900">
                <a:solidFill>
                  <a:schemeClr val="dk1"/>
                </a:solidFill>
              </a:rPr>
              <a:t> etc</a:t>
            </a:r>
            <a:endParaRPr sz="1900">
              <a:solidFill>
                <a:schemeClr val="dk1"/>
              </a:solidFill>
            </a:endParaRPr>
          </a:p>
          <a:p>
            <a:pPr marL="788670" lvl="1" indent="-38046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1900">
              <a:solidFill>
                <a:schemeClr val="dk1"/>
              </a:solidFill>
            </a:endParaRPr>
          </a:p>
          <a:p>
            <a:pPr marL="788670" lvl="1" indent="-38046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1900">
              <a:solidFill>
                <a:schemeClr val="dk1"/>
              </a:solidFill>
            </a:endParaRPr>
          </a:p>
          <a:p>
            <a:pPr marL="788670" lvl="1" indent="-514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The letter</a:t>
            </a:r>
            <a:r>
              <a:rPr lang="en-US" sz="1900" b="1">
                <a:solidFill>
                  <a:srgbClr val="C00000"/>
                </a:solidFill>
              </a:rPr>
              <a:t> j </a:t>
            </a:r>
            <a:r>
              <a:rPr lang="en-US" sz="1900">
                <a:solidFill>
                  <a:schemeClr val="dk1"/>
                </a:solidFill>
              </a:rPr>
              <a:t>is called </a:t>
            </a:r>
            <a:r>
              <a:rPr lang="en-US" sz="1900" b="1">
                <a:solidFill>
                  <a:srgbClr val="C00000"/>
                </a:solidFill>
              </a:rPr>
              <a:t>unit imaginary number.</a:t>
            </a:r>
            <a:endParaRPr/>
          </a:p>
          <a:p>
            <a:pPr marL="788670" lvl="1" indent="-38046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1900" b="1">
              <a:solidFill>
                <a:srgbClr val="C00000"/>
              </a:solidFill>
            </a:endParaRPr>
          </a:p>
          <a:p>
            <a:pPr marL="788670" lvl="1" indent="-38046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1900">
              <a:solidFill>
                <a:schemeClr val="dk1"/>
              </a:solidFill>
            </a:endParaRPr>
          </a:p>
          <a:p>
            <a:pPr marL="788670" lvl="1" indent="-514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It</a:t>
            </a:r>
            <a:r>
              <a:rPr lang="en-US" sz="1900" b="1">
                <a:solidFill>
                  <a:srgbClr val="C00000"/>
                </a:solidFill>
              </a:rPr>
              <a:t> </a:t>
            </a:r>
            <a:r>
              <a:rPr lang="en-US" sz="1900">
                <a:solidFill>
                  <a:schemeClr val="dk1"/>
                </a:solidFill>
              </a:rPr>
              <a:t>denotes the value of </a:t>
            </a:r>
            <a:r>
              <a:rPr lang="en-US" sz="1900" b="1">
                <a:solidFill>
                  <a:srgbClr val="C00000"/>
                </a:solidFill>
              </a:rPr>
              <a:t>√-1</a:t>
            </a:r>
            <a:r>
              <a:rPr lang="en-US" sz="1900">
                <a:solidFill>
                  <a:schemeClr val="dk1"/>
                </a:solidFill>
              </a:rPr>
              <a:t> , i.e </a:t>
            </a:r>
            <a:r>
              <a:rPr lang="en-US" sz="1900" b="1">
                <a:solidFill>
                  <a:srgbClr val="C00000"/>
                </a:solidFill>
              </a:rPr>
              <a:t>j²</a:t>
            </a:r>
            <a:r>
              <a:rPr lang="en-US" sz="1900">
                <a:solidFill>
                  <a:schemeClr val="dk1"/>
                </a:solidFill>
              </a:rPr>
              <a:t> denotes </a:t>
            </a:r>
            <a:r>
              <a:rPr lang="en-US" sz="1900" b="1">
                <a:solidFill>
                  <a:srgbClr val="C00000"/>
                </a:solidFill>
              </a:rPr>
              <a:t>-1 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An Example</a:t>
            </a:r>
            <a:endParaRPr sz="4400"/>
          </a:p>
        </p:txBody>
      </p:sp>
      <p:sp>
        <p:nvSpPr>
          <p:cNvPr id="216" name="Google Shape;216;p1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217" name="Google Shape;217;p19" descr="datatype2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66" y="2108198"/>
            <a:ext cx="9937650" cy="36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complex Data Type</a:t>
            </a:r>
            <a:endParaRPr sz="4400"/>
          </a:p>
        </p:txBody>
      </p:sp>
      <p:sp>
        <p:nvSpPr>
          <p:cNvPr id="223" name="Google Shape;223;p20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For representing the </a:t>
            </a:r>
            <a:r>
              <a:rPr lang="en-US" sz="1800" b="1">
                <a:solidFill>
                  <a:srgbClr val="C00000"/>
                </a:solidFill>
              </a:rPr>
              <a:t>unit imaginary number </a:t>
            </a:r>
            <a:r>
              <a:rPr lang="en-US" sz="1800">
                <a:solidFill>
                  <a:schemeClr val="dk1"/>
                </a:solidFill>
              </a:rPr>
              <a:t>we are only allowed to use the letter</a:t>
            </a:r>
            <a:r>
              <a:rPr lang="en-US" sz="1800" b="1">
                <a:solidFill>
                  <a:srgbClr val="C00000"/>
                </a:solidFill>
              </a:rPr>
              <a:t> j </a:t>
            </a:r>
            <a:r>
              <a:rPr lang="en-US" sz="1800" b="1">
                <a:solidFill>
                  <a:schemeClr val="dk1"/>
                </a:solidFill>
              </a:rPr>
              <a:t>(</a:t>
            </a:r>
            <a:r>
              <a:rPr lang="en-US" sz="1800" b="1">
                <a:solidFill>
                  <a:srgbClr val="7030A0"/>
                </a:solidFill>
              </a:rPr>
              <a:t>both upper and lower case are allowed</a:t>
            </a:r>
            <a:r>
              <a:rPr lang="en-US" sz="1800" b="1">
                <a:solidFill>
                  <a:schemeClr val="dk1"/>
                </a:solidFill>
              </a:rPr>
              <a:t>).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Any other letter if used will generate error</a:t>
            </a:r>
            <a:endParaRPr sz="1800" b="1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224" name="Google Shape;224;p20" descr="datatype2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0627" y="3896700"/>
            <a:ext cx="6869825" cy="1972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/>
              <a:t>Today’s Agenda</a:t>
            </a:r>
            <a:endParaRPr sz="4800"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923365" y="2108201"/>
            <a:ext cx="10232315" cy="396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700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</a:rPr>
              <a:t>Basic Data Types In Python</a:t>
            </a:r>
            <a:endParaRPr/>
          </a:p>
          <a:p>
            <a:pPr marL="27432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endParaRPr sz="26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</a:rPr>
              <a:t>Numeric Types</a:t>
            </a:r>
            <a:endParaRPr/>
          </a:p>
          <a:p>
            <a:pPr marL="788670" lvl="1" indent="-37566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 sz="26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</a:rPr>
              <a:t>Different Types Of Integers</a:t>
            </a:r>
            <a:endParaRPr/>
          </a:p>
          <a:p>
            <a:pPr marL="27432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endParaRPr sz="26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</a:rPr>
              <a:t>The </a:t>
            </a:r>
            <a:r>
              <a:rPr lang="en-US" sz="2600" b="1">
                <a:solidFill>
                  <a:srgbClr val="C00000"/>
                </a:solidFill>
              </a:rPr>
              <a:t>float </a:t>
            </a:r>
            <a:r>
              <a:rPr lang="en-US" sz="2600">
                <a:solidFill>
                  <a:schemeClr val="dk1"/>
                </a:solidFill>
              </a:rPr>
              <a:t>Type</a:t>
            </a:r>
            <a:endParaRPr/>
          </a:p>
          <a:p>
            <a:pPr marL="788670" lvl="1" indent="-37566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 sz="26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</a:rPr>
              <a:t>The </a:t>
            </a:r>
            <a:r>
              <a:rPr lang="en-US" sz="2600" b="1">
                <a:solidFill>
                  <a:srgbClr val="C00000"/>
                </a:solidFill>
              </a:rPr>
              <a:t>complex </a:t>
            </a:r>
            <a:r>
              <a:rPr lang="en-US" sz="2600">
                <a:solidFill>
                  <a:schemeClr val="dk1"/>
                </a:solidFill>
              </a:rPr>
              <a:t>Type</a:t>
            </a:r>
            <a:endParaRPr/>
          </a:p>
          <a:p>
            <a:pPr marL="788670" lvl="1" indent="-37566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 sz="26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</a:rPr>
              <a:t>The </a:t>
            </a:r>
            <a:r>
              <a:rPr lang="en-US" sz="2600" b="1">
                <a:solidFill>
                  <a:srgbClr val="C00000"/>
                </a:solidFill>
              </a:rPr>
              <a:t>bool</a:t>
            </a:r>
            <a:r>
              <a:rPr lang="en-US" sz="2600">
                <a:solidFill>
                  <a:schemeClr val="dk1"/>
                </a:solidFill>
              </a:rPr>
              <a:t> Type</a:t>
            </a:r>
            <a:endParaRPr/>
          </a:p>
          <a:p>
            <a:pPr marL="788670" lvl="1" indent="-37566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 sz="26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</a:rPr>
              <a:t>The </a:t>
            </a:r>
            <a:r>
              <a:rPr lang="en-US" sz="2600" b="1">
                <a:solidFill>
                  <a:srgbClr val="C00000"/>
                </a:solidFill>
              </a:rPr>
              <a:t>str</a:t>
            </a:r>
            <a:r>
              <a:rPr lang="en-US" sz="2600">
                <a:solidFill>
                  <a:schemeClr val="dk1"/>
                </a:solidFill>
              </a:rPr>
              <a:t> Type</a:t>
            </a:r>
            <a:endParaRPr/>
          </a:p>
          <a:p>
            <a:pPr marL="788670" lvl="1" indent="-36499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2800">
              <a:solidFill>
                <a:schemeClr val="dk1"/>
              </a:solidFill>
            </a:endParaRPr>
          </a:p>
          <a:p>
            <a:pPr marL="27432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None/>
            </a:pPr>
            <a:endParaRPr sz="2800">
              <a:solidFill>
                <a:schemeClr val="dk1"/>
              </a:solidFill>
            </a:endParaRPr>
          </a:p>
          <a:p>
            <a:pPr marL="514350" lvl="0" indent="-51435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 sz="28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complex Data Type</a:t>
            </a:r>
            <a:endParaRPr sz="4400"/>
          </a:p>
        </p:txBody>
      </p:sp>
      <p:sp>
        <p:nvSpPr>
          <p:cNvPr id="230" name="Google Shape;230;p2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The letter </a:t>
            </a:r>
            <a:r>
              <a:rPr lang="en-US" sz="1800" b="1">
                <a:solidFill>
                  <a:srgbClr val="C00000"/>
                </a:solidFill>
              </a:rPr>
              <a:t>j</a:t>
            </a:r>
            <a:r>
              <a:rPr lang="en-US" sz="1800">
                <a:solidFill>
                  <a:schemeClr val="dk1"/>
                </a:solidFill>
              </a:rPr>
              <a:t> , should only appear in suffix , not in prefix</a:t>
            </a:r>
            <a:endParaRPr sz="1800" b="1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231" name="Google Shape;231;p21" descr="datatype2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80" y="2878337"/>
            <a:ext cx="7929618" cy="1423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complex Data Type</a:t>
            </a:r>
            <a:endParaRPr sz="4400"/>
          </a:p>
        </p:txBody>
      </p:sp>
      <p:sp>
        <p:nvSpPr>
          <p:cNvPr id="237" name="Google Shape;237;p2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chemeClr val="dk1"/>
                </a:solidFill>
              </a:rPr>
              <a:t>The </a:t>
            </a:r>
            <a:r>
              <a:rPr lang="en-US" sz="1800" b="1">
                <a:solidFill>
                  <a:srgbClr val="C00000"/>
                </a:solidFill>
              </a:rPr>
              <a:t>real</a:t>
            </a:r>
            <a:r>
              <a:rPr lang="en-US" sz="1800">
                <a:solidFill>
                  <a:schemeClr val="dk1"/>
                </a:solidFill>
              </a:rPr>
              <a:t> and </a:t>
            </a:r>
            <a:r>
              <a:rPr lang="en-US" sz="1800" b="1">
                <a:solidFill>
                  <a:srgbClr val="C00000"/>
                </a:solidFill>
              </a:rPr>
              <a:t>imaginary</a:t>
            </a:r>
            <a:r>
              <a:rPr lang="en-US" sz="1800">
                <a:solidFill>
                  <a:schemeClr val="dk1"/>
                </a:solidFill>
              </a:rPr>
              <a:t> parts are allowed to be </a:t>
            </a:r>
            <a:r>
              <a:rPr lang="en-US" sz="1800" b="1">
                <a:solidFill>
                  <a:srgbClr val="C00000"/>
                </a:solidFill>
              </a:rPr>
              <a:t>integers</a:t>
            </a:r>
            <a:r>
              <a:rPr lang="en-US" sz="1800">
                <a:solidFill>
                  <a:schemeClr val="dk1"/>
                </a:solidFill>
              </a:rPr>
              <a:t> as well as </a:t>
            </a:r>
            <a:r>
              <a:rPr lang="en-US" sz="1800" b="1">
                <a:solidFill>
                  <a:srgbClr val="C00000"/>
                </a:solidFill>
              </a:rPr>
              <a:t>floats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238" name="Google Shape;238;p22" descr="datatype2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4801" y="2801107"/>
            <a:ext cx="7453731" cy="1423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complex Data Type</a:t>
            </a:r>
            <a:endParaRPr sz="4400"/>
          </a:p>
        </p:txBody>
      </p:sp>
      <p:sp>
        <p:nvSpPr>
          <p:cNvPr id="244" name="Google Shape;244;p2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We can display </a:t>
            </a:r>
            <a:r>
              <a:rPr lang="en-US" sz="1800" b="1">
                <a:solidFill>
                  <a:srgbClr val="C00000"/>
                </a:solidFill>
              </a:rPr>
              <a:t>real</a:t>
            </a:r>
            <a:r>
              <a:rPr lang="en-US" sz="1800">
                <a:solidFill>
                  <a:schemeClr val="dk1"/>
                </a:solidFill>
              </a:rPr>
              <a:t> and </a:t>
            </a:r>
            <a:r>
              <a:rPr lang="en-US" sz="1800" b="1">
                <a:solidFill>
                  <a:srgbClr val="C00000"/>
                </a:solidFill>
              </a:rPr>
              <a:t>imaginary</a:t>
            </a:r>
            <a:r>
              <a:rPr lang="en-US" sz="1800">
                <a:solidFill>
                  <a:schemeClr val="dk1"/>
                </a:solidFill>
              </a:rPr>
              <a:t> part separately by using the attributes of complex types called </a:t>
            </a:r>
            <a:r>
              <a:rPr lang="en-US" sz="1800" b="1">
                <a:solidFill>
                  <a:srgbClr val="7030A0"/>
                </a:solidFill>
              </a:rPr>
              <a:t>“real” </a:t>
            </a:r>
            <a:r>
              <a:rPr lang="en-US" sz="1800">
                <a:solidFill>
                  <a:schemeClr val="dk1"/>
                </a:solidFill>
              </a:rPr>
              <a:t>and </a:t>
            </a:r>
            <a:r>
              <a:rPr lang="en-US" sz="1800" b="1">
                <a:solidFill>
                  <a:srgbClr val="7030A0"/>
                </a:solidFill>
              </a:rPr>
              <a:t>“imag”.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b="1">
              <a:solidFill>
                <a:srgbClr val="7030A0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b="1">
              <a:solidFill>
                <a:srgbClr val="7030A0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b="1">
              <a:solidFill>
                <a:srgbClr val="7030A0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b="1">
              <a:solidFill>
                <a:srgbClr val="7030A0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b="1">
              <a:solidFill>
                <a:srgbClr val="7030A0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Don’t think </a:t>
            </a:r>
            <a:r>
              <a:rPr lang="en-US" sz="1800" b="1">
                <a:solidFill>
                  <a:srgbClr val="7030A0"/>
                </a:solidFill>
              </a:rPr>
              <a:t>real </a:t>
            </a:r>
            <a:r>
              <a:rPr lang="en-US" sz="1800">
                <a:solidFill>
                  <a:schemeClr val="dk1"/>
                </a:solidFill>
              </a:rPr>
              <a:t>and</a:t>
            </a:r>
            <a:r>
              <a:rPr lang="en-US" sz="1800" b="1">
                <a:solidFill>
                  <a:srgbClr val="7030A0"/>
                </a:solidFill>
              </a:rPr>
              <a:t> imag </a:t>
            </a:r>
            <a:r>
              <a:rPr lang="en-US" sz="1800">
                <a:solidFill>
                  <a:schemeClr val="dk1"/>
                </a:solidFill>
              </a:rPr>
              <a:t>are functions , rather they are </a:t>
            </a:r>
            <a:r>
              <a:rPr lang="en-US" sz="1800" b="1">
                <a:solidFill>
                  <a:srgbClr val="C00000"/>
                </a:solidFill>
              </a:rPr>
              <a:t>attributes/properties</a:t>
            </a:r>
            <a:r>
              <a:rPr lang="en-US" sz="1800">
                <a:solidFill>
                  <a:schemeClr val="dk1"/>
                </a:solidFill>
              </a:rPr>
              <a:t> of </a:t>
            </a:r>
            <a:r>
              <a:rPr lang="en-US" sz="1800" b="1">
                <a:solidFill>
                  <a:srgbClr val="C00000"/>
                </a:solidFill>
              </a:rPr>
              <a:t>complex data type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245" name="Google Shape;245;p23" descr="datatype2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6068" y="2966404"/>
            <a:ext cx="5503484" cy="1341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The bool Data Type</a:t>
            </a:r>
            <a:endParaRPr sz="4400"/>
          </a:p>
        </p:txBody>
      </p:sp>
      <p:sp>
        <p:nvSpPr>
          <p:cNvPr id="251" name="Google Shape;251;p2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In Python , to represent </a:t>
            </a:r>
            <a:r>
              <a:rPr lang="en-US" sz="1800" b="1">
                <a:solidFill>
                  <a:srgbClr val="C00000"/>
                </a:solidFill>
              </a:rPr>
              <a:t>Boolean</a:t>
            </a:r>
            <a:r>
              <a:rPr lang="en-US" sz="1800">
                <a:solidFill>
                  <a:schemeClr val="dk1"/>
                </a:solidFill>
              </a:rPr>
              <a:t> values we have </a:t>
            </a:r>
            <a:r>
              <a:rPr lang="en-US" sz="1800" b="1">
                <a:solidFill>
                  <a:srgbClr val="C00000"/>
                </a:solidFill>
              </a:rPr>
              <a:t>bool data type.</a:t>
            </a:r>
            <a:endParaRPr sz="1800" b="1">
              <a:solidFill>
                <a:srgbClr val="C00000"/>
              </a:solidFill>
            </a:endParaRPr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The </a:t>
            </a:r>
            <a:r>
              <a:rPr lang="en-US" sz="1800" b="1">
                <a:solidFill>
                  <a:srgbClr val="C00000"/>
                </a:solidFill>
              </a:rPr>
              <a:t>bool data type </a:t>
            </a:r>
            <a:r>
              <a:rPr lang="en-US" sz="1800">
                <a:solidFill>
                  <a:schemeClr val="dk1"/>
                </a:solidFill>
              </a:rPr>
              <a:t>can be one of two values, either </a:t>
            </a:r>
            <a:r>
              <a:rPr lang="en-US" sz="1800" b="1">
                <a:solidFill>
                  <a:srgbClr val="C00000"/>
                </a:solidFill>
              </a:rPr>
              <a:t>True</a:t>
            </a:r>
            <a:r>
              <a:rPr lang="en-US" sz="1800">
                <a:solidFill>
                  <a:schemeClr val="dk1"/>
                </a:solidFill>
              </a:rPr>
              <a:t> or </a:t>
            </a:r>
            <a:r>
              <a:rPr lang="en-US" sz="1800" b="1">
                <a:solidFill>
                  <a:srgbClr val="C00000"/>
                </a:solidFill>
              </a:rPr>
              <a:t>False</a:t>
            </a:r>
            <a:r>
              <a:rPr lang="en-US" sz="1800">
                <a:solidFill>
                  <a:schemeClr val="dk1"/>
                </a:solidFill>
              </a:rPr>
              <a:t>. 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We use Booleans in programming to make comparisons and to control the flow of the program.</a:t>
            </a:r>
            <a:endParaRPr sz="1800">
              <a:solidFill>
                <a:schemeClr val="dk1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Examples</a:t>
            </a:r>
            <a:endParaRPr sz="4400"/>
          </a:p>
        </p:txBody>
      </p:sp>
      <p:pic>
        <p:nvPicPr>
          <p:cNvPr id="257" name="Google Shape;257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97280" y="2070259"/>
            <a:ext cx="3792041" cy="1219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280" y="4353752"/>
            <a:ext cx="3859102" cy="1170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bool</a:t>
            </a:r>
            <a:endParaRPr sz="4400"/>
          </a:p>
        </p:txBody>
      </p:sp>
      <p:sp>
        <p:nvSpPr>
          <p:cNvPr id="264" name="Google Shape;264;p26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 b="1">
                <a:solidFill>
                  <a:srgbClr val="C00000"/>
                </a:solidFill>
              </a:rPr>
              <a:t>True</a:t>
            </a:r>
            <a:r>
              <a:rPr lang="en-US" sz="1800">
                <a:solidFill>
                  <a:schemeClr val="dk1"/>
                </a:solidFill>
              </a:rPr>
              <a:t> and </a:t>
            </a:r>
            <a:r>
              <a:rPr lang="en-US" sz="1800" b="1">
                <a:solidFill>
                  <a:srgbClr val="C00000"/>
                </a:solidFill>
              </a:rPr>
              <a:t>False</a:t>
            </a:r>
            <a:r>
              <a:rPr lang="en-US" sz="1800">
                <a:solidFill>
                  <a:schemeClr val="dk1"/>
                </a:solidFill>
              </a:rPr>
              <a:t> are </a:t>
            </a:r>
            <a:r>
              <a:rPr lang="en-US" sz="1800" b="1">
                <a:solidFill>
                  <a:srgbClr val="7030A0"/>
                </a:solidFill>
              </a:rPr>
              <a:t>keywords</a:t>
            </a:r>
            <a:r>
              <a:rPr lang="en-US" sz="1800">
                <a:solidFill>
                  <a:schemeClr val="dk1"/>
                </a:solidFill>
              </a:rPr>
              <a:t> , so case sensitivity must be remembered while assigning them otherwise </a:t>
            </a:r>
            <a:r>
              <a:rPr lang="en-US" sz="1800" b="1">
                <a:solidFill>
                  <a:srgbClr val="C00000"/>
                </a:solidFill>
              </a:rPr>
              <a:t>Python</a:t>
            </a:r>
            <a:r>
              <a:rPr lang="en-US" sz="1800">
                <a:solidFill>
                  <a:schemeClr val="dk1"/>
                </a:solidFill>
              </a:rPr>
              <a:t> will give error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265" name="Google Shape;26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80" y="3132084"/>
            <a:ext cx="6145301" cy="171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bool</a:t>
            </a:r>
            <a:endParaRPr sz="4400"/>
          </a:p>
        </p:txBody>
      </p:sp>
      <p:sp>
        <p:nvSpPr>
          <p:cNvPr id="271" name="Google Shape;271;p27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All test conditions in </a:t>
            </a:r>
            <a:r>
              <a:rPr lang="en-US" sz="1800" b="1">
                <a:solidFill>
                  <a:srgbClr val="C00000"/>
                </a:solidFill>
              </a:rPr>
              <a:t>Python</a:t>
            </a:r>
            <a:r>
              <a:rPr lang="en-US" sz="1800">
                <a:solidFill>
                  <a:schemeClr val="dk1"/>
                </a:solidFill>
              </a:rPr>
              <a:t> return the result as </a:t>
            </a:r>
            <a:r>
              <a:rPr lang="en-US" sz="1800" b="1">
                <a:solidFill>
                  <a:srgbClr val="C00000"/>
                </a:solidFill>
              </a:rPr>
              <a:t>bool </a:t>
            </a:r>
            <a:r>
              <a:rPr lang="en-US" sz="1800">
                <a:solidFill>
                  <a:schemeClr val="dk1"/>
                </a:solidFill>
              </a:rPr>
              <a:t>which could be either </a:t>
            </a:r>
            <a:r>
              <a:rPr lang="en-US" sz="1800" b="1">
                <a:solidFill>
                  <a:srgbClr val="C00000"/>
                </a:solidFill>
              </a:rPr>
              <a:t>True</a:t>
            </a:r>
            <a:r>
              <a:rPr lang="en-US" sz="1800">
                <a:solidFill>
                  <a:schemeClr val="dk1"/>
                </a:solidFill>
              </a:rPr>
              <a:t> or </a:t>
            </a:r>
            <a:r>
              <a:rPr lang="en-US" sz="1800" b="1">
                <a:solidFill>
                  <a:srgbClr val="C00000"/>
                </a:solidFill>
              </a:rPr>
              <a:t>False</a:t>
            </a:r>
            <a:r>
              <a:rPr lang="en-US" sz="1800">
                <a:solidFill>
                  <a:schemeClr val="dk1"/>
                </a:solidFill>
              </a:rPr>
              <a:t> 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272" name="Google Shape;27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80" y="2749040"/>
            <a:ext cx="4426080" cy="1426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280" y="4442504"/>
            <a:ext cx="4426080" cy="1426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bool</a:t>
            </a:r>
            <a:endParaRPr sz="4400"/>
          </a:p>
        </p:txBody>
      </p:sp>
      <p:sp>
        <p:nvSpPr>
          <p:cNvPr id="279" name="Google Shape;279;p28"/>
          <p:cNvSpPr txBox="1">
            <a:spLocks noGrp="1"/>
          </p:cNvSpPr>
          <p:nvPr>
            <p:ph type="body" idx="1"/>
          </p:nvPr>
        </p:nvSpPr>
        <p:spPr>
          <a:xfrm>
            <a:off x="1097280" y="2150816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chemeClr val="dk1"/>
                </a:solidFill>
              </a:rPr>
              <a:t>To understand the next point , try to guess the output of the following</a:t>
            </a:r>
            <a:r>
              <a:rPr lang="en-US" sz="2000">
                <a:solidFill>
                  <a:schemeClr val="dk1"/>
                </a:solidFill>
              </a:rPr>
              <a:t>: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2000" b="1">
              <a:solidFill>
                <a:srgbClr val="7030A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sp>
        <p:nvSpPr>
          <p:cNvPr id="280" name="Google Shape;280;p28"/>
          <p:cNvSpPr txBox="1"/>
          <p:nvPr/>
        </p:nvSpPr>
        <p:spPr>
          <a:xfrm>
            <a:off x="3047301" y="2830933"/>
            <a:ext cx="609460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a=True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b=True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c=a+b</a:t>
            </a:r>
            <a:endParaRPr sz="1800" b="1">
              <a:solidFill>
                <a:srgbClr val="7030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print(c)</a:t>
            </a:r>
            <a:endParaRPr/>
          </a:p>
        </p:txBody>
      </p:sp>
      <p:sp>
        <p:nvSpPr>
          <p:cNvPr id="281" name="Google Shape;281;p28"/>
          <p:cNvSpPr txBox="1"/>
          <p:nvPr/>
        </p:nvSpPr>
        <p:spPr>
          <a:xfrm>
            <a:off x="4523763" y="2973546"/>
            <a:ext cx="609460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a=False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b=False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c=a+b</a:t>
            </a:r>
            <a:endParaRPr sz="1800" b="1">
              <a:solidFill>
                <a:srgbClr val="7030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print(c)</a:t>
            </a:r>
            <a:endParaRPr/>
          </a:p>
        </p:txBody>
      </p:sp>
      <p:sp>
        <p:nvSpPr>
          <p:cNvPr id="282" name="Google Shape;282;p28"/>
          <p:cNvSpPr txBox="1"/>
          <p:nvPr/>
        </p:nvSpPr>
        <p:spPr>
          <a:xfrm>
            <a:off x="1386280" y="2728074"/>
            <a:ext cx="609460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88670" marR="0" lvl="1" indent="-51435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r>
              <a:rPr lang="en-US" sz="1800" b="1" i="0" u="none" strike="noStrike" cap="none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a=True</a:t>
            </a:r>
            <a:endParaRPr/>
          </a:p>
          <a:p>
            <a:pPr marL="788670" marR="0" lvl="1" indent="-51435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r>
              <a:rPr lang="en-US" sz="1800" b="1" i="0" u="none" strike="noStrike" cap="none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b=False</a:t>
            </a:r>
            <a:endParaRPr/>
          </a:p>
          <a:p>
            <a:pPr marL="788670" marR="0" lvl="1" indent="-51435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r>
              <a:rPr lang="en-US" sz="1800" b="1" i="0" u="none" strike="noStrike" cap="none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c=a+b</a:t>
            </a:r>
            <a:endParaRPr sz="1800" b="1" i="0" u="none" strike="noStrike" cap="none">
              <a:solidFill>
                <a:srgbClr val="7030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88670" marR="0" lvl="1" indent="-51435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r>
              <a:rPr lang="en-US" sz="1800" b="1" i="0" u="none" strike="noStrike" cap="none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 print(c)</a:t>
            </a:r>
            <a:endParaRPr/>
          </a:p>
        </p:txBody>
      </p:sp>
      <p:sp>
        <p:nvSpPr>
          <p:cNvPr id="283" name="Google Shape;283;p28"/>
          <p:cNvSpPr txBox="1"/>
          <p:nvPr/>
        </p:nvSpPr>
        <p:spPr>
          <a:xfrm>
            <a:off x="1097280" y="4463633"/>
            <a:ext cx="609460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above outputs make it clear that internally </a:t>
            </a:r>
            <a:r>
              <a:rPr lang="en-US" sz="18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 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stores </a:t>
            </a:r>
            <a:r>
              <a:rPr lang="en-US" sz="18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True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</a:t>
            </a:r>
            <a:r>
              <a:rPr lang="en-US" sz="18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False 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 </a:t>
            </a:r>
            <a:r>
              <a:rPr lang="en-US" sz="1800" b="1" u="sng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integers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with the value </a:t>
            </a:r>
            <a:r>
              <a:rPr lang="en-US" sz="18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</a:t>
            </a:r>
            <a:r>
              <a:rPr lang="en-US" sz="18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 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respectively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The str Data Type</a:t>
            </a:r>
            <a:endParaRPr sz="4400"/>
          </a:p>
        </p:txBody>
      </p:sp>
      <p:sp>
        <p:nvSpPr>
          <p:cNvPr id="289" name="Google Shape;289;p2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Just like any other language ,  In </a:t>
            </a:r>
            <a:r>
              <a:rPr lang="en-US" sz="1800" b="1">
                <a:solidFill>
                  <a:srgbClr val="C00000"/>
                </a:solidFill>
              </a:rPr>
              <a:t>Python </a:t>
            </a:r>
            <a:r>
              <a:rPr lang="en-US" sz="1800">
                <a:solidFill>
                  <a:schemeClr val="dk1"/>
                </a:solidFill>
              </a:rPr>
              <a:t>also a</a:t>
            </a:r>
            <a:r>
              <a:rPr lang="en-US" sz="1800" b="1">
                <a:solidFill>
                  <a:srgbClr val="C00000"/>
                </a:solidFill>
              </a:rPr>
              <a:t> String </a:t>
            </a:r>
            <a:r>
              <a:rPr lang="en-US" sz="1800">
                <a:solidFill>
                  <a:schemeClr val="dk1"/>
                </a:solidFill>
              </a:rPr>
              <a:t>is sequence of characters. </a:t>
            </a:r>
            <a:endParaRPr sz="1800">
              <a:solidFill>
                <a:schemeClr val="dk1"/>
              </a:solidFill>
            </a:endParaRPr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 b="1">
                <a:solidFill>
                  <a:srgbClr val="C00000"/>
                </a:solidFill>
              </a:rPr>
              <a:t>Python</a:t>
            </a:r>
            <a:r>
              <a:rPr lang="en-US" sz="1800">
                <a:solidFill>
                  <a:schemeClr val="dk1"/>
                </a:solidFill>
              </a:rPr>
              <a:t> does not have a </a:t>
            </a:r>
            <a:r>
              <a:rPr lang="en-US" sz="1800" b="1">
                <a:solidFill>
                  <a:srgbClr val="C00000"/>
                </a:solidFill>
              </a:rPr>
              <a:t>char data type</a:t>
            </a:r>
            <a:r>
              <a:rPr lang="en-US" sz="1800">
                <a:solidFill>
                  <a:schemeClr val="dk1"/>
                </a:solidFill>
              </a:rPr>
              <a:t>, unlike </a:t>
            </a:r>
            <a:r>
              <a:rPr lang="en-US" sz="1800" b="1">
                <a:solidFill>
                  <a:srgbClr val="C00000"/>
                </a:solidFill>
              </a:rPr>
              <a:t>C/C++ </a:t>
            </a:r>
            <a:r>
              <a:rPr lang="en-US" sz="1800">
                <a:solidFill>
                  <a:schemeClr val="dk1"/>
                </a:solidFill>
              </a:rPr>
              <a:t>or </a:t>
            </a:r>
            <a:r>
              <a:rPr lang="en-US" sz="1800" b="1">
                <a:solidFill>
                  <a:srgbClr val="C00000"/>
                </a:solidFill>
              </a:rPr>
              <a:t>Java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We can use </a:t>
            </a:r>
            <a:r>
              <a:rPr lang="en-US" sz="1800" b="1">
                <a:solidFill>
                  <a:srgbClr val="C00000"/>
                </a:solidFill>
              </a:rPr>
              <a:t>single quotes </a:t>
            </a:r>
            <a:r>
              <a:rPr lang="en-US" sz="1800">
                <a:solidFill>
                  <a:schemeClr val="dk1"/>
                </a:solidFill>
              </a:rPr>
              <a:t>or </a:t>
            </a:r>
            <a:r>
              <a:rPr lang="en-US" sz="1800" b="1">
                <a:solidFill>
                  <a:srgbClr val="C00000"/>
                </a:solidFill>
              </a:rPr>
              <a:t>double quotes </a:t>
            </a:r>
            <a:r>
              <a:rPr lang="en-US" sz="1800">
                <a:solidFill>
                  <a:schemeClr val="dk1"/>
                </a:solidFill>
              </a:rPr>
              <a:t>to represent strings.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However </a:t>
            </a:r>
            <a:r>
              <a:rPr lang="en-US" sz="1800" b="1">
                <a:solidFill>
                  <a:srgbClr val="C00000"/>
                </a:solidFill>
              </a:rPr>
              <a:t>Python</a:t>
            </a:r>
            <a:r>
              <a:rPr lang="en-US" sz="1800">
                <a:solidFill>
                  <a:schemeClr val="dk1"/>
                </a:solidFill>
              </a:rPr>
              <a:t> recommends to use </a:t>
            </a:r>
            <a:r>
              <a:rPr lang="en-US" sz="1800" b="1">
                <a:solidFill>
                  <a:srgbClr val="C00000"/>
                </a:solidFill>
              </a:rPr>
              <a:t>single quotes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Bookman Old Style"/>
              <a:buNone/>
            </a:pPr>
            <a:r>
              <a:rPr lang="en-US" sz="4000" b="1"/>
              <a:t>Some Examples</a:t>
            </a:r>
            <a:endParaRPr sz="4000"/>
          </a:p>
        </p:txBody>
      </p:sp>
      <p:pic>
        <p:nvPicPr>
          <p:cNvPr id="295" name="Google Shape;295;p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73551" y="2009192"/>
            <a:ext cx="3932261" cy="1072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280" y="3537702"/>
            <a:ext cx="3859102" cy="109127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0"/>
          <p:cNvSpPr txBox="1"/>
          <p:nvPr/>
        </p:nvSpPr>
        <p:spPr>
          <a:xfrm>
            <a:off x="1008775" y="5079525"/>
            <a:ext cx="1005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data type used by </a:t>
            </a:r>
            <a:r>
              <a:rPr lang="en-US" sz="18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internally for storing Strings is  </a:t>
            </a:r>
            <a:r>
              <a:rPr lang="en-US" sz="18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str</a:t>
            </a:r>
            <a:endParaRPr sz="1800" b="1">
              <a:solidFill>
                <a:srgbClr val="C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98" name="Google Shape;298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84482" y="2172747"/>
            <a:ext cx="3859102" cy="1085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Basic Data Types In Python</a:t>
            </a:r>
            <a:endParaRPr sz="4400"/>
          </a:p>
        </p:txBody>
      </p:sp>
      <p:sp>
        <p:nvSpPr>
          <p:cNvPr id="121" name="Google Shape;121;p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Although a </a:t>
            </a:r>
            <a:r>
              <a:rPr lang="en-US" sz="2000" b="1">
                <a:solidFill>
                  <a:srgbClr val="C00000"/>
                </a:solidFill>
              </a:rPr>
              <a:t>programmer is not allowed to mention the data type</a:t>
            </a:r>
            <a:r>
              <a:rPr lang="en-US" sz="2000">
                <a:solidFill>
                  <a:schemeClr val="dk1"/>
                </a:solidFill>
              </a:rPr>
              <a:t> while creating variables in his program in </a:t>
            </a:r>
            <a:r>
              <a:rPr lang="en-US" sz="2000" b="1">
                <a:solidFill>
                  <a:srgbClr val="C00000"/>
                </a:solidFill>
              </a:rPr>
              <a:t>Python</a:t>
            </a:r>
            <a:r>
              <a:rPr lang="en-US" sz="2000">
                <a:solidFill>
                  <a:schemeClr val="dk1"/>
                </a:solidFill>
              </a:rPr>
              <a:t> , but </a:t>
            </a:r>
            <a:r>
              <a:rPr lang="en-US" sz="2000" b="1">
                <a:solidFill>
                  <a:srgbClr val="C00000"/>
                </a:solidFill>
              </a:rPr>
              <a:t>Python</a:t>
            </a:r>
            <a:r>
              <a:rPr lang="en-US" sz="2000">
                <a:solidFill>
                  <a:schemeClr val="dk1"/>
                </a:solidFill>
              </a:rPr>
              <a:t> internally allots different data types to variables depending on their declaration style and values.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Overall </a:t>
            </a:r>
            <a:r>
              <a:rPr lang="en-US" sz="2000" b="1">
                <a:solidFill>
                  <a:srgbClr val="C00000"/>
                </a:solidFill>
              </a:rPr>
              <a:t>Python</a:t>
            </a:r>
            <a:r>
              <a:rPr lang="en-US" sz="2000">
                <a:solidFill>
                  <a:schemeClr val="dk1"/>
                </a:solidFill>
              </a:rPr>
              <a:t> has </a:t>
            </a:r>
            <a:r>
              <a:rPr lang="en-US" sz="2000" b="1">
                <a:solidFill>
                  <a:srgbClr val="C00000"/>
                </a:solidFill>
              </a:rPr>
              <a:t>14 data types </a:t>
            </a:r>
            <a:r>
              <a:rPr lang="en-US" sz="2000">
                <a:solidFill>
                  <a:schemeClr val="dk1"/>
                </a:solidFill>
              </a:rPr>
              <a:t>and these are classified into </a:t>
            </a:r>
            <a:r>
              <a:rPr lang="en-US" sz="2000" b="1">
                <a:solidFill>
                  <a:srgbClr val="C00000"/>
                </a:solidFill>
              </a:rPr>
              <a:t>6 categories.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Strings</a:t>
            </a:r>
            <a:endParaRPr sz="4400"/>
          </a:p>
        </p:txBody>
      </p:sp>
      <p:sp>
        <p:nvSpPr>
          <p:cNvPr id="304" name="Google Shape;304;p3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Unlike </a:t>
            </a:r>
            <a:r>
              <a:rPr lang="en-US" sz="1800" b="1">
                <a:solidFill>
                  <a:srgbClr val="C00000"/>
                </a:solidFill>
              </a:rPr>
              <a:t>C language </a:t>
            </a:r>
            <a:r>
              <a:rPr lang="en-US" sz="1800">
                <a:solidFill>
                  <a:schemeClr val="dk1"/>
                </a:solidFill>
              </a:rPr>
              <a:t>, </a:t>
            </a:r>
            <a:r>
              <a:rPr lang="en-US" sz="1800" b="1">
                <a:solidFill>
                  <a:srgbClr val="C00000"/>
                </a:solidFill>
              </a:rPr>
              <a:t>Python</a:t>
            </a:r>
            <a:r>
              <a:rPr lang="en-US" sz="1800">
                <a:solidFill>
                  <a:schemeClr val="dk1"/>
                </a:solidFill>
              </a:rPr>
              <a:t> does not uses </a:t>
            </a:r>
            <a:r>
              <a:rPr lang="en-US" sz="1800" b="1">
                <a:solidFill>
                  <a:srgbClr val="7030A0"/>
                </a:solidFill>
              </a:rPr>
              <a:t>ASCII </a:t>
            </a:r>
            <a:r>
              <a:rPr lang="en-US" sz="1800">
                <a:solidFill>
                  <a:schemeClr val="dk1"/>
                </a:solidFill>
              </a:rPr>
              <a:t>number system for characters . It uses </a:t>
            </a:r>
            <a:r>
              <a:rPr lang="en-US" sz="1800" b="1">
                <a:solidFill>
                  <a:srgbClr val="7030A0"/>
                </a:solidFill>
              </a:rPr>
              <a:t>UNICODE </a:t>
            </a:r>
            <a:r>
              <a:rPr lang="en-US" sz="1800">
                <a:solidFill>
                  <a:schemeClr val="dk1"/>
                </a:solidFill>
              </a:rPr>
              <a:t>number system 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 b="1">
                <a:solidFill>
                  <a:srgbClr val="7030A0"/>
                </a:solidFill>
              </a:rPr>
              <a:t>UNICODE</a:t>
            </a:r>
            <a:r>
              <a:rPr lang="en-US" sz="1800">
                <a:solidFill>
                  <a:schemeClr val="dk1"/>
                </a:solidFill>
              </a:rPr>
              <a:t> is a number system which supports much wider range of characters compared to </a:t>
            </a:r>
            <a:r>
              <a:rPr lang="en-US" sz="1800" b="1">
                <a:solidFill>
                  <a:srgbClr val="7030A0"/>
                </a:solidFill>
              </a:rPr>
              <a:t>ASCII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As far as Python is concerned , it uses </a:t>
            </a:r>
            <a:r>
              <a:rPr lang="en-US" sz="1800" b="1">
                <a:solidFill>
                  <a:srgbClr val="7030A0"/>
                </a:solidFill>
              </a:rPr>
              <a:t>UNICODE</a:t>
            </a:r>
            <a:r>
              <a:rPr lang="en-US" sz="1800">
                <a:solidFill>
                  <a:schemeClr val="dk1"/>
                </a:solidFill>
              </a:rPr>
              <a:t> to support </a:t>
            </a:r>
            <a:r>
              <a:rPr lang="en-US" sz="1800" b="1">
                <a:solidFill>
                  <a:srgbClr val="C00000"/>
                </a:solidFill>
              </a:rPr>
              <a:t>65536</a:t>
            </a:r>
            <a:r>
              <a:rPr lang="en-US" sz="1800">
                <a:solidFill>
                  <a:srgbClr val="C00000"/>
                </a:solidFill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characters with their numeric values ranging from </a:t>
            </a:r>
            <a:r>
              <a:rPr lang="en-US" sz="1800" b="1">
                <a:solidFill>
                  <a:srgbClr val="C00000"/>
                </a:solidFill>
              </a:rPr>
              <a:t>0</a:t>
            </a:r>
            <a:r>
              <a:rPr lang="en-US" sz="1800">
                <a:solidFill>
                  <a:schemeClr val="dk1"/>
                </a:solidFill>
              </a:rPr>
              <a:t> to </a:t>
            </a:r>
            <a:r>
              <a:rPr lang="en-US" sz="1800" b="1">
                <a:solidFill>
                  <a:srgbClr val="C00000"/>
                </a:solidFill>
              </a:rPr>
              <a:t>65535 </a:t>
            </a:r>
            <a:r>
              <a:rPr lang="en-US" sz="1800">
                <a:solidFill>
                  <a:schemeClr val="dk1"/>
                </a:solidFill>
              </a:rPr>
              <a:t>which covers almost every spoken language in the world like </a:t>
            </a:r>
            <a:r>
              <a:rPr lang="en-US" sz="1800" b="1">
                <a:solidFill>
                  <a:srgbClr val="C00000"/>
                </a:solidFill>
              </a:rPr>
              <a:t>English </a:t>
            </a:r>
            <a:r>
              <a:rPr lang="en-US" sz="1800">
                <a:solidFill>
                  <a:schemeClr val="dk1"/>
                </a:solidFill>
              </a:rPr>
              <a:t>,</a:t>
            </a:r>
            <a:r>
              <a:rPr lang="en-US" sz="1800" b="1">
                <a:solidFill>
                  <a:srgbClr val="C00000"/>
                </a:solidFill>
              </a:rPr>
              <a:t> Greek </a:t>
            </a:r>
            <a:r>
              <a:rPr lang="en-US" sz="1800">
                <a:solidFill>
                  <a:schemeClr val="dk1"/>
                </a:solidFill>
              </a:rPr>
              <a:t>,</a:t>
            </a:r>
            <a:r>
              <a:rPr lang="en-US" sz="1800" b="1">
                <a:solidFill>
                  <a:srgbClr val="C00000"/>
                </a:solidFill>
              </a:rPr>
              <a:t> Spanish </a:t>
            </a:r>
            <a:r>
              <a:rPr lang="en-US" sz="1800">
                <a:solidFill>
                  <a:schemeClr val="dk1"/>
                </a:solidFill>
              </a:rPr>
              <a:t>,</a:t>
            </a:r>
            <a:r>
              <a:rPr lang="en-US" sz="1800" b="1">
                <a:solidFill>
                  <a:srgbClr val="C00000"/>
                </a:solidFill>
              </a:rPr>
              <a:t> Chinese </a:t>
            </a:r>
            <a:r>
              <a:rPr lang="en-US" sz="1800">
                <a:solidFill>
                  <a:schemeClr val="dk1"/>
                </a:solidFill>
              </a:rPr>
              <a:t>,</a:t>
            </a:r>
            <a:r>
              <a:rPr lang="en-US" sz="1800" b="1">
                <a:solidFill>
                  <a:srgbClr val="C00000"/>
                </a:solidFill>
              </a:rPr>
              <a:t> Japanese </a:t>
            </a:r>
            <a:r>
              <a:rPr lang="en-US" sz="1800">
                <a:solidFill>
                  <a:schemeClr val="dk1"/>
                </a:solidFill>
              </a:rPr>
              <a:t>etc</a:t>
            </a:r>
            <a:endParaRPr sz="1800">
              <a:solidFill>
                <a:schemeClr val="dk1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Bookman Old Style"/>
              <a:buNone/>
            </a:pPr>
            <a:r>
              <a:rPr lang="en-US" sz="4000" b="1"/>
              <a:t>Some Important Points </a:t>
            </a:r>
            <a:br>
              <a:rPr lang="en-US" sz="4000" b="1"/>
            </a:br>
            <a:r>
              <a:rPr lang="en-US" sz="4000" b="1"/>
              <a:t>About Strings</a:t>
            </a:r>
            <a:endParaRPr sz="4000"/>
          </a:p>
        </p:txBody>
      </p:sp>
      <p:pic>
        <p:nvPicPr>
          <p:cNvPr id="310" name="Google Shape;310;p32" descr="str3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31847" y="1929468"/>
            <a:ext cx="6778303" cy="4160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Strings</a:t>
            </a:r>
            <a:endParaRPr sz="4400"/>
          </a:p>
        </p:txBody>
      </p:sp>
      <p:sp>
        <p:nvSpPr>
          <p:cNvPr id="316" name="Google Shape;316;p3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If a string starts with </a:t>
            </a:r>
            <a:r>
              <a:rPr lang="en-US" sz="1800" b="1">
                <a:solidFill>
                  <a:srgbClr val="C00000"/>
                </a:solidFill>
              </a:rPr>
              <a:t>double quotes </a:t>
            </a:r>
            <a:r>
              <a:rPr lang="en-US" sz="1800">
                <a:solidFill>
                  <a:schemeClr val="dk1"/>
                </a:solidFill>
              </a:rPr>
              <a:t>, it must end with </a:t>
            </a:r>
            <a:r>
              <a:rPr lang="en-US" sz="1800" b="1">
                <a:solidFill>
                  <a:srgbClr val="C00000"/>
                </a:solidFill>
              </a:rPr>
              <a:t>double quotes </a:t>
            </a:r>
            <a:r>
              <a:rPr lang="en-US" sz="1800">
                <a:solidFill>
                  <a:schemeClr val="dk1"/>
                </a:solidFill>
              </a:rPr>
              <a:t>only . 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 b="1">
              <a:solidFill>
                <a:schemeClr val="dk1"/>
              </a:solidFill>
            </a:endParaRPr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Similarly if it starts with </a:t>
            </a:r>
            <a:r>
              <a:rPr lang="en-US" sz="1800" b="1">
                <a:solidFill>
                  <a:srgbClr val="C00000"/>
                </a:solidFill>
              </a:rPr>
              <a:t>single quotes </a:t>
            </a:r>
            <a:r>
              <a:rPr lang="en-US" sz="1800">
                <a:solidFill>
                  <a:schemeClr val="dk1"/>
                </a:solidFill>
              </a:rPr>
              <a:t>, it must end with </a:t>
            </a:r>
            <a:r>
              <a:rPr lang="en-US" sz="1800" b="1">
                <a:solidFill>
                  <a:srgbClr val="C00000"/>
                </a:solidFill>
              </a:rPr>
              <a:t>single quotes </a:t>
            </a:r>
            <a:r>
              <a:rPr lang="en-US" sz="1800">
                <a:solidFill>
                  <a:schemeClr val="dk1"/>
                </a:solidFill>
              </a:rPr>
              <a:t>only.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Otherwise </a:t>
            </a:r>
            <a:r>
              <a:rPr lang="en-US" sz="1800" b="1">
                <a:solidFill>
                  <a:srgbClr val="C00000"/>
                </a:solidFill>
              </a:rPr>
              <a:t>Python </a:t>
            </a:r>
            <a:r>
              <a:rPr lang="en-US" sz="1800">
                <a:solidFill>
                  <a:schemeClr val="dk1"/>
                </a:solidFill>
              </a:rPr>
              <a:t>will generate </a:t>
            </a:r>
            <a:r>
              <a:rPr lang="en-US" sz="1800" b="1">
                <a:solidFill>
                  <a:srgbClr val="C00000"/>
                </a:solidFill>
              </a:rPr>
              <a:t>error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Strings</a:t>
            </a:r>
            <a:endParaRPr sz="4400"/>
          </a:p>
        </p:txBody>
      </p:sp>
      <p:pic>
        <p:nvPicPr>
          <p:cNvPr id="322" name="Google Shape;322;p3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49542" y="2431411"/>
            <a:ext cx="7004911" cy="2359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Strings</a:t>
            </a:r>
            <a:endParaRPr sz="4400"/>
          </a:p>
        </p:txBody>
      </p:sp>
      <p:sp>
        <p:nvSpPr>
          <p:cNvPr id="328" name="Google Shape;328;p3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If the string contains </a:t>
            </a:r>
            <a:r>
              <a:rPr lang="en-US" sz="1900" b="1">
                <a:solidFill>
                  <a:srgbClr val="C00000"/>
                </a:solidFill>
              </a:rPr>
              <a:t>single quotes </a:t>
            </a:r>
            <a:r>
              <a:rPr lang="en-US" sz="1900">
                <a:solidFill>
                  <a:schemeClr val="dk1"/>
                </a:solidFill>
              </a:rPr>
              <a:t>in between then it must be enclosed in </a:t>
            </a:r>
            <a:r>
              <a:rPr lang="en-US" sz="1900" b="1">
                <a:solidFill>
                  <a:srgbClr val="C00000"/>
                </a:solidFill>
              </a:rPr>
              <a:t>double quotes </a:t>
            </a:r>
            <a:r>
              <a:rPr lang="en-US" sz="1900">
                <a:solidFill>
                  <a:schemeClr val="dk1"/>
                </a:solidFill>
              </a:rPr>
              <a:t>and </a:t>
            </a:r>
            <a:r>
              <a:rPr lang="en-US" sz="1900" b="1">
                <a:solidFill>
                  <a:srgbClr val="C00000"/>
                </a:solidFill>
              </a:rPr>
              <a:t>vice versa</a:t>
            </a:r>
            <a:r>
              <a:rPr lang="en-US" sz="1900">
                <a:solidFill>
                  <a:schemeClr val="dk1"/>
                </a:solidFill>
              </a:rPr>
              <a:t>.</a:t>
            </a:r>
            <a:endParaRPr/>
          </a:p>
          <a:p>
            <a:pPr marL="788670" lvl="1" indent="-36956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Arial"/>
              <a:buNone/>
            </a:pPr>
            <a:endParaRPr sz="1900" b="1" u="sng">
              <a:solidFill>
                <a:srgbClr val="C0000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Arial"/>
              <a:buChar char="•"/>
            </a:pPr>
            <a:r>
              <a:rPr lang="en-US" sz="1900" b="1" u="sng">
                <a:solidFill>
                  <a:srgbClr val="C00000"/>
                </a:solidFill>
              </a:rPr>
              <a:t>For example:</a:t>
            </a:r>
            <a:endParaRPr/>
          </a:p>
          <a:p>
            <a:pPr marL="788670" lvl="1" indent="-36956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Arial"/>
              <a:buNone/>
            </a:pPr>
            <a:endParaRPr sz="19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To print </a:t>
            </a:r>
            <a:r>
              <a:rPr lang="en-US" sz="1900" b="1">
                <a:solidFill>
                  <a:srgbClr val="C00000"/>
                </a:solidFill>
              </a:rPr>
              <a:t>Sunny's Python Classes </a:t>
            </a:r>
            <a:r>
              <a:rPr lang="en-US" sz="1900">
                <a:solidFill>
                  <a:schemeClr val="dk1"/>
                </a:solidFill>
              </a:rPr>
              <a:t>, we would write:</a:t>
            </a:r>
            <a:endParaRPr/>
          </a:p>
          <a:p>
            <a:pPr marL="731520" lvl="3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r>
              <a:rPr lang="en-US" sz="1400" b="1">
                <a:solidFill>
                  <a:srgbClr val="7030A0"/>
                </a:solidFill>
              </a:rPr>
              <a:t>  msg= " Sunny's Python Classes "</a:t>
            </a:r>
            <a:endParaRPr/>
          </a:p>
          <a:p>
            <a:pPr marL="788670" lvl="1" indent="-33146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Similarly to print </a:t>
            </a:r>
            <a:r>
              <a:rPr lang="en-US" sz="1800" b="1">
                <a:solidFill>
                  <a:srgbClr val="C00000"/>
                </a:solidFill>
              </a:rPr>
              <a:t>Capital of "MP" is "Bhopal" </a:t>
            </a:r>
            <a:r>
              <a:rPr lang="en-US" sz="1800">
                <a:solidFill>
                  <a:schemeClr val="dk1"/>
                </a:solidFill>
              </a:rPr>
              <a:t>,we would write:</a:t>
            </a:r>
            <a:endParaRPr/>
          </a:p>
          <a:p>
            <a:pPr marL="1062990" lvl="2" indent="-4152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Arial"/>
              <a:buNone/>
            </a:pPr>
            <a:endParaRPr b="1">
              <a:solidFill>
                <a:srgbClr val="7030A0"/>
              </a:solidFill>
            </a:endParaRPr>
          </a:p>
          <a:p>
            <a:pPr marL="731520" lvl="3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r>
              <a:rPr lang="en-US" sz="1400" b="1">
                <a:solidFill>
                  <a:srgbClr val="7030A0"/>
                </a:solidFill>
              </a:rPr>
              <a:t>  msg= ‘Capital of "MP" is "Bhopal" '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200"/>
              <a:buFont typeface="Georgia"/>
              <a:buNone/>
            </a:pPr>
            <a:r>
              <a:rPr lang="en-US" sz="32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Some Important Points </a:t>
            </a:r>
            <a:br>
              <a:rPr lang="en-US" sz="32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32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About Strings</a:t>
            </a:r>
            <a:endParaRPr sz="3200"/>
          </a:p>
        </p:txBody>
      </p:sp>
      <p:pic>
        <p:nvPicPr>
          <p:cNvPr id="334" name="Google Shape;334;p3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90376" y="2301779"/>
            <a:ext cx="6096528" cy="829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1603" y="3786223"/>
            <a:ext cx="6145301" cy="829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/>
              <a:t>Some Important Points </a:t>
            </a:r>
            <a:br>
              <a:rPr lang="en-US" sz="4800" b="1"/>
            </a:br>
            <a:r>
              <a:rPr lang="en-US" sz="4800" b="1"/>
              <a:t>About Strings</a:t>
            </a:r>
            <a:endParaRPr/>
          </a:p>
        </p:txBody>
      </p:sp>
      <p:sp>
        <p:nvSpPr>
          <p:cNvPr id="341" name="Google Shape;341;p37"/>
          <p:cNvSpPr txBox="1">
            <a:spLocks noGrp="1"/>
          </p:cNvSpPr>
          <p:nvPr>
            <p:ph type="body" idx="1"/>
          </p:nvPr>
        </p:nvSpPr>
        <p:spPr>
          <a:xfrm>
            <a:off x="1097275" y="2108200"/>
            <a:ext cx="10058400" cy="39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70000" lnSpcReduction="20000"/>
          </a:bodyPr>
          <a:lstStyle/>
          <a:p>
            <a:pPr marL="788670" lvl="1" indent="-4914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How will you print </a:t>
            </a:r>
            <a:r>
              <a:rPr lang="en-US" sz="2000" b="1">
                <a:solidFill>
                  <a:srgbClr val="C00000"/>
                </a:solidFill>
              </a:rPr>
              <a:t>Let's learn "Python" </a:t>
            </a:r>
            <a:r>
              <a:rPr lang="en-US" sz="2000">
                <a:solidFill>
                  <a:schemeClr val="dk1"/>
                </a:solidFill>
              </a:rPr>
              <a:t>?</a:t>
            </a:r>
            <a:endParaRPr/>
          </a:p>
          <a:p>
            <a:pPr marL="788670" lvl="1" indent="-384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 sz="2000" b="1">
              <a:solidFill>
                <a:schemeClr val="dk1"/>
              </a:solidFill>
            </a:endParaRPr>
          </a:p>
          <a:p>
            <a:pPr marL="788670" lvl="1" indent="-4914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AutoNum type="alphaUcPeriod"/>
            </a:pPr>
            <a:r>
              <a:rPr lang="en-US" sz="2000" b="1">
                <a:solidFill>
                  <a:schemeClr val="dk1"/>
                </a:solidFill>
              </a:rPr>
              <a:t>"Let's learn "Python" "</a:t>
            </a:r>
            <a:endParaRPr/>
          </a:p>
          <a:p>
            <a:pPr marL="788670" lvl="1" indent="-384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788670" lvl="1" indent="-4914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AutoNum type="alphaUcPeriod"/>
            </a:pPr>
            <a:r>
              <a:rPr lang="en-US" sz="2000" b="1">
                <a:solidFill>
                  <a:schemeClr val="dk1"/>
                </a:solidFill>
              </a:rPr>
              <a:t>'Let's learn "Python" '</a:t>
            </a:r>
            <a:endParaRPr/>
          </a:p>
          <a:p>
            <a:pPr marL="788670" lvl="1" indent="-384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NONE! 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>
                <a:solidFill>
                  <a:schemeClr val="dk1"/>
                </a:solidFill>
              </a:rPr>
              <a:t>Both will give error.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>
                <a:solidFill>
                  <a:schemeClr val="dk1"/>
                </a:solidFill>
              </a:rPr>
              <a:t>Correct way is to use either </a:t>
            </a:r>
            <a:r>
              <a:rPr lang="en-US" sz="2000" b="1">
                <a:solidFill>
                  <a:srgbClr val="C00000"/>
                </a:solidFill>
              </a:rPr>
              <a:t>triple single quotes </a:t>
            </a:r>
            <a:r>
              <a:rPr lang="en-US" sz="2000">
                <a:solidFill>
                  <a:schemeClr val="dk1"/>
                </a:solidFill>
              </a:rPr>
              <a:t>or </a:t>
            </a:r>
            <a:r>
              <a:rPr lang="en-US" sz="2000" b="1">
                <a:solidFill>
                  <a:srgbClr val="C00000"/>
                </a:solidFill>
              </a:rPr>
              <a:t>triple 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double quotes</a:t>
            </a:r>
            <a:r>
              <a:rPr lang="en-US" sz="2000">
                <a:solidFill>
                  <a:schemeClr val="dk1"/>
                </a:solidFill>
              </a:rPr>
              <a:t> or  </a:t>
            </a:r>
            <a:r>
              <a:rPr lang="en-US" sz="2000" b="1">
                <a:solidFill>
                  <a:srgbClr val="C00000"/>
                </a:solidFill>
              </a:rPr>
              <a:t>escape sequence character \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msg=' ' 'Let's learn "Python" ' ' ' 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chemeClr val="dk1"/>
                </a:solidFill>
              </a:rPr>
              <a:t>OR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msg='Let\'s learn "Python" '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/>
              <a:t>Some Important Points </a:t>
            </a:r>
            <a:br>
              <a:rPr lang="en-US" sz="4800" b="1"/>
            </a:br>
            <a:r>
              <a:rPr lang="en-US" sz="4800" b="1"/>
              <a:t>About Strings</a:t>
            </a:r>
            <a:endParaRPr/>
          </a:p>
        </p:txBody>
      </p:sp>
      <p:pic>
        <p:nvPicPr>
          <p:cNvPr id="347" name="Google Shape;347;p38" descr="str8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73504" y="2085788"/>
            <a:ext cx="5744377" cy="1343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8" descr="str9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3504" y="4110087"/>
            <a:ext cx="5763430" cy="1390844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8"/>
          <p:cNvSpPr/>
          <p:nvPr/>
        </p:nvSpPr>
        <p:spPr>
          <a:xfrm>
            <a:off x="7062362" y="2328766"/>
            <a:ext cx="1428760" cy="857256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70C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0" name="Google Shape;350;p38"/>
          <p:cNvSpPr/>
          <p:nvPr/>
        </p:nvSpPr>
        <p:spPr>
          <a:xfrm>
            <a:off x="7059326" y="4110087"/>
            <a:ext cx="1428760" cy="857256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70C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/>
              <a:t>Some Important Points </a:t>
            </a:r>
            <a:br>
              <a:rPr lang="en-US" sz="4800" b="1"/>
            </a:br>
            <a:r>
              <a:rPr lang="en-US" sz="4800" b="1"/>
              <a:t>About Strings</a:t>
            </a:r>
            <a:endParaRPr/>
          </a:p>
        </p:txBody>
      </p:sp>
      <p:pic>
        <p:nvPicPr>
          <p:cNvPr id="356" name="Google Shape;356;p39" descr="str9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97275" y="2338521"/>
            <a:ext cx="6373200" cy="16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9" descr="str1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275" y="4356700"/>
            <a:ext cx="6373200" cy="1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9" descr="C:\Users\Tom_And_Jerry\AppData\Local\Microsoft\Windows\Temporary Internet Files\Content.IE5\TV771H3N\check-mark-27820_640[1]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64168" y="2449183"/>
            <a:ext cx="857256" cy="431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9" descr="C:\Users\Tom_And_Jerry\AppData\Local\Microsoft\Windows\Temporary Internet Files\Content.IE5\TV771H3N\check-mark-27820_640[1]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64168" y="4118028"/>
            <a:ext cx="857256" cy="431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/>
              <a:t>Some Important Points </a:t>
            </a:r>
            <a:br>
              <a:rPr lang="en-US" sz="4800" b="1"/>
            </a:br>
            <a:r>
              <a:rPr lang="en-US" sz="4800" b="1"/>
              <a:t>About Strings</a:t>
            </a:r>
            <a:endParaRPr/>
          </a:p>
        </p:txBody>
      </p:sp>
      <p:sp>
        <p:nvSpPr>
          <p:cNvPr id="365" name="Google Shape;365;p40"/>
          <p:cNvSpPr txBox="1">
            <a:spLocks noGrp="1"/>
          </p:cNvSpPr>
          <p:nvPr>
            <p:ph type="body" idx="1"/>
          </p:nvPr>
        </p:nvSpPr>
        <p:spPr>
          <a:xfrm>
            <a:off x="1097275" y="2108200"/>
            <a:ext cx="10058400" cy="43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>
                <a:solidFill>
                  <a:schemeClr val="dk1"/>
                </a:solidFill>
              </a:rPr>
              <a:t>Another important use of </a:t>
            </a:r>
            <a:r>
              <a:rPr lang="en-US" sz="2000" b="1" dirty="0">
                <a:solidFill>
                  <a:srgbClr val="C00000"/>
                </a:solidFill>
              </a:rPr>
              <a:t>triple single quotes </a:t>
            </a:r>
            <a:r>
              <a:rPr lang="en-US" sz="2000" dirty="0">
                <a:solidFill>
                  <a:schemeClr val="dk1"/>
                </a:solidFill>
              </a:rPr>
              <a:t>or </a:t>
            </a:r>
            <a:r>
              <a:rPr lang="en-US" sz="2000" b="1" dirty="0">
                <a:solidFill>
                  <a:srgbClr val="C00000"/>
                </a:solidFill>
              </a:rPr>
              <a:t>triple double quotes</a:t>
            </a:r>
            <a:r>
              <a:rPr lang="en-US" sz="2000" dirty="0">
                <a:solidFill>
                  <a:schemeClr val="dk1"/>
                </a:solidFill>
              </a:rPr>
              <a:t> is that if our string extends up to more than one  line then we need to enclose it in </a:t>
            </a:r>
            <a:r>
              <a:rPr lang="en-US" sz="2000" b="1" dirty="0">
                <a:solidFill>
                  <a:srgbClr val="C00000"/>
                </a:solidFill>
              </a:rPr>
              <a:t>triple single quotes </a:t>
            </a:r>
            <a:r>
              <a:rPr lang="en-US" sz="2000" dirty="0">
                <a:solidFill>
                  <a:schemeClr val="dk1"/>
                </a:solidFill>
              </a:rPr>
              <a:t>or </a:t>
            </a:r>
            <a:r>
              <a:rPr lang="en-US" sz="2000" b="1" dirty="0">
                <a:solidFill>
                  <a:srgbClr val="C00000"/>
                </a:solidFill>
              </a:rPr>
              <a:t>triple double quotes</a:t>
            </a:r>
          </a:p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lang="en-US" sz="2000" b="1" dirty="0">
              <a:solidFill>
                <a:srgbClr val="C00000"/>
              </a:solidFill>
            </a:endParaRPr>
          </a:p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 b="1" dirty="0">
                <a:solidFill>
                  <a:srgbClr val="C00000"/>
                </a:solidFill>
              </a:rPr>
              <a:t>A  =    “””my</a:t>
            </a:r>
          </a:p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 b="1" dirty="0">
                <a:solidFill>
                  <a:srgbClr val="C00000"/>
                </a:solidFill>
              </a:rPr>
              <a:t>                    name</a:t>
            </a:r>
          </a:p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 b="1" dirty="0">
                <a:solidFill>
                  <a:srgbClr val="C00000"/>
                </a:solidFill>
              </a:rPr>
              <a:t>                    is</a:t>
            </a:r>
          </a:p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 b="1" dirty="0">
                <a:solidFill>
                  <a:srgbClr val="C00000"/>
                </a:solidFill>
              </a:rPr>
              <a:t>                    sunny”””</a:t>
            </a:r>
          </a:p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dirty="0"/>
              <a:t>A = “my\n name\n is\n sunny”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Basic Data Types In Python</a:t>
            </a:r>
            <a:endParaRPr sz="4400"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788670" lvl="1" indent="-514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</a:rPr>
              <a:t>These categories are:</a:t>
            </a:r>
            <a:endParaRPr/>
          </a:p>
          <a:p>
            <a:pPr marL="1062990" lvl="2" indent="-42275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1062990" lvl="2" indent="-514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1500" b="1">
                <a:solidFill>
                  <a:srgbClr val="0070C0"/>
                </a:solidFill>
              </a:rPr>
              <a:t>Numeric Types</a:t>
            </a:r>
            <a:endParaRPr/>
          </a:p>
          <a:p>
            <a:pPr marL="1062990" lvl="2" indent="-514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1500" b="1">
                <a:solidFill>
                  <a:srgbClr val="0070C0"/>
                </a:solidFill>
              </a:rPr>
              <a:t>Boolean Type</a:t>
            </a:r>
            <a:endParaRPr/>
          </a:p>
          <a:p>
            <a:pPr marL="1062990" lvl="2" indent="-514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1500" b="1">
                <a:solidFill>
                  <a:srgbClr val="0070C0"/>
                </a:solidFill>
              </a:rPr>
              <a:t>Sequence Types</a:t>
            </a:r>
            <a:endParaRPr/>
          </a:p>
          <a:p>
            <a:pPr marL="1062990" lvl="2" indent="-514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1500" b="1">
                <a:solidFill>
                  <a:srgbClr val="0070C0"/>
                </a:solidFill>
              </a:rPr>
              <a:t>Set Types</a:t>
            </a:r>
            <a:endParaRPr/>
          </a:p>
          <a:p>
            <a:pPr marL="1062990" lvl="2" indent="-514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1500" b="1">
                <a:solidFill>
                  <a:srgbClr val="0070C0"/>
                </a:solidFill>
              </a:rPr>
              <a:t>Mapping Type</a:t>
            </a:r>
            <a:endParaRPr/>
          </a:p>
          <a:p>
            <a:pPr marL="1062990" lvl="2" indent="-514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1500" b="1">
                <a:solidFill>
                  <a:srgbClr val="0070C0"/>
                </a:solidFill>
              </a:rPr>
              <a:t>None Type</a:t>
            </a:r>
            <a:endParaRPr/>
          </a:p>
          <a:p>
            <a:pPr marL="788670" lvl="1" indent="-34518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788670" lvl="1" indent="-34518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</a:rPr>
              <a:t>Given on the next slide are the names of actual data types belonging to the above mentioned categories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Bookman Old Style"/>
              <a:buNone/>
            </a:pPr>
            <a:r>
              <a:rPr lang="en-US" sz="4800" b="1"/>
              <a:t>Accessing Individual Characters </a:t>
            </a:r>
            <a:br>
              <a:rPr lang="en-US" sz="4800" b="1"/>
            </a:br>
            <a:r>
              <a:rPr lang="en-US" sz="4800" b="1"/>
              <a:t>In String</a:t>
            </a:r>
            <a:endParaRPr/>
          </a:p>
        </p:txBody>
      </p:sp>
      <p:sp>
        <p:nvSpPr>
          <p:cNvPr id="380" name="Google Shape;380;p4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endParaRPr/>
          </a:p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endParaRPr/>
          </a:p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en-US"/>
              <a:t>In </a:t>
            </a:r>
            <a:r>
              <a:rPr lang="en-US" b="1">
                <a:solidFill>
                  <a:srgbClr val="C00000"/>
                </a:solidFill>
              </a:rPr>
              <a:t>Python</a:t>
            </a:r>
            <a:r>
              <a:rPr lang="en-US"/>
              <a:t>, Strings are stored as individual characters in a contiguous memory location. </a:t>
            </a:r>
            <a:endParaRPr/>
          </a:p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en-US"/>
              <a:t>          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  Each character in this memory location is assigned an index which begins from </a:t>
            </a:r>
            <a:r>
              <a:rPr lang="en-US" b="1">
                <a:solidFill>
                  <a:srgbClr val="C00000"/>
                </a:solidFill>
              </a:rPr>
              <a:t>0</a:t>
            </a:r>
            <a:r>
              <a:rPr lang="en-US"/>
              <a:t> and                                                                goes up to  </a:t>
            </a:r>
            <a:r>
              <a:rPr lang="en-US" b="1">
                <a:solidFill>
                  <a:srgbClr val="C00000"/>
                </a:solidFill>
              </a:rPr>
              <a:t>length -1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/>
              <a:t>                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Bookman Old Style"/>
              <a:buNone/>
            </a:pPr>
            <a:r>
              <a:rPr lang="en-US" sz="4800" b="1"/>
              <a:t>Accessing Individual Characters </a:t>
            </a:r>
            <a:br>
              <a:rPr lang="en-US" sz="4800" b="1"/>
            </a:br>
            <a:r>
              <a:rPr lang="en-US" sz="4800" b="1"/>
              <a:t>In String</a:t>
            </a:r>
            <a:endParaRPr/>
          </a:p>
        </p:txBody>
      </p:sp>
      <p:sp>
        <p:nvSpPr>
          <p:cNvPr id="386" name="Google Shape;386;p43"/>
          <p:cNvSpPr txBox="1"/>
          <p:nvPr/>
        </p:nvSpPr>
        <p:spPr>
          <a:xfrm>
            <a:off x="1033580" y="2347056"/>
            <a:ext cx="60945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example, suppose we write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	</a:t>
            </a:r>
            <a:r>
              <a:rPr lang="en-US" sz="18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word=“Python”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Then the internal representation of this will be 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87" name="Google Shape;387;p43" descr="pythonstring2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97276" y="3761447"/>
            <a:ext cx="4917000" cy="22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Bookman Old Style"/>
              <a:buNone/>
            </a:pPr>
            <a:r>
              <a:rPr lang="en-US" sz="4000" b="1"/>
              <a:t>Accessing Individual Characters </a:t>
            </a:r>
            <a:br>
              <a:rPr lang="en-US" sz="4000" b="1"/>
            </a:br>
            <a:r>
              <a:rPr lang="en-US" sz="4000" b="1"/>
              <a:t>In String</a:t>
            </a:r>
            <a:endParaRPr sz="4000"/>
          </a:p>
        </p:txBody>
      </p:sp>
      <p:sp>
        <p:nvSpPr>
          <p:cNvPr id="393" name="Google Shape;393;p4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en-US"/>
              <a:t>Now to access individual character we can provide this </a:t>
            </a:r>
            <a:r>
              <a:rPr lang="en-US" b="1">
                <a:solidFill>
                  <a:srgbClr val="C00000"/>
                </a:solidFill>
              </a:rPr>
              <a:t>index number </a:t>
            </a:r>
            <a:r>
              <a:rPr lang="en-US"/>
              <a:t>to the </a:t>
            </a:r>
            <a:r>
              <a:rPr lang="en-US" b="1">
                <a:solidFill>
                  <a:srgbClr val="C00000"/>
                </a:solidFill>
              </a:rPr>
              <a:t>subscript operator [ ]</a:t>
            </a:r>
            <a:r>
              <a:rPr lang="en-US"/>
              <a:t>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394" name="Google Shape;394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9656" y="3203261"/>
            <a:ext cx="4285859" cy="1871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Bookman Old Style"/>
              <a:buNone/>
            </a:pPr>
            <a:r>
              <a:rPr lang="en-US" sz="4800" b="1"/>
              <a:t>Accessing Individual Characters </a:t>
            </a:r>
            <a:br>
              <a:rPr lang="en-US" sz="4800" b="1"/>
            </a:br>
            <a:r>
              <a:rPr lang="en-US" sz="4800" b="1"/>
              <a:t>In String</a:t>
            </a:r>
            <a:endParaRPr/>
          </a:p>
        </p:txBody>
      </p:sp>
      <p:sp>
        <p:nvSpPr>
          <p:cNvPr id="400" name="Google Shape;400;p4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en-US"/>
              <a:t>However if we try to provide an index number beyond the given limit then </a:t>
            </a:r>
            <a:r>
              <a:rPr lang="en-US" b="1">
                <a:solidFill>
                  <a:srgbClr val="C00000"/>
                </a:solidFill>
              </a:rPr>
              <a:t>IndexError</a:t>
            </a:r>
            <a:r>
              <a:rPr lang="en-US"/>
              <a:t> exception will arise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401" name="Google Shape;401;p45" descr="str1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8021" y="2952795"/>
            <a:ext cx="5214974" cy="2071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Accessing Individual Characters </a:t>
            </a:r>
            <a:br>
              <a:rPr lang="en-US" sz="4400" b="1"/>
            </a:br>
            <a:r>
              <a:rPr lang="en-US" sz="4400" b="1"/>
              <a:t>In String</a:t>
            </a:r>
            <a:endParaRPr sz="4400"/>
          </a:p>
        </p:txBody>
      </p:sp>
      <p:sp>
        <p:nvSpPr>
          <p:cNvPr id="407" name="Google Shape;407;p46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en-US"/>
              <a:t>Not only this , Python even allows negative indexing which begins from the end of the string.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b="1">
              <a:solidFill>
                <a:srgbClr val="C00000"/>
              </a:solidFill>
            </a:endParaRPr>
          </a:p>
          <a:p>
            <a:pPr marL="91440" lvl="0" indent="-1206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Char char=" "/>
            </a:pPr>
            <a:r>
              <a:rPr lang="en-US"/>
              <a:t>So </a:t>
            </a:r>
            <a:r>
              <a:rPr lang="en-US" b="1">
                <a:solidFill>
                  <a:srgbClr val="C00000"/>
                </a:solidFill>
              </a:rPr>
              <a:t>-1</a:t>
            </a:r>
            <a:r>
              <a:rPr lang="en-US"/>
              <a:t> is the index of last character , </a:t>
            </a:r>
            <a:r>
              <a:rPr lang="en-US" b="1">
                <a:solidFill>
                  <a:srgbClr val="C00000"/>
                </a:solidFill>
              </a:rPr>
              <a:t>-2</a:t>
            </a:r>
            <a:r>
              <a:rPr lang="en-US"/>
              <a:t> is the index of second last character and so on.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408" name="Google Shape;408;p46" descr="pythonstring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9566" y="4000504"/>
            <a:ext cx="6418515" cy="2181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Bookman Old Style"/>
              <a:buNone/>
            </a:pPr>
            <a:r>
              <a:rPr lang="en-US" sz="4800" b="1"/>
              <a:t>Accessing Individual Characters </a:t>
            </a:r>
            <a:br>
              <a:rPr lang="en-US" sz="4800" b="1"/>
            </a:br>
            <a:r>
              <a:rPr lang="en-US" sz="4800" b="1"/>
              <a:t>In String</a:t>
            </a:r>
            <a:endParaRPr/>
          </a:p>
        </p:txBody>
      </p:sp>
      <p:pic>
        <p:nvPicPr>
          <p:cNvPr id="414" name="Google Shape;414;p47" descr="str19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24478" y="2202390"/>
            <a:ext cx="3743847" cy="1324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Type Conversion</a:t>
            </a:r>
            <a:endParaRPr sz="4400"/>
          </a:p>
        </p:txBody>
      </p:sp>
      <p:sp>
        <p:nvSpPr>
          <p:cNvPr id="420" name="Google Shape;420;p4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The process of converting the value of one data type (integer, string, float, etc.) to another data type is called </a:t>
            </a:r>
            <a:r>
              <a:rPr lang="en-US" sz="2000" b="1">
                <a:solidFill>
                  <a:srgbClr val="C00000"/>
                </a:solidFill>
              </a:rPr>
              <a:t>Type Conversion</a:t>
            </a:r>
            <a:r>
              <a:rPr lang="en-US" sz="2000"/>
              <a:t>. 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Python has </a:t>
            </a:r>
            <a:r>
              <a:rPr lang="en-US" sz="2000" b="1">
                <a:solidFill>
                  <a:srgbClr val="C00000"/>
                </a:solidFill>
              </a:rPr>
              <a:t>two</a:t>
            </a:r>
            <a:r>
              <a:rPr lang="en-US" sz="2000"/>
              <a:t> types of </a:t>
            </a:r>
            <a:r>
              <a:rPr lang="en-US" sz="2000" b="1">
                <a:solidFill>
                  <a:srgbClr val="C00000"/>
                </a:solidFill>
              </a:rPr>
              <a:t>type conversion</a:t>
            </a:r>
            <a:r>
              <a:rPr lang="en-US" sz="2000"/>
              <a:t>.</a:t>
            </a:r>
            <a:endParaRPr/>
          </a:p>
          <a:p>
            <a:pPr marL="384048" lvl="1" indent="-7492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700"/>
              <a:buNone/>
            </a:pPr>
            <a:endParaRPr/>
          </a:p>
          <a:p>
            <a:pPr marL="384048" lvl="1" indent="-182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600"/>
              <a:buChar char="◦"/>
            </a:pPr>
            <a:r>
              <a:rPr lang="en-US" sz="1600" b="1">
                <a:solidFill>
                  <a:srgbClr val="0070C0"/>
                </a:solidFill>
              </a:rPr>
              <a:t>Implicit Type Conversion</a:t>
            </a:r>
            <a:endParaRPr/>
          </a:p>
          <a:p>
            <a:pPr marL="384048" lvl="1" indent="-812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endParaRPr sz="1600">
              <a:solidFill>
                <a:srgbClr val="0070C0"/>
              </a:solidFill>
            </a:endParaRPr>
          </a:p>
          <a:p>
            <a:pPr marL="384048" lvl="1" indent="-182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600"/>
              <a:buChar char="◦"/>
            </a:pPr>
            <a:r>
              <a:rPr lang="en-US" sz="1600" b="1">
                <a:solidFill>
                  <a:srgbClr val="0070C0"/>
                </a:solidFill>
              </a:rPr>
              <a:t>Explicit Type Conversion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Implicit Conversion</a:t>
            </a:r>
            <a:endParaRPr sz="4400"/>
          </a:p>
        </p:txBody>
      </p:sp>
      <p:sp>
        <p:nvSpPr>
          <p:cNvPr id="426" name="Google Shape;426;p4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85000" lnSpcReduction="20000"/>
          </a:bodyPr>
          <a:lstStyle/>
          <a:p>
            <a:pPr marL="91440" lvl="0" indent="-1079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2000"/>
              <a:t>In </a:t>
            </a:r>
            <a:r>
              <a:rPr lang="en-US" sz="2000" b="1">
                <a:solidFill>
                  <a:srgbClr val="0070C0"/>
                </a:solidFill>
              </a:rPr>
              <a:t>Implicit Type Conversion</a:t>
            </a:r>
            <a:r>
              <a:rPr lang="en-US" sz="2000"/>
              <a:t>, </a:t>
            </a:r>
            <a:r>
              <a:rPr lang="en-US" sz="2000" b="1">
                <a:solidFill>
                  <a:srgbClr val="C00000"/>
                </a:solidFill>
              </a:rPr>
              <a:t>Python</a:t>
            </a:r>
            <a:r>
              <a:rPr lang="en-US" sz="2000"/>
              <a:t> automatically converts one data type to another data type. 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00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00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000"/>
          </a:p>
          <a:p>
            <a:pPr marL="91440" lvl="0" indent="-1079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000"/>
              <a:t>This process doesn't need any programmer involvement.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00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00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000"/>
          </a:p>
          <a:p>
            <a:pPr marL="91440" lvl="0" indent="-1079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000"/>
              <a:t>Let's see an example where </a:t>
            </a:r>
            <a:r>
              <a:rPr lang="en-US" sz="2000" b="1">
                <a:solidFill>
                  <a:srgbClr val="C00000"/>
                </a:solidFill>
              </a:rPr>
              <a:t>Python</a:t>
            </a:r>
            <a:r>
              <a:rPr lang="en-US" sz="2000"/>
              <a:t> promotes conversion of </a:t>
            </a:r>
            <a:r>
              <a:rPr lang="en-US" sz="2000" b="1">
                <a:solidFill>
                  <a:srgbClr val="C00000"/>
                </a:solidFill>
              </a:rPr>
              <a:t>int</a:t>
            </a:r>
            <a:r>
              <a:rPr lang="en-US" sz="2000"/>
              <a:t> to </a:t>
            </a:r>
            <a:r>
              <a:rPr lang="en-US" sz="2000" b="1">
                <a:solidFill>
                  <a:srgbClr val="C00000"/>
                </a:solidFill>
              </a:rPr>
              <a:t>float</a:t>
            </a:r>
            <a:r>
              <a:rPr lang="en-US" sz="2000"/>
              <a:t> .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/>
              <a:t>Example Of </a:t>
            </a:r>
            <a:br>
              <a:rPr lang="en-US" sz="4800" b="1"/>
            </a:br>
            <a:r>
              <a:rPr lang="en-US" sz="4800" b="1"/>
              <a:t>Implicit Conversion</a:t>
            </a:r>
            <a:endParaRPr/>
          </a:p>
        </p:txBody>
      </p:sp>
      <p:sp>
        <p:nvSpPr>
          <p:cNvPr id="432" name="Google Shape;432;p50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433" name="Google Shape;433;p50" descr="typec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0910" y="2020291"/>
            <a:ext cx="5929354" cy="2138576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50"/>
          <p:cNvSpPr txBox="1"/>
          <p:nvPr/>
        </p:nvSpPr>
        <p:spPr>
          <a:xfrm>
            <a:off x="807440" y="4263073"/>
            <a:ext cx="609460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88670" marR="0" lvl="1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we observe the above operations , we will find that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</a:t>
            </a: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has automatically assigned the data type of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 </a:t>
            </a: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be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float</a:t>
            </a: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.</a:t>
            </a:r>
            <a:endParaRPr/>
          </a:p>
          <a:p>
            <a:pPr marL="788670" marR="0" lvl="1" indent="-37718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88670" marR="0" lvl="1" indent="-37718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88670" marR="0" lvl="1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This is because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</a:t>
            </a: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always converts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smaller data type</a:t>
            </a: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to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larger data type </a:t>
            </a: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avoid the loss of data.</a:t>
            </a: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88670" marR="0" lvl="1" indent="-37718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Another Example </a:t>
            </a:r>
            <a:endParaRPr sz="4400"/>
          </a:p>
        </p:txBody>
      </p:sp>
      <p:sp>
        <p:nvSpPr>
          <p:cNvPr id="440" name="Google Shape;440;p5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441" name="Google Shape;441;p51" descr="typec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80" y="2108201"/>
            <a:ext cx="5643602" cy="2138576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1"/>
          <p:cNvSpPr txBox="1"/>
          <p:nvPr/>
        </p:nvSpPr>
        <p:spPr>
          <a:xfrm>
            <a:off x="740329" y="4529784"/>
            <a:ext cx="609460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88670" marR="0" lvl="1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Here also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</a:t>
            </a: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is automatically upgrading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bool</a:t>
            </a: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to type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</a:t>
            </a: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so as to make the result sensible</a:t>
            </a:r>
            <a:endParaRPr/>
          </a:p>
          <a:p>
            <a:pPr marL="788670" marR="0" lvl="1" indent="-37718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Basic Data Types In Python</a:t>
            </a:r>
            <a:endParaRPr sz="4400"/>
          </a:p>
        </p:txBody>
      </p:sp>
      <p:sp>
        <p:nvSpPr>
          <p:cNvPr id="133" name="Google Shape;133;p6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 b="1" i="0" u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Numeric Type</a:t>
            </a:r>
            <a:endParaRPr sz="18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 b="1" i="0" u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Boolean Type</a:t>
            </a:r>
            <a:endParaRPr sz="18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 b="1" i="0" u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Sequence Type</a:t>
            </a:r>
            <a:endParaRPr sz="18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 b="1" i="0" u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Set </a:t>
            </a:r>
            <a:endParaRPr sz="18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 b="1" i="0" u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Type</a:t>
            </a:r>
            <a:endParaRPr sz="18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 b="1" i="0" u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Mapping Type</a:t>
            </a:r>
            <a:endParaRPr sz="18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 b="1" i="0" u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None Type</a:t>
            </a:r>
            <a:endParaRPr sz="18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9144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134" name="Google Shape;13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0913" y="2108201"/>
            <a:ext cx="6451134" cy="3979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Explicit Type Conversion</a:t>
            </a:r>
            <a:endParaRPr sz="4400"/>
          </a:p>
        </p:txBody>
      </p:sp>
      <p:sp>
        <p:nvSpPr>
          <p:cNvPr id="448" name="Google Shape;448;p5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There are some cases , where </a:t>
            </a:r>
            <a:r>
              <a:rPr lang="en-US" sz="2000" b="1">
                <a:solidFill>
                  <a:srgbClr val="C00000"/>
                </a:solidFill>
              </a:rPr>
              <a:t>Python</a:t>
            </a:r>
            <a:r>
              <a:rPr lang="en-US" sz="2000">
                <a:solidFill>
                  <a:schemeClr val="dk1"/>
                </a:solidFill>
              </a:rPr>
              <a:t> will not perform type conversion automatically and we will have to explicitly convert one type to another.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b="1">
              <a:solidFill>
                <a:schemeClr val="dk1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Such </a:t>
            </a:r>
            <a:r>
              <a:rPr lang="en-US" sz="2000" b="1">
                <a:solidFill>
                  <a:srgbClr val="C00000"/>
                </a:solidFill>
              </a:rPr>
              <a:t>Type Conversions </a:t>
            </a:r>
            <a:r>
              <a:rPr lang="en-US" sz="2000">
                <a:solidFill>
                  <a:schemeClr val="dk1"/>
                </a:solidFill>
              </a:rPr>
              <a:t>are called </a:t>
            </a:r>
            <a:r>
              <a:rPr lang="en-US" sz="2000" b="1">
                <a:solidFill>
                  <a:srgbClr val="C00000"/>
                </a:solidFill>
              </a:rPr>
              <a:t>Explicit Type Conversion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b="1">
              <a:solidFill>
                <a:srgbClr val="C00000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Let's see an example of this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Explicit Type Conversion</a:t>
            </a:r>
            <a:endParaRPr sz="4400"/>
          </a:p>
        </p:txBody>
      </p:sp>
      <p:sp>
        <p:nvSpPr>
          <p:cNvPr id="454" name="Google Shape;454;p5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550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chemeClr val="dk1"/>
                </a:solidFill>
              </a:rPr>
              <a:t>Guess the output ?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a=10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b=“6”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print(type(a))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print(type(b))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c=a+b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print( c 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print(type( c ))</a:t>
            </a:r>
            <a:endParaRPr/>
          </a:p>
          <a:p>
            <a:pPr marL="788670" lvl="1" indent="-40766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&lt;class ‘int’&gt;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&lt;class ‘str’&gt;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TypeError: unsupported operand type(s) for +: 'int' and 'str'</a:t>
            </a:r>
            <a:endParaRPr sz="2000" b="1">
              <a:solidFill>
                <a:srgbClr val="0070C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endParaRPr sz="2000" b="1">
              <a:solidFill>
                <a:srgbClr val="0070C0"/>
              </a:solidFill>
            </a:endParaRPr>
          </a:p>
          <a:p>
            <a:pPr marL="91440" lvl="0" indent="-7239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 "/>
            </a:pPr>
            <a:r>
              <a:rPr lang="en-US" sz="2000" b="1">
                <a:solidFill>
                  <a:srgbClr val="C00000"/>
                </a:solidFill>
              </a:rPr>
              <a:t>     Why did the code fail?</a:t>
            </a:r>
            <a:endParaRPr sz="2000" b="1">
              <a:solidFill>
                <a:srgbClr val="C00000"/>
              </a:solidFill>
            </a:endParaRPr>
          </a:p>
          <a:p>
            <a:pPr marL="91440" lvl="0" indent="-6984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455" name="Google Shape;455;p53"/>
          <p:cNvSpPr txBox="1"/>
          <p:nvPr/>
        </p:nvSpPr>
        <p:spPr>
          <a:xfrm>
            <a:off x="5513665" y="2108201"/>
            <a:ext cx="609460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code </a:t>
            </a:r>
            <a:r>
              <a:rPr lang="en-US" sz="16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failed 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because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does not automatically convert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String 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</a:t>
            </a:r>
            <a:r>
              <a:rPr lang="en-US" sz="16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handle such cases we need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perform </a:t>
            </a:r>
            <a:r>
              <a:rPr lang="en-US" sz="16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Explicit Type Conversion 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/>
              <a:t>Explicit Type Conversion </a:t>
            </a:r>
            <a:br>
              <a:rPr lang="en-US" sz="4800" b="1"/>
            </a:br>
            <a:r>
              <a:rPr lang="en-US" sz="4800" b="1"/>
              <a:t>Functions In Python</a:t>
            </a:r>
            <a:endParaRPr/>
          </a:p>
        </p:txBody>
      </p:sp>
      <p:sp>
        <p:nvSpPr>
          <p:cNvPr id="461" name="Google Shape;461;p5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Python provides us </a:t>
            </a:r>
            <a:r>
              <a:rPr lang="en-US" sz="2000" b="1">
                <a:solidFill>
                  <a:srgbClr val="C00000"/>
                </a:solidFill>
              </a:rPr>
              <a:t>5 predefined functions </a:t>
            </a:r>
            <a:r>
              <a:rPr lang="en-US" sz="2000">
                <a:solidFill>
                  <a:schemeClr val="dk1"/>
                </a:solidFill>
              </a:rPr>
              <a:t>for performing </a:t>
            </a:r>
            <a:r>
              <a:rPr lang="en-US" sz="2000" b="1">
                <a:solidFill>
                  <a:srgbClr val="C00000"/>
                </a:solidFill>
              </a:rPr>
              <a:t>Explicit Type Conversion </a:t>
            </a:r>
            <a:r>
              <a:rPr lang="en-US" sz="2000">
                <a:solidFill>
                  <a:schemeClr val="dk1"/>
                </a:solidFill>
              </a:rPr>
              <a:t>for fundamental data types.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These functions are 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ookman Old Style"/>
              <a:buAutoNum type="arabicPeriod"/>
            </a:pPr>
            <a:r>
              <a:rPr lang="en-US" sz="2000" b="1">
                <a:solidFill>
                  <a:srgbClr val="C00000"/>
                </a:solidFill>
              </a:rPr>
              <a:t>int()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ookman Old Style"/>
              <a:buAutoNum type="arabicPeriod"/>
            </a:pPr>
            <a:r>
              <a:rPr lang="en-US" sz="2000" b="1">
                <a:solidFill>
                  <a:srgbClr val="C00000"/>
                </a:solidFill>
              </a:rPr>
              <a:t>float()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ookman Old Style"/>
              <a:buAutoNum type="arabicPeriod"/>
            </a:pPr>
            <a:r>
              <a:rPr lang="en-US" sz="2000" b="1">
                <a:solidFill>
                  <a:srgbClr val="C00000"/>
                </a:solidFill>
              </a:rPr>
              <a:t>complex()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ookman Old Style"/>
              <a:buAutoNum type="arabicPeriod"/>
            </a:pPr>
            <a:r>
              <a:rPr lang="en-US" sz="2000" b="1">
                <a:solidFill>
                  <a:srgbClr val="C00000"/>
                </a:solidFill>
              </a:rPr>
              <a:t>bool()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ookman Old Style"/>
              <a:buAutoNum type="arabicPeriod"/>
            </a:pPr>
            <a:r>
              <a:rPr lang="en-US" sz="2000" b="1">
                <a:solidFill>
                  <a:srgbClr val="C00000"/>
                </a:solidFill>
              </a:rPr>
              <a:t>str()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The </a:t>
            </a:r>
            <a:r>
              <a:rPr lang="en-US" sz="4400" b="1">
                <a:solidFill>
                  <a:srgbClr val="C00000"/>
                </a:solidFill>
              </a:rPr>
              <a:t>int( ) </a:t>
            </a:r>
            <a:r>
              <a:rPr lang="en-US" sz="4400" b="1"/>
              <a:t>Function</a:t>
            </a:r>
            <a:endParaRPr sz="4400"/>
          </a:p>
        </p:txBody>
      </p:sp>
      <p:sp>
        <p:nvSpPr>
          <p:cNvPr id="467" name="Google Shape;467;p5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 b="1" u="sng">
                <a:solidFill>
                  <a:schemeClr val="dk1"/>
                </a:solidFill>
              </a:rPr>
              <a:t>Syntax:</a:t>
            </a:r>
            <a:r>
              <a:rPr lang="en-US" sz="2000"/>
              <a:t> </a:t>
            </a:r>
            <a:r>
              <a:rPr lang="en-US" sz="2000" b="1">
                <a:solidFill>
                  <a:srgbClr val="C00000"/>
                </a:solidFill>
              </a:rPr>
              <a:t>int(value)</a:t>
            </a:r>
            <a:endParaRPr sz="2000" b="1">
              <a:solidFill>
                <a:srgbClr val="C00000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This function converts</a:t>
            </a:r>
            <a:r>
              <a:rPr lang="en-US" sz="2000" b="1">
                <a:solidFill>
                  <a:schemeClr val="dk1"/>
                </a:solidFill>
              </a:rPr>
              <a:t> value of any data type to integer , </a:t>
            </a:r>
            <a:r>
              <a:rPr lang="en-US" sz="2000" i="1">
                <a:solidFill>
                  <a:srgbClr val="C00000"/>
                </a:solidFill>
              </a:rPr>
              <a:t>with some special cases 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i="1">
              <a:solidFill>
                <a:srgbClr val="C0000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It returns an </a:t>
            </a:r>
            <a:r>
              <a:rPr lang="en-US" sz="2000" b="1">
                <a:solidFill>
                  <a:srgbClr val="C00000"/>
                </a:solidFill>
              </a:rPr>
              <a:t>integer</a:t>
            </a:r>
            <a:r>
              <a:rPr lang="en-US" sz="2000">
                <a:solidFill>
                  <a:schemeClr val="dk1"/>
                </a:solidFill>
              </a:rPr>
              <a:t> object converted from the given </a:t>
            </a:r>
            <a:r>
              <a:rPr lang="en-US" sz="2000" b="1">
                <a:solidFill>
                  <a:srgbClr val="C00000"/>
                </a:solidFill>
              </a:rPr>
              <a:t>value</a:t>
            </a:r>
            <a:endParaRPr sz="2000" b="1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Bookman Old Style"/>
              <a:buNone/>
            </a:pPr>
            <a:r>
              <a:rPr lang="en-US" sz="4400" b="1">
                <a:solidFill>
                  <a:srgbClr val="C00000"/>
                </a:solidFill>
              </a:rPr>
              <a:t>int( ) </a:t>
            </a:r>
            <a:r>
              <a:rPr lang="en-US" sz="4400" b="1"/>
              <a:t>Examples</a:t>
            </a:r>
            <a:endParaRPr sz="4400"/>
          </a:p>
        </p:txBody>
      </p:sp>
      <p:sp>
        <p:nvSpPr>
          <p:cNvPr id="473" name="Google Shape;473;p56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int(2.3)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2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int(False)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0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int(True)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1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int(3+4j)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TypeError: Can’t convert complex to int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474" name="Google Shape;474;p56"/>
          <p:cNvSpPr/>
          <p:nvPr/>
        </p:nvSpPr>
        <p:spPr>
          <a:xfrm>
            <a:off x="5831632" y="2635583"/>
            <a:ext cx="3857652" cy="2143140"/>
          </a:xfrm>
          <a:prstGeom prst="cloudCallout">
            <a:avLst>
              <a:gd name="adj1" fmla="val -131903"/>
              <a:gd name="adj2" fmla="val 57904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int() </a:t>
            </a:r>
            <a:r>
              <a:rPr lang="en-US" sz="18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cannot convert complex type to int type</a:t>
            </a:r>
            <a:endParaRPr sz="1800" b="1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Bookman Old Style"/>
              <a:buNone/>
            </a:pPr>
            <a:r>
              <a:rPr lang="en-US" sz="4400" b="1">
                <a:solidFill>
                  <a:srgbClr val="C00000"/>
                </a:solidFill>
              </a:rPr>
              <a:t>int( ) </a:t>
            </a:r>
            <a:r>
              <a:rPr lang="en-US" sz="4400" b="1"/>
              <a:t>Examples</a:t>
            </a:r>
            <a:endParaRPr sz="4400"/>
          </a:p>
        </p:txBody>
      </p:sp>
      <p:sp>
        <p:nvSpPr>
          <p:cNvPr id="480" name="Google Shape;480;p57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int(“25”)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25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int(“2.5”)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ValueError: Invalid literal for int()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int(“1010”)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1010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int(“0b1010”)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ValueError: Invalid literal for int()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481" name="Google Shape;481;p57"/>
          <p:cNvSpPr/>
          <p:nvPr/>
        </p:nvSpPr>
        <p:spPr>
          <a:xfrm>
            <a:off x="5424141" y="1904301"/>
            <a:ext cx="3417855" cy="1738750"/>
          </a:xfrm>
          <a:prstGeom prst="cloudCallout">
            <a:avLst>
              <a:gd name="adj1" fmla="val -120863"/>
              <a:gd name="adj2" fmla="val 24589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int() </a:t>
            </a:r>
            <a:r>
              <a:rPr lang="en-US" sz="18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cannot accept anything other than digits in a string</a:t>
            </a:r>
            <a:endParaRPr sz="1800" b="1">
              <a:solidFill>
                <a:srgbClr val="FFFF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82" name="Google Shape;482;p57"/>
          <p:cNvSpPr/>
          <p:nvPr/>
        </p:nvSpPr>
        <p:spPr>
          <a:xfrm>
            <a:off x="5687735" y="3739919"/>
            <a:ext cx="3590489" cy="1989762"/>
          </a:xfrm>
          <a:prstGeom prst="cloudCallout">
            <a:avLst>
              <a:gd name="adj1" fmla="val -106576"/>
              <a:gd name="adj2" fmla="val 28096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int() </a:t>
            </a:r>
            <a:r>
              <a:rPr lang="en-US" sz="18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cannot accept binary values as string </a:t>
            </a:r>
            <a:endParaRPr sz="1800" b="1">
              <a:solidFill>
                <a:srgbClr val="FFFF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Solution To The </a:t>
            </a:r>
            <a:br>
              <a:rPr lang="en-US" sz="4400" b="1"/>
            </a:br>
            <a:r>
              <a:rPr lang="en-US" sz="4400" b="1"/>
              <a:t>Previous Problem</a:t>
            </a:r>
            <a:endParaRPr sz="4400"/>
          </a:p>
        </p:txBody>
      </p:sp>
      <p:sp>
        <p:nvSpPr>
          <p:cNvPr id="488" name="Google Shape;488;p5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 b="1"/>
              <a:t>Can you solve this error now ?</a:t>
            </a:r>
            <a:endParaRPr sz="2000"/>
          </a:p>
          <a:p>
            <a:pPr marL="788670" lvl="1" indent="-514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000" b="1">
              <a:solidFill>
                <a:srgbClr val="7030A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None/>
            </a:pPr>
            <a:r>
              <a:rPr lang="en-US" sz="2400" b="1">
                <a:solidFill>
                  <a:srgbClr val="7030A0"/>
                </a:solidFill>
              </a:rPr>
              <a:t>a=10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None/>
            </a:pPr>
            <a:r>
              <a:rPr lang="en-US" sz="2400" b="1">
                <a:solidFill>
                  <a:srgbClr val="7030A0"/>
                </a:solidFill>
              </a:rPr>
              <a:t>b=“6”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None/>
            </a:pPr>
            <a:r>
              <a:rPr lang="en-US" sz="2400" b="1">
                <a:solidFill>
                  <a:srgbClr val="7030A0"/>
                </a:solidFill>
              </a:rPr>
              <a:t>c=a+b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None/>
            </a:pPr>
            <a:r>
              <a:rPr lang="en-US" sz="2400" b="1">
                <a:solidFill>
                  <a:srgbClr val="7030A0"/>
                </a:solidFill>
              </a:rPr>
              <a:t>print( c 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None/>
            </a:pPr>
            <a:r>
              <a:rPr lang="en-US" sz="24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None/>
            </a:pPr>
            <a:r>
              <a:rPr lang="en-US" sz="2400" b="1">
                <a:solidFill>
                  <a:srgbClr val="0070C0"/>
                </a:solidFill>
              </a:rPr>
              <a:t>TypeError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sp>
        <p:nvSpPr>
          <p:cNvPr id="489" name="Google Shape;489;p58"/>
          <p:cNvSpPr txBox="1"/>
          <p:nvPr/>
        </p:nvSpPr>
        <p:spPr>
          <a:xfrm>
            <a:off x="4845038" y="2707081"/>
            <a:ext cx="2444996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Libre Franklin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Solution:</a:t>
            </a:r>
            <a:endParaRPr/>
          </a:p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Libre Franklin"/>
              <a:buNone/>
            </a:pPr>
            <a:r>
              <a:rPr lang="en-US" sz="2400" b="1" i="0" u="none" strike="noStrike" cap="none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a=10</a:t>
            </a:r>
            <a:endParaRPr/>
          </a:p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Libre Franklin"/>
              <a:buNone/>
            </a:pPr>
            <a:r>
              <a:rPr lang="en-US" sz="2400" b="1" i="0" u="none" strike="noStrike" cap="none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b=“6”</a:t>
            </a:r>
            <a:endParaRPr/>
          </a:p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Libre Franklin"/>
              <a:buNone/>
            </a:pPr>
            <a:r>
              <a:rPr lang="en-US" sz="2400" b="1" i="0" u="none" strike="noStrike" cap="none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c=a+int(b)</a:t>
            </a:r>
            <a:endParaRPr/>
          </a:p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Libre Franklin"/>
              <a:buNone/>
            </a:pPr>
            <a:r>
              <a:rPr lang="en-US" sz="2400" b="1" i="0" u="none" strike="noStrike" cap="none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print( c )</a:t>
            </a:r>
            <a:endParaRPr/>
          </a:p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Libre Franklin"/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Output:</a:t>
            </a:r>
            <a:endParaRPr/>
          </a:p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Libre Franklin"/>
              <a:buNone/>
            </a:pPr>
            <a:r>
              <a:rPr lang="en-US" sz="2400" b="1" i="0" u="none" strike="noStrike" cap="none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The </a:t>
            </a:r>
            <a:r>
              <a:rPr lang="en-US" sz="4400" b="1">
                <a:solidFill>
                  <a:srgbClr val="C00000"/>
                </a:solidFill>
              </a:rPr>
              <a:t>float( ) </a:t>
            </a:r>
            <a:r>
              <a:rPr lang="en-US" sz="4400" b="1"/>
              <a:t>Function</a:t>
            </a:r>
            <a:endParaRPr sz="4400"/>
          </a:p>
        </p:txBody>
      </p:sp>
      <p:sp>
        <p:nvSpPr>
          <p:cNvPr id="495" name="Google Shape;495;p5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 b="1" u="sng">
                <a:solidFill>
                  <a:schemeClr val="dk1"/>
                </a:solidFill>
              </a:rPr>
              <a:t>Syntax:</a:t>
            </a:r>
            <a:r>
              <a:rPr lang="en-US" sz="2000"/>
              <a:t> </a:t>
            </a:r>
            <a:r>
              <a:rPr lang="en-US" sz="2000" b="1">
                <a:solidFill>
                  <a:srgbClr val="C00000"/>
                </a:solidFill>
              </a:rPr>
              <a:t>float(value)</a:t>
            </a:r>
            <a:endParaRPr sz="2000" b="1">
              <a:solidFill>
                <a:srgbClr val="C00000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This function converts</a:t>
            </a:r>
            <a:r>
              <a:rPr lang="en-US" sz="2000" b="1">
                <a:solidFill>
                  <a:schemeClr val="dk1"/>
                </a:solidFill>
              </a:rPr>
              <a:t> value of any data type to float , </a:t>
            </a:r>
            <a:r>
              <a:rPr lang="en-US" sz="2000" i="1">
                <a:solidFill>
                  <a:srgbClr val="C00000"/>
                </a:solidFill>
              </a:rPr>
              <a:t>with some special cases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i="1">
              <a:solidFill>
                <a:srgbClr val="C0000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It returns an </a:t>
            </a:r>
            <a:r>
              <a:rPr lang="en-US" sz="2000" b="1">
                <a:solidFill>
                  <a:srgbClr val="C00000"/>
                </a:solidFill>
              </a:rPr>
              <a:t>float</a:t>
            </a:r>
            <a:r>
              <a:rPr lang="en-US" sz="2000">
                <a:solidFill>
                  <a:schemeClr val="dk1"/>
                </a:solidFill>
              </a:rPr>
              <a:t> object converted from the given </a:t>
            </a:r>
            <a:r>
              <a:rPr lang="en-US" sz="2000" b="1">
                <a:solidFill>
                  <a:srgbClr val="C00000"/>
                </a:solidFill>
              </a:rPr>
              <a:t>value</a:t>
            </a:r>
            <a:endParaRPr sz="2000" b="1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Bookman Old Style"/>
              <a:buNone/>
            </a:pPr>
            <a:r>
              <a:rPr lang="en-US" sz="4400" b="1">
                <a:solidFill>
                  <a:srgbClr val="C00000"/>
                </a:solidFill>
              </a:rPr>
              <a:t>float( ) </a:t>
            </a:r>
            <a:r>
              <a:rPr lang="en-US" sz="4400" b="1"/>
              <a:t>Examples</a:t>
            </a:r>
            <a:endParaRPr sz="4400"/>
          </a:p>
        </p:txBody>
      </p:sp>
      <p:sp>
        <p:nvSpPr>
          <p:cNvPr id="501" name="Google Shape;501;p60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float(25)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25.0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float(False)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0.0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float(True)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1.0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float(3+4j)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TypeError: Can’t convert complex to float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502" name="Google Shape;502;p60"/>
          <p:cNvSpPr/>
          <p:nvPr/>
        </p:nvSpPr>
        <p:spPr>
          <a:xfrm>
            <a:off x="4929190" y="3071810"/>
            <a:ext cx="3857652" cy="2143140"/>
          </a:xfrm>
          <a:prstGeom prst="cloudCallout">
            <a:avLst>
              <a:gd name="adj1" fmla="val -115344"/>
              <a:gd name="adj2" fmla="val 59073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float() </a:t>
            </a:r>
            <a:r>
              <a:rPr lang="en-US" sz="18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cannot convert complex type to float type</a:t>
            </a:r>
            <a:endParaRPr sz="1800" b="1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Bookman Old Style"/>
              <a:buNone/>
            </a:pPr>
            <a:r>
              <a:rPr lang="en-US" sz="4400" b="1">
                <a:solidFill>
                  <a:srgbClr val="C00000"/>
                </a:solidFill>
              </a:rPr>
              <a:t>float( ) </a:t>
            </a:r>
            <a:r>
              <a:rPr lang="en-US" sz="4400" b="1"/>
              <a:t>Examples</a:t>
            </a:r>
            <a:endParaRPr sz="4400"/>
          </a:p>
        </p:txBody>
      </p:sp>
      <p:sp>
        <p:nvSpPr>
          <p:cNvPr id="508" name="Google Shape;508;p6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float(“25”)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25.0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float(“2.5”)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2.5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float(“1010”)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1010.0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float (“0b1010”)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ValueError:Could not convert string to float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509" name="Google Shape;509;p61"/>
          <p:cNvSpPr txBox="1"/>
          <p:nvPr/>
        </p:nvSpPr>
        <p:spPr>
          <a:xfrm>
            <a:off x="6609209" y="2108201"/>
            <a:ext cx="492922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float(“twenty”)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ValueError:Could not convert string to float</a:t>
            </a:r>
            <a:endParaRPr/>
          </a:p>
        </p:txBody>
      </p:sp>
      <p:sp>
        <p:nvSpPr>
          <p:cNvPr id="510" name="Google Shape;510;p61"/>
          <p:cNvSpPr/>
          <p:nvPr/>
        </p:nvSpPr>
        <p:spPr>
          <a:xfrm>
            <a:off x="6779094" y="3749879"/>
            <a:ext cx="3556143" cy="1879134"/>
          </a:xfrm>
          <a:prstGeom prst="cloudCallout">
            <a:avLst>
              <a:gd name="adj1" fmla="val -106576"/>
              <a:gd name="adj2" fmla="val 28096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float() </a:t>
            </a:r>
            <a:r>
              <a:rPr lang="en-US" sz="18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cannot accept any int value other than base 10 as string</a:t>
            </a:r>
            <a:endParaRPr sz="1800" b="1">
              <a:solidFill>
                <a:srgbClr val="FFFF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Very Important Points</a:t>
            </a:r>
            <a:endParaRPr sz="4400"/>
          </a:p>
        </p:txBody>
      </p:sp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Before we explore more about these data types , let us understand following important points regarding Python’s data types: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AutoNum type="arabicPeriod"/>
            </a:pPr>
            <a:r>
              <a:rPr lang="en-US" sz="1600" b="1">
                <a:solidFill>
                  <a:srgbClr val="0070C0"/>
                </a:solidFill>
              </a:rPr>
              <a:t>DATA TYPES IN PYTHON ARE DYNAMIC</a:t>
            </a:r>
            <a:endParaRPr/>
          </a:p>
          <a:p>
            <a:pPr marL="788670" lvl="1" indent="-39242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None/>
            </a:pPr>
            <a:endParaRPr sz="1600" b="1">
              <a:solidFill>
                <a:srgbClr val="0070C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AutoNum type="arabicPeriod"/>
            </a:pPr>
            <a:r>
              <a:rPr lang="en-US" sz="1600" b="1">
                <a:solidFill>
                  <a:srgbClr val="0070C0"/>
                </a:solidFill>
              </a:rPr>
              <a:t>SIZE OF THE DATA TYPE IS ALSO </a:t>
            </a:r>
            <a:r>
              <a:rPr lang="en-US" sz="1600" b="1">
                <a:solidFill>
                  <a:srgbClr val="0070C0"/>
                </a:solidFill>
                <a:highlight>
                  <a:srgbClr val="FFFF00"/>
                </a:highlight>
              </a:rPr>
              <a:t>DYNAMICALLY MANAGED</a:t>
            </a:r>
            <a:endParaRPr/>
          </a:p>
          <a:p>
            <a:pPr marL="788670" lvl="1" indent="-39242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None/>
            </a:pPr>
            <a:endParaRPr sz="1600" b="1">
              <a:solidFill>
                <a:srgbClr val="0070C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AutoNum type="arabicPeriod"/>
            </a:pPr>
            <a:r>
              <a:rPr lang="en-US" sz="1600" b="1">
                <a:solidFill>
                  <a:srgbClr val="0070C0"/>
                </a:solidFill>
              </a:rPr>
              <a:t>DATA TYPES ARE UNBOUNDED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The </a:t>
            </a:r>
            <a:r>
              <a:rPr lang="en-US" sz="4400" b="1">
                <a:solidFill>
                  <a:srgbClr val="C00000"/>
                </a:solidFill>
              </a:rPr>
              <a:t>complex( ) </a:t>
            </a:r>
            <a:r>
              <a:rPr lang="en-US" sz="4400" b="1"/>
              <a:t>Function</a:t>
            </a:r>
            <a:endParaRPr sz="4400"/>
          </a:p>
        </p:txBody>
      </p:sp>
      <p:sp>
        <p:nvSpPr>
          <p:cNvPr id="516" name="Google Shape;516;p6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 b="1" u="sng">
                <a:solidFill>
                  <a:schemeClr val="dk1"/>
                </a:solidFill>
              </a:rPr>
              <a:t>Syntax:</a:t>
            </a:r>
            <a:r>
              <a:rPr lang="en-US" sz="2000"/>
              <a:t> </a:t>
            </a:r>
            <a:r>
              <a:rPr lang="en-US" sz="2000" b="1">
                <a:solidFill>
                  <a:srgbClr val="C00000"/>
                </a:solidFill>
              </a:rPr>
              <a:t>complex(value)</a:t>
            </a:r>
            <a:endParaRPr sz="2000" b="1">
              <a:solidFill>
                <a:srgbClr val="C00000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This function converts</a:t>
            </a:r>
            <a:r>
              <a:rPr lang="en-US" sz="2000" b="1">
                <a:solidFill>
                  <a:schemeClr val="dk1"/>
                </a:solidFill>
              </a:rPr>
              <a:t> value of any data type to complex , </a:t>
            </a:r>
            <a:r>
              <a:rPr lang="en-US" sz="2000" i="1">
                <a:solidFill>
                  <a:srgbClr val="C00000"/>
                </a:solidFill>
              </a:rPr>
              <a:t>with some special cases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i="1">
              <a:solidFill>
                <a:srgbClr val="C0000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It returns an </a:t>
            </a:r>
            <a:r>
              <a:rPr lang="en-US" sz="2000" b="1">
                <a:solidFill>
                  <a:srgbClr val="C00000"/>
                </a:solidFill>
              </a:rPr>
              <a:t>complex </a:t>
            </a:r>
            <a:r>
              <a:rPr lang="en-US" sz="2000">
                <a:solidFill>
                  <a:schemeClr val="dk1"/>
                </a:solidFill>
              </a:rPr>
              <a:t>object converted from the given </a:t>
            </a:r>
            <a:r>
              <a:rPr lang="en-US" sz="2000" b="1">
                <a:solidFill>
                  <a:srgbClr val="C00000"/>
                </a:solidFill>
              </a:rPr>
              <a:t>value</a:t>
            </a:r>
            <a:endParaRPr sz="2000" b="1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Bookman Old Style"/>
              <a:buNone/>
            </a:pPr>
            <a:r>
              <a:rPr lang="en-US" sz="4400" b="1">
                <a:solidFill>
                  <a:srgbClr val="C00000"/>
                </a:solidFill>
              </a:rPr>
              <a:t>complex ( ) </a:t>
            </a:r>
            <a:r>
              <a:rPr lang="en-US" sz="4400" b="1"/>
              <a:t>Examples</a:t>
            </a:r>
            <a:endParaRPr sz="4400"/>
          </a:p>
        </p:txBody>
      </p:sp>
      <p:sp>
        <p:nvSpPr>
          <p:cNvPr id="522" name="Google Shape;522;p6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complex(25)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(25+0j)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complex(2.5)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(2.5+0j)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complex(True)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(1+0j)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complex(False)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0j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Bookman Old Style"/>
              <a:buNone/>
            </a:pPr>
            <a:r>
              <a:rPr lang="en-US" sz="4400" b="1">
                <a:solidFill>
                  <a:srgbClr val="C00000"/>
                </a:solidFill>
              </a:rPr>
              <a:t>complex( ) </a:t>
            </a:r>
            <a:r>
              <a:rPr lang="en-US" sz="4400" b="1"/>
              <a:t>Examples</a:t>
            </a:r>
            <a:endParaRPr sz="4400"/>
          </a:p>
        </p:txBody>
      </p:sp>
      <p:sp>
        <p:nvSpPr>
          <p:cNvPr id="528" name="Google Shape;528;p6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complex(“25”)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(25+0j)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complex(“2.5”)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(2.5+0j)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complex(“1010”)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(1010+0j)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complex (“0b1010”)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ValueError: complex() arg is a malformed string</a:t>
            </a:r>
            <a:endParaRPr/>
          </a:p>
        </p:txBody>
      </p:sp>
      <p:sp>
        <p:nvSpPr>
          <p:cNvPr id="529" name="Google Shape;529;p64"/>
          <p:cNvSpPr txBox="1"/>
          <p:nvPr/>
        </p:nvSpPr>
        <p:spPr>
          <a:xfrm>
            <a:off x="6165498" y="1961832"/>
            <a:ext cx="492922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complex(“twenty”)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ValueError: complex() arg is a malformed string</a:t>
            </a:r>
            <a:endParaRPr/>
          </a:p>
        </p:txBody>
      </p:sp>
      <p:sp>
        <p:nvSpPr>
          <p:cNvPr id="530" name="Google Shape;530;p64"/>
          <p:cNvSpPr/>
          <p:nvPr/>
        </p:nvSpPr>
        <p:spPr>
          <a:xfrm>
            <a:off x="6594536" y="3677860"/>
            <a:ext cx="3472253" cy="1958309"/>
          </a:xfrm>
          <a:prstGeom prst="cloudCallout">
            <a:avLst>
              <a:gd name="adj1" fmla="val -106576"/>
              <a:gd name="adj2" fmla="val 28096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complex() </a:t>
            </a:r>
            <a:r>
              <a:rPr lang="en-US" sz="18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cannot accept any int value other than base 10 as string </a:t>
            </a:r>
            <a:endParaRPr sz="1800" b="1">
              <a:solidFill>
                <a:srgbClr val="FFFF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The </a:t>
            </a:r>
            <a:r>
              <a:rPr lang="en-US" sz="4400" b="1">
                <a:solidFill>
                  <a:srgbClr val="C00000"/>
                </a:solidFill>
              </a:rPr>
              <a:t>bool ( ) </a:t>
            </a:r>
            <a:r>
              <a:rPr lang="en-US" sz="4400" b="1"/>
              <a:t>Function</a:t>
            </a:r>
            <a:endParaRPr sz="4400"/>
          </a:p>
        </p:txBody>
      </p:sp>
      <p:sp>
        <p:nvSpPr>
          <p:cNvPr id="536" name="Google Shape;536;p6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 b="1" u="sng">
                <a:solidFill>
                  <a:schemeClr val="dk1"/>
                </a:solidFill>
              </a:rPr>
              <a:t>Syntax:</a:t>
            </a:r>
            <a:r>
              <a:rPr lang="en-US" sz="2000"/>
              <a:t> </a:t>
            </a:r>
            <a:r>
              <a:rPr lang="en-US" sz="2000" b="1">
                <a:solidFill>
                  <a:srgbClr val="C00000"/>
                </a:solidFill>
              </a:rPr>
              <a:t>bool(value)</a:t>
            </a:r>
            <a:endParaRPr sz="2000" b="1">
              <a:solidFill>
                <a:srgbClr val="C00000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This function converts</a:t>
            </a:r>
            <a:r>
              <a:rPr lang="en-US" sz="2000" b="1">
                <a:solidFill>
                  <a:schemeClr val="dk1"/>
                </a:solidFill>
              </a:rPr>
              <a:t> value of any data type to bool , </a:t>
            </a:r>
            <a:r>
              <a:rPr lang="en-US" sz="2000" i="1">
                <a:solidFill>
                  <a:srgbClr val="C00000"/>
                </a:solidFill>
              </a:rPr>
              <a:t>using the standard truth testing procedure.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i="1">
              <a:solidFill>
                <a:srgbClr val="C0000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It returns an </a:t>
            </a:r>
            <a:r>
              <a:rPr lang="en-US" sz="2000" b="1">
                <a:solidFill>
                  <a:srgbClr val="C00000"/>
                </a:solidFill>
              </a:rPr>
              <a:t>bool </a:t>
            </a:r>
            <a:r>
              <a:rPr lang="en-US" sz="2000">
                <a:solidFill>
                  <a:schemeClr val="dk1"/>
                </a:solidFill>
              </a:rPr>
              <a:t>object converted from the given </a:t>
            </a:r>
            <a:r>
              <a:rPr lang="en-US" sz="2000" b="1">
                <a:solidFill>
                  <a:srgbClr val="C00000"/>
                </a:solidFill>
              </a:rPr>
              <a:t>value</a:t>
            </a:r>
            <a:endParaRPr sz="2000" b="1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The </a:t>
            </a:r>
            <a:r>
              <a:rPr lang="en-US" sz="4400" b="1">
                <a:solidFill>
                  <a:srgbClr val="C00000"/>
                </a:solidFill>
              </a:rPr>
              <a:t>bool ( ) </a:t>
            </a:r>
            <a:r>
              <a:rPr lang="en-US" sz="4400" b="1"/>
              <a:t>Function</a:t>
            </a:r>
            <a:endParaRPr sz="4400"/>
          </a:p>
        </p:txBody>
      </p:sp>
      <p:sp>
        <p:nvSpPr>
          <p:cNvPr id="542" name="Google Shape;542;p66"/>
          <p:cNvSpPr txBox="1">
            <a:spLocks noGrp="1"/>
          </p:cNvSpPr>
          <p:nvPr>
            <p:ph type="body" idx="1"/>
          </p:nvPr>
        </p:nvSpPr>
        <p:spPr>
          <a:xfrm>
            <a:off x="1097275" y="2108200"/>
            <a:ext cx="10311300" cy="3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</a:rPr>
              <a:t>What values are considered to be </a:t>
            </a:r>
            <a:r>
              <a:rPr lang="en-US" sz="2400" b="1">
                <a:solidFill>
                  <a:srgbClr val="0070C0"/>
                </a:solidFill>
              </a:rPr>
              <a:t>false</a:t>
            </a:r>
            <a:r>
              <a:rPr lang="en-US" sz="2400" b="1">
                <a:solidFill>
                  <a:schemeClr val="dk1"/>
                </a:solidFill>
              </a:rPr>
              <a:t> and what values are </a:t>
            </a:r>
            <a:r>
              <a:rPr lang="en-US" sz="2400" b="1">
                <a:solidFill>
                  <a:srgbClr val="0070C0"/>
                </a:solidFill>
              </a:rPr>
              <a:t>true</a:t>
            </a:r>
            <a:r>
              <a:rPr lang="en-US" sz="2400" b="1">
                <a:solidFill>
                  <a:schemeClr val="dk1"/>
                </a:solidFill>
              </a:rPr>
              <a:t> ?</a:t>
            </a:r>
            <a:endParaRPr/>
          </a:p>
          <a:p>
            <a:pPr marL="788670" lvl="1" indent="-33146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T</a:t>
            </a:r>
            <a:r>
              <a:rPr lang="en-US">
                <a:solidFill>
                  <a:schemeClr val="dk1"/>
                </a:solidFill>
              </a:rPr>
              <a:t>he following values are considered </a:t>
            </a:r>
            <a:r>
              <a:rPr lang="en-US" b="1">
                <a:solidFill>
                  <a:srgbClr val="0070C0"/>
                </a:solidFill>
              </a:rPr>
              <a:t>false</a:t>
            </a:r>
            <a:r>
              <a:rPr lang="en-US"/>
              <a:t> in </a:t>
            </a:r>
            <a:r>
              <a:rPr lang="en-US" b="1">
                <a:solidFill>
                  <a:srgbClr val="C00000"/>
                </a:solidFill>
              </a:rPr>
              <a:t>Python</a:t>
            </a:r>
            <a:r>
              <a:rPr lang="en-US"/>
              <a:t>:</a:t>
            </a:r>
            <a:endParaRPr/>
          </a:p>
          <a:p>
            <a:pPr marL="566928" lvl="2" indent="-182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300"/>
              <a:buChar char="◦"/>
            </a:pPr>
            <a:r>
              <a:rPr lang="en-US" b="1">
                <a:solidFill>
                  <a:srgbClr val="C00000"/>
                </a:solidFill>
              </a:rPr>
              <a:t>None</a:t>
            </a:r>
            <a:endParaRPr/>
          </a:p>
          <a:p>
            <a:pPr marL="566928" lvl="2" indent="-182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300"/>
              <a:buChar char="◦"/>
            </a:pPr>
            <a:r>
              <a:rPr lang="en-US" b="1">
                <a:solidFill>
                  <a:srgbClr val="C00000"/>
                </a:solidFill>
              </a:rPr>
              <a:t>False</a:t>
            </a:r>
            <a:endParaRPr/>
          </a:p>
          <a:p>
            <a:pPr marL="566928" lvl="2" indent="-182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300"/>
              <a:buChar char="◦"/>
            </a:pPr>
            <a:r>
              <a:rPr lang="en-US" b="1">
                <a:solidFill>
                  <a:srgbClr val="C00000"/>
                </a:solidFill>
              </a:rPr>
              <a:t>Zero of any numeric type. For example, </a:t>
            </a:r>
            <a:r>
              <a:rPr lang="en-US" b="1">
                <a:solidFill>
                  <a:srgbClr val="0070C0"/>
                </a:solidFill>
              </a:rPr>
              <a:t>0</a:t>
            </a:r>
            <a:r>
              <a:rPr lang="en-US" b="1">
                <a:solidFill>
                  <a:srgbClr val="C00000"/>
                </a:solidFill>
              </a:rPr>
              <a:t>, </a:t>
            </a:r>
            <a:r>
              <a:rPr lang="en-US" b="1">
                <a:solidFill>
                  <a:srgbClr val="0070C0"/>
                </a:solidFill>
              </a:rPr>
              <a:t>0.0</a:t>
            </a:r>
            <a:r>
              <a:rPr lang="en-US" b="1">
                <a:solidFill>
                  <a:srgbClr val="C00000"/>
                </a:solidFill>
              </a:rPr>
              <a:t>, </a:t>
            </a:r>
            <a:r>
              <a:rPr lang="en-US" b="1">
                <a:solidFill>
                  <a:srgbClr val="0070C0"/>
                </a:solidFill>
              </a:rPr>
              <a:t>0+0j</a:t>
            </a:r>
            <a:endParaRPr/>
          </a:p>
          <a:p>
            <a:pPr marL="566928" lvl="2" indent="-182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300"/>
              <a:buChar char="◦"/>
            </a:pPr>
            <a:r>
              <a:rPr lang="en-US" b="1">
                <a:solidFill>
                  <a:srgbClr val="C00000"/>
                </a:solidFill>
              </a:rPr>
              <a:t>Empty sequence. For example: </a:t>
            </a:r>
            <a:r>
              <a:rPr lang="en-US" b="1">
                <a:solidFill>
                  <a:srgbClr val="0070C0"/>
                </a:solidFill>
              </a:rPr>
              <a:t>()</a:t>
            </a:r>
            <a:r>
              <a:rPr lang="en-US" b="1">
                <a:solidFill>
                  <a:srgbClr val="C00000"/>
                </a:solidFill>
              </a:rPr>
              <a:t>, </a:t>
            </a:r>
            <a:r>
              <a:rPr lang="en-US" b="1">
                <a:solidFill>
                  <a:srgbClr val="0070C0"/>
                </a:solidFill>
              </a:rPr>
              <a:t>[]</a:t>
            </a:r>
            <a:r>
              <a:rPr lang="en-US" b="1">
                <a:solidFill>
                  <a:srgbClr val="C00000"/>
                </a:solidFill>
              </a:rPr>
              <a:t>, </a:t>
            </a:r>
            <a:r>
              <a:rPr lang="en-US" b="1">
                <a:solidFill>
                  <a:srgbClr val="0070C0"/>
                </a:solidFill>
              </a:rPr>
              <a:t>''</a:t>
            </a:r>
            <a:r>
              <a:rPr lang="en-US" b="1">
                <a:solidFill>
                  <a:srgbClr val="C00000"/>
                </a:solidFill>
              </a:rPr>
              <a:t>.</a:t>
            </a:r>
            <a:endParaRPr/>
          </a:p>
          <a:p>
            <a:pPr marL="566928" lvl="2" indent="-182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300"/>
              <a:buChar char="◦"/>
            </a:pPr>
            <a:r>
              <a:rPr lang="en-US" b="1">
                <a:solidFill>
                  <a:srgbClr val="C00000"/>
                </a:solidFill>
              </a:rPr>
              <a:t>Empty mapping. For example: </a:t>
            </a:r>
            <a:r>
              <a:rPr lang="en-US" b="1">
                <a:solidFill>
                  <a:srgbClr val="0070C0"/>
                </a:solidFill>
              </a:rPr>
              <a:t>{}</a:t>
            </a:r>
            <a:endParaRPr b="1">
              <a:solidFill>
                <a:srgbClr val="0070C0"/>
              </a:solidFill>
            </a:endParaRPr>
          </a:p>
          <a:p>
            <a:pPr marL="788670" lvl="1" indent="-33146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None/>
            </a:pPr>
            <a:endParaRPr sz="2400" b="1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</a:rPr>
              <a:t>All other values are </a:t>
            </a:r>
            <a:r>
              <a:rPr lang="en-US" sz="2400" b="1">
                <a:solidFill>
                  <a:srgbClr val="0070C0"/>
                </a:solidFill>
              </a:rPr>
              <a:t>true</a:t>
            </a:r>
            <a:endParaRPr sz="2400" b="1">
              <a:solidFill>
                <a:srgbClr val="0070C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Bookman Old Style"/>
              <a:buNone/>
            </a:pPr>
            <a:r>
              <a:rPr lang="en-US" sz="4400" b="1">
                <a:solidFill>
                  <a:srgbClr val="C00000"/>
                </a:solidFill>
              </a:rPr>
              <a:t>bool( ) </a:t>
            </a:r>
            <a:r>
              <a:rPr lang="en-US" sz="4400" b="1"/>
              <a:t>Examples</a:t>
            </a:r>
            <a:endParaRPr sz="4400"/>
          </a:p>
        </p:txBody>
      </p:sp>
      <p:sp>
        <p:nvSpPr>
          <p:cNvPr id="548" name="Google Shape;548;p67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bool(1)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True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bool(5)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True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bool(0)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False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bool(0.0)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False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Bookman Old Style"/>
              <a:buNone/>
            </a:pPr>
            <a:r>
              <a:rPr lang="en-US" sz="4400" b="1">
                <a:solidFill>
                  <a:srgbClr val="C00000"/>
                </a:solidFill>
              </a:rPr>
              <a:t>bool( ) </a:t>
            </a:r>
            <a:r>
              <a:rPr lang="en-US" sz="4400" b="1"/>
              <a:t>Examples</a:t>
            </a:r>
            <a:endParaRPr sz="4400"/>
          </a:p>
        </p:txBody>
      </p:sp>
      <p:sp>
        <p:nvSpPr>
          <p:cNvPr id="554" name="Google Shape;554;p6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bool(0.1)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True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bool(0b101)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True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bool(0b0000)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False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bool(2+3j)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True</a:t>
            </a:r>
            <a:endParaRPr/>
          </a:p>
        </p:txBody>
      </p:sp>
      <p:sp>
        <p:nvSpPr>
          <p:cNvPr id="555" name="Google Shape;555;p68"/>
          <p:cNvSpPr/>
          <p:nvPr/>
        </p:nvSpPr>
        <p:spPr>
          <a:xfrm>
            <a:off x="6020022" y="3597569"/>
            <a:ext cx="3857652" cy="2143140"/>
          </a:xfrm>
          <a:prstGeom prst="cloudCallout">
            <a:avLst>
              <a:gd name="adj1" fmla="val -117616"/>
              <a:gd name="adj2" fmla="val 24005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bool() </a:t>
            </a:r>
            <a:r>
              <a:rPr lang="en-US" sz="18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returns True if any of the real or imaginary part is non zero . </a:t>
            </a:r>
            <a:r>
              <a:rPr lang="en-US" sz="1800" b="1">
                <a:solidFill>
                  <a:srgbClr val="FFF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both are zero it returns False</a:t>
            </a:r>
            <a:endParaRPr sz="1800" b="1">
              <a:solidFill>
                <a:srgbClr val="FFFF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Bookman Old Style"/>
              <a:buNone/>
            </a:pPr>
            <a:r>
              <a:rPr lang="en-US" sz="4400" b="1">
                <a:solidFill>
                  <a:srgbClr val="C00000"/>
                </a:solidFill>
              </a:rPr>
              <a:t>bool( ) </a:t>
            </a:r>
            <a:r>
              <a:rPr lang="en-US" sz="4400" b="1"/>
              <a:t>Examples</a:t>
            </a:r>
            <a:endParaRPr sz="4400"/>
          </a:p>
        </p:txBody>
      </p:sp>
      <p:sp>
        <p:nvSpPr>
          <p:cNvPr id="561" name="Google Shape;561;p69"/>
          <p:cNvSpPr txBox="1">
            <a:spLocks noGrp="1"/>
          </p:cNvSpPr>
          <p:nvPr>
            <p:ph type="body" idx="1"/>
          </p:nvPr>
        </p:nvSpPr>
        <p:spPr>
          <a:xfrm>
            <a:off x="1126378" y="214965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bool(0+1j)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True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bool(0+0j)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False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bool('')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False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bool('A')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True</a:t>
            </a:r>
            <a:endParaRPr/>
          </a:p>
        </p:txBody>
      </p:sp>
      <p:sp>
        <p:nvSpPr>
          <p:cNvPr id="562" name="Google Shape;562;p69"/>
          <p:cNvSpPr txBox="1"/>
          <p:nvPr/>
        </p:nvSpPr>
        <p:spPr>
          <a:xfrm>
            <a:off x="5711587" y="2011903"/>
            <a:ext cx="492922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bool(“twenty”)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bool(</a:t>
            </a:r>
            <a:r>
              <a:rPr lang="en-US" sz="24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'</a:t>
            </a:r>
            <a:r>
              <a:rPr lang="en-US" sz="2400" b="1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r>
              <a:rPr lang="en-US" sz="24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'</a:t>
            </a:r>
            <a:r>
              <a:rPr lang="en-US" sz="2400" b="1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True</a:t>
            </a:r>
            <a:endParaRPr/>
          </a:p>
        </p:txBody>
      </p:sp>
      <p:sp>
        <p:nvSpPr>
          <p:cNvPr id="563" name="Google Shape;563;p69"/>
          <p:cNvSpPr/>
          <p:nvPr/>
        </p:nvSpPr>
        <p:spPr>
          <a:xfrm>
            <a:off x="6007307" y="4043494"/>
            <a:ext cx="3287695" cy="1921896"/>
          </a:xfrm>
          <a:prstGeom prst="cloudCallout">
            <a:avLst>
              <a:gd name="adj1" fmla="val -132228"/>
              <a:gd name="adj2" fmla="val -32104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bool() </a:t>
            </a:r>
            <a:r>
              <a:rPr lang="en-US" sz="18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returns False for empty Strings otherwise it returns True</a:t>
            </a:r>
            <a:endParaRPr sz="1800" b="1">
              <a:solidFill>
                <a:srgbClr val="FFFF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/>
              <a:t>The </a:t>
            </a:r>
            <a:r>
              <a:rPr lang="en-US" sz="4800" b="1">
                <a:solidFill>
                  <a:srgbClr val="C00000"/>
                </a:solidFill>
              </a:rPr>
              <a:t>str( ) </a:t>
            </a:r>
            <a:r>
              <a:rPr lang="en-US" sz="4800" b="1"/>
              <a:t>Function</a:t>
            </a:r>
            <a:endParaRPr/>
          </a:p>
        </p:txBody>
      </p:sp>
      <p:sp>
        <p:nvSpPr>
          <p:cNvPr id="569" name="Google Shape;569;p70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 b="1" u="sng">
                <a:solidFill>
                  <a:schemeClr val="dk1"/>
                </a:solidFill>
              </a:rPr>
              <a:t>Syntax:</a:t>
            </a:r>
            <a:r>
              <a:rPr lang="en-US" sz="2000"/>
              <a:t> </a:t>
            </a:r>
            <a:r>
              <a:rPr lang="en-US" sz="2000" b="1">
                <a:solidFill>
                  <a:srgbClr val="C00000"/>
                </a:solidFill>
              </a:rPr>
              <a:t>str(value)</a:t>
            </a:r>
            <a:endParaRPr sz="2000" b="1">
              <a:solidFill>
                <a:srgbClr val="C00000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This function converts</a:t>
            </a:r>
            <a:r>
              <a:rPr lang="en-US" sz="2000" b="1">
                <a:solidFill>
                  <a:schemeClr val="dk1"/>
                </a:solidFill>
              </a:rPr>
              <a:t> any data type to string , </a:t>
            </a:r>
            <a:r>
              <a:rPr lang="en-US" sz="2000" i="1">
                <a:solidFill>
                  <a:srgbClr val="C00000"/>
                </a:solidFill>
              </a:rPr>
              <a:t>without any special cases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i="1">
              <a:solidFill>
                <a:srgbClr val="C0000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It returns a </a:t>
            </a:r>
            <a:r>
              <a:rPr lang="en-US" sz="2000" b="1">
                <a:solidFill>
                  <a:srgbClr val="C00000"/>
                </a:solidFill>
              </a:rPr>
              <a:t>String</a:t>
            </a:r>
            <a:r>
              <a:rPr lang="en-US" sz="2000">
                <a:solidFill>
                  <a:schemeClr val="dk1"/>
                </a:solidFill>
              </a:rPr>
              <a:t> object converted from the given </a:t>
            </a:r>
            <a:r>
              <a:rPr lang="en-US" sz="2000" b="1">
                <a:solidFill>
                  <a:srgbClr val="C00000"/>
                </a:solidFill>
              </a:rPr>
              <a:t>value</a:t>
            </a:r>
            <a:endParaRPr sz="2000" b="1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Bookman Old Style"/>
              <a:buNone/>
            </a:pPr>
            <a:r>
              <a:rPr lang="en-US" sz="4800" b="1">
                <a:solidFill>
                  <a:srgbClr val="C00000"/>
                </a:solidFill>
              </a:rPr>
              <a:t>str( ) </a:t>
            </a:r>
            <a:r>
              <a:rPr lang="en-US" sz="4800" b="1"/>
              <a:t>Examples</a:t>
            </a:r>
            <a:endParaRPr/>
          </a:p>
        </p:txBody>
      </p:sp>
      <p:sp>
        <p:nvSpPr>
          <p:cNvPr id="575" name="Google Shape;575;p7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str(15)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‘15’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str(2.5)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‘2.5’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str(2+3j)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‘(2+3j)’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str(True)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‘True’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Very Important Points</a:t>
            </a:r>
            <a:endParaRPr sz="4400"/>
          </a:p>
        </p:txBody>
      </p:sp>
      <p:sp>
        <p:nvSpPr>
          <p:cNvPr id="146" name="Google Shape;146;p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rabicPeriod"/>
            </a:pPr>
            <a:r>
              <a:rPr lang="en-US" sz="2000" b="1" u="sng">
                <a:solidFill>
                  <a:srgbClr val="0070C0"/>
                </a:solidFill>
              </a:rPr>
              <a:t>DATA TYPES IN PYTHON ARE DYNAMIC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000" b="1">
              <a:solidFill>
                <a:srgbClr val="0070C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The term </a:t>
            </a:r>
            <a:r>
              <a:rPr lang="en-US" sz="2000" b="1" u="sng">
                <a:solidFill>
                  <a:srgbClr val="C00000"/>
                </a:solidFill>
              </a:rPr>
              <a:t>dynamic</a:t>
            </a:r>
            <a:r>
              <a:rPr lang="en-US" sz="2000">
                <a:solidFill>
                  <a:schemeClr val="dk1"/>
                </a:solidFill>
              </a:rPr>
              <a:t> means that we can assign different values to the same variable at different points of time.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Python will dynamically change the type of variable as per the value given.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Bookman Old Style"/>
              <a:buNone/>
            </a:pPr>
            <a:r>
              <a:rPr lang="en-US" sz="4800" b="1">
                <a:solidFill>
                  <a:srgbClr val="C00000"/>
                </a:solidFill>
              </a:rPr>
              <a:t>str( ) </a:t>
            </a:r>
            <a:r>
              <a:rPr lang="en-US" sz="4800" b="1"/>
              <a:t>Examples</a:t>
            </a:r>
            <a:endParaRPr/>
          </a:p>
        </p:txBody>
      </p:sp>
      <p:sp>
        <p:nvSpPr>
          <p:cNvPr id="581" name="Google Shape;581;p7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str(1)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‘1’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str(5)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‘5’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str(2.5)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‘2.5’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str(True)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‘True’</a:t>
            </a:r>
            <a:endParaRPr sz="2000">
              <a:solidFill>
                <a:srgbClr val="0070C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3"/>
          <p:cNvSpPr txBox="1">
            <a:spLocks noGrp="1"/>
          </p:cNvSpPr>
          <p:nvPr>
            <p:ph type="title"/>
          </p:nvPr>
        </p:nvSpPr>
        <p:spPr>
          <a:xfrm>
            <a:off x="3259666" y="2310136"/>
            <a:ext cx="5711806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0"/>
              <a:buFont typeface="Arial"/>
              <a:buNone/>
            </a:pPr>
            <a:r>
              <a:rPr lang="en-US" sz="8000"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Very Important Points</a:t>
            </a:r>
            <a:endParaRPr sz="4400"/>
          </a:p>
        </p:txBody>
      </p: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153" name="Google Shape;153;p9" descr="datatype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9250" y="2122200"/>
            <a:ext cx="9886426" cy="41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9"/>
          <p:cNvSpPr/>
          <p:nvPr/>
        </p:nvSpPr>
        <p:spPr>
          <a:xfrm>
            <a:off x="7441035" y="2122190"/>
            <a:ext cx="3280095" cy="1742346"/>
          </a:xfrm>
          <a:prstGeom prst="cloudCallout">
            <a:avLst>
              <a:gd name="adj1" fmla="val -103004"/>
              <a:gd name="adj2" fmla="val -4050"/>
            </a:avLst>
          </a:prstGeom>
          <a:solidFill>
            <a:srgbClr val="D16349"/>
          </a:solidFill>
          <a:ln w="11425" cap="flat" cmpd="sng">
            <a:solidFill>
              <a:srgbClr val="98483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Georgia"/>
              <a:buNone/>
            </a:pPr>
            <a:r>
              <a:rPr lang="en-US" sz="1800" b="1" i="0" u="none" strike="noStrike" cap="none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type() </a:t>
            </a:r>
            <a:r>
              <a:rPr lang="en-US" sz="18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is a built –in function and it returns the </a:t>
            </a:r>
            <a:r>
              <a:rPr lang="en-US" sz="1800" b="1" i="0" u="none" strike="noStrike" cap="none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data type </a:t>
            </a:r>
            <a:r>
              <a:rPr lang="en-US" sz="18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of the  variable</a:t>
            </a:r>
            <a:endParaRPr sz="1800" b="1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Google Shape;155;p9"/>
          <p:cNvSpPr/>
          <p:nvPr/>
        </p:nvSpPr>
        <p:spPr>
          <a:xfrm>
            <a:off x="6954474" y="3988645"/>
            <a:ext cx="3968272" cy="2118539"/>
          </a:xfrm>
          <a:prstGeom prst="cloudCallout">
            <a:avLst>
              <a:gd name="adj1" fmla="val -4618"/>
              <a:gd name="adj2" fmla="val 45630"/>
            </a:avLst>
          </a:prstGeom>
          <a:solidFill>
            <a:srgbClr val="D16349"/>
          </a:solidFill>
          <a:ln w="11425" cap="flat" cmpd="sng">
            <a:solidFill>
              <a:srgbClr val="98483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Another important observation we can make is that in Python </a:t>
            </a:r>
            <a:r>
              <a:rPr lang="en-US" sz="1600" b="1" i="0" u="none" strike="noStrike" cap="none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all the data types are implementted as </a:t>
            </a:r>
            <a:r>
              <a:rPr lang="en-US" sz="1600" b="1" i="0" u="none" strike="noStrike" cap="none">
                <a:solidFill>
                  <a:srgbClr val="00B0F0"/>
                </a:solidFill>
                <a:latin typeface="Georgia"/>
                <a:ea typeface="Georgia"/>
                <a:cs typeface="Georgia"/>
                <a:sym typeface="Georgia"/>
              </a:rPr>
              <a:t>classes </a:t>
            </a:r>
            <a:r>
              <a:rPr lang="en-US" sz="1600" b="1" i="0" u="none" strike="noStrike" cap="none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and all variables are </a:t>
            </a:r>
            <a:r>
              <a:rPr lang="en-US" sz="1600" b="1" i="0" u="none" strike="noStrike" cap="none">
                <a:solidFill>
                  <a:srgbClr val="00B0F0"/>
                </a:solidFill>
                <a:latin typeface="Georgia"/>
                <a:ea typeface="Georgia"/>
                <a:cs typeface="Georgia"/>
                <a:sym typeface="Georgia"/>
              </a:rPr>
              <a:t>object</a:t>
            </a:r>
            <a:endParaRPr sz="1600" b="1" i="0" u="none" strike="noStrike" cap="none">
              <a:solidFill>
                <a:srgbClr val="00B0F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Very Important Points</a:t>
            </a:r>
            <a:endParaRPr sz="4400"/>
          </a:p>
        </p:txBody>
      </p:sp>
      <p:sp>
        <p:nvSpPr>
          <p:cNvPr id="161" name="Google Shape;161;p10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AutoNum type="arabicPeriod" startAt="2"/>
            </a:pPr>
            <a:r>
              <a:rPr lang="en-US" sz="2000" b="1">
                <a:solidFill>
                  <a:srgbClr val="0070C0"/>
                </a:solidFill>
              </a:rPr>
              <a:t>SIZE OF THE DATA TYPE IS ALSO DYNAMICALLY MANAGED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endParaRPr sz="2000" b="1">
              <a:solidFill>
                <a:srgbClr val="0070C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In </a:t>
            </a:r>
            <a:r>
              <a:rPr lang="en-US" sz="2000" b="1">
                <a:solidFill>
                  <a:srgbClr val="C00000"/>
                </a:solidFill>
              </a:rPr>
              <a:t>Python</a:t>
            </a:r>
            <a:r>
              <a:rPr lang="en-US" sz="2000">
                <a:solidFill>
                  <a:schemeClr val="dk1"/>
                </a:solidFill>
              </a:rPr>
              <a:t> the size of  </a:t>
            </a:r>
            <a:r>
              <a:rPr lang="en-US" sz="2000" b="1">
                <a:solidFill>
                  <a:srgbClr val="C00000"/>
                </a:solidFill>
              </a:rPr>
              <a:t>data types </a:t>
            </a:r>
            <a:r>
              <a:rPr lang="en-US" sz="2000">
                <a:solidFill>
                  <a:schemeClr val="dk1"/>
                </a:solidFill>
              </a:rPr>
              <a:t>is </a:t>
            </a:r>
            <a:r>
              <a:rPr lang="en-US" sz="2000" b="1">
                <a:solidFill>
                  <a:srgbClr val="7030A0"/>
                </a:solidFill>
              </a:rPr>
              <a:t>dynamically managed</a:t>
            </a:r>
            <a:endParaRPr/>
          </a:p>
          <a:p>
            <a:pPr marL="788670" lvl="1" indent="-3733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Like </a:t>
            </a:r>
            <a:r>
              <a:rPr lang="en-US" sz="2000" b="1">
                <a:solidFill>
                  <a:srgbClr val="C00000"/>
                </a:solidFill>
              </a:rPr>
              <a:t>C/C++/Java</a:t>
            </a:r>
            <a:r>
              <a:rPr lang="en-US" sz="2000">
                <a:solidFill>
                  <a:schemeClr val="dk1"/>
                </a:solidFill>
              </a:rPr>
              <a:t> language , variables in </a:t>
            </a:r>
            <a:r>
              <a:rPr lang="en-US" sz="2000" b="1">
                <a:solidFill>
                  <a:srgbClr val="C00000"/>
                </a:solidFill>
              </a:rPr>
              <a:t>Python</a:t>
            </a:r>
            <a:r>
              <a:rPr lang="en-US" sz="2000">
                <a:solidFill>
                  <a:schemeClr val="dk1"/>
                </a:solidFill>
              </a:rPr>
              <a:t> are </a:t>
            </a:r>
            <a:r>
              <a:rPr lang="en-US" sz="2000" b="1">
                <a:solidFill>
                  <a:srgbClr val="7030A0"/>
                </a:solidFill>
              </a:rPr>
              <a:t>not of fixed size</a:t>
            </a:r>
            <a:r>
              <a:rPr lang="en-US" sz="2000">
                <a:solidFill>
                  <a:schemeClr val="dk1"/>
                </a:solidFill>
              </a:rPr>
              <a:t>.</a:t>
            </a:r>
            <a:endParaRPr/>
          </a:p>
          <a:p>
            <a:pPr marL="788670" lvl="1" indent="-3733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000" b="1">
                <a:solidFill>
                  <a:srgbClr val="7030A0"/>
                </a:solidFill>
              </a:rPr>
              <a:t>Python makes them as big as required </a:t>
            </a:r>
            <a:r>
              <a:rPr lang="en-US" sz="2000">
                <a:solidFill>
                  <a:schemeClr val="dk1"/>
                </a:solidFill>
              </a:rPr>
              <a:t>on demand</a:t>
            </a:r>
            <a:endParaRPr/>
          </a:p>
          <a:p>
            <a:pPr marL="788670" lvl="1" indent="-3733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There is no question of how much memory a variable uses in </a:t>
            </a:r>
            <a:r>
              <a:rPr lang="en-US" sz="2000" b="1">
                <a:solidFill>
                  <a:srgbClr val="C00000"/>
                </a:solidFill>
              </a:rPr>
              <a:t>Python </a:t>
            </a:r>
            <a:r>
              <a:rPr lang="en-US" sz="2000">
                <a:solidFill>
                  <a:schemeClr val="dk1"/>
                </a:solidFill>
              </a:rPr>
              <a:t>because </a:t>
            </a:r>
            <a:r>
              <a:rPr lang="en-US" sz="2000" b="1">
                <a:solidFill>
                  <a:srgbClr val="7030A0"/>
                </a:solidFill>
              </a:rPr>
              <a:t>this memory increases as per the value being assigned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2845</Words>
  <Application>Microsoft Macintosh PowerPoint</Application>
  <PresentationFormat>Widescreen</PresentationFormat>
  <Paragraphs>548</Paragraphs>
  <Slides>71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Courier New</vt:lpstr>
      <vt:lpstr>Libre Franklin</vt:lpstr>
      <vt:lpstr>Arial</vt:lpstr>
      <vt:lpstr>Bookman Old Style</vt:lpstr>
      <vt:lpstr>Georgia</vt:lpstr>
      <vt:lpstr>Calibri</vt:lpstr>
      <vt:lpstr>1_RetrospectVTI</vt:lpstr>
      <vt:lpstr>Python Datatypes</vt:lpstr>
      <vt:lpstr>Today’s Agenda</vt:lpstr>
      <vt:lpstr>Basic Data Types In Python</vt:lpstr>
      <vt:lpstr>Basic Data Types In Python</vt:lpstr>
      <vt:lpstr>Basic Data Types In Python</vt:lpstr>
      <vt:lpstr>Some Very Important Points</vt:lpstr>
      <vt:lpstr>Some Very Important Points</vt:lpstr>
      <vt:lpstr>Some Very Important Points</vt:lpstr>
      <vt:lpstr>Some Very Important Points</vt:lpstr>
      <vt:lpstr>Some Very Important Points</vt:lpstr>
      <vt:lpstr>Some Very Important Points</vt:lpstr>
      <vt:lpstr>Some Very Important Points</vt:lpstr>
      <vt:lpstr>Numeric Types In Python</vt:lpstr>
      <vt:lpstr>Numeric Types In Python</vt:lpstr>
      <vt:lpstr>The float Data Type</vt:lpstr>
      <vt:lpstr>Some Important Points  About float</vt:lpstr>
      <vt:lpstr>The complex Data Type</vt:lpstr>
      <vt:lpstr>An Example</vt:lpstr>
      <vt:lpstr>Some Important Points  About complex Data Type</vt:lpstr>
      <vt:lpstr>Some Important Points  About complex Data Type</vt:lpstr>
      <vt:lpstr>Some Important Points  About complex Data Type</vt:lpstr>
      <vt:lpstr>Some Important Points  About complex Data Type</vt:lpstr>
      <vt:lpstr>The bool Data Type</vt:lpstr>
      <vt:lpstr>Some Examples</vt:lpstr>
      <vt:lpstr>Some Important Points  About bool</vt:lpstr>
      <vt:lpstr>Some Important Points  About bool</vt:lpstr>
      <vt:lpstr>Some Important Points  About bool</vt:lpstr>
      <vt:lpstr>The str Data Type</vt:lpstr>
      <vt:lpstr>Some Examples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Accessing Individual Characters  In String</vt:lpstr>
      <vt:lpstr>Accessing Individual Characters  In String</vt:lpstr>
      <vt:lpstr>Accessing Individual Characters  In String</vt:lpstr>
      <vt:lpstr>Accessing Individual Characters  In String</vt:lpstr>
      <vt:lpstr>Accessing Individual Characters  In String</vt:lpstr>
      <vt:lpstr>Accessing Individual Characters  In String</vt:lpstr>
      <vt:lpstr>Type Conversion</vt:lpstr>
      <vt:lpstr>Implicit Conversion</vt:lpstr>
      <vt:lpstr>Example Of  Implicit Conversion</vt:lpstr>
      <vt:lpstr>Another Example </vt:lpstr>
      <vt:lpstr>Explicit Type Conversion</vt:lpstr>
      <vt:lpstr>Explicit Type Conversion</vt:lpstr>
      <vt:lpstr>Explicit Type Conversion  Functions In Python</vt:lpstr>
      <vt:lpstr>The int( ) Function</vt:lpstr>
      <vt:lpstr>int( ) Examples</vt:lpstr>
      <vt:lpstr>int( ) Examples</vt:lpstr>
      <vt:lpstr>Solution To The  Previous Problem</vt:lpstr>
      <vt:lpstr>The float( ) Function</vt:lpstr>
      <vt:lpstr>float( ) Examples</vt:lpstr>
      <vt:lpstr>float( ) Examples</vt:lpstr>
      <vt:lpstr>The complex( ) Function</vt:lpstr>
      <vt:lpstr>complex ( ) Examples</vt:lpstr>
      <vt:lpstr>complex( ) Examples</vt:lpstr>
      <vt:lpstr>The bool ( ) Function</vt:lpstr>
      <vt:lpstr>The bool ( ) Function</vt:lpstr>
      <vt:lpstr>bool( ) Examples</vt:lpstr>
      <vt:lpstr>bool( ) Examples</vt:lpstr>
      <vt:lpstr>bool( ) Examples</vt:lpstr>
      <vt:lpstr>The str( ) Function</vt:lpstr>
      <vt:lpstr>str( ) Examples</vt:lpstr>
      <vt:lpstr>str( ) Examples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Datatypes</dc:title>
  <dc:creator>sunny savita</dc:creator>
  <cp:lastModifiedBy>Admin</cp:lastModifiedBy>
  <cp:revision>3</cp:revision>
  <dcterms:created xsi:type="dcterms:W3CDTF">2022-12-01T03:32:31Z</dcterms:created>
  <dcterms:modified xsi:type="dcterms:W3CDTF">2024-03-02T09:01:37Z</dcterms:modified>
</cp:coreProperties>
</file>