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12192000" cy="6858000"/>
  <p:notesSz cx="6858000" cy="9144000"/>
  <p:embeddedFontLst>
    <p:embeddedFont>
      <p:font typeface="Bookman Old Style" panose="02050604050505020204" pitchFamily="18" charset="0"/>
      <p:regular r:id="rId74"/>
      <p:bold r:id="rId75"/>
      <p:italic r:id="rId76"/>
      <p:boldItalic r:id="rId77"/>
    </p:embeddedFont>
    <p:embeddedFont>
      <p:font typeface="Georgia" panose="02040502050405020303" pitchFamily="18" charset="0"/>
      <p:regular r:id="rId78"/>
      <p:bold r:id="rId79"/>
      <p:italic r:id="rId80"/>
      <p:boldItalic r:id="rId81"/>
    </p:embeddedFont>
    <p:embeddedFont>
      <p:font typeface="Libre Franklin" pitchFamily="2" charset="77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jjey13KdLCQ96To0O9/tT2EKq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8"/>
  </p:normalViewPr>
  <p:slideViewPr>
    <p:cSldViewPr snapToGrid="0">
      <p:cViewPr varScale="1">
        <p:scale>
          <a:sx n="102" d="100"/>
          <a:sy n="102" d="100"/>
        </p:scale>
        <p:origin x="216" y="49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" name="Google Shape;18;p75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7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8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8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7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7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7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 Datatypes</a:t>
            </a:r>
            <a:endParaRPr/>
          </a:p>
        </p:txBody>
      </p:sp>
      <p:cxnSp>
        <p:nvCxnSpPr>
          <p:cNvPr id="99" name="Google Shape;99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l="33843" r="33954"/>
          <a:stretch/>
        </p:blipFill>
        <p:spPr>
          <a:xfrm>
            <a:off x="-1" y="0"/>
            <a:ext cx="3699933" cy="685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241800" y="4682919"/>
            <a:ext cx="6096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Sunday, 3 March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Mayank Aggarwal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starts with </a:t>
            </a:r>
            <a:r>
              <a:rPr lang="en-US" sz="2000" b="1">
                <a:solidFill>
                  <a:srgbClr val="7030A0"/>
                </a:solidFill>
              </a:rPr>
              <a:t>initial size </a:t>
            </a:r>
            <a:r>
              <a:rPr lang="en-US" sz="2000">
                <a:solidFill>
                  <a:schemeClr val="dk1"/>
                </a:solidFill>
              </a:rPr>
              <a:t>for a variable and then increases its size as needed up to the </a:t>
            </a:r>
            <a:r>
              <a:rPr lang="en-US" sz="2000" b="1">
                <a:solidFill>
                  <a:srgbClr val="C00000"/>
                </a:solidFill>
              </a:rPr>
              <a:t>RAM limit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initial size for </a:t>
            </a:r>
            <a:r>
              <a:rPr lang="en-US" sz="2000" b="1">
                <a:solidFill>
                  <a:srgbClr val="7030A0"/>
                </a:solidFill>
              </a:rPr>
              <a:t>int</a:t>
            </a:r>
            <a:r>
              <a:rPr lang="en-US" sz="2000">
                <a:solidFill>
                  <a:schemeClr val="dk1"/>
                </a:solidFill>
              </a:rPr>
              <a:t> is </a:t>
            </a:r>
            <a:r>
              <a:rPr lang="en-US" sz="2000" b="1">
                <a:solidFill>
                  <a:srgbClr val="7030A0"/>
                </a:solidFill>
              </a:rPr>
              <a:t>24 bytes </a:t>
            </a:r>
            <a:r>
              <a:rPr lang="en-US" sz="2000">
                <a:solidFill>
                  <a:schemeClr val="dk1"/>
                </a:solidFill>
              </a:rPr>
              <a:t>and then increases as the value is increased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If we want to check the size of a variable , then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provides us a function called </a:t>
            </a:r>
            <a:r>
              <a:rPr lang="en-US" sz="2000" b="1">
                <a:solidFill>
                  <a:srgbClr val="7030A0"/>
                </a:solidFill>
              </a:rPr>
              <a:t>getsizeof() 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is available in a module called </a:t>
            </a:r>
            <a:r>
              <a:rPr lang="en-US" sz="2000" b="1">
                <a:solidFill>
                  <a:srgbClr val="7030A0"/>
                </a:solidFill>
              </a:rPr>
              <a:t>sys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Very Important Points</a:t>
            </a:r>
            <a:endParaRPr/>
          </a:p>
        </p:txBody>
      </p:sp>
      <p:pic>
        <p:nvPicPr>
          <p:cNvPr id="173" name="Google Shape;17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0933" y="2108200"/>
            <a:ext cx="6550500" cy="3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 startAt="3"/>
            </a:pPr>
            <a:r>
              <a:rPr lang="en-US" sz="20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Third important rule to remember is that  ,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data types like </a:t>
            </a:r>
            <a:r>
              <a:rPr lang="en-US" sz="2000" b="1">
                <a:solidFill>
                  <a:srgbClr val="C00000"/>
                </a:solidFill>
              </a:rPr>
              <a:t>integers</a:t>
            </a:r>
            <a:r>
              <a:rPr lang="en-US" sz="2000">
                <a:solidFill>
                  <a:schemeClr val="dk1"/>
                </a:solidFill>
              </a:rPr>
              <a:t> don’t have any range i.e. </a:t>
            </a:r>
            <a:r>
              <a:rPr lang="en-US" sz="2000" b="1">
                <a:solidFill>
                  <a:srgbClr val="7030A0"/>
                </a:solidFill>
              </a:rPr>
              <a:t>they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Like C /C++ /Java they don’t have max or min value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So an </a:t>
            </a:r>
            <a:r>
              <a:rPr lang="en-US" sz="2000" b="1">
                <a:solidFill>
                  <a:srgbClr val="7030A0"/>
                </a:solidFill>
              </a:rPr>
              <a:t>int </a:t>
            </a:r>
            <a:r>
              <a:rPr lang="en-US" sz="2000">
                <a:solidFill>
                  <a:schemeClr val="dk1"/>
                </a:solidFill>
              </a:rPr>
              <a:t>variable can store </a:t>
            </a:r>
            <a:r>
              <a:rPr lang="en-US" sz="2000" b="1">
                <a:solidFill>
                  <a:srgbClr val="7030A0"/>
                </a:solidFill>
              </a:rPr>
              <a:t>as many digits as we want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As previously mentioned , Python supports </a:t>
            </a:r>
            <a:r>
              <a:rPr lang="en-US" sz="2000" b="1">
                <a:solidFill>
                  <a:srgbClr val="C00000"/>
                </a:solidFill>
              </a:rPr>
              <a:t>3 numeric types: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: Used for storing integer numbers without any fractional part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: Used for storing fractional numbers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complex</a:t>
            </a:r>
            <a:r>
              <a:rPr lang="en-US" sz="2000"/>
              <a:t>: Used for storing complex numbers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u="sng"/>
              <a:t>EXAMPLES OF </a:t>
            </a:r>
            <a:r>
              <a:rPr lang="en-US" sz="1800" b="1" u="sng">
                <a:solidFill>
                  <a:srgbClr val="C00000"/>
                </a:solidFill>
              </a:rPr>
              <a:t>int </a:t>
            </a:r>
            <a:r>
              <a:rPr lang="en-US" sz="1800" b="1" u="sng"/>
              <a:t>TYPE: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r>
              <a:rPr lang="en-US" sz="1800" b="1">
                <a:solidFill>
                  <a:srgbClr val="7030A0"/>
                </a:solidFill>
              </a:rPr>
              <a:t>a=10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b=256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c=-4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print(a)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print(b)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print(c)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float Data Type</a:t>
            </a:r>
            <a:endParaRPr sz="4400"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supports </a:t>
            </a:r>
            <a:r>
              <a:rPr lang="en-US" sz="1800" b="1">
                <a:solidFill>
                  <a:srgbClr val="C00000"/>
                </a:solidFill>
              </a:rPr>
              <a:t>floating-point real values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 values are specified with a </a:t>
            </a:r>
            <a:r>
              <a:rPr lang="en-US" sz="1800" b="1">
                <a:solidFill>
                  <a:srgbClr val="C00000"/>
                </a:solidFill>
              </a:rPr>
              <a:t>decimal point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So </a:t>
            </a:r>
            <a:r>
              <a:rPr lang="en-US" sz="1800" b="1">
                <a:solidFill>
                  <a:srgbClr val="C00000"/>
                </a:solidFill>
              </a:rPr>
              <a:t>2.5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3.14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6.9</a:t>
            </a:r>
            <a:r>
              <a:rPr lang="en-US" sz="1800">
                <a:solidFill>
                  <a:schemeClr val="dk1"/>
                </a:solidFill>
              </a:rPr>
              <a:t> etc are all examples of </a:t>
            </a:r>
            <a:r>
              <a:rPr lang="en-US" sz="1800" b="1">
                <a:solidFill>
                  <a:srgbClr val="C00000"/>
                </a:solidFill>
              </a:rPr>
              <a:t>float </a:t>
            </a:r>
            <a:r>
              <a:rPr lang="en-US" sz="1800">
                <a:solidFill>
                  <a:schemeClr val="dk1"/>
                </a:solidFill>
              </a:rPr>
              <a:t>data type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double data type of other languages like </a:t>
            </a:r>
            <a:r>
              <a:rPr lang="en-US" sz="1800" b="1">
                <a:solidFill>
                  <a:srgbClr val="C00000"/>
                </a:solidFill>
              </a:rPr>
              <a:t>Java/C</a:t>
            </a:r>
            <a:r>
              <a:rPr lang="en-US" sz="1800">
                <a:solidFill>
                  <a:schemeClr val="dk1"/>
                </a:solidFill>
              </a:rPr>
              <a:t> , float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has a precision of </a:t>
            </a:r>
            <a:r>
              <a:rPr lang="en-US" sz="1800" b="1">
                <a:solidFill>
                  <a:srgbClr val="C00000"/>
                </a:solidFill>
              </a:rPr>
              <a:t>16 digits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float</a:t>
            </a:r>
            <a:endParaRPr sz="440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 values can also be represented as </a:t>
            </a:r>
            <a:r>
              <a:rPr lang="en-US" sz="1800" b="1">
                <a:solidFill>
                  <a:srgbClr val="C00000"/>
                </a:solidFill>
              </a:rPr>
              <a:t>exponential </a:t>
            </a:r>
            <a:r>
              <a:rPr lang="en-US" sz="1800">
                <a:solidFill>
                  <a:schemeClr val="dk1"/>
                </a:solidFill>
              </a:rPr>
              <a:t>values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Exponential notation is a scientific notation which is represented using </a:t>
            </a:r>
            <a:r>
              <a:rPr lang="en-US" sz="1800" b="1">
                <a:solidFill>
                  <a:srgbClr val="C00000"/>
                </a:solidFill>
              </a:rPr>
              <a:t>e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E</a:t>
            </a:r>
            <a:r>
              <a:rPr lang="en-US" sz="1800">
                <a:solidFill>
                  <a:schemeClr val="dk1"/>
                </a:solidFill>
              </a:rPr>
              <a:t> followed by an integer and it means to the </a:t>
            </a:r>
            <a:r>
              <a:rPr lang="en-US" sz="1800" b="1">
                <a:solidFill>
                  <a:srgbClr val="C00000"/>
                </a:solidFill>
              </a:rPr>
              <a:t>power of 10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04" name="Google Shape;204;p17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1948" y="3988646"/>
            <a:ext cx="6286544" cy="104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complex Data Type</a:t>
            </a:r>
            <a:endParaRPr sz="4400"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Complex numbers are written in the form, </a:t>
            </a:r>
            <a:r>
              <a:rPr lang="en-US" sz="1900" b="1">
                <a:solidFill>
                  <a:srgbClr val="C00000"/>
                </a:solidFill>
              </a:rPr>
              <a:t>x + yj</a:t>
            </a:r>
            <a:r>
              <a:rPr lang="en-US" sz="1900">
                <a:solidFill>
                  <a:schemeClr val="dk1"/>
                </a:solidFill>
              </a:rPr>
              <a:t>, where</a:t>
            </a:r>
            <a:r>
              <a:rPr lang="en-US" sz="1900" b="1">
                <a:solidFill>
                  <a:srgbClr val="C00000"/>
                </a:solidFill>
              </a:rPr>
              <a:t> x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real part </a:t>
            </a:r>
            <a:r>
              <a:rPr lang="en-US" sz="1900">
                <a:solidFill>
                  <a:schemeClr val="dk1"/>
                </a:solidFill>
              </a:rPr>
              <a:t>and</a:t>
            </a:r>
            <a:r>
              <a:rPr lang="en-US" sz="1900" b="1">
                <a:solidFill>
                  <a:srgbClr val="C00000"/>
                </a:solidFill>
              </a:rPr>
              <a:t> y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imaginary part</a:t>
            </a:r>
            <a:r>
              <a:rPr lang="en-US" sz="1900">
                <a:solidFill>
                  <a:schemeClr val="dk1"/>
                </a:solidFill>
              </a:rPr>
              <a:t>. 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For example: </a:t>
            </a:r>
            <a:r>
              <a:rPr lang="en-US" sz="1900" b="1">
                <a:solidFill>
                  <a:srgbClr val="C00000"/>
                </a:solidFill>
              </a:rPr>
              <a:t>4+3j</a:t>
            </a:r>
            <a:r>
              <a:rPr lang="en-US" sz="1900">
                <a:solidFill>
                  <a:schemeClr val="dk1"/>
                </a:solidFill>
              </a:rPr>
              <a:t> , </a:t>
            </a:r>
            <a:r>
              <a:rPr lang="en-US" sz="1900" b="1">
                <a:solidFill>
                  <a:srgbClr val="C00000"/>
                </a:solidFill>
              </a:rPr>
              <a:t>12+1j</a:t>
            </a:r>
            <a:r>
              <a:rPr lang="en-US" sz="1900">
                <a:solidFill>
                  <a:schemeClr val="dk1"/>
                </a:solidFill>
              </a:rPr>
              <a:t> etc</a:t>
            </a: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The letter</a:t>
            </a:r>
            <a:r>
              <a:rPr lang="en-US" sz="1900" b="1">
                <a:solidFill>
                  <a:srgbClr val="C00000"/>
                </a:solidFill>
              </a:rPr>
              <a:t> j </a:t>
            </a:r>
            <a:r>
              <a:rPr lang="en-US" sz="1900">
                <a:solidFill>
                  <a:schemeClr val="dk1"/>
                </a:solidFill>
              </a:rPr>
              <a:t>is called </a:t>
            </a:r>
            <a:r>
              <a:rPr lang="en-US" sz="1900" b="1">
                <a:solidFill>
                  <a:srgbClr val="C00000"/>
                </a:solidFill>
              </a:rPr>
              <a:t>unit imaginary number.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 b="1">
              <a:solidFill>
                <a:srgbClr val="C00000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</a:t>
            </a:r>
            <a:r>
              <a:rPr lang="en-US" sz="1900" b="1">
                <a:solidFill>
                  <a:srgbClr val="C00000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denotes the value of </a:t>
            </a:r>
            <a:r>
              <a:rPr lang="en-US" sz="1900" b="1">
                <a:solidFill>
                  <a:srgbClr val="C00000"/>
                </a:solidFill>
              </a:rPr>
              <a:t>√-1</a:t>
            </a:r>
            <a:r>
              <a:rPr lang="en-US" sz="1900">
                <a:solidFill>
                  <a:schemeClr val="dk1"/>
                </a:solidFill>
              </a:rPr>
              <a:t> , i.e </a:t>
            </a:r>
            <a:r>
              <a:rPr lang="en-US" sz="1900" b="1">
                <a:solidFill>
                  <a:srgbClr val="C00000"/>
                </a:solidFill>
              </a:rPr>
              <a:t>j²</a:t>
            </a:r>
            <a:r>
              <a:rPr lang="en-US" sz="1900">
                <a:solidFill>
                  <a:schemeClr val="dk1"/>
                </a:solidFill>
              </a:rPr>
              <a:t> denotes </a:t>
            </a:r>
            <a:r>
              <a:rPr lang="en-US" sz="1900" b="1">
                <a:solidFill>
                  <a:srgbClr val="C00000"/>
                </a:solidFill>
              </a:rPr>
              <a:t>-1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 Example</a:t>
            </a:r>
            <a:endParaRPr sz="4400"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17" name="Google Shape;217;p19" descr="datatype2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66" y="2108198"/>
            <a:ext cx="9937650" cy="3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For representing the </a:t>
            </a:r>
            <a:r>
              <a:rPr lang="en-US" sz="1800" b="1">
                <a:solidFill>
                  <a:srgbClr val="C00000"/>
                </a:solidFill>
              </a:rPr>
              <a:t>unit imaginary number </a:t>
            </a:r>
            <a:r>
              <a:rPr lang="en-US" sz="1800">
                <a:solidFill>
                  <a:schemeClr val="dk1"/>
                </a:solidFill>
              </a:rPr>
              <a:t>we are only allowed to use the letter</a:t>
            </a:r>
            <a:r>
              <a:rPr lang="en-US" sz="1800" b="1">
                <a:solidFill>
                  <a:srgbClr val="C00000"/>
                </a:solidFill>
              </a:rPr>
              <a:t> j </a:t>
            </a:r>
            <a:r>
              <a:rPr lang="en-US" sz="1800" b="1">
                <a:solidFill>
                  <a:schemeClr val="dk1"/>
                </a:solidFill>
              </a:rPr>
              <a:t>(</a:t>
            </a:r>
            <a:r>
              <a:rPr lang="en-US" sz="1800" b="1">
                <a:solidFill>
                  <a:srgbClr val="7030A0"/>
                </a:solidFill>
              </a:rPr>
              <a:t>both upper and lower case are allowed</a:t>
            </a:r>
            <a:r>
              <a:rPr lang="en-US" sz="1800" b="1">
                <a:solidFill>
                  <a:schemeClr val="dk1"/>
                </a:solidFill>
              </a:rPr>
              <a:t>).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Any other letter if used will generate error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24" name="Google Shape;224;p20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627" y="3896700"/>
            <a:ext cx="6869825" cy="197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Today’s Agenda</a:t>
            </a:r>
            <a:endParaRPr sz="480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Basic Data Types In Python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Numeric Types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Different Types Of Integers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float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complex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bool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str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649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800">
              <a:solidFill>
                <a:schemeClr val="dk1"/>
              </a:solidFill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The letter </a:t>
            </a:r>
            <a:r>
              <a:rPr lang="en-US" sz="1800" b="1">
                <a:solidFill>
                  <a:srgbClr val="C00000"/>
                </a:solidFill>
              </a:rPr>
              <a:t>j</a:t>
            </a:r>
            <a:r>
              <a:rPr lang="en-US" sz="1800">
                <a:solidFill>
                  <a:schemeClr val="dk1"/>
                </a:solidFill>
              </a:rPr>
              <a:t> , should only appear in suffix , not in prefix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31" name="Google Shape;231;p21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878337"/>
            <a:ext cx="7929618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parts are allowed to be </a:t>
            </a:r>
            <a:r>
              <a:rPr lang="en-US" sz="1800" b="1">
                <a:solidFill>
                  <a:srgbClr val="C00000"/>
                </a:solidFill>
              </a:rPr>
              <a:t>integers</a:t>
            </a:r>
            <a:r>
              <a:rPr lang="en-US" sz="1800">
                <a:solidFill>
                  <a:schemeClr val="dk1"/>
                </a:solidFill>
              </a:rPr>
              <a:t> as well as </a:t>
            </a:r>
            <a:r>
              <a:rPr lang="en-US" sz="1800" b="1">
                <a:solidFill>
                  <a:srgbClr val="C00000"/>
                </a:solidFill>
              </a:rPr>
              <a:t>floats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38" name="Google Shape;238;p22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801" y="2801107"/>
            <a:ext cx="7453731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display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 separately by using the attributes of complex types called </a:t>
            </a:r>
            <a:r>
              <a:rPr lang="en-US" sz="1800" b="1">
                <a:solidFill>
                  <a:srgbClr val="7030A0"/>
                </a:solidFill>
              </a:rPr>
              <a:t>“real” </a:t>
            </a:r>
            <a:r>
              <a:rPr lang="en-US" sz="1800">
                <a:solidFill>
                  <a:schemeClr val="dk1"/>
                </a:solidFill>
              </a:rPr>
              <a:t>and </a:t>
            </a:r>
            <a:r>
              <a:rPr lang="en-US" sz="1800" b="1">
                <a:solidFill>
                  <a:srgbClr val="7030A0"/>
                </a:solidFill>
              </a:rPr>
              <a:t>“imag”.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Don’t think </a:t>
            </a:r>
            <a:r>
              <a:rPr lang="en-US" sz="1800" b="1">
                <a:solidFill>
                  <a:srgbClr val="7030A0"/>
                </a:solidFill>
              </a:rPr>
              <a:t>real </a:t>
            </a:r>
            <a:r>
              <a:rPr lang="en-US" sz="1800">
                <a:solidFill>
                  <a:schemeClr val="dk1"/>
                </a:solidFill>
              </a:rPr>
              <a:t>and</a:t>
            </a:r>
            <a:r>
              <a:rPr lang="en-US" sz="1800" b="1">
                <a:solidFill>
                  <a:srgbClr val="7030A0"/>
                </a:solidFill>
              </a:rPr>
              <a:t> imag </a:t>
            </a:r>
            <a:r>
              <a:rPr lang="en-US" sz="1800">
                <a:solidFill>
                  <a:schemeClr val="dk1"/>
                </a:solidFill>
              </a:rPr>
              <a:t>are functions , rather they are </a:t>
            </a:r>
            <a:r>
              <a:rPr lang="en-US" sz="1800" b="1">
                <a:solidFill>
                  <a:srgbClr val="C00000"/>
                </a:solidFill>
              </a:rPr>
              <a:t>attributes/properties</a:t>
            </a:r>
            <a:r>
              <a:rPr lang="en-US" sz="1800">
                <a:solidFill>
                  <a:schemeClr val="dk1"/>
                </a:solidFill>
              </a:rPr>
              <a:t> of </a:t>
            </a:r>
            <a:r>
              <a:rPr lang="en-US" sz="1800" b="1">
                <a:solidFill>
                  <a:srgbClr val="C00000"/>
                </a:solidFill>
              </a:rPr>
              <a:t>complex data type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45" name="Google Shape;245;p23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068" y="2966404"/>
            <a:ext cx="5503484" cy="134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bool Data Type</a:t>
            </a:r>
            <a:endParaRPr sz="4400"/>
          </a:p>
        </p:txBody>
      </p: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 Python , to represent </a:t>
            </a:r>
            <a:r>
              <a:rPr lang="en-US" sz="1800" b="1">
                <a:solidFill>
                  <a:srgbClr val="C00000"/>
                </a:solidFill>
              </a:rPr>
              <a:t>Boolean</a:t>
            </a:r>
            <a:r>
              <a:rPr lang="en-US" sz="1800">
                <a:solidFill>
                  <a:schemeClr val="dk1"/>
                </a:solidFill>
              </a:rPr>
              <a:t> values we have </a:t>
            </a:r>
            <a:r>
              <a:rPr lang="en-US" sz="1800" b="1">
                <a:solidFill>
                  <a:srgbClr val="C00000"/>
                </a:solidFill>
              </a:rPr>
              <a:t>bool data type.</a:t>
            </a:r>
            <a:endParaRPr sz="1800" b="1">
              <a:solidFill>
                <a:srgbClr val="C00000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bool data type </a:t>
            </a:r>
            <a:r>
              <a:rPr lang="en-US" sz="1800">
                <a:solidFill>
                  <a:schemeClr val="dk1"/>
                </a:solidFill>
              </a:rPr>
              <a:t>can be one of two values, either 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 or 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use Booleans in programming to make comparisons and to control the flow of the program.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Examples</a:t>
            </a:r>
            <a:endParaRPr sz="4400"/>
          </a:p>
        </p:txBody>
      </p:sp>
      <p:pic>
        <p:nvPicPr>
          <p:cNvPr id="257" name="Google Shape;25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070259"/>
            <a:ext cx="3792041" cy="121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353752"/>
            <a:ext cx="3859102" cy="117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are </a:t>
            </a:r>
            <a:r>
              <a:rPr lang="en-US" sz="1800" b="1">
                <a:solidFill>
                  <a:srgbClr val="7030A0"/>
                </a:solidFill>
              </a:rPr>
              <a:t>keywords</a:t>
            </a:r>
            <a:r>
              <a:rPr lang="en-US" sz="1800">
                <a:solidFill>
                  <a:schemeClr val="dk1"/>
                </a:solidFill>
              </a:rPr>
              <a:t> , so case sensitivity must be remembered while assigning them otherwise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will give 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3132084"/>
            <a:ext cx="6145301" cy="17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All test conditions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return the result as </a:t>
            </a:r>
            <a:r>
              <a:rPr lang="en-US" sz="1800" b="1">
                <a:solidFill>
                  <a:srgbClr val="C00000"/>
                </a:solidFill>
              </a:rPr>
              <a:t>bool </a:t>
            </a:r>
            <a:r>
              <a:rPr lang="en-US" sz="1800">
                <a:solidFill>
                  <a:schemeClr val="dk1"/>
                </a:solidFill>
              </a:rPr>
              <a:t>which could be either 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749040"/>
            <a:ext cx="4426080" cy="14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442504"/>
            <a:ext cx="4426080" cy="142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097280" y="2150816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To understand the next point , try to guess the output of the following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3047301" y="2830933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4523763" y="2973546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1386280" y="2728074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b=False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c=a+b</a:t>
            </a:r>
            <a:endParaRPr sz="1800" b="1" i="0" u="none" strike="noStrike" cap="none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print(c)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097280" y="4463633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above outputs make it clear that internally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stores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</a:t>
            </a:r>
            <a:r>
              <a:rPr lang="en-US" sz="1800" b="1" u="sng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integers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with the value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respectively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str Data Type</a:t>
            </a:r>
            <a:endParaRPr sz="4400"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any other language ,  In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a</a:t>
            </a:r>
            <a:r>
              <a:rPr lang="en-US" sz="1800" b="1">
                <a:solidFill>
                  <a:srgbClr val="C00000"/>
                </a:solidFill>
              </a:rPr>
              <a:t> String </a:t>
            </a:r>
            <a:r>
              <a:rPr lang="en-US" sz="1800">
                <a:solidFill>
                  <a:schemeClr val="dk1"/>
                </a:solidFill>
              </a:rPr>
              <a:t>is sequence of characters. </a:t>
            </a: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have a </a:t>
            </a:r>
            <a:r>
              <a:rPr lang="en-US" sz="1800" b="1">
                <a:solidFill>
                  <a:srgbClr val="C00000"/>
                </a:solidFill>
              </a:rPr>
              <a:t>char data type</a:t>
            </a:r>
            <a:r>
              <a:rPr lang="en-US" sz="1800">
                <a:solidFill>
                  <a:schemeClr val="dk1"/>
                </a:solidFill>
              </a:rPr>
              <a:t>, unlike </a:t>
            </a:r>
            <a:r>
              <a:rPr lang="en-US" sz="1800" b="1">
                <a:solidFill>
                  <a:srgbClr val="C00000"/>
                </a:solidFill>
              </a:rPr>
              <a:t>C/C++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Java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use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to represent strings.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However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recommends to use </a:t>
            </a:r>
            <a:r>
              <a:rPr lang="en-US" sz="1800" b="1">
                <a:solidFill>
                  <a:srgbClr val="C00000"/>
                </a:solidFill>
              </a:rPr>
              <a:t>single quotes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Examples</a:t>
            </a:r>
            <a:endParaRPr sz="4000"/>
          </a:p>
        </p:txBody>
      </p:sp>
      <p:pic>
        <p:nvPicPr>
          <p:cNvPr id="295" name="Google Shape;295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51" y="2009192"/>
            <a:ext cx="3932261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3537702"/>
            <a:ext cx="3859102" cy="109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/>
        </p:nvSpPr>
        <p:spPr>
          <a:xfrm>
            <a:off x="1008775" y="5079525"/>
            <a:ext cx="100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data type used by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internally for storing Strings is 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</a:t>
            </a:r>
            <a:endParaRPr sz="1800" b="1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4482" y="2172747"/>
            <a:ext cx="3859102" cy="108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Although a </a:t>
            </a:r>
            <a:r>
              <a:rPr lang="en-US" sz="2000" b="1">
                <a:solidFill>
                  <a:srgbClr val="C00000"/>
                </a:solidFill>
              </a:rPr>
              <a:t>programmer is not allowed to mention the data type</a:t>
            </a:r>
            <a:r>
              <a:rPr lang="en-US" sz="2000">
                <a:solidFill>
                  <a:schemeClr val="dk1"/>
                </a:solidFill>
              </a:rPr>
              <a:t> while creating variables in his program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, but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internally allots different data types to variables depending on their declaration style and values.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Overall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has </a:t>
            </a:r>
            <a:r>
              <a:rPr lang="en-US" sz="2000" b="1">
                <a:solidFill>
                  <a:srgbClr val="C00000"/>
                </a:solidFill>
              </a:rPr>
              <a:t>14 data types </a:t>
            </a:r>
            <a:r>
              <a:rPr lang="en-US" sz="2000">
                <a:solidFill>
                  <a:schemeClr val="dk1"/>
                </a:solidFill>
              </a:rPr>
              <a:t>and these are classified into </a:t>
            </a:r>
            <a:r>
              <a:rPr lang="en-US" sz="2000" b="1">
                <a:solidFill>
                  <a:srgbClr val="C00000"/>
                </a:solidFill>
              </a:rPr>
              <a:t>6 categories.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Unlike </a:t>
            </a:r>
            <a:r>
              <a:rPr lang="en-US" sz="1800" b="1">
                <a:solidFill>
                  <a:srgbClr val="C00000"/>
                </a:solidFill>
              </a:rPr>
              <a:t>C language 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uses </a:t>
            </a:r>
            <a:r>
              <a:rPr lang="en-US" sz="1800" b="1">
                <a:solidFill>
                  <a:srgbClr val="7030A0"/>
                </a:solidFill>
              </a:rPr>
              <a:t>ASCII </a:t>
            </a:r>
            <a:r>
              <a:rPr lang="en-US" sz="1800">
                <a:solidFill>
                  <a:schemeClr val="dk1"/>
                </a:solidFill>
              </a:rPr>
              <a:t>number system for characters . It uses </a:t>
            </a:r>
            <a:r>
              <a:rPr lang="en-US" sz="1800" b="1">
                <a:solidFill>
                  <a:srgbClr val="7030A0"/>
                </a:solidFill>
              </a:rPr>
              <a:t>UNICODE </a:t>
            </a:r>
            <a:r>
              <a:rPr lang="en-US" sz="1800">
                <a:solidFill>
                  <a:schemeClr val="dk1"/>
                </a:solidFill>
              </a:rPr>
              <a:t>number system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is a number system which supports much wider range of characters compared to </a:t>
            </a:r>
            <a:r>
              <a:rPr lang="en-US" sz="1800" b="1">
                <a:solidFill>
                  <a:srgbClr val="7030A0"/>
                </a:solidFill>
              </a:rPr>
              <a:t>ASCII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As far as Python is concerned , it uses </a:t>
            </a: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to support </a:t>
            </a:r>
            <a:r>
              <a:rPr lang="en-US" sz="1800" b="1">
                <a:solidFill>
                  <a:srgbClr val="C00000"/>
                </a:solidFill>
              </a:rPr>
              <a:t>65536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characters with their numeric values ranging from </a:t>
            </a:r>
            <a:r>
              <a:rPr lang="en-US" sz="1800" b="1">
                <a:solidFill>
                  <a:srgbClr val="C00000"/>
                </a:solidFill>
              </a:rPr>
              <a:t>0</a:t>
            </a:r>
            <a:r>
              <a:rPr lang="en-US" sz="1800">
                <a:solidFill>
                  <a:schemeClr val="dk1"/>
                </a:solidFill>
              </a:rPr>
              <a:t> to </a:t>
            </a:r>
            <a:r>
              <a:rPr lang="en-US" sz="1800" b="1">
                <a:solidFill>
                  <a:srgbClr val="C00000"/>
                </a:solidFill>
              </a:rPr>
              <a:t>65535 </a:t>
            </a:r>
            <a:r>
              <a:rPr lang="en-US" sz="1800">
                <a:solidFill>
                  <a:schemeClr val="dk1"/>
                </a:solidFill>
              </a:rPr>
              <a:t>which covers almost every spoken language in the world like </a:t>
            </a:r>
            <a:r>
              <a:rPr lang="en-US" sz="1800" b="1">
                <a:solidFill>
                  <a:srgbClr val="C00000"/>
                </a:solidFill>
              </a:rPr>
              <a:t>English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Greek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Spanish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Chinese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Japanese </a:t>
            </a:r>
            <a:r>
              <a:rPr lang="en-US" sz="1800">
                <a:solidFill>
                  <a:schemeClr val="dk1"/>
                </a:solidFill>
              </a:rPr>
              <a:t>etc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Important Points </a:t>
            </a:r>
            <a:br>
              <a:rPr lang="en-US" sz="4000" b="1"/>
            </a:br>
            <a:r>
              <a:rPr lang="en-US" sz="4000" b="1"/>
              <a:t>About Strings</a:t>
            </a:r>
            <a:endParaRPr sz="4000"/>
          </a:p>
        </p:txBody>
      </p:sp>
      <p:pic>
        <p:nvPicPr>
          <p:cNvPr id="310" name="Google Shape;310;p32" descr="str3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1847" y="1929468"/>
            <a:ext cx="6778303" cy="416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If a string starts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only 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Similarly if it starts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only.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Otherwise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will generate </a:t>
            </a:r>
            <a:r>
              <a:rPr lang="en-US" sz="1800" b="1">
                <a:solidFill>
                  <a:srgbClr val="C00000"/>
                </a:solidFill>
              </a:rPr>
              <a:t>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pic>
        <p:nvPicPr>
          <p:cNvPr id="322" name="Google Shape;322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9542" y="2431411"/>
            <a:ext cx="7004911" cy="235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If the string contains </a:t>
            </a:r>
            <a:r>
              <a:rPr lang="en-US" sz="1900" b="1">
                <a:solidFill>
                  <a:srgbClr val="C00000"/>
                </a:solidFill>
              </a:rPr>
              <a:t>single quotes </a:t>
            </a:r>
            <a:r>
              <a:rPr lang="en-US" sz="1900">
                <a:solidFill>
                  <a:schemeClr val="dk1"/>
                </a:solidFill>
              </a:rPr>
              <a:t>in between then it must be enclosed in </a:t>
            </a:r>
            <a:r>
              <a:rPr lang="en-US" sz="1900" b="1">
                <a:solidFill>
                  <a:srgbClr val="C00000"/>
                </a:solidFill>
              </a:rPr>
              <a:t>double quotes </a:t>
            </a:r>
            <a:r>
              <a:rPr lang="en-US" sz="1900">
                <a:solidFill>
                  <a:schemeClr val="dk1"/>
                </a:solidFill>
              </a:rPr>
              <a:t>and </a:t>
            </a:r>
            <a:r>
              <a:rPr lang="en-US" sz="1900" b="1">
                <a:solidFill>
                  <a:srgbClr val="C00000"/>
                </a:solidFill>
              </a:rPr>
              <a:t>vice versa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 b="1" u="sng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 b="1" u="sng">
                <a:solidFill>
                  <a:srgbClr val="C00000"/>
                </a:solidFill>
              </a:rPr>
              <a:t>For example:</a:t>
            </a:r>
            <a:endParaRPr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To print </a:t>
            </a:r>
            <a:r>
              <a:rPr lang="en-US" sz="1900" b="1">
                <a:solidFill>
                  <a:srgbClr val="C00000"/>
                </a:solidFill>
              </a:rPr>
              <a:t>Sunny's Python Classes </a:t>
            </a:r>
            <a:r>
              <a:rPr lang="en-US" sz="1900">
                <a:solidFill>
                  <a:schemeClr val="dk1"/>
                </a:solidFill>
              </a:rPr>
              <a:t>, we would write:</a:t>
            </a:r>
            <a:endParaRPr/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>
                <a:solidFill>
                  <a:srgbClr val="7030A0"/>
                </a:solidFill>
              </a:rPr>
              <a:t>  msg= " Sunny's Python Classes "</a:t>
            </a:r>
            <a:endParaRPr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Similarly to print </a:t>
            </a:r>
            <a:r>
              <a:rPr lang="en-US" sz="1800" b="1">
                <a:solidFill>
                  <a:srgbClr val="C00000"/>
                </a:solidFill>
              </a:rPr>
              <a:t>Capital of "MP" is "Bhopal" </a:t>
            </a:r>
            <a:r>
              <a:rPr lang="en-US" sz="1800">
                <a:solidFill>
                  <a:schemeClr val="dk1"/>
                </a:solidFill>
              </a:rPr>
              <a:t>,we would write:</a:t>
            </a:r>
            <a:endParaRPr/>
          </a:p>
          <a:p>
            <a:pPr marL="1062990" lvl="2" indent="-4152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endParaRPr b="1">
              <a:solidFill>
                <a:srgbClr val="7030A0"/>
              </a:solidFill>
            </a:endParaRPr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>
                <a:solidFill>
                  <a:srgbClr val="7030A0"/>
                </a:solidFill>
              </a:rPr>
              <a:t>  msg= ‘Capital of "MP" is "Bhopal" '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200"/>
              <a:buFont typeface="Georgia"/>
              <a:buNone/>
            </a:pP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Some Important Points </a:t>
            </a:r>
            <a:b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About Strings</a:t>
            </a:r>
            <a:endParaRPr sz="3200"/>
          </a:p>
        </p:txBody>
      </p:sp>
      <p:pic>
        <p:nvPicPr>
          <p:cNvPr id="334" name="Google Shape;33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376" y="2301779"/>
            <a:ext cx="6096528" cy="8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603" y="3786223"/>
            <a:ext cx="6145301" cy="82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788670" lvl="1" indent="-4914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How will you print </a:t>
            </a:r>
            <a:r>
              <a:rPr lang="en-US" sz="2000" b="1">
                <a:solidFill>
                  <a:srgbClr val="C00000"/>
                </a:solidFill>
              </a:rPr>
              <a:t>Let's learn "Python" </a:t>
            </a:r>
            <a:r>
              <a:rPr lang="en-US" sz="2000">
                <a:solidFill>
                  <a:schemeClr val="dk1"/>
                </a:solidFill>
              </a:rPr>
              <a:t>?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"Let's learn "Python" "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'Let's learn "Python" '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NONE!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Both will give error.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Correct way is to use either </a:t>
            </a:r>
            <a:r>
              <a:rPr lang="en-US" sz="2000" b="1">
                <a:solidFill>
                  <a:srgbClr val="C00000"/>
                </a:solidFill>
              </a:rPr>
              <a:t>triple single quotes </a:t>
            </a:r>
            <a:r>
              <a:rPr lang="en-US" sz="2000">
                <a:solidFill>
                  <a:schemeClr val="dk1"/>
                </a:solidFill>
              </a:rPr>
              <a:t>or </a:t>
            </a:r>
            <a:r>
              <a:rPr lang="en-US" sz="2000" b="1">
                <a:solidFill>
                  <a:srgbClr val="C00000"/>
                </a:solidFill>
              </a:rPr>
              <a:t>triple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double quotes</a:t>
            </a:r>
            <a:r>
              <a:rPr lang="en-US" sz="2000">
                <a:solidFill>
                  <a:schemeClr val="dk1"/>
                </a:solidFill>
              </a:rPr>
              <a:t> or  </a:t>
            </a:r>
            <a:r>
              <a:rPr lang="en-US" sz="2000" b="1">
                <a:solidFill>
                  <a:srgbClr val="C00000"/>
                </a:solidFill>
              </a:rPr>
              <a:t>escape sequence character \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 ' 'Let's learn "Python" ' ' '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OR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msg='Let\'s learn "Python" '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47" name="Google Shape;347;p38" descr="str8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04" y="2085788"/>
            <a:ext cx="5744377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 descr="str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504" y="4110087"/>
            <a:ext cx="5763430" cy="139084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/>
          <p:nvPr/>
        </p:nvSpPr>
        <p:spPr>
          <a:xfrm>
            <a:off x="7062362" y="2328766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059326" y="4110087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56" name="Google Shape;356;p39" descr="str9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5" y="2338521"/>
            <a:ext cx="6373200" cy="1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 descr="str1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75" y="4356700"/>
            <a:ext cx="6373200" cy="1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 descr="C:\Users\Tom_And_Jerry\AppData\Local\Microsoft\Windows\Temporary Internet Files\Content.IE5\TV771H3N\check-mark-27820_640[1]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2449183"/>
            <a:ext cx="857256" cy="43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 descr="C:\Users\Tom_And_Jerry\AppData\Local\Microsoft\Windows\Temporary Internet Files\Content.IE5\TV771H3N\check-mark-27820_640[1]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4118028"/>
            <a:ext cx="857256" cy="43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4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>
                <a:solidFill>
                  <a:schemeClr val="dk1"/>
                </a:solidFill>
              </a:rPr>
              <a:t>Another important use of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  <a:r>
              <a:rPr lang="en-US" sz="2000" dirty="0">
                <a:solidFill>
                  <a:schemeClr val="dk1"/>
                </a:solidFill>
              </a:rPr>
              <a:t> is that if our string extends up to more than one  line then we need to enclose it in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sz="2000" b="1" dirty="0">
              <a:solidFill>
                <a:srgbClr val="C0000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A  =    “””my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name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is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sunny”””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A = “my\n name\n is\n sunny”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These categories are:</a:t>
            </a:r>
            <a:endParaRPr/>
          </a:p>
          <a:p>
            <a:pPr marL="1062990" lvl="2" indent="-42275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Numeric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Boolean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Sequence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Set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Mapping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None Type</a:t>
            </a:r>
            <a:endParaRPr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Given on the next slide are the names of actual data types belonging to the above mentioned categories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, Strings are stored as individual characters in a contiguous memory location. 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          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 Each character in this memory location is assigned an index which begins from </a:t>
            </a:r>
            <a:r>
              <a:rPr lang="en-US" b="1">
                <a:solidFill>
                  <a:srgbClr val="C00000"/>
                </a:solidFill>
              </a:rPr>
              <a:t>0</a:t>
            </a:r>
            <a:r>
              <a:rPr lang="en-US"/>
              <a:t> and                                                                goes up to  </a:t>
            </a:r>
            <a:r>
              <a:rPr lang="en-US" b="1">
                <a:solidFill>
                  <a:srgbClr val="C00000"/>
                </a:solidFill>
              </a:rPr>
              <a:t>length -1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/>
              <a:t>               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86" name="Google Shape;386;p43"/>
          <p:cNvSpPr txBox="1"/>
          <p:nvPr/>
        </p:nvSpPr>
        <p:spPr>
          <a:xfrm>
            <a:off x="1033580" y="2347056"/>
            <a:ext cx="6094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example, suppose we write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word=“Python”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Then the internal representation of this will be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87" name="Google Shape;387;p43" descr="pythonstring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6" y="3761447"/>
            <a:ext cx="491700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Accessing Individual Characters </a:t>
            </a:r>
            <a:br>
              <a:rPr lang="en-US" sz="4000" b="1"/>
            </a:br>
            <a:r>
              <a:rPr lang="en-US" sz="4000" b="1"/>
              <a:t>In String</a:t>
            </a:r>
            <a:endParaRPr sz="4000"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Now to access individual character we can provide this </a:t>
            </a:r>
            <a:r>
              <a:rPr lang="en-US" b="1">
                <a:solidFill>
                  <a:srgbClr val="C00000"/>
                </a:solidFill>
              </a:rPr>
              <a:t>index number </a:t>
            </a:r>
            <a:r>
              <a:rPr lang="en-US"/>
              <a:t>to the </a:t>
            </a:r>
            <a:r>
              <a:rPr lang="en-US" b="1">
                <a:solidFill>
                  <a:srgbClr val="C00000"/>
                </a:solidFill>
              </a:rPr>
              <a:t>subscript operator [ ]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656" y="3203261"/>
            <a:ext cx="4285859" cy="187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However if we try to provide an index number beyond the given limit then </a:t>
            </a:r>
            <a:r>
              <a:rPr lang="en-US" b="1">
                <a:solidFill>
                  <a:srgbClr val="C00000"/>
                </a:solidFill>
              </a:rPr>
              <a:t>IndexError</a:t>
            </a:r>
            <a:r>
              <a:rPr lang="en-US"/>
              <a:t> exception will arise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01" name="Google Shape;401;p45" descr="str1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021" y="2952795"/>
            <a:ext cx="5214974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Accessing Individual Characters </a:t>
            </a:r>
            <a:br>
              <a:rPr lang="en-US" sz="4400" b="1"/>
            </a:br>
            <a:r>
              <a:rPr lang="en-US" sz="4400" b="1"/>
              <a:t>In String</a:t>
            </a:r>
            <a:endParaRPr sz="4400"/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Not only this , Python even allows negative indexing which begins from the end of the string.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b="1">
              <a:solidFill>
                <a:srgbClr val="C00000"/>
              </a:solidFill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So </a:t>
            </a:r>
            <a:r>
              <a:rPr lang="en-US" b="1">
                <a:solidFill>
                  <a:srgbClr val="C00000"/>
                </a:solidFill>
              </a:rPr>
              <a:t>-1</a:t>
            </a:r>
            <a:r>
              <a:rPr lang="en-US"/>
              <a:t> is the index of last character , </a:t>
            </a:r>
            <a:r>
              <a:rPr lang="en-US" b="1">
                <a:solidFill>
                  <a:srgbClr val="C00000"/>
                </a:solidFill>
              </a:rPr>
              <a:t>-2</a:t>
            </a:r>
            <a:r>
              <a:rPr lang="en-US"/>
              <a:t> is the index of second last character and so on.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08" name="Google Shape;408;p46" descr="pythonstring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566" y="4000504"/>
            <a:ext cx="6418515" cy="218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pic>
        <p:nvPicPr>
          <p:cNvPr id="414" name="Google Shape;414;p47" descr="str19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478" y="2202390"/>
            <a:ext cx="3743847" cy="132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Type Conversion</a:t>
            </a:r>
            <a:endParaRPr sz="4400"/>
          </a:p>
        </p:txBody>
      </p:sp>
      <p:sp>
        <p:nvSpPr>
          <p:cNvPr id="420" name="Google Shape;420;p4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The process of converting the value of one data type (integer, string, float, etc.) to another data type is called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Python has </a:t>
            </a:r>
            <a:r>
              <a:rPr lang="en-US" sz="2000" b="1">
                <a:solidFill>
                  <a:srgbClr val="C00000"/>
                </a:solidFill>
              </a:rPr>
              <a:t>two</a:t>
            </a:r>
            <a:r>
              <a:rPr lang="en-US" sz="2000"/>
              <a:t> types of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</a:t>
            </a:r>
            <a:endParaRPr/>
          </a:p>
          <a:p>
            <a:pPr marL="384048" lvl="1" indent="-749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Implicit Type Conversion</a:t>
            </a:r>
            <a:endParaRPr/>
          </a:p>
          <a:p>
            <a:pPr marL="384048" lvl="1" indent="-812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Explicit Type Conversion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Implicit Conversion</a:t>
            </a:r>
            <a:endParaRPr sz="4400"/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07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In </a:t>
            </a:r>
            <a:r>
              <a:rPr lang="en-US" sz="2000" b="1">
                <a:solidFill>
                  <a:srgbClr val="0070C0"/>
                </a:solidFill>
              </a:rPr>
              <a:t>Implicit Type Conversion</a:t>
            </a:r>
            <a:r>
              <a:rPr lang="en-US" sz="2000"/>
              <a:t>,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automatically converts one data type to another data type.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This process doesn't need any programmer involvement.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Let's see an example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promotes conversion of </a:t>
            </a: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 to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 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 Of </a:t>
            </a:r>
            <a:br>
              <a:rPr lang="en-US" sz="4800" b="1"/>
            </a:br>
            <a:r>
              <a:rPr lang="en-US" sz="4800" b="1"/>
              <a:t>Implicit Conversion</a:t>
            </a:r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33" name="Google Shape;433;p50" descr="typec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910" y="2020291"/>
            <a:ext cx="5929354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0"/>
          <p:cNvSpPr txBox="1"/>
          <p:nvPr/>
        </p:nvSpPr>
        <p:spPr>
          <a:xfrm>
            <a:off x="807440" y="4263073"/>
            <a:ext cx="609460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observe the above operations , we will find that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has automatically assigned the data type of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be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.</a:t>
            </a:r>
            <a:endParaRPr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because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always converts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smaller data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larger data type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avoid the loss of data.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Another Example </a:t>
            </a:r>
            <a:endParaRPr sz="4400"/>
          </a:p>
        </p:txBody>
      </p:sp>
      <p:sp>
        <p:nvSpPr>
          <p:cNvPr id="440" name="Google Shape;440;p5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41" name="Google Shape;441;p51" descr="typec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108201"/>
            <a:ext cx="5643602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>
            <a:off x="740329" y="4529784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also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automatically upgrading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type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so as to make the result sensible</a:t>
            </a:r>
            <a:endParaRPr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Numeric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Boolean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Sequence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Set 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Mapping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None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0913" y="2108201"/>
            <a:ext cx="6451134" cy="397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448" name="Google Shape;448;p5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are some cases ,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will not perform type conversion automatically and we will have to explicitly convert one type to another.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Such </a:t>
            </a:r>
            <a:r>
              <a:rPr lang="en-US" sz="2000" b="1">
                <a:solidFill>
                  <a:srgbClr val="C00000"/>
                </a:solidFill>
              </a:rPr>
              <a:t>Type Conversions </a:t>
            </a:r>
            <a:r>
              <a:rPr lang="en-US" sz="2000">
                <a:solidFill>
                  <a:schemeClr val="dk1"/>
                </a:solidFill>
              </a:rPr>
              <a:t>are called </a:t>
            </a:r>
            <a:r>
              <a:rPr lang="en-US" sz="2000" b="1">
                <a:solidFill>
                  <a:srgbClr val="C00000"/>
                </a:solidFill>
              </a:rPr>
              <a:t>Explicit Type Conversion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Let's see an example of this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454" name="Google Shape;454;p5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550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Guess the output ?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print(type(a))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print(type(b))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 c ))</a:t>
            </a:r>
            <a:endParaRPr/>
          </a:p>
          <a:p>
            <a:pPr marL="788670" lvl="1" indent="-4076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‘int’&gt;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‘str’&gt;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unsupported operand type(s) for +: 'int' and 'str'</a:t>
            </a: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91440" lvl="0" indent="-7239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000" b="1">
                <a:solidFill>
                  <a:srgbClr val="C00000"/>
                </a:solidFill>
              </a:rPr>
              <a:t>     Why did the code fail?</a:t>
            </a:r>
            <a:endParaRPr sz="2000" b="1">
              <a:solidFill>
                <a:srgbClr val="C00000"/>
              </a:solidFill>
            </a:endParaRPr>
          </a:p>
          <a:p>
            <a:pPr marL="91440" lvl="0" indent="-6984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5513665" y="2108201"/>
            <a:ext cx="609460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code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failed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because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does not automatically convert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handle such cases we need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Explicit Type Conversion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Explicit Type Conversion </a:t>
            </a:r>
            <a:br>
              <a:rPr lang="en-US" sz="4800" b="1"/>
            </a:br>
            <a:r>
              <a:rPr lang="en-US" sz="4800" b="1"/>
              <a:t>Functions In Python</a:t>
            </a:r>
            <a:endParaRPr/>
          </a:p>
        </p:txBody>
      </p:sp>
      <p:sp>
        <p:nvSpPr>
          <p:cNvPr id="461" name="Google Shape;461;p5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provides us </a:t>
            </a:r>
            <a:r>
              <a:rPr lang="en-US" sz="2000" b="1">
                <a:solidFill>
                  <a:srgbClr val="C00000"/>
                </a:solidFill>
              </a:rPr>
              <a:t>5 predefined functions </a:t>
            </a:r>
            <a:r>
              <a:rPr lang="en-US" sz="2000">
                <a:solidFill>
                  <a:schemeClr val="dk1"/>
                </a:solidFill>
              </a:rPr>
              <a:t>for performing </a:t>
            </a:r>
            <a:r>
              <a:rPr lang="en-US" sz="2000" b="1">
                <a:solidFill>
                  <a:srgbClr val="C00000"/>
                </a:solidFill>
              </a:rPr>
              <a:t>Explicit Type Conversion </a:t>
            </a:r>
            <a:r>
              <a:rPr lang="en-US" sz="2000">
                <a:solidFill>
                  <a:schemeClr val="dk1"/>
                </a:solidFill>
              </a:rPr>
              <a:t>for fundamental data types.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These functions are 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float()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complex()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bool()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str()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467" name="Google Shape;467;p5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int(value)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integer , </a:t>
            </a:r>
            <a:r>
              <a:rPr lang="en-US" sz="2000" i="1">
                <a:solidFill>
                  <a:srgbClr val="C00000"/>
                </a:solidFill>
              </a:rPr>
              <a:t>with some special cases 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integer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473" name="Google Shape;473;p5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int(2.3)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int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74" name="Google Shape;474;p56"/>
          <p:cNvSpPr/>
          <p:nvPr/>
        </p:nvSpPr>
        <p:spPr>
          <a:xfrm>
            <a:off x="5831632" y="2635583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int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480" name="Google Shape;480;p5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81" name="Google Shape;481;p57"/>
          <p:cNvSpPr/>
          <p:nvPr/>
        </p:nvSpPr>
        <p:spPr>
          <a:xfrm>
            <a:off x="5424141" y="1904301"/>
            <a:ext cx="3417855" cy="1738750"/>
          </a:xfrm>
          <a:prstGeom prst="cloudCallout">
            <a:avLst>
              <a:gd name="adj1" fmla="val -120863"/>
              <a:gd name="adj2" fmla="val 24589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anything other than digits in a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2" name="Google Shape;482;p57"/>
          <p:cNvSpPr/>
          <p:nvPr/>
        </p:nvSpPr>
        <p:spPr>
          <a:xfrm>
            <a:off x="5687735" y="3739919"/>
            <a:ext cx="3590489" cy="1989762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binary values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Solution To The </a:t>
            </a:r>
            <a:br>
              <a:rPr lang="en-US" sz="4400" b="1"/>
            </a:br>
            <a:r>
              <a:rPr lang="en-US" sz="4400" b="1"/>
              <a:t>Previous Problem</a:t>
            </a:r>
            <a:endParaRPr sz="4400"/>
          </a:p>
        </p:txBody>
      </p:sp>
      <p:sp>
        <p:nvSpPr>
          <p:cNvPr id="488" name="Google Shape;488;p5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Can you solve this error now ?</a:t>
            </a:r>
            <a:endParaRPr sz="2000"/>
          </a:p>
          <a:p>
            <a:pPr marL="78867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0070C0"/>
                </a:solidFill>
              </a:rPr>
              <a:t>TypeError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489" name="Google Shape;489;p58"/>
          <p:cNvSpPr txBox="1"/>
          <p:nvPr/>
        </p:nvSpPr>
        <p:spPr>
          <a:xfrm>
            <a:off x="4845038" y="2707081"/>
            <a:ext cx="244499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a=10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b=“6”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c=a+int(b)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 c 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495" name="Google Shape;495;p5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float(value)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float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01" name="Google Shape;501;p6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502" name="Google Shape;502;p60"/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float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08" name="Google Shape;508;p6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2.5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ValueError:Could not convert string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509" name="Google Shape;509;p61"/>
          <p:cNvSpPr txBox="1"/>
          <p:nvPr/>
        </p:nvSpPr>
        <p:spPr>
          <a:xfrm>
            <a:off x="6609209" y="2108201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ValueError:Could not convert string to float</a:t>
            </a:r>
            <a:endParaRPr/>
          </a:p>
        </p:txBody>
      </p:sp>
      <p:sp>
        <p:nvSpPr>
          <p:cNvPr id="510" name="Google Shape;510;p61"/>
          <p:cNvSpPr/>
          <p:nvPr/>
        </p:nvSpPr>
        <p:spPr>
          <a:xfrm>
            <a:off x="6779094" y="3749879"/>
            <a:ext cx="3556143" cy="1879134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Before we explore more about these data types , let us understand following important points regarding Python’s data types: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SIZE OF THE DATA TYPE IS ALSO </a:t>
            </a:r>
            <a:r>
              <a:rPr lang="en-US" sz="1600" b="1">
                <a:solidFill>
                  <a:srgbClr val="0070C0"/>
                </a:solidFill>
                <a:highlight>
                  <a:srgbClr val="FFFF00"/>
                </a:highlight>
              </a:rPr>
              <a:t>DYNAMICALLY MANAGED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16" name="Google Shape;516;p6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complex(value)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complex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complex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 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22" name="Google Shape;522;p6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0j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28" name="Google Shape;528;p6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(1010+0j)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complex() arg is a malformed string</a:t>
            </a:r>
            <a:endParaRPr/>
          </a:p>
        </p:txBody>
      </p:sp>
      <p:sp>
        <p:nvSpPr>
          <p:cNvPr id="529" name="Google Shape;529;p64"/>
          <p:cNvSpPr txBox="1"/>
          <p:nvPr/>
        </p:nvSpPr>
        <p:spPr>
          <a:xfrm>
            <a:off x="6165498" y="1961832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 complex() arg is a malformed string</a:t>
            </a:r>
            <a:endParaRPr/>
          </a:p>
        </p:txBody>
      </p:sp>
      <p:sp>
        <p:nvSpPr>
          <p:cNvPr id="530" name="Google Shape;530;p64"/>
          <p:cNvSpPr/>
          <p:nvPr/>
        </p:nvSpPr>
        <p:spPr>
          <a:xfrm>
            <a:off x="6594536" y="3677860"/>
            <a:ext cx="3472253" cy="1958309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36" name="Google Shape;536;p6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bool(value)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bool , </a:t>
            </a:r>
            <a:r>
              <a:rPr lang="en-US" sz="2000" i="1">
                <a:solidFill>
                  <a:srgbClr val="C00000"/>
                </a:solidFill>
              </a:rPr>
              <a:t>using the standard truth testing procedure.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bool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42" name="Google Shape;542;p66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3113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What values are considered to be </a:t>
            </a:r>
            <a:r>
              <a:rPr lang="en-US" sz="2400" b="1">
                <a:solidFill>
                  <a:srgbClr val="0070C0"/>
                </a:solidFill>
              </a:rPr>
              <a:t>false</a:t>
            </a:r>
            <a:r>
              <a:rPr lang="en-US" sz="2400" b="1">
                <a:solidFill>
                  <a:schemeClr val="dk1"/>
                </a:solidFill>
              </a:rPr>
              <a:t> and what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r>
              <a:rPr lang="en-US" sz="2400" b="1">
                <a:solidFill>
                  <a:schemeClr val="dk1"/>
                </a:solidFill>
              </a:rPr>
              <a:t> ?</a:t>
            </a:r>
            <a:endParaRPr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he following values are considered </a:t>
            </a:r>
            <a:r>
              <a:rPr lang="en-US" b="1">
                <a:solidFill>
                  <a:srgbClr val="0070C0"/>
                </a:solidFill>
              </a:rPr>
              <a:t>false</a:t>
            </a:r>
            <a:r>
              <a:rPr lang="en-US"/>
              <a:t> 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: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None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False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Zero of any numeric type. For example, </a:t>
            </a:r>
            <a:r>
              <a:rPr lang="en-US" b="1">
                <a:solidFill>
                  <a:srgbClr val="0070C0"/>
                </a:solidFill>
              </a:rPr>
              <a:t>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0.0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0+0j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sequence. For example: </a:t>
            </a:r>
            <a:r>
              <a:rPr lang="en-US" b="1">
                <a:solidFill>
                  <a:srgbClr val="0070C0"/>
                </a:solidFill>
              </a:rPr>
              <a:t>()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[]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''</a:t>
            </a:r>
            <a:r>
              <a:rPr lang="en-US" b="1">
                <a:solidFill>
                  <a:srgbClr val="C00000"/>
                </a:solidFill>
              </a:rPr>
              <a:t>.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mapping. For example: </a:t>
            </a:r>
            <a:r>
              <a:rPr lang="en-US" b="1">
                <a:solidFill>
                  <a:srgbClr val="0070C0"/>
                </a:solidFill>
              </a:rPr>
              <a:t>{}</a:t>
            </a:r>
            <a:endParaRPr b="1">
              <a:solidFill>
                <a:srgbClr val="0070C0"/>
              </a:solidFill>
            </a:endParaRPr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All other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endParaRPr sz="2400" b="1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48" name="Google Shape;548;p6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bool(0b101)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bool(0b0000)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555" name="Google Shape;555;p68"/>
          <p:cNvSpPr/>
          <p:nvPr/>
        </p:nvSpPr>
        <p:spPr>
          <a:xfrm>
            <a:off x="6020022" y="3597569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True if any of the real or imaginary part is non zero . </a:t>
            </a: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both are zero it returns False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61" name="Google Shape;561;p69"/>
          <p:cNvSpPr txBox="1">
            <a:spLocks noGrp="1"/>
          </p:cNvSpPr>
          <p:nvPr>
            <p:ph type="body" idx="1"/>
          </p:nvPr>
        </p:nvSpPr>
        <p:spPr>
          <a:xfrm>
            <a:off x="1126378" y="214965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bool(0+1j)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bool('A')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562" name="Google Shape;562;p69"/>
          <p:cNvSpPr txBox="1"/>
          <p:nvPr/>
        </p:nvSpPr>
        <p:spPr>
          <a:xfrm>
            <a:off x="5711587" y="2011903"/>
            <a:ext cx="492922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</p:txBody>
      </p:sp>
      <p:sp>
        <p:nvSpPr>
          <p:cNvPr id="563" name="Google Shape;563;p69"/>
          <p:cNvSpPr/>
          <p:nvPr/>
        </p:nvSpPr>
        <p:spPr>
          <a:xfrm>
            <a:off x="6007307" y="4043494"/>
            <a:ext cx="3287695" cy="1921896"/>
          </a:xfrm>
          <a:prstGeom prst="cloudCallout">
            <a:avLst>
              <a:gd name="adj1" fmla="val -132228"/>
              <a:gd name="adj2" fmla="val -321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False for empty Strings otherwise it returns True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The </a:t>
            </a: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Function</a:t>
            </a:r>
            <a:endParaRPr/>
          </a:p>
        </p:txBody>
      </p:sp>
      <p:sp>
        <p:nvSpPr>
          <p:cNvPr id="569" name="Google Shape;569;p7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str(value)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any data type to string , </a:t>
            </a:r>
            <a:r>
              <a:rPr lang="en-US" sz="2000" i="1">
                <a:solidFill>
                  <a:srgbClr val="C00000"/>
                </a:solidFill>
              </a:rPr>
              <a:t>without any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 </a:t>
            </a:r>
            <a:r>
              <a:rPr lang="en-US" sz="2000" b="1">
                <a:solidFill>
                  <a:srgbClr val="C00000"/>
                </a:solidFill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575" name="Google Shape;575;p7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‘(2+3j)’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n-US" sz="2000" b="1" u="sng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 term </a:t>
            </a:r>
            <a:r>
              <a:rPr lang="en-US" sz="2000" b="1" u="sng">
                <a:solidFill>
                  <a:srgbClr val="C00000"/>
                </a:solidFill>
              </a:rPr>
              <a:t>dynamic</a:t>
            </a:r>
            <a:r>
              <a:rPr lang="en-US" sz="2000">
                <a:solidFill>
                  <a:schemeClr val="dk1"/>
                </a:solidFill>
              </a:rPr>
              <a:t> means that we can assign different values to the same variable at different points of time.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will dynamically change the type of variable as per the value given.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581" name="Google Shape;581;p7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 sz="2000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53" name="Google Shape;153;p9" descr="datatyp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250" y="2122200"/>
            <a:ext cx="9886426" cy="41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7441035" y="2122190"/>
            <a:ext cx="3280095" cy="1742346"/>
          </a:xfrm>
          <a:prstGeom prst="cloudCallout">
            <a:avLst>
              <a:gd name="adj1" fmla="val -103004"/>
              <a:gd name="adj2" fmla="val -405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Georgia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type()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built –in function and it returns the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type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of the  variable</a:t>
            </a:r>
            <a:endParaRPr sz="18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6954474" y="3988645"/>
            <a:ext cx="3968272" cy="2118539"/>
          </a:xfrm>
          <a:prstGeom prst="cloudCallout">
            <a:avLst>
              <a:gd name="adj1" fmla="val -4618"/>
              <a:gd name="adj2" fmla="val 4563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Another important observation we can make is that in Python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all the data types are implementted as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classes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and all variables are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600" b="1" i="0" u="none" strike="noStrike" cap="none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rabicPeriod" startAt="2"/>
            </a:pPr>
            <a:r>
              <a:rPr lang="en-US" sz="2000" b="1">
                <a:solidFill>
                  <a:srgbClr val="0070C0"/>
                </a:solidFill>
              </a:rPr>
              <a:t>SIZE OF THE DATA TYPE IS ALSO DYNAMICALLY MANAGED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the size of  </a:t>
            </a:r>
            <a:r>
              <a:rPr lang="en-US" sz="2000" b="1">
                <a:solidFill>
                  <a:srgbClr val="C00000"/>
                </a:solidFill>
              </a:rPr>
              <a:t>data types </a:t>
            </a:r>
            <a:r>
              <a:rPr lang="en-US" sz="2000">
                <a:solidFill>
                  <a:schemeClr val="dk1"/>
                </a:solidFill>
              </a:rPr>
              <a:t>is </a:t>
            </a:r>
            <a:r>
              <a:rPr lang="en-US" sz="2000" b="1">
                <a:solidFill>
                  <a:srgbClr val="7030A0"/>
                </a:solidFill>
              </a:rPr>
              <a:t>dynamically managed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Like </a:t>
            </a:r>
            <a:r>
              <a:rPr lang="en-US" sz="2000" b="1">
                <a:solidFill>
                  <a:srgbClr val="C00000"/>
                </a:solidFill>
              </a:rPr>
              <a:t>C/C++/Java</a:t>
            </a:r>
            <a:r>
              <a:rPr lang="en-US" sz="2000">
                <a:solidFill>
                  <a:schemeClr val="dk1"/>
                </a:solidFill>
              </a:rPr>
              <a:t> language , variables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are </a:t>
            </a:r>
            <a:r>
              <a:rPr lang="en-US" sz="2000" b="1">
                <a:solidFill>
                  <a:srgbClr val="7030A0"/>
                </a:solidFill>
              </a:rPr>
              <a:t>not of fixed size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Python makes them as big as required </a:t>
            </a:r>
            <a:r>
              <a:rPr lang="en-US" sz="2000">
                <a:solidFill>
                  <a:schemeClr val="dk1"/>
                </a:solidFill>
              </a:rPr>
              <a:t>on demand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is no question of how much memory a variable uses in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because </a:t>
            </a:r>
            <a:r>
              <a:rPr lang="en-US" sz="2000" b="1">
                <a:solidFill>
                  <a:srgbClr val="7030A0"/>
                </a:solidFill>
              </a:rPr>
              <a:t>this memory increases as per the value being assigned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2847</Words>
  <Application>Microsoft Macintosh PowerPoint</Application>
  <PresentationFormat>Widescreen</PresentationFormat>
  <Paragraphs>551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Bookman Old Style</vt:lpstr>
      <vt:lpstr>Georgia</vt:lpstr>
      <vt:lpstr>Calibri</vt:lpstr>
      <vt:lpstr>Libre Franklin</vt:lpstr>
      <vt:lpstr>Courier New</vt:lpstr>
      <vt:lpstr>1_RetrospectVTI</vt:lpstr>
      <vt:lpstr>Python Datatypes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The float Data Type</vt:lpstr>
      <vt:lpstr>Some Important Points  About float</vt:lpstr>
      <vt:lpstr>The complex Data Type</vt:lpstr>
      <vt:lpstr>An Example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The bool Data Type</vt:lpstr>
      <vt:lpstr>Some Examples</vt:lpstr>
      <vt:lpstr>Some Important Points  About bool</vt:lpstr>
      <vt:lpstr>Some Important Points  About bool</vt:lpstr>
      <vt:lpstr>Some Important Points  About bool</vt:lpstr>
      <vt:lpstr>The str Data Type</vt:lpstr>
      <vt:lpstr>Some Examples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Type Conversion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Datatypes</dc:title>
  <dc:creator>sunny savita</dc:creator>
  <cp:lastModifiedBy>Admin</cp:lastModifiedBy>
  <cp:revision>4</cp:revision>
  <dcterms:created xsi:type="dcterms:W3CDTF">2022-12-01T03:32:31Z</dcterms:created>
  <dcterms:modified xsi:type="dcterms:W3CDTF">2024-03-03T07:30:31Z</dcterms:modified>
</cp:coreProperties>
</file>