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5143500" cx="9144000"/>
  <p:notesSz cx="6858000" cy="9144000"/>
  <p:embeddedFontLst>
    <p:embeddedFont>
      <p:font typeface="Raleway"/>
      <p:regular r:id="rId79"/>
      <p:bold r:id="rId80"/>
      <p:italic r:id="rId81"/>
      <p:boldItalic r:id="rId82"/>
    </p:embeddedFont>
    <p:embeddedFont>
      <p:font typeface="Roboto"/>
      <p:regular r:id="rId83"/>
      <p:bold r:id="rId84"/>
      <p:italic r:id="rId85"/>
      <p:boldItalic r:id="rId86"/>
    </p:embeddedFont>
    <p:embeddedFont>
      <p:font typeface="Lato"/>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F1620E4-5CCB-494F-ABCA-41854B03F7D0}">
  <a:tblStyle styleId="{3F1620E4-5CCB-494F-ABCA-41854B03F7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bold.fntdata"/><Relationship Id="rId83" Type="http://schemas.openxmlformats.org/officeDocument/2006/relationships/font" Target="fonts/Roboto-regular.fntdata"/><Relationship Id="rId42" Type="http://schemas.openxmlformats.org/officeDocument/2006/relationships/slide" Target="slides/slide36.xml"/><Relationship Id="rId86" Type="http://schemas.openxmlformats.org/officeDocument/2006/relationships/font" Target="fonts/Roboto-boldItalic.fntdata"/><Relationship Id="rId41" Type="http://schemas.openxmlformats.org/officeDocument/2006/relationships/slide" Target="slides/slide35.xml"/><Relationship Id="rId85" Type="http://schemas.openxmlformats.org/officeDocument/2006/relationships/font" Target="fonts/Roboto-italic.fntdata"/><Relationship Id="rId44" Type="http://schemas.openxmlformats.org/officeDocument/2006/relationships/slide" Target="slides/slide38.xml"/><Relationship Id="rId88" Type="http://schemas.openxmlformats.org/officeDocument/2006/relationships/font" Target="fonts/Lato-bold.fntdata"/><Relationship Id="rId43" Type="http://schemas.openxmlformats.org/officeDocument/2006/relationships/slide" Target="slides/slide37.xml"/><Relationship Id="rId87" Type="http://schemas.openxmlformats.org/officeDocument/2006/relationships/font" Target="fonts/Lato-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Lato-italic.fntdata"/><Relationship Id="rId80" Type="http://schemas.openxmlformats.org/officeDocument/2006/relationships/font" Target="fonts/Raleway-bold.fntdata"/><Relationship Id="rId82" Type="http://schemas.openxmlformats.org/officeDocument/2006/relationships/font" Target="fonts/Raleway-boldItalic.fntdata"/><Relationship Id="rId81"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aleway-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0" Type="http://schemas.openxmlformats.org/officeDocument/2006/relationships/font" Target="fonts/Lato-bold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a857541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a857541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a857541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a857541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a857541f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a857541f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a857541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a857541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96466a8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96466a8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a857541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a857541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a857541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a857541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a857541f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a857541f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857541f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a857541f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a9a70fb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a9a70fb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a1100e4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a1100e4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a9a70fb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a9a70fb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77e92c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77e92c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a9a70fb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6a9a70fb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a9a70fb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a9a70fb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a9a70fbd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a9a70fbd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bfa6da7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bfa6da7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bfa6da73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bfa6da73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bfa6da73a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bfa6da73a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fa6da73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fa6da73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fa6da73a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fa6da73a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dfe74f91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dfe74f91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fa6da73a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fa6da73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bfa6da73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bfa6da73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fa6da73a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fa6da73a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fa6da73a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fa6da73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bfa6da73a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bfa6da73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bfa6da73a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bfa6da73a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6b092a5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6b092a5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b092a5d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b092a5d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6b36b5af1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6b36b5af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368f7e5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368f7e5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dfe74f91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dfe74f91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3c9d61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3c9d61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3c9d618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3c9d618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3c9d618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3c9d618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3c9d618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3c9d618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3c9d618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c3c9d618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f5e2b9a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f5e2b9a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f5e2b9ab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f5e2b9ab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28ea52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28ea52a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f5e2b9ab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f5e2b9ab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f5e2b9a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f5e2b9a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dfe74f91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dfe74f91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6b36b5af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6b36b5af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b36b5af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b36b5af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6b36b5af1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6b36b5af1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6b36b5af1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6b36b5af1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b36b5af1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b36b5af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6b36b5af1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6b36b5af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b36b5af1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6b36b5af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6b36b5af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6b36b5af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e32cd65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e32cd65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e32cd650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e32cd650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dfe74f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dfe74f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e32cd650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e32cd650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7295639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7295639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7295639c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7295639c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7295639ce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7295639ce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c072b13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c072b13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d13a4dcf6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d13a4dcf6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cdcd45c9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cdcd45c9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cdcd45c9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cdcd45c9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cdcd45c9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cdcd45c9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cdcd45c95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cdcd45c95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dfe74f91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dfe74f91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722cf7fc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722cf7fc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e3736b83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e3736b83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e3736b83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e3736b83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dfe74f91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dfe74f91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dfe74f91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dfe74f91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intellipaat.com/blog/what-is-databas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intellipaat.com/blog/tutorial/sql-tutorial/select-query-in-sq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636625" y="2067900"/>
            <a:ext cx="2252400" cy="14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MYSQL</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404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Categories of data type</a:t>
            </a:r>
            <a:endParaRPr/>
          </a:p>
        </p:txBody>
      </p:sp>
      <p:sp>
        <p:nvSpPr>
          <p:cNvPr id="146" name="Google Shape;146;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1.String</a:t>
            </a:r>
            <a:endParaRPr sz="2100"/>
          </a:p>
          <a:p>
            <a:pPr indent="0" lvl="0" marL="0" rtl="0" algn="l">
              <a:spcBef>
                <a:spcPts val="1200"/>
              </a:spcBef>
              <a:spcAft>
                <a:spcPts val="0"/>
              </a:spcAft>
              <a:buNone/>
            </a:pPr>
            <a:r>
              <a:rPr lang="en-GB" sz="2100"/>
              <a:t>2. Numeric</a:t>
            </a:r>
            <a:endParaRPr sz="2100"/>
          </a:p>
          <a:p>
            <a:pPr indent="0" lvl="0" marL="0" rtl="0" algn="l">
              <a:spcBef>
                <a:spcPts val="1200"/>
              </a:spcBef>
              <a:spcAft>
                <a:spcPts val="1200"/>
              </a:spcAft>
              <a:buNone/>
            </a:pPr>
            <a:r>
              <a:rPr lang="en-GB" sz="2100"/>
              <a:t>3.Date and time.</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54950" y="200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Numeric datatype</a:t>
            </a:r>
            <a:endParaRPr/>
          </a:p>
        </p:txBody>
      </p:sp>
      <p:sp>
        <p:nvSpPr>
          <p:cNvPr id="152" name="Google Shape;152;p23"/>
          <p:cNvSpPr txBox="1"/>
          <p:nvPr>
            <p:ph idx="1" type="body"/>
          </p:nvPr>
        </p:nvSpPr>
        <p:spPr>
          <a:xfrm>
            <a:off x="802200" y="20602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3"/>
          <p:cNvPicPr preferRelativeResize="0"/>
          <p:nvPr/>
        </p:nvPicPr>
        <p:blipFill rotWithShape="1">
          <a:blip r:embed="rId3">
            <a:alphaModFix/>
          </a:blip>
          <a:srcRect b="28427" l="11668" r="12216" t="12800"/>
          <a:stretch/>
        </p:blipFill>
        <p:spPr>
          <a:xfrm>
            <a:off x="560700" y="1114575"/>
            <a:ext cx="7993876" cy="348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524450"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String datatype</a:t>
            </a:r>
            <a:endParaRPr/>
          </a:p>
        </p:txBody>
      </p:sp>
      <p:sp>
        <p:nvSpPr>
          <p:cNvPr id="159" name="Google Shape;159;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4"/>
          <p:cNvPicPr preferRelativeResize="0"/>
          <p:nvPr/>
        </p:nvPicPr>
        <p:blipFill>
          <a:blip r:embed="rId3">
            <a:alphaModFix/>
          </a:blip>
          <a:stretch>
            <a:fillRect/>
          </a:stretch>
        </p:blipFill>
        <p:spPr>
          <a:xfrm>
            <a:off x="46775" y="-129772"/>
            <a:ext cx="9144001" cy="52506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body"/>
          </p:nvPr>
        </p:nvSpPr>
        <p:spPr>
          <a:xfrm>
            <a:off x="524475"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25"/>
          <p:cNvPicPr preferRelativeResize="0"/>
          <p:nvPr/>
        </p:nvPicPr>
        <p:blipFill>
          <a:blip r:embed="rId3">
            <a:alphaModFix/>
          </a:blip>
          <a:stretch>
            <a:fillRect/>
          </a:stretch>
        </p:blipFill>
        <p:spPr>
          <a:xfrm>
            <a:off x="428625" y="506900"/>
            <a:ext cx="8442050" cy="434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524450" y="181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Sql commands</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6"/>
          <p:cNvPicPr preferRelativeResize="0"/>
          <p:nvPr/>
        </p:nvPicPr>
        <p:blipFill>
          <a:blip r:embed="rId3">
            <a:alphaModFix/>
          </a:blip>
          <a:stretch>
            <a:fillRect/>
          </a:stretch>
        </p:blipFill>
        <p:spPr>
          <a:xfrm>
            <a:off x="303100" y="1077775"/>
            <a:ext cx="8664576" cy="385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table syntax</a:t>
            </a:r>
            <a:endParaRPr/>
          </a:p>
        </p:txBody>
      </p:sp>
      <p:sp>
        <p:nvSpPr>
          <p:cNvPr id="179" name="Google Shape;179;p27"/>
          <p:cNvSpPr txBox="1"/>
          <p:nvPr>
            <p:ph idx="1" type="body"/>
          </p:nvPr>
        </p:nvSpPr>
        <p:spPr>
          <a:xfrm>
            <a:off x="729450" y="2078875"/>
            <a:ext cx="7688700" cy="260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Create table table_name (</a:t>
            </a:r>
            <a:endParaRPr sz="1900"/>
          </a:p>
          <a:p>
            <a:pPr indent="0" lvl="0" marL="0" rtl="0" algn="l">
              <a:spcBef>
                <a:spcPts val="1200"/>
              </a:spcBef>
              <a:spcAft>
                <a:spcPts val="0"/>
              </a:spcAft>
              <a:buNone/>
            </a:pPr>
            <a:r>
              <a:rPr lang="en-GB" sz="1900"/>
              <a:t>Column1 datatype</a:t>
            </a:r>
            <a:endParaRPr sz="1900"/>
          </a:p>
          <a:p>
            <a:pPr indent="0" lvl="0" marL="0" rtl="0" algn="l">
              <a:spcBef>
                <a:spcPts val="1200"/>
              </a:spcBef>
              <a:spcAft>
                <a:spcPts val="0"/>
              </a:spcAft>
              <a:buNone/>
            </a:pPr>
            <a:r>
              <a:rPr lang="en-GB" sz="1900"/>
              <a:t>Column 2 datatype</a:t>
            </a:r>
            <a:endParaRPr sz="1900"/>
          </a:p>
          <a:p>
            <a:pPr indent="0" lvl="0" marL="0" rtl="0" algn="l">
              <a:spcBef>
                <a:spcPts val="1200"/>
              </a:spcBef>
              <a:spcAft>
                <a:spcPts val="0"/>
              </a:spcAft>
              <a:buNone/>
            </a:pPr>
            <a:r>
              <a:rPr lang="en-GB" sz="1900"/>
              <a:t>Column 3 datatype</a:t>
            </a:r>
            <a:endParaRPr sz="1900"/>
          </a:p>
          <a:p>
            <a:pPr indent="0" lvl="0" marL="0" rtl="0" algn="l">
              <a:spcBef>
                <a:spcPts val="1200"/>
              </a:spcBef>
              <a:spcAft>
                <a:spcPts val="1200"/>
              </a:spcAft>
              <a:buNone/>
            </a:pPr>
            <a:r>
              <a:rPr lang="en-GB" sz="1900"/>
              <a:t>……..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Suppose we need to create table  user </a:t>
            </a:r>
            <a:endParaRPr/>
          </a:p>
        </p:txBody>
      </p:sp>
      <p:sp>
        <p:nvSpPr>
          <p:cNvPr id="185" name="Google Shape;185;p28"/>
          <p:cNvSpPr txBox="1"/>
          <p:nvPr>
            <p:ph idx="1" type="body"/>
          </p:nvPr>
        </p:nvSpPr>
        <p:spPr>
          <a:xfrm>
            <a:off x="729450" y="2078875"/>
            <a:ext cx="7688700" cy="2770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GB" sz="1612"/>
              <a:t>The field we need ares: </a:t>
            </a:r>
            <a:endParaRPr sz="1612"/>
          </a:p>
          <a:p>
            <a:pPr indent="0" lvl="0" marL="0" rtl="0" algn="l">
              <a:lnSpc>
                <a:spcPct val="95000"/>
              </a:lnSpc>
              <a:spcBef>
                <a:spcPts val="1200"/>
              </a:spcBef>
              <a:spcAft>
                <a:spcPts val="0"/>
              </a:spcAft>
              <a:buSzPts val="688"/>
              <a:buNone/>
            </a:pPr>
            <a:r>
              <a:rPr lang="en-GB" sz="1612"/>
              <a:t>Id, N</a:t>
            </a:r>
            <a:r>
              <a:rPr lang="en-GB" sz="1612"/>
              <a:t>ame,email,contact</a:t>
            </a:r>
            <a:endParaRPr sz="1612"/>
          </a:p>
          <a:p>
            <a:pPr indent="0" lvl="0" marL="0" rtl="0" algn="l">
              <a:lnSpc>
                <a:spcPct val="95000"/>
              </a:lnSpc>
              <a:spcBef>
                <a:spcPts val="1200"/>
              </a:spcBef>
              <a:spcAft>
                <a:spcPts val="0"/>
              </a:spcAft>
              <a:buSzPts val="688"/>
              <a:buNone/>
            </a:pPr>
            <a:r>
              <a:rPr lang="en-GB" sz="1612"/>
              <a:t>Password ,Address</a:t>
            </a:r>
            <a:endParaRPr sz="1612"/>
          </a:p>
          <a:p>
            <a:pPr indent="0" lvl="0" marL="0" rtl="0" algn="l">
              <a:lnSpc>
                <a:spcPct val="95000"/>
              </a:lnSpc>
              <a:spcBef>
                <a:spcPts val="1200"/>
              </a:spcBef>
              <a:spcAft>
                <a:spcPts val="1200"/>
              </a:spcAft>
              <a:buSzPts val="688"/>
              <a:buNone/>
            </a:pPr>
            <a:r>
              <a:t/>
            </a:r>
            <a:endParaRPr sz="161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t>Insert data into table</a:t>
            </a:r>
            <a:endParaRPr sz="2640"/>
          </a:p>
        </p:txBody>
      </p:sp>
      <p:sp>
        <p:nvSpPr>
          <p:cNvPr id="191" name="Google Shape;19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Syntax:</a:t>
            </a:r>
            <a:endParaRPr sz="2400"/>
          </a:p>
          <a:p>
            <a:pPr indent="0" lvl="0" marL="0" rtl="0" algn="l">
              <a:spcBef>
                <a:spcPts val="1200"/>
              </a:spcBef>
              <a:spcAft>
                <a:spcPts val="0"/>
              </a:spcAft>
              <a:buNone/>
            </a:pPr>
            <a:r>
              <a:rPr lang="en-GB" sz="2400"/>
              <a:t>Insert into table_name(</a:t>
            </a:r>
            <a:endParaRPr sz="2400"/>
          </a:p>
          <a:p>
            <a:pPr indent="0" lvl="0" marL="0" rtl="0" algn="l">
              <a:spcBef>
                <a:spcPts val="1200"/>
              </a:spcBef>
              <a:spcAft>
                <a:spcPts val="0"/>
              </a:spcAft>
              <a:buNone/>
            </a:pPr>
            <a:r>
              <a:rPr lang="en-GB" sz="2400"/>
              <a:t>Column1,column2,column3,...) </a:t>
            </a:r>
            <a:endParaRPr sz="2400"/>
          </a:p>
          <a:p>
            <a:pPr indent="0" lvl="0" marL="0" rtl="0" algn="l">
              <a:spcBef>
                <a:spcPts val="1200"/>
              </a:spcBef>
              <a:spcAft>
                <a:spcPts val="0"/>
              </a:spcAft>
              <a:buNone/>
            </a:pPr>
            <a:r>
              <a:rPr lang="en-GB" sz="2400"/>
              <a:t>VALUES</a:t>
            </a:r>
            <a:endParaRPr sz="2400"/>
          </a:p>
          <a:p>
            <a:pPr indent="0" lvl="0" marL="0" rtl="0" algn="l">
              <a:spcBef>
                <a:spcPts val="1200"/>
              </a:spcBef>
              <a:spcAft>
                <a:spcPts val="1200"/>
              </a:spcAft>
              <a:buNone/>
            </a:pPr>
            <a:r>
              <a:rPr lang="en-GB" sz="2400"/>
              <a:t>(value1,value2,value3,.....);</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 Query with where clause Synatx:</a:t>
            </a:r>
            <a:endParaRPr/>
          </a:p>
          <a:p>
            <a:pPr indent="0" lvl="0" marL="0" rtl="0" algn="l">
              <a:spcBef>
                <a:spcPts val="0"/>
              </a:spcBef>
              <a:spcAft>
                <a:spcPts val="0"/>
              </a:spcAft>
              <a:buNone/>
            </a:pPr>
            <a:r>
              <a:t/>
            </a:r>
            <a:endParaRPr/>
          </a:p>
        </p:txBody>
      </p:sp>
      <p:sp>
        <p:nvSpPr>
          <p:cNvPr id="197" name="Google Shape;197;p30"/>
          <p:cNvSpPr txBox="1"/>
          <p:nvPr>
            <p:ph idx="1" type="body"/>
          </p:nvPr>
        </p:nvSpPr>
        <p:spPr>
          <a:xfrm>
            <a:off x="729450" y="1853850"/>
            <a:ext cx="7688700" cy="3032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2400"/>
              <a:t>Select Some column ;</a:t>
            </a:r>
            <a:endParaRPr sz="2400"/>
          </a:p>
          <a:p>
            <a:pPr indent="0" lvl="0" marL="0" rtl="0" algn="l">
              <a:spcBef>
                <a:spcPts val="1200"/>
              </a:spcBef>
              <a:spcAft>
                <a:spcPts val="0"/>
              </a:spcAft>
              <a:buNone/>
            </a:pPr>
            <a:r>
              <a:rPr lang="en-GB" sz="2400"/>
              <a:t>Select</a:t>
            </a:r>
            <a:r>
              <a:rPr lang="en-GB" sz="2400"/>
              <a:t> column1,colmun2,colmun3..   </a:t>
            </a:r>
            <a:endParaRPr sz="2400"/>
          </a:p>
          <a:p>
            <a:pPr indent="0" lvl="0" marL="0" rtl="0" algn="l">
              <a:spcBef>
                <a:spcPts val="1200"/>
              </a:spcBef>
              <a:spcAft>
                <a:spcPts val="0"/>
              </a:spcAft>
              <a:buNone/>
            </a:pPr>
            <a:r>
              <a:rPr lang="en-GB" sz="2400"/>
              <a:t>From table_name;</a:t>
            </a:r>
            <a:endParaRPr sz="2400"/>
          </a:p>
          <a:p>
            <a:pPr indent="0" lvl="0" marL="0" rtl="0" algn="l">
              <a:spcBef>
                <a:spcPts val="1200"/>
              </a:spcBef>
              <a:spcAft>
                <a:spcPts val="0"/>
              </a:spcAft>
              <a:buNone/>
            </a:pPr>
            <a:r>
              <a:rPr lang="en-GB" sz="2400"/>
              <a:t>Or</a:t>
            </a:r>
            <a:endParaRPr sz="2400"/>
          </a:p>
          <a:p>
            <a:pPr indent="0" lvl="0" marL="0" rtl="0" algn="l">
              <a:spcBef>
                <a:spcPts val="1200"/>
              </a:spcBef>
              <a:spcAft>
                <a:spcPts val="0"/>
              </a:spcAft>
              <a:buNone/>
            </a:pPr>
            <a:r>
              <a:rPr lang="en-GB" sz="2400"/>
              <a:t>Select * from table_name;</a:t>
            </a:r>
            <a:endParaRPr sz="2400"/>
          </a:p>
          <a:p>
            <a:pPr indent="0" lvl="0" marL="0" rtl="0" algn="l">
              <a:spcBef>
                <a:spcPts val="1200"/>
              </a:spcBef>
              <a:spcAft>
                <a:spcPts val="0"/>
              </a:spcAft>
              <a:buNone/>
            </a:pPr>
            <a:r>
              <a:rPr lang="en-GB" sz="2400"/>
              <a:t>Or</a:t>
            </a:r>
            <a:endParaRPr sz="2400"/>
          </a:p>
          <a:p>
            <a:pPr indent="0" lvl="0" marL="0" rtl="0" algn="l">
              <a:spcBef>
                <a:spcPts val="1200"/>
              </a:spcBef>
              <a:spcAft>
                <a:spcPts val="1200"/>
              </a:spcAft>
              <a:buNone/>
            </a:pPr>
            <a:r>
              <a:rPr lang="en-GB" sz="2400"/>
              <a:t>Select  id,name as “Student Name” ,age from  student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nvSpPr>
        <p:spPr>
          <a:xfrm>
            <a:off x="1080875" y="1308250"/>
            <a:ext cx="7659300" cy="26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03" name="Google Shape;203;p31"/>
          <p:cNvSpPr txBox="1"/>
          <p:nvPr/>
        </p:nvSpPr>
        <p:spPr>
          <a:xfrm>
            <a:off x="745425" y="1308250"/>
            <a:ext cx="7883100" cy="33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accent1"/>
                </a:solidFill>
              </a:rPr>
              <a:t>Where clause :</a:t>
            </a:r>
            <a:endParaRPr b="1" sz="2000">
              <a:solidFill>
                <a:schemeClr val="accent1"/>
              </a:solidFill>
            </a:endParaRPr>
          </a:p>
          <a:p>
            <a:pPr indent="0" lvl="0" marL="0" rtl="0" algn="l">
              <a:spcBef>
                <a:spcPts val="0"/>
              </a:spcBef>
              <a:spcAft>
                <a:spcPts val="0"/>
              </a:spcAft>
              <a:buNone/>
            </a:pPr>
            <a:r>
              <a:rPr lang="en-GB" sz="2000">
                <a:solidFill>
                  <a:schemeClr val="accent1"/>
                </a:solidFill>
              </a:rPr>
              <a:t>The where clause is used to filter records.</a:t>
            </a:r>
            <a:endParaRPr sz="2000">
              <a:solidFill>
                <a:schemeClr val="accent1"/>
              </a:solidFill>
            </a:endParaRPr>
          </a:p>
          <a:p>
            <a:pPr indent="0" lvl="0" marL="0" rtl="0" algn="l">
              <a:spcBef>
                <a:spcPts val="0"/>
              </a:spcBef>
              <a:spcAft>
                <a:spcPts val="0"/>
              </a:spcAft>
              <a:buNone/>
            </a:pPr>
            <a:r>
              <a:t/>
            </a:r>
            <a:endParaRPr sz="2000">
              <a:solidFill>
                <a:schemeClr val="accent1"/>
              </a:solidFill>
            </a:endParaRPr>
          </a:p>
          <a:p>
            <a:pPr indent="0" lvl="0" marL="0" rtl="0" algn="l">
              <a:spcBef>
                <a:spcPts val="0"/>
              </a:spcBef>
              <a:spcAft>
                <a:spcPts val="0"/>
              </a:spcAft>
              <a:buNone/>
            </a:pPr>
            <a:r>
              <a:rPr lang="en-GB" sz="2000">
                <a:solidFill>
                  <a:schemeClr val="accent1"/>
                </a:solidFill>
              </a:rPr>
              <a:t>It is used to extract only those records that fulfil a specified condition.</a:t>
            </a:r>
            <a:endParaRPr sz="2000">
              <a:solidFill>
                <a:schemeClr val="accent1"/>
              </a:solidFill>
            </a:endParaRPr>
          </a:p>
          <a:p>
            <a:pPr indent="0" lvl="0" marL="0" rtl="0" algn="l">
              <a:spcBef>
                <a:spcPts val="0"/>
              </a:spcBef>
              <a:spcAft>
                <a:spcPts val="0"/>
              </a:spcAft>
              <a:buNone/>
            </a:pPr>
            <a:r>
              <a:t/>
            </a:r>
            <a:endParaRPr sz="2000">
              <a:solidFill>
                <a:schemeClr val="accent1"/>
              </a:solidFill>
            </a:endParaRPr>
          </a:p>
          <a:p>
            <a:pPr indent="0" lvl="0" marL="0" rtl="0" algn="l">
              <a:spcBef>
                <a:spcPts val="0"/>
              </a:spcBef>
              <a:spcAft>
                <a:spcPts val="0"/>
              </a:spcAft>
              <a:buNone/>
            </a:pPr>
            <a:r>
              <a:rPr lang="en-GB" sz="2000">
                <a:solidFill>
                  <a:schemeClr val="accent1"/>
                </a:solidFill>
              </a:rPr>
              <a:t>Syntax:</a:t>
            </a:r>
            <a:endParaRPr sz="2000">
              <a:solidFill>
                <a:schemeClr val="accent1"/>
              </a:solidFill>
            </a:endParaRPr>
          </a:p>
          <a:p>
            <a:pPr indent="0" lvl="0" marL="0" rtl="0" algn="l">
              <a:spcBef>
                <a:spcPts val="0"/>
              </a:spcBef>
              <a:spcAft>
                <a:spcPts val="0"/>
              </a:spcAft>
              <a:buNone/>
            </a:pPr>
            <a:r>
              <a:rPr lang="en-GB" sz="2000">
                <a:solidFill>
                  <a:schemeClr val="accent1"/>
                </a:solidFill>
              </a:rPr>
              <a:t>Select</a:t>
            </a:r>
            <a:r>
              <a:rPr lang="en-GB" sz="2000">
                <a:solidFill>
                  <a:schemeClr val="accent1"/>
                </a:solidFill>
              </a:rPr>
              <a:t>  column1,column2,..</a:t>
            </a:r>
            <a:endParaRPr sz="2000">
              <a:solidFill>
                <a:schemeClr val="accent1"/>
              </a:solidFill>
            </a:endParaRPr>
          </a:p>
          <a:p>
            <a:pPr indent="0" lvl="0" marL="0" rtl="0" algn="l">
              <a:spcBef>
                <a:spcPts val="0"/>
              </a:spcBef>
              <a:spcAft>
                <a:spcPts val="0"/>
              </a:spcAft>
              <a:buNone/>
            </a:pPr>
            <a:r>
              <a:rPr lang="en-GB" sz="2000">
                <a:solidFill>
                  <a:schemeClr val="accent1"/>
                </a:solidFill>
              </a:rPr>
              <a:t>From students where condition</a:t>
            </a:r>
            <a:endParaRPr sz="20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subTitle"/>
          </p:nvPr>
        </p:nvSpPr>
        <p:spPr>
          <a:xfrm>
            <a:off x="643002" y="574100"/>
            <a:ext cx="7688100" cy="54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2600">
                <a:solidFill>
                  <a:schemeClr val="dk2"/>
                </a:solidFill>
              </a:rPr>
              <a:t>What is SQL</a:t>
            </a:r>
            <a:endParaRPr b="1" sz="2600">
              <a:solidFill>
                <a:schemeClr val="dk2"/>
              </a:solidFill>
            </a:endParaRPr>
          </a:p>
        </p:txBody>
      </p:sp>
      <p:sp>
        <p:nvSpPr>
          <p:cNvPr id="92" name="Google Shape;92;p14"/>
          <p:cNvSpPr txBox="1"/>
          <p:nvPr/>
        </p:nvSpPr>
        <p:spPr>
          <a:xfrm>
            <a:off x="421200" y="924450"/>
            <a:ext cx="8301600" cy="383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users to access data in relational database management systems. Allows users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to describe the data.</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users to define the data in database and manipulate that data.</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to embed within other languages using SQL modules, libraries &amp; precompilers.</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users to create and drop databases and tables.</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users to create view, stored procedure, functions in a database. </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Allows users to set permissions on tables, procedures, and views</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stands for Structured Query Language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allows you to access a database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is an ANSI standard computer language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can execute queries against a database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can retrieve data from a database</a:t>
            </a:r>
            <a:endParaRPr sz="1600">
              <a:solidFill>
                <a:schemeClr val="dk2"/>
              </a:solidFill>
              <a:latin typeface="Lato"/>
              <a:ea typeface="Lato"/>
              <a:cs typeface="Lato"/>
              <a:sym typeface="Lato"/>
            </a:endParaRPr>
          </a:p>
          <a:p>
            <a:pPr indent="-330200" lvl="0" marL="457200" rtl="0" algn="l">
              <a:spcBef>
                <a:spcPts val="0"/>
              </a:spcBef>
              <a:spcAft>
                <a:spcPts val="0"/>
              </a:spcAft>
              <a:buClr>
                <a:schemeClr val="dk2"/>
              </a:buClr>
              <a:buSzPts val="1600"/>
              <a:buFont typeface="Lato"/>
              <a:buChar char="●"/>
            </a:pPr>
            <a:r>
              <a:rPr lang="en-GB" sz="1600">
                <a:solidFill>
                  <a:schemeClr val="dk2"/>
                </a:solidFill>
                <a:latin typeface="Lato"/>
                <a:ea typeface="Lato"/>
                <a:cs typeface="Lato"/>
                <a:sym typeface="Lato"/>
              </a:rPr>
              <a:t> SQL can insert new records in a database</a:t>
            </a:r>
            <a:endParaRPr sz="16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a:t>
            </a:r>
            <a:r>
              <a:rPr lang="en-GB"/>
              <a:t>Condition</a:t>
            </a:r>
            <a:r>
              <a:rPr lang="en-GB"/>
              <a:t> with where clause</a:t>
            </a:r>
            <a:endParaRPr/>
          </a:p>
          <a:p>
            <a:pPr indent="0" lvl="0" marL="0" rtl="0" algn="l">
              <a:spcBef>
                <a:spcPts val="0"/>
              </a:spcBef>
              <a:spcAft>
                <a:spcPts val="0"/>
              </a:spcAft>
              <a:buNone/>
            </a:pPr>
            <a:r>
              <a:t/>
            </a:r>
            <a:endParaRPr/>
          </a:p>
        </p:txBody>
      </p:sp>
      <p:sp>
        <p:nvSpPr>
          <p:cNvPr id="209" name="Google Shape;209;p32"/>
          <p:cNvSpPr txBox="1"/>
          <p:nvPr>
            <p:ph idx="1" type="body"/>
          </p:nvPr>
        </p:nvSpPr>
        <p:spPr>
          <a:xfrm>
            <a:off x="580350" y="21737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300"/>
              <a:t>=,!=,&gt;= ,&lt;= ,&lt;,&gt;</a:t>
            </a:r>
            <a:endParaRPr sz="3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7650" y="33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SQl Keys</a:t>
            </a:r>
            <a:endParaRPr/>
          </a:p>
        </p:txBody>
      </p:sp>
      <p:sp>
        <p:nvSpPr>
          <p:cNvPr id="215" name="Google Shape;215;p33"/>
          <p:cNvSpPr txBox="1"/>
          <p:nvPr>
            <p:ph idx="1" type="body"/>
          </p:nvPr>
        </p:nvSpPr>
        <p:spPr>
          <a:xfrm>
            <a:off x="796925" y="1234275"/>
            <a:ext cx="7688700" cy="33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t>Sql keys is and attribute or set of attribute which uniquely identifies the row in a table.</a:t>
            </a:r>
            <a:endParaRPr sz="1700"/>
          </a:p>
          <a:p>
            <a:pPr indent="0" lvl="0" marL="0" rtl="0" algn="l">
              <a:spcBef>
                <a:spcPts val="1200"/>
              </a:spcBef>
              <a:spcAft>
                <a:spcPts val="0"/>
              </a:spcAft>
              <a:buNone/>
            </a:pPr>
            <a:r>
              <a:rPr lang="en-GB" sz="1700"/>
              <a:t>Uniquely identifies a row in a table by one or more column in a database table.</a:t>
            </a:r>
            <a:endParaRPr sz="1700"/>
          </a:p>
          <a:p>
            <a:pPr indent="0" lvl="0" marL="0" rtl="0" algn="l">
              <a:spcBef>
                <a:spcPts val="1200"/>
              </a:spcBef>
              <a:spcAft>
                <a:spcPts val="0"/>
              </a:spcAft>
              <a:buNone/>
            </a:pPr>
            <a:r>
              <a:rPr lang="en-GB" sz="1700"/>
              <a:t>It creates constraints that enforces  data integrity to the database table.</a:t>
            </a:r>
            <a:endParaRPr sz="1700"/>
          </a:p>
          <a:p>
            <a:pPr indent="0" lvl="0" marL="0" rtl="0" algn="l">
              <a:spcBef>
                <a:spcPts val="1200"/>
              </a:spcBef>
              <a:spcAft>
                <a:spcPts val="0"/>
              </a:spcAft>
              <a:buNone/>
            </a:pPr>
            <a:r>
              <a:rPr lang="en-GB" sz="1700"/>
              <a:t>Keys and </a:t>
            </a:r>
            <a:r>
              <a:rPr lang="en-GB" sz="1700"/>
              <a:t>constraints</a:t>
            </a:r>
            <a:r>
              <a:rPr lang="en-GB" sz="1700"/>
              <a:t>  are the rule that  data values that allows certain data columns . </a:t>
            </a:r>
            <a:endParaRPr sz="1700"/>
          </a:p>
          <a:p>
            <a:pPr indent="0" lvl="0" marL="0" rtl="0" algn="l">
              <a:spcBef>
                <a:spcPts val="1200"/>
              </a:spcBef>
              <a:spcAft>
                <a:spcPts val="0"/>
              </a:spcAft>
              <a:buNone/>
            </a:pPr>
            <a:r>
              <a:rPr lang="en-GB" sz="1700"/>
              <a:t>Needs of this keys in sql:</a:t>
            </a:r>
            <a:endParaRPr sz="1700"/>
          </a:p>
          <a:p>
            <a:pPr indent="0" lvl="0" marL="0" rtl="0" algn="l">
              <a:spcBef>
                <a:spcPts val="1200"/>
              </a:spcBef>
              <a:spcAft>
                <a:spcPts val="1200"/>
              </a:spcAft>
              <a:buNone/>
            </a:pPr>
            <a:r>
              <a:rPr lang="en-GB" sz="1700"/>
              <a:t>1 keys used in tables are used to identify each row uniquely.</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561725" y="33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Tables Constraints</a:t>
            </a:r>
            <a:endParaRPr/>
          </a:p>
          <a:p>
            <a:pPr indent="0" lvl="0" marL="0" rtl="0" algn="l">
              <a:spcBef>
                <a:spcPts val="0"/>
              </a:spcBef>
              <a:spcAft>
                <a:spcPts val="0"/>
              </a:spcAft>
              <a:buNone/>
            </a:pPr>
            <a:r>
              <a:t/>
            </a:r>
            <a:endParaRPr/>
          </a:p>
        </p:txBody>
      </p:sp>
      <p:sp>
        <p:nvSpPr>
          <p:cNvPr id="221" name="Google Shape;221;p34"/>
          <p:cNvSpPr txBox="1"/>
          <p:nvPr>
            <p:ph idx="1" type="body"/>
          </p:nvPr>
        </p:nvSpPr>
        <p:spPr>
          <a:xfrm>
            <a:off x="286250" y="1353875"/>
            <a:ext cx="7688700" cy="31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1.NOT NULL.</a:t>
            </a:r>
            <a:endParaRPr b="1" sz="2000"/>
          </a:p>
          <a:p>
            <a:pPr indent="0" lvl="0" marL="0" rtl="0" algn="l">
              <a:spcBef>
                <a:spcPts val="1200"/>
              </a:spcBef>
              <a:spcAft>
                <a:spcPts val="0"/>
              </a:spcAft>
              <a:buNone/>
            </a:pPr>
            <a:r>
              <a:rPr b="1" lang="en-GB" sz="2000"/>
              <a:t>2.UNIQUE</a:t>
            </a:r>
            <a:endParaRPr b="1" sz="2000"/>
          </a:p>
          <a:p>
            <a:pPr indent="0" lvl="0" marL="0" rtl="0" algn="l">
              <a:spcBef>
                <a:spcPts val="1200"/>
              </a:spcBef>
              <a:spcAft>
                <a:spcPts val="0"/>
              </a:spcAft>
              <a:buNone/>
            </a:pPr>
            <a:r>
              <a:rPr b="1" lang="en-GB" sz="2000"/>
              <a:t>3.DEFAULT.</a:t>
            </a:r>
            <a:endParaRPr b="1" sz="2000"/>
          </a:p>
          <a:p>
            <a:pPr indent="0" lvl="0" marL="0" rtl="0" algn="l">
              <a:spcBef>
                <a:spcPts val="1200"/>
              </a:spcBef>
              <a:spcAft>
                <a:spcPts val="0"/>
              </a:spcAft>
              <a:buNone/>
            </a:pPr>
            <a:r>
              <a:rPr b="1" lang="en-GB" sz="2000"/>
              <a:t>4.CHECK.</a:t>
            </a:r>
            <a:endParaRPr b="1" sz="2000"/>
          </a:p>
          <a:p>
            <a:pPr indent="0" lvl="0" marL="0" rtl="0" algn="l">
              <a:spcBef>
                <a:spcPts val="1200"/>
              </a:spcBef>
              <a:spcAft>
                <a:spcPts val="0"/>
              </a:spcAft>
              <a:buNone/>
            </a:pPr>
            <a:r>
              <a:rPr b="1" lang="en-GB" sz="2000"/>
              <a:t>5.PRIMARY KEY.</a:t>
            </a:r>
            <a:endParaRPr b="1" sz="2000"/>
          </a:p>
          <a:p>
            <a:pPr indent="0" lvl="0" marL="0" rtl="0" algn="l">
              <a:spcBef>
                <a:spcPts val="1200"/>
              </a:spcBef>
              <a:spcAft>
                <a:spcPts val="1200"/>
              </a:spcAft>
              <a:buNone/>
            </a:pPr>
            <a:r>
              <a:rPr b="1" lang="en-GB" sz="2000"/>
              <a:t>6</a:t>
            </a:r>
            <a:r>
              <a:rPr b="1" lang="en-GB" sz="2000"/>
              <a:t>. FOREIGN KEY.</a:t>
            </a:r>
            <a:endParaRPr b="1"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543075" y="368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WITHOUT CONSTRAINTS:</a:t>
            </a:r>
            <a:endParaRPr/>
          </a:p>
        </p:txBody>
      </p:sp>
      <p:sp>
        <p:nvSpPr>
          <p:cNvPr id="227" name="Google Shape;227;p35"/>
          <p:cNvSpPr txBox="1"/>
          <p:nvPr>
            <p:ph idx="1" type="body"/>
          </p:nvPr>
        </p:nvSpPr>
        <p:spPr>
          <a:xfrm>
            <a:off x="617625" y="1352075"/>
            <a:ext cx="7688700" cy="338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28" name="Google Shape;228;p35"/>
          <p:cNvGraphicFramePr/>
          <p:nvPr/>
        </p:nvGraphicFramePr>
        <p:xfrm>
          <a:off x="954300" y="1952550"/>
          <a:ext cx="3000000" cy="3000000"/>
        </p:xfrm>
        <a:graphic>
          <a:graphicData uri="http://schemas.openxmlformats.org/drawingml/2006/table">
            <a:tbl>
              <a:tblPr>
                <a:noFill/>
                <a:tableStyleId>{3F1620E4-5CCB-494F-ABCA-41854B03F7D0}</a:tableStyleId>
              </a:tblPr>
              <a:tblGrid>
                <a:gridCol w="982850"/>
                <a:gridCol w="1206500"/>
                <a:gridCol w="982875"/>
                <a:gridCol w="1430125"/>
                <a:gridCol w="1206500"/>
                <a:gridCol w="1206500"/>
              </a:tblGrid>
              <a:tr h="711150">
                <a:tc>
                  <a:txBody>
                    <a:bodyPr/>
                    <a:lstStyle/>
                    <a:p>
                      <a:pPr indent="0" lvl="0" marL="0" rtl="0" algn="l">
                        <a:spcBef>
                          <a:spcPts val="0"/>
                        </a:spcBef>
                        <a:spcAft>
                          <a:spcPts val="0"/>
                        </a:spcAft>
                        <a:buNone/>
                      </a:pPr>
                      <a:r>
                        <a:rPr b="1" lang="en-GB" sz="1900"/>
                        <a:t>ID </a:t>
                      </a:r>
                      <a:endParaRPr b="1" sz="1900"/>
                    </a:p>
                  </a:txBody>
                  <a:tcPr marT="91425" marB="91425" marR="91425" marL="91425"/>
                </a:tc>
                <a:tc>
                  <a:txBody>
                    <a:bodyPr/>
                    <a:lstStyle/>
                    <a:p>
                      <a:pPr indent="0" lvl="0" marL="0" rtl="0" algn="l">
                        <a:spcBef>
                          <a:spcPts val="0"/>
                        </a:spcBef>
                        <a:spcAft>
                          <a:spcPts val="0"/>
                        </a:spcAft>
                        <a:buNone/>
                      </a:pPr>
                      <a:r>
                        <a:rPr b="1" lang="en-GB" sz="1900"/>
                        <a:t>NAME</a:t>
                      </a:r>
                      <a:endParaRPr b="1" sz="1900"/>
                    </a:p>
                  </a:txBody>
                  <a:tcPr marT="91425" marB="91425" marR="91425" marL="91425"/>
                </a:tc>
                <a:tc>
                  <a:txBody>
                    <a:bodyPr/>
                    <a:lstStyle/>
                    <a:p>
                      <a:pPr indent="0" lvl="0" marL="0" rtl="0" algn="l">
                        <a:spcBef>
                          <a:spcPts val="0"/>
                        </a:spcBef>
                        <a:spcAft>
                          <a:spcPts val="0"/>
                        </a:spcAft>
                        <a:buNone/>
                      </a:pPr>
                      <a:r>
                        <a:rPr b="1" lang="en-GB" sz="1900"/>
                        <a:t>AGE</a:t>
                      </a:r>
                      <a:endParaRPr b="1" sz="1900"/>
                    </a:p>
                  </a:txBody>
                  <a:tcPr marT="91425" marB="91425" marR="91425" marL="91425"/>
                </a:tc>
                <a:tc>
                  <a:txBody>
                    <a:bodyPr/>
                    <a:lstStyle/>
                    <a:p>
                      <a:pPr indent="0" lvl="0" marL="0" rtl="0" algn="l">
                        <a:spcBef>
                          <a:spcPts val="0"/>
                        </a:spcBef>
                        <a:spcAft>
                          <a:spcPts val="0"/>
                        </a:spcAft>
                        <a:buNone/>
                      </a:pPr>
                      <a:r>
                        <a:rPr b="1" lang="en-GB" sz="1900"/>
                        <a:t>GENDER</a:t>
                      </a:r>
                      <a:endParaRPr b="1" sz="1900"/>
                    </a:p>
                  </a:txBody>
                  <a:tcPr marT="91425" marB="91425" marR="91425" marL="91425"/>
                </a:tc>
                <a:tc>
                  <a:txBody>
                    <a:bodyPr/>
                    <a:lstStyle/>
                    <a:p>
                      <a:pPr indent="0" lvl="0" marL="0" rtl="0" algn="l">
                        <a:spcBef>
                          <a:spcPts val="0"/>
                        </a:spcBef>
                        <a:spcAft>
                          <a:spcPts val="0"/>
                        </a:spcAft>
                        <a:buNone/>
                      </a:pPr>
                      <a:r>
                        <a:rPr b="1" lang="en-GB" sz="1900"/>
                        <a:t>PHONE</a:t>
                      </a:r>
                      <a:endParaRPr b="1" sz="1900"/>
                    </a:p>
                  </a:txBody>
                  <a:tcPr marT="91425" marB="91425" marR="91425" marL="91425"/>
                </a:tc>
                <a:tc>
                  <a:txBody>
                    <a:bodyPr/>
                    <a:lstStyle/>
                    <a:p>
                      <a:pPr indent="0" lvl="0" marL="0" rtl="0" algn="l">
                        <a:spcBef>
                          <a:spcPts val="0"/>
                        </a:spcBef>
                        <a:spcAft>
                          <a:spcPts val="0"/>
                        </a:spcAft>
                        <a:buNone/>
                      </a:pPr>
                      <a:r>
                        <a:rPr b="1" lang="en-GB" sz="1900"/>
                        <a:t>STATUS</a:t>
                      </a:r>
                      <a:endParaRPr b="1" sz="1900"/>
                    </a:p>
                  </a:txBody>
                  <a:tcPr marT="91425" marB="91425" marR="91425" marL="91425"/>
                </a:tc>
              </a:tr>
              <a:tr h="71115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RAMESH</a:t>
                      </a:r>
                      <a:endParaRPr/>
                    </a:p>
                  </a:txBody>
                  <a:tcPr marT="91425" marB="91425" marR="91425" marL="91425"/>
                </a:tc>
                <a:tc>
                  <a:txBody>
                    <a:bodyPr/>
                    <a:lstStyle/>
                    <a:p>
                      <a:pPr indent="0" lvl="0" marL="0" rtl="0" algn="l">
                        <a:spcBef>
                          <a:spcPts val="0"/>
                        </a:spcBef>
                        <a:spcAft>
                          <a:spcPts val="0"/>
                        </a:spcAft>
                        <a:buNone/>
                      </a:pPr>
                      <a:r>
                        <a:rPr lang="en-GB"/>
                        <a:t>17</a:t>
                      </a:r>
                      <a:endParaRPr/>
                    </a:p>
                  </a:txBody>
                  <a:tcPr marT="91425" marB="91425" marR="91425" marL="91425"/>
                </a:tc>
                <a:tc>
                  <a:txBody>
                    <a:bodyPr/>
                    <a:lstStyle/>
                    <a:p>
                      <a:pPr indent="0" lvl="0" marL="0" rtl="0" algn="l">
                        <a:spcBef>
                          <a:spcPts val="0"/>
                        </a:spcBef>
                        <a:spcAft>
                          <a:spcPts val="0"/>
                        </a:spcAft>
                        <a:buNone/>
                      </a:pPr>
                      <a:r>
                        <a:rPr lang="en-GB"/>
                        <a:t>M</a:t>
                      </a:r>
                      <a:endParaRPr/>
                    </a:p>
                  </a:txBody>
                  <a:tcPr marT="91425" marB="91425" marR="91425" marL="91425"/>
                </a:tc>
                <a:tc>
                  <a:txBody>
                    <a:bodyPr/>
                    <a:lstStyle/>
                    <a:p>
                      <a:pPr indent="0" lvl="0" marL="0" rtl="0" algn="l">
                        <a:spcBef>
                          <a:spcPts val="0"/>
                        </a:spcBef>
                        <a:spcAft>
                          <a:spcPts val="0"/>
                        </a:spcAft>
                        <a:buNone/>
                      </a:pPr>
                      <a:r>
                        <a:rPr lang="en-GB"/>
                        <a:t>7458963557</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r h="804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SURESH</a:t>
                      </a:r>
                      <a:endParaRPr/>
                    </a:p>
                  </a:txBody>
                  <a:tcPr marT="91425" marB="91425" marR="91425" marL="91425"/>
                </a:tc>
                <a:tc>
                  <a:txBody>
                    <a:bodyPr/>
                    <a:lstStyle/>
                    <a:p>
                      <a:pPr indent="0" lvl="0" marL="0" rtl="0" algn="l">
                        <a:spcBef>
                          <a:spcPts val="0"/>
                        </a:spcBef>
                        <a:spcAft>
                          <a:spcPts val="0"/>
                        </a:spcAft>
                        <a:buNone/>
                      </a:pPr>
                      <a:r>
                        <a:rPr lang="en-GB"/>
                        <a:t>25</a:t>
                      </a:r>
                      <a:endParaRPr/>
                    </a:p>
                  </a:txBody>
                  <a:tcPr marT="91425" marB="91425" marR="91425" marL="91425"/>
                </a:tc>
                <a:tc>
                  <a:txBody>
                    <a:bodyPr/>
                    <a:lstStyle/>
                    <a:p>
                      <a:pPr indent="0" lvl="0" marL="0" rtl="0" algn="l">
                        <a:spcBef>
                          <a:spcPts val="0"/>
                        </a:spcBef>
                        <a:spcAft>
                          <a:spcPts val="0"/>
                        </a:spcAft>
                        <a:buNone/>
                      </a:pPr>
                      <a:r>
                        <a:rPr lang="en-GB"/>
                        <a:t>M</a:t>
                      </a:r>
                      <a:endParaRPr/>
                    </a:p>
                  </a:txBody>
                  <a:tcPr marT="91425" marB="91425" marR="91425" marL="91425"/>
                </a:tc>
                <a:tc>
                  <a:txBody>
                    <a:bodyPr/>
                    <a:lstStyle/>
                    <a:p>
                      <a:pPr indent="0" lvl="0" marL="0" rtl="0" algn="l">
                        <a:spcBef>
                          <a:spcPts val="0"/>
                        </a:spcBef>
                        <a:spcAft>
                          <a:spcPts val="0"/>
                        </a:spcAft>
                        <a:buNone/>
                      </a:pPr>
                      <a:r>
                        <a:rPr lang="en-GB"/>
                        <a:t>745632187</a:t>
                      </a:r>
                      <a:endParaRPr/>
                    </a:p>
                  </a:txBody>
                  <a:tcPr marT="91425" marB="91425" marR="91425" marL="91425"/>
                </a:tc>
                <a:tc>
                  <a:txBody>
                    <a:bodyPr/>
                    <a:lstStyle/>
                    <a:p>
                      <a:pPr indent="0" lvl="0" marL="0" rtl="0" algn="l">
                        <a:spcBef>
                          <a:spcPts val="0"/>
                        </a:spcBef>
                        <a:spcAft>
                          <a:spcPts val="0"/>
                        </a:spcAft>
                        <a:buNone/>
                      </a:pPr>
                      <a:r>
                        <a:rPr lang="en-GB"/>
                        <a:t>1</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727650" y="405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with constraint:</a:t>
            </a:r>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727650" y="1202975"/>
            <a:ext cx="8087100" cy="3683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400">
                <a:solidFill>
                  <a:srgbClr val="0000FF"/>
                </a:solidFill>
              </a:rPr>
              <a:t>Implementing</a:t>
            </a:r>
            <a:r>
              <a:rPr lang="en-GB" sz="2400">
                <a:solidFill>
                  <a:srgbClr val="0000FF"/>
                </a:solidFill>
              </a:rPr>
              <a:t> constraints  example:</a:t>
            </a:r>
            <a:endParaRPr sz="2400">
              <a:solidFill>
                <a:srgbClr val="0000FF"/>
              </a:solidFill>
            </a:endParaRPr>
          </a:p>
          <a:p>
            <a:pPr indent="0" lvl="0" marL="0" rtl="0" algn="l">
              <a:spcBef>
                <a:spcPts val="1200"/>
              </a:spcBef>
              <a:spcAft>
                <a:spcPts val="0"/>
              </a:spcAft>
              <a:buNone/>
            </a:pPr>
            <a:r>
              <a:rPr lang="en-GB" sz="2400"/>
              <a:t>Create table students  (id int not null unique,</a:t>
            </a:r>
            <a:endParaRPr sz="2400"/>
          </a:p>
          <a:p>
            <a:pPr indent="0" lvl="0" marL="0" rtl="0" algn="l">
              <a:spcBef>
                <a:spcPts val="1200"/>
              </a:spcBef>
              <a:spcAft>
                <a:spcPts val="0"/>
              </a:spcAft>
              <a:buNone/>
            </a:pPr>
            <a:r>
              <a:rPr lang="en-GB" sz="2400"/>
              <a:t>Name varchar(10) not null,</a:t>
            </a:r>
            <a:endParaRPr sz="2400"/>
          </a:p>
          <a:p>
            <a:pPr indent="0" lvl="0" marL="0" rtl="0" algn="l">
              <a:spcBef>
                <a:spcPts val="1200"/>
              </a:spcBef>
              <a:spcAft>
                <a:spcPts val="0"/>
              </a:spcAft>
              <a:buNone/>
            </a:pPr>
            <a:r>
              <a:rPr lang="en-GB" sz="2400"/>
              <a:t>Email varchar(50) not null unique,</a:t>
            </a:r>
            <a:endParaRPr sz="2400"/>
          </a:p>
          <a:p>
            <a:pPr indent="0" lvl="0" marL="0" rtl="0" algn="l">
              <a:spcBef>
                <a:spcPts val="1200"/>
              </a:spcBef>
              <a:spcAft>
                <a:spcPts val="0"/>
              </a:spcAft>
              <a:buNone/>
            </a:pPr>
            <a:r>
              <a:rPr lang="en-GB" sz="2400"/>
              <a:t>Age tinyint check(age&gt;=18),</a:t>
            </a:r>
            <a:endParaRPr sz="2400"/>
          </a:p>
          <a:p>
            <a:pPr indent="0" lvl="0" marL="0" rtl="0" algn="l">
              <a:spcBef>
                <a:spcPts val="1200"/>
              </a:spcBef>
              <a:spcAft>
                <a:spcPts val="0"/>
              </a:spcAft>
              <a:buNone/>
            </a:pPr>
            <a:r>
              <a:rPr lang="en-GB" sz="2400"/>
              <a:t>Status boolean default 1 ) ;</a:t>
            </a:r>
            <a:endParaRPr sz="2400"/>
          </a:p>
          <a:p>
            <a:pPr indent="0" lvl="0" marL="0" rtl="0" algn="l">
              <a:spcBef>
                <a:spcPts val="1200"/>
              </a:spcBef>
              <a:spcAft>
                <a:spcPts val="1200"/>
              </a:spcAft>
              <a:buNone/>
            </a:pPr>
            <a:r>
              <a:rPr lang="en-GB" sz="2400"/>
              <a:t>Insert into students values(1,”Ananya”,”anu@gmail.com”,23)</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Command:  AND,OR,NOT Operator</a:t>
            </a:r>
            <a:endParaRPr/>
          </a:p>
        </p:txBody>
      </p:sp>
      <p:sp>
        <p:nvSpPr>
          <p:cNvPr id="240" name="Google Shape;240;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100"/>
              <a:t> Logical </a:t>
            </a:r>
            <a:r>
              <a:rPr lang="en-GB" sz="2100"/>
              <a:t>And operator compares two expression and returns true if both of the expression are true.</a:t>
            </a:r>
            <a:endParaRPr sz="2100"/>
          </a:p>
          <a:p>
            <a:pPr indent="0" lvl="0" marL="0" rtl="0" algn="l">
              <a:spcBef>
                <a:spcPts val="1200"/>
              </a:spcBef>
              <a:spcAft>
                <a:spcPts val="0"/>
              </a:spcAft>
              <a:buNone/>
            </a:pPr>
            <a:r>
              <a:rPr lang="en-GB" sz="2100"/>
              <a:t>Logical or operator compares two </a:t>
            </a:r>
            <a:r>
              <a:rPr lang="en-GB" sz="2100"/>
              <a:t>expression</a:t>
            </a:r>
            <a:r>
              <a:rPr lang="en-GB" sz="2100"/>
              <a:t> and return true if either of the expression is true.</a:t>
            </a:r>
            <a:endParaRPr sz="2100"/>
          </a:p>
          <a:p>
            <a:pPr indent="0" lvl="0" marL="0" rtl="0" algn="l">
              <a:spcBef>
                <a:spcPts val="1200"/>
              </a:spcBef>
              <a:spcAft>
                <a:spcPts val="1200"/>
              </a:spcAft>
              <a:buNone/>
            </a:pPr>
            <a:r>
              <a:rPr lang="en-GB" sz="2100"/>
              <a:t>Logical</a:t>
            </a:r>
            <a:r>
              <a:rPr lang="en-GB" sz="2100"/>
              <a:t> not: revers the input.</a:t>
            </a:r>
            <a:endParaRPr sz="2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syntax</a:t>
            </a:r>
            <a:r>
              <a:rPr lang="en-GB"/>
              <a:t>:</a:t>
            </a:r>
            <a:endParaRPr/>
          </a:p>
        </p:txBody>
      </p:sp>
      <p:sp>
        <p:nvSpPr>
          <p:cNvPr id="246" name="Google Shape;246;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t>Select  *  from table where condition1 AND </a:t>
            </a:r>
            <a:r>
              <a:rPr lang="en-GB" sz="2100"/>
              <a:t>condition2</a:t>
            </a:r>
            <a:endParaRPr sz="2100"/>
          </a:p>
          <a:p>
            <a:pPr indent="0" lvl="0" marL="0" rtl="0" algn="l">
              <a:spcBef>
                <a:spcPts val="1200"/>
              </a:spcBef>
              <a:spcAft>
                <a:spcPts val="0"/>
              </a:spcAft>
              <a:buNone/>
            </a:pPr>
            <a:r>
              <a:rPr lang="en-GB" sz="2100"/>
              <a:t>Example:</a:t>
            </a:r>
            <a:endParaRPr sz="2100"/>
          </a:p>
          <a:p>
            <a:pPr indent="0" lvl="0" marL="0" rtl="0" algn="l">
              <a:spcBef>
                <a:spcPts val="1200"/>
              </a:spcBef>
              <a:spcAft>
                <a:spcPts val="1200"/>
              </a:spcAft>
              <a:buNone/>
            </a:pPr>
            <a:r>
              <a:rPr lang="en-GB" sz="2100"/>
              <a:t>Select * from students where age&gt;=18 and age&lt;=25 AND city=”surat”;</a:t>
            </a:r>
            <a:endParaRPr sz="2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Or operator</a:t>
            </a:r>
            <a:endParaRPr/>
          </a:p>
        </p:txBody>
      </p:sp>
      <p:sp>
        <p:nvSpPr>
          <p:cNvPr id="252" name="Google Shape;252;p3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t>Select * from students where city=”agra” or city=”surat”</a:t>
            </a:r>
            <a:endParaRPr sz="2600"/>
          </a:p>
          <a:p>
            <a:pPr indent="0" lvl="0" marL="0" rtl="0" algn="l">
              <a:spcBef>
                <a:spcPts val="1200"/>
              </a:spcBef>
              <a:spcAft>
                <a:spcPts val="1200"/>
              </a:spcAft>
              <a:buNone/>
            </a:pPr>
            <a:r>
              <a:rPr lang="en-GB" sz="2600"/>
              <a:t>Select * from students where not city =’agra’ and not city=”surat”</a:t>
            </a:r>
            <a:endParaRPr sz="2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 </a:t>
            </a:r>
            <a:r>
              <a:rPr lang="en-GB"/>
              <a:t>operator</a:t>
            </a:r>
            <a:endParaRPr/>
          </a:p>
        </p:txBody>
      </p:sp>
      <p:sp>
        <p:nvSpPr>
          <p:cNvPr id="258" name="Google Shape;258;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2100"/>
              <a:t>In operator allows you to specify multiple values in a where clause.</a:t>
            </a:r>
            <a:endParaRPr sz="2100"/>
          </a:p>
          <a:p>
            <a:pPr indent="0" lvl="0" marL="0" rtl="0" algn="l">
              <a:spcBef>
                <a:spcPts val="1200"/>
              </a:spcBef>
              <a:spcAft>
                <a:spcPts val="0"/>
              </a:spcAft>
              <a:buNone/>
            </a:pPr>
            <a:r>
              <a:rPr lang="en-GB" sz="2100"/>
              <a:t>In operator is a shorthand for multiple or conditions.</a:t>
            </a:r>
            <a:endParaRPr sz="2100"/>
          </a:p>
          <a:p>
            <a:pPr indent="0" lvl="0" marL="0" rtl="0" algn="l">
              <a:spcBef>
                <a:spcPts val="1200"/>
              </a:spcBef>
              <a:spcAft>
                <a:spcPts val="0"/>
              </a:spcAft>
              <a:buNone/>
            </a:pPr>
            <a:r>
              <a:rPr lang="en-GB" sz="2100"/>
              <a:t>Ex; select * from table_name</a:t>
            </a:r>
            <a:endParaRPr sz="2100"/>
          </a:p>
          <a:p>
            <a:pPr indent="0" lvl="0" marL="0" rtl="0" algn="l">
              <a:spcBef>
                <a:spcPts val="1200"/>
              </a:spcBef>
              <a:spcAft>
                <a:spcPts val="0"/>
              </a:spcAft>
              <a:buNone/>
            </a:pPr>
            <a:r>
              <a:rPr lang="en-GB" sz="2100"/>
              <a:t>Where columnnm IN (value1,vlaue2,...,);</a:t>
            </a:r>
            <a:endParaRPr sz="2100"/>
          </a:p>
          <a:p>
            <a:pPr indent="0" lvl="0" marL="0" rtl="0" algn="l">
              <a:spcBef>
                <a:spcPts val="1200"/>
              </a:spcBef>
              <a:spcAft>
                <a:spcPts val="1200"/>
              </a:spcAft>
              <a:buNone/>
            </a:pPr>
            <a:r>
              <a:rPr lang="en-GB" sz="2100"/>
              <a:t>Select * from student where where  age in(19,21,23)</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Like operator</a:t>
            </a:r>
            <a:endParaRPr/>
          </a:p>
        </p:txBody>
      </p:sp>
      <p:sp>
        <p:nvSpPr>
          <p:cNvPr id="264" name="Google Shape;264;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000"/>
              <a:t> The like operator is used in where clause to search for a </a:t>
            </a:r>
            <a:r>
              <a:rPr lang="en-GB" sz="2000"/>
              <a:t>specified</a:t>
            </a:r>
            <a:r>
              <a:rPr lang="en-GB" sz="2000"/>
              <a:t> pattern in a column.</a:t>
            </a:r>
            <a:endParaRPr sz="2000"/>
          </a:p>
          <a:p>
            <a:pPr indent="0" lvl="0" marL="0" rtl="0" algn="l">
              <a:spcBef>
                <a:spcPts val="1200"/>
              </a:spcBef>
              <a:spcAft>
                <a:spcPts val="0"/>
              </a:spcAft>
              <a:buNone/>
            </a:pPr>
            <a:r>
              <a:rPr lang="en-GB" sz="2000"/>
              <a:t>The wildcards which we used in like operator:</a:t>
            </a:r>
            <a:endParaRPr sz="2000"/>
          </a:p>
          <a:p>
            <a:pPr indent="0" lvl="0" marL="0" rtl="0" algn="l">
              <a:spcBef>
                <a:spcPts val="1200"/>
              </a:spcBef>
              <a:spcAft>
                <a:spcPts val="0"/>
              </a:spcAft>
              <a:buNone/>
            </a:pPr>
            <a:r>
              <a:rPr lang="en-GB" sz="2000"/>
              <a:t>1.The percent sign (%)represent zero ,one,or </a:t>
            </a:r>
            <a:r>
              <a:rPr lang="en-GB" sz="2000"/>
              <a:t>multiple</a:t>
            </a:r>
            <a:r>
              <a:rPr lang="en-GB" sz="2000"/>
              <a:t> characters.</a:t>
            </a:r>
            <a:endParaRPr sz="2000"/>
          </a:p>
          <a:p>
            <a:pPr indent="0" lvl="0" marL="0" rtl="0" algn="l">
              <a:spcBef>
                <a:spcPts val="1200"/>
              </a:spcBef>
              <a:spcAft>
                <a:spcPts val="1200"/>
              </a:spcAft>
              <a:buNone/>
            </a:pPr>
            <a:r>
              <a:rPr lang="en-GB" sz="2000"/>
              <a:t>2. The underscore sign(_) represent one,single character.</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822"/>
              <a:t>What is MYSQL?</a:t>
            </a:r>
            <a:endParaRPr sz="3822"/>
          </a:p>
          <a:p>
            <a:pPr indent="0" lvl="0" marL="0" rtl="0" algn="l">
              <a:spcBef>
                <a:spcPts val="0"/>
              </a:spcBef>
              <a:spcAft>
                <a:spcPts val="0"/>
              </a:spcAft>
              <a:buNone/>
            </a:pPr>
            <a:r>
              <a:t/>
            </a:r>
            <a:endParaRPr/>
          </a:p>
        </p:txBody>
      </p:sp>
      <p:sp>
        <p:nvSpPr>
          <p:cNvPr id="98" name="Google Shape;98;p15"/>
          <p:cNvSpPr txBox="1"/>
          <p:nvPr>
            <p:ph idx="1" type="body"/>
          </p:nvPr>
        </p:nvSpPr>
        <p:spPr>
          <a:xfrm>
            <a:off x="848550" y="23499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600"/>
              <a:t> MYSQL  is a relational database management system  (RDBMS)  developed by oracle that is based on structured query language (SQL).</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Between and not between </a:t>
            </a:r>
            <a:endParaRPr/>
          </a:p>
        </p:txBody>
      </p:sp>
      <p:sp>
        <p:nvSpPr>
          <p:cNvPr id="270" name="Google Shape;270;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When we want a particular range we use between and not between </a:t>
            </a:r>
            <a:r>
              <a:rPr lang="en-GB" sz="2000"/>
              <a:t>operator</a:t>
            </a:r>
            <a:r>
              <a:rPr lang="en-GB" sz="2000"/>
              <a:t>.</a:t>
            </a:r>
            <a:endParaRPr sz="2000"/>
          </a:p>
          <a:p>
            <a:pPr indent="0" lvl="0" marL="0" rtl="0" algn="l">
              <a:spcBef>
                <a:spcPts val="1200"/>
              </a:spcBef>
              <a:spcAft>
                <a:spcPts val="0"/>
              </a:spcAft>
              <a:buNone/>
            </a:pPr>
            <a:r>
              <a:rPr lang="en-GB" sz="2000"/>
              <a:t>Select * from student where age between 20 and 25;</a:t>
            </a:r>
            <a:endParaRPr sz="2000"/>
          </a:p>
          <a:p>
            <a:pPr indent="0" lvl="0" marL="0" rtl="0" algn="l">
              <a:spcBef>
                <a:spcPts val="1200"/>
              </a:spcBef>
              <a:spcAft>
                <a:spcPts val="1200"/>
              </a:spcAft>
              <a:buNone/>
            </a:pPr>
            <a:r>
              <a:rPr lang="en-GB" sz="2000"/>
              <a:t>Select * from student where age not  between 20 and 25;</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Order by and distinct keywords:</a:t>
            </a:r>
            <a:endParaRPr/>
          </a:p>
          <a:p>
            <a:pPr indent="0" lvl="0" marL="0" rtl="0" algn="l">
              <a:spcBef>
                <a:spcPts val="0"/>
              </a:spcBef>
              <a:spcAft>
                <a:spcPts val="0"/>
              </a:spcAft>
              <a:buNone/>
            </a:pPr>
            <a:r>
              <a:t/>
            </a:r>
            <a:endParaRPr/>
          </a:p>
        </p:txBody>
      </p:sp>
      <p:sp>
        <p:nvSpPr>
          <p:cNvPr id="276" name="Google Shape;276;p43"/>
          <p:cNvSpPr txBox="1"/>
          <p:nvPr>
            <p:ph idx="1" type="body"/>
          </p:nvPr>
        </p:nvSpPr>
        <p:spPr>
          <a:xfrm>
            <a:off x="729450" y="215342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000"/>
              <a:t>S</a:t>
            </a:r>
            <a:r>
              <a:rPr lang="en-GB" sz="2000"/>
              <a:t>yntax</a:t>
            </a:r>
            <a:r>
              <a:rPr lang="en-GB" sz="2000"/>
              <a:t>:   select * from table_name order by column  asc||desc;</a:t>
            </a:r>
            <a:endParaRPr sz="2000"/>
          </a:p>
          <a:p>
            <a:pPr indent="0" lvl="0" marL="0" rtl="0" algn="l">
              <a:spcBef>
                <a:spcPts val="1200"/>
              </a:spcBef>
              <a:spcAft>
                <a:spcPts val="0"/>
              </a:spcAft>
              <a:buNone/>
            </a:pPr>
            <a:r>
              <a:rPr lang="en-GB" sz="2000"/>
              <a:t>Ex::   Select * from students order by name desc;</a:t>
            </a:r>
            <a:endParaRPr sz="2000"/>
          </a:p>
          <a:p>
            <a:pPr indent="0" lvl="0" marL="0" rtl="0" algn="l">
              <a:spcBef>
                <a:spcPts val="1200"/>
              </a:spcBef>
              <a:spcAft>
                <a:spcPts val="0"/>
              </a:spcAft>
              <a:buNone/>
            </a:pPr>
            <a:r>
              <a:rPr lang="en-GB" sz="2000"/>
              <a:t>Distinct:</a:t>
            </a:r>
            <a:endParaRPr sz="2000"/>
          </a:p>
          <a:p>
            <a:pPr indent="0" lvl="0" marL="0" rtl="0" algn="l">
              <a:spcBef>
                <a:spcPts val="1200"/>
              </a:spcBef>
              <a:spcAft>
                <a:spcPts val="0"/>
              </a:spcAft>
              <a:buNone/>
            </a:pPr>
            <a:r>
              <a:rPr lang="en-GB" sz="2000"/>
              <a:t>Select DISTINCT </a:t>
            </a:r>
            <a:r>
              <a:rPr lang="en-GB" sz="2000"/>
              <a:t>column</a:t>
            </a:r>
            <a:r>
              <a:rPr lang="en-GB" sz="2000"/>
              <a:t> from table_name;</a:t>
            </a:r>
            <a:endParaRPr sz="2000"/>
          </a:p>
          <a:p>
            <a:pPr indent="0" lvl="0" marL="0" rtl="0" algn="l">
              <a:spcBef>
                <a:spcPts val="1200"/>
              </a:spcBef>
              <a:spcAft>
                <a:spcPts val="1200"/>
              </a:spcAft>
              <a:buNone/>
            </a:pPr>
            <a:r>
              <a:rPr lang="en-GB" sz="2000"/>
              <a:t>Ex:  select  distinct age  from students order by age desc;</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Is NULL and IS NOT NULL Operators:</a:t>
            </a:r>
            <a:endParaRPr/>
          </a:p>
          <a:p>
            <a:pPr indent="0" lvl="0" marL="0" rtl="0" algn="l">
              <a:spcBef>
                <a:spcPts val="0"/>
              </a:spcBef>
              <a:spcAft>
                <a:spcPts val="0"/>
              </a:spcAft>
              <a:buNone/>
            </a:pPr>
            <a:r>
              <a:t/>
            </a:r>
            <a:endParaRPr/>
          </a:p>
        </p:txBody>
      </p:sp>
      <p:sp>
        <p:nvSpPr>
          <p:cNvPr id="282" name="Google Shape;282;p44"/>
          <p:cNvSpPr txBox="1"/>
          <p:nvPr>
            <p:ph idx="1" type="body"/>
          </p:nvPr>
        </p:nvSpPr>
        <p:spPr>
          <a:xfrm>
            <a:off x="487150" y="20416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Syntax:</a:t>
            </a:r>
            <a:endParaRPr sz="2200"/>
          </a:p>
          <a:p>
            <a:pPr indent="0" lvl="0" marL="0" rtl="0" algn="l">
              <a:spcBef>
                <a:spcPts val="1200"/>
              </a:spcBef>
              <a:spcAft>
                <a:spcPts val="1200"/>
              </a:spcAft>
              <a:buNone/>
            </a:pPr>
            <a:r>
              <a:rPr lang="en-GB" sz="2200"/>
              <a:t>Select * from tablename where column Is NULL  ||  Is NOT NULL;</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 Clause and offset:</a:t>
            </a:r>
            <a:endParaRPr/>
          </a:p>
          <a:p>
            <a:pPr indent="0" lvl="0" marL="0" rtl="0" algn="l">
              <a:spcBef>
                <a:spcPts val="0"/>
              </a:spcBef>
              <a:spcAft>
                <a:spcPts val="0"/>
              </a:spcAft>
              <a:buNone/>
            </a:pPr>
            <a:r>
              <a:t/>
            </a:r>
            <a:endParaRPr/>
          </a:p>
        </p:txBody>
      </p:sp>
      <p:sp>
        <p:nvSpPr>
          <p:cNvPr id="288" name="Google Shape;288;p45"/>
          <p:cNvSpPr txBox="1"/>
          <p:nvPr>
            <p:ph idx="1" type="body"/>
          </p:nvPr>
        </p:nvSpPr>
        <p:spPr>
          <a:xfrm>
            <a:off x="729450" y="2078875"/>
            <a:ext cx="7582200" cy="252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  If we want to limit the number of results that are returned you can simply use the limit command with several rows to limit by.</a:t>
            </a:r>
            <a:endParaRPr sz="2000"/>
          </a:p>
          <a:p>
            <a:pPr indent="0" lvl="0" marL="0" rtl="0" algn="l">
              <a:spcBef>
                <a:spcPts val="1200"/>
              </a:spcBef>
              <a:spcAft>
                <a:spcPts val="0"/>
              </a:spcAft>
              <a:buNone/>
            </a:pPr>
            <a:r>
              <a:rPr lang="en-GB" sz="2000"/>
              <a:t>Select * from table_name  limit  number ;</a:t>
            </a:r>
            <a:endParaRPr sz="2000"/>
          </a:p>
          <a:p>
            <a:pPr indent="0" lvl="0" marL="0" rtl="0" algn="l">
              <a:spcBef>
                <a:spcPts val="1200"/>
              </a:spcBef>
              <a:spcAft>
                <a:spcPts val="0"/>
              </a:spcAft>
              <a:buNone/>
            </a:pPr>
            <a:r>
              <a:rPr lang="en-GB" sz="2000"/>
              <a:t>Ex:</a:t>
            </a:r>
            <a:endParaRPr sz="2000"/>
          </a:p>
          <a:p>
            <a:pPr indent="0" lvl="0" marL="0" rtl="0" algn="l">
              <a:spcBef>
                <a:spcPts val="1200"/>
              </a:spcBef>
              <a:spcAft>
                <a:spcPts val="1200"/>
              </a:spcAft>
              <a:buNone/>
            </a:pPr>
            <a:r>
              <a:rPr lang="en-GB" sz="2000"/>
              <a:t>Select * from students order by name DESC limit 3;</a:t>
            </a: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Offset </a:t>
            </a:r>
            <a:endParaRPr/>
          </a:p>
        </p:txBody>
      </p:sp>
      <p:sp>
        <p:nvSpPr>
          <p:cNvPr id="294" name="Google Shape;294;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You can also specify an offset where to start returning data.</a:t>
            </a:r>
            <a:endParaRPr sz="2000"/>
          </a:p>
          <a:p>
            <a:pPr indent="0" lvl="0" marL="0" rtl="0" algn="l">
              <a:spcBef>
                <a:spcPts val="1200"/>
              </a:spcBef>
              <a:spcAft>
                <a:spcPts val="0"/>
              </a:spcAft>
              <a:buNone/>
            </a:pPr>
            <a:r>
              <a:rPr lang="en-GB" sz="2000"/>
              <a:t>Ex for pagination</a:t>
            </a:r>
            <a:endParaRPr sz="2000"/>
          </a:p>
          <a:p>
            <a:pPr indent="0" lvl="0" marL="0" rtl="0" algn="l">
              <a:spcBef>
                <a:spcPts val="1200"/>
              </a:spcBef>
              <a:spcAft>
                <a:spcPts val="0"/>
              </a:spcAft>
              <a:buNone/>
            </a:pPr>
            <a:r>
              <a:rPr lang="en-GB" sz="2000"/>
              <a:t>Syntax:</a:t>
            </a:r>
            <a:endParaRPr sz="2000"/>
          </a:p>
          <a:p>
            <a:pPr indent="0" lvl="0" marL="0" rtl="0" algn="l">
              <a:spcBef>
                <a:spcPts val="1200"/>
              </a:spcBef>
              <a:spcAft>
                <a:spcPts val="1200"/>
              </a:spcAft>
              <a:buNone/>
            </a:pPr>
            <a:r>
              <a:rPr lang="en-GB" sz="2000"/>
              <a:t>Select</a:t>
            </a:r>
            <a:r>
              <a:rPr lang="en-GB" sz="2000"/>
              <a:t> * from students limit 3 offset  5</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822650" y="405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Aggerate function:</a:t>
            </a:r>
            <a:endParaRPr/>
          </a:p>
        </p:txBody>
      </p:sp>
      <p:sp>
        <p:nvSpPr>
          <p:cNvPr id="300" name="Google Shape;300;p47"/>
          <p:cNvSpPr txBox="1"/>
          <p:nvPr>
            <p:ph idx="1" type="body"/>
          </p:nvPr>
        </p:nvSpPr>
        <p:spPr>
          <a:xfrm>
            <a:off x="729450" y="2078875"/>
            <a:ext cx="7688700" cy="2714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Count(): returns the number of rows in </a:t>
            </a:r>
            <a:r>
              <a:rPr lang="en-GB" sz="2200"/>
              <a:t>database</a:t>
            </a:r>
            <a:r>
              <a:rPr lang="en-GB" sz="2200"/>
              <a:t> table.</a:t>
            </a:r>
            <a:endParaRPr sz="2200"/>
          </a:p>
          <a:p>
            <a:pPr indent="-368300" lvl="0" marL="457200" rtl="0" algn="l">
              <a:spcBef>
                <a:spcPts val="0"/>
              </a:spcBef>
              <a:spcAft>
                <a:spcPts val="0"/>
              </a:spcAft>
              <a:buSzPts val="2200"/>
              <a:buChar char="●"/>
            </a:pPr>
            <a:r>
              <a:rPr lang="en-GB" sz="2200"/>
              <a:t>sum():returns total of sum.</a:t>
            </a:r>
            <a:endParaRPr sz="2200"/>
          </a:p>
          <a:p>
            <a:pPr indent="-368300" lvl="0" marL="457200" rtl="0" algn="l">
              <a:spcBef>
                <a:spcPts val="0"/>
              </a:spcBef>
              <a:spcAft>
                <a:spcPts val="0"/>
              </a:spcAft>
              <a:buSzPts val="2200"/>
              <a:buChar char="●"/>
            </a:pPr>
            <a:r>
              <a:rPr lang="en-GB" sz="2200"/>
              <a:t>avg(): returns the </a:t>
            </a:r>
            <a:r>
              <a:rPr lang="en-GB" sz="2200"/>
              <a:t>average</a:t>
            </a:r>
            <a:r>
              <a:rPr lang="en-GB" sz="2200"/>
              <a:t> for column.</a:t>
            </a:r>
            <a:endParaRPr sz="2200"/>
          </a:p>
          <a:p>
            <a:pPr indent="-368300" lvl="0" marL="457200" rtl="0" algn="l">
              <a:spcBef>
                <a:spcPts val="0"/>
              </a:spcBef>
              <a:spcAft>
                <a:spcPts val="0"/>
              </a:spcAft>
              <a:buSzPts val="2200"/>
              <a:buChar char="●"/>
            </a:pPr>
            <a:r>
              <a:rPr lang="en-GB" sz="2200"/>
              <a:t>min(): returns </a:t>
            </a:r>
            <a:r>
              <a:rPr lang="en-GB" sz="2200"/>
              <a:t>minimum value.</a:t>
            </a:r>
            <a:endParaRPr sz="2200"/>
          </a:p>
          <a:p>
            <a:pPr indent="-368300" lvl="0" marL="457200" rtl="0" algn="l">
              <a:spcBef>
                <a:spcPts val="0"/>
              </a:spcBef>
              <a:spcAft>
                <a:spcPts val="0"/>
              </a:spcAft>
              <a:buSzPts val="2200"/>
              <a:buChar char="●"/>
            </a:pPr>
            <a:r>
              <a:rPr lang="en-GB" sz="2200"/>
              <a:t>Max(): returns max value.</a:t>
            </a: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Update query </a:t>
            </a:r>
            <a:endParaRPr/>
          </a:p>
        </p:txBody>
      </p:sp>
      <p:sp>
        <p:nvSpPr>
          <p:cNvPr id="306" name="Google Shape;306;p4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t>Syntax:</a:t>
            </a:r>
            <a:endParaRPr sz="1800"/>
          </a:p>
          <a:p>
            <a:pPr indent="0" lvl="0" marL="0" rtl="0" algn="l">
              <a:spcBef>
                <a:spcPts val="1200"/>
              </a:spcBef>
              <a:spcAft>
                <a:spcPts val="0"/>
              </a:spcAft>
              <a:buNone/>
            </a:pPr>
            <a:r>
              <a:rPr lang="en-GB" sz="1800"/>
              <a:t>Update tablename set columnname =” ”,</a:t>
            </a:r>
            <a:endParaRPr sz="1800"/>
          </a:p>
          <a:p>
            <a:pPr indent="0" lvl="0" marL="0" rtl="0" algn="l">
              <a:spcBef>
                <a:spcPts val="1200"/>
              </a:spcBef>
              <a:spcAft>
                <a:spcPts val="0"/>
              </a:spcAft>
              <a:buNone/>
            </a:pPr>
            <a:r>
              <a:rPr lang="en-GB" sz="1800"/>
              <a:t>Where [clause]</a:t>
            </a:r>
            <a:endParaRPr sz="1800"/>
          </a:p>
          <a:p>
            <a:pPr indent="0" lvl="0" marL="0" rtl="0" algn="l">
              <a:spcBef>
                <a:spcPts val="1200"/>
              </a:spcBef>
              <a:spcAft>
                <a:spcPts val="0"/>
              </a:spcAft>
              <a:buNone/>
            </a:pPr>
            <a:r>
              <a:rPr lang="en-GB" sz="1800"/>
              <a:t>Ex:</a:t>
            </a:r>
            <a:endParaRPr sz="1800"/>
          </a:p>
          <a:p>
            <a:pPr indent="0" lvl="0" marL="0" rtl="0" algn="l">
              <a:spcBef>
                <a:spcPts val="1200"/>
              </a:spcBef>
              <a:spcAft>
                <a:spcPts val="1200"/>
              </a:spcAft>
              <a:buNone/>
            </a:pPr>
            <a:r>
              <a:rPr lang="en-GB" sz="1800"/>
              <a:t>Update student set age =20, where rollno=2;</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Delete query:</a:t>
            </a:r>
            <a:endParaRPr/>
          </a:p>
          <a:p>
            <a:pPr indent="0" lvl="0" marL="0" rtl="0" algn="l">
              <a:spcBef>
                <a:spcPts val="0"/>
              </a:spcBef>
              <a:spcAft>
                <a:spcPts val="0"/>
              </a:spcAft>
              <a:buNone/>
            </a:pPr>
            <a:r>
              <a:t/>
            </a:r>
            <a:endParaRPr/>
          </a:p>
        </p:txBody>
      </p:sp>
      <p:sp>
        <p:nvSpPr>
          <p:cNvPr id="312" name="Google Shape;312;p4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Syntax:</a:t>
            </a:r>
            <a:endParaRPr sz="2200"/>
          </a:p>
          <a:p>
            <a:pPr indent="0" lvl="0" marL="0" rtl="0" algn="l">
              <a:spcBef>
                <a:spcPts val="1200"/>
              </a:spcBef>
              <a:spcAft>
                <a:spcPts val="0"/>
              </a:spcAft>
              <a:buNone/>
            </a:pPr>
            <a:r>
              <a:rPr lang="en-GB" sz="2200"/>
              <a:t>Delete from tablename where with particular id;</a:t>
            </a:r>
            <a:endParaRPr sz="2200"/>
          </a:p>
          <a:p>
            <a:pPr indent="0" lvl="0" marL="0" rtl="0" algn="l">
              <a:spcBef>
                <a:spcPts val="1200"/>
              </a:spcBef>
              <a:spcAft>
                <a:spcPts val="0"/>
              </a:spcAft>
              <a:buNone/>
            </a:pPr>
            <a:r>
              <a:rPr lang="en-GB" sz="2200"/>
              <a:t>Ex:</a:t>
            </a:r>
            <a:endParaRPr sz="2200"/>
          </a:p>
          <a:p>
            <a:pPr indent="0" lvl="0" marL="0" rtl="0" algn="l">
              <a:spcBef>
                <a:spcPts val="1200"/>
              </a:spcBef>
              <a:spcAft>
                <a:spcPts val="1200"/>
              </a:spcAft>
              <a:buNone/>
            </a:pPr>
            <a:r>
              <a:rPr lang="en-GB" sz="2200"/>
              <a:t>Delete from student where rollno=7;</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636275" y="424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mysql Inner join?</a:t>
            </a:r>
            <a:endParaRPr/>
          </a:p>
          <a:p>
            <a:pPr indent="0" lvl="0" marL="0" rtl="0" algn="l">
              <a:spcBef>
                <a:spcPts val="0"/>
              </a:spcBef>
              <a:spcAft>
                <a:spcPts val="0"/>
              </a:spcAft>
              <a:buNone/>
            </a:pPr>
            <a:r>
              <a:t/>
            </a:r>
            <a:endParaRPr/>
          </a:p>
        </p:txBody>
      </p:sp>
      <p:sp>
        <p:nvSpPr>
          <p:cNvPr id="318" name="Google Shape;318;p50"/>
          <p:cNvSpPr txBox="1"/>
          <p:nvPr>
            <p:ph idx="1" type="body"/>
          </p:nvPr>
        </p:nvSpPr>
        <p:spPr>
          <a:xfrm>
            <a:off x="636275" y="1370700"/>
            <a:ext cx="7688700" cy="344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The mysql inner join is used to return only those results from the tables tha match the specified condition and hides other rows and </a:t>
            </a:r>
            <a:r>
              <a:rPr lang="en-GB" sz="1800"/>
              <a:t>columns</a:t>
            </a:r>
            <a:r>
              <a:rPr lang="en-GB" sz="1800"/>
              <a:t>.</a:t>
            </a:r>
            <a:endParaRPr sz="1800"/>
          </a:p>
          <a:p>
            <a:pPr indent="0" lvl="0" marL="0" rtl="0" algn="l">
              <a:spcBef>
                <a:spcPts val="1200"/>
              </a:spcBef>
              <a:spcAft>
                <a:spcPts val="0"/>
              </a:spcAft>
              <a:buNone/>
            </a:pPr>
            <a:r>
              <a:rPr lang="en-GB" sz="1800"/>
              <a:t>Mysql assumes it as the default join so it is optional to use the inner join keyword with the query.  </a:t>
            </a:r>
            <a:r>
              <a:rPr lang="en-GB" sz="1800"/>
              <a:t>Dynamic memory allocation.</a:t>
            </a:r>
            <a:endParaRPr sz="1800"/>
          </a:p>
          <a:p>
            <a:pPr indent="0" lvl="0" marL="0" rtl="0" algn="l">
              <a:spcBef>
                <a:spcPts val="1200"/>
              </a:spcBef>
              <a:spcAft>
                <a:spcPts val="0"/>
              </a:spcAft>
              <a:buNone/>
            </a:pPr>
            <a:r>
              <a:rPr lang="en-GB" sz="1800"/>
              <a:t>S</a:t>
            </a:r>
            <a:r>
              <a:rPr lang="en-GB" sz="1800"/>
              <a:t>yntax</a:t>
            </a:r>
            <a:r>
              <a:rPr lang="en-GB" sz="1800"/>
              <a:t>:select </a:t>
            </a:r>
            <a:r>
              <a:rPr lang="en-GB" sz="1800"/>
              <a:t>columns</a:t>
            </a:r>
            <a:endParaRPr sz="1800"/>
          </a:p>
          <a:p>
            <a:pPr indent="0" lvl="0" marL="0" rtl="0" algn="l">
              <a:spcBef>
                <a:spcPts val="1200"/>
              </a:spcBef>
              <a:spcAft>
                <a:spcPts val="0"/>
              </a:spcAft>
              <a:buNone/>
            </a:pPr>
            <a:r>
              <a:rPr lang="en-GB" sz="1800"/>
              <a:t> from table1</a:t>
            </a:r>
            <a:endParaRPr sz="1800"/>
          </a:p>
          <a:p>
            <a:pPr indent="0" lvl="0" marL="0" rtl="0" algn="l">
              <a:spcBef>
                <a:spcPts val="1200"/>
              </a:spcBef>
              <a:spcAft>
                <a:spcPts val="1200"/>
              </a:spcAft>
              <a:buNone/>
            </a:pPr>
            <a:r>
              <a:rPr lang="en-GB" sz="1800"/>
              <a:t>Inner join table2 on condition;</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581650" y="26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mysql left join?</a:t>
            </a:r>
            <a:endParaRPr/>
          </a:p>
        </p:txBody>
      </p:sp>
      <p:sp>
        <p:nvSpPr>
          <p:cNvPr id="324" name="Google Shape;324;p51"/>
          <p:cNvSpPr txBox="1"/>
          <p:nvPr>
            <p:ph idx="1" type="body"/>
          </p:nvPr>
        </p:nvSpPr>
        <p:spPr>
          <a:xfrm>
            <a:off x="729450" y="1287475"/>
            <a:ext cx="7688700" cy="351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300"/>
              <a:t>The mysql left join keyword returns all records from the left table(table1), and </a:t>
            </a:r>
            <a:r>
              <a:rPr lang="en-GB" sz="2300"/>
              <a:t>the</a:t>
            </a:r>
            <a:r>
              <a:rPr lang="en-GB" sz="2300"/>
              <a:t> matched records </a:t>
            </a:r>
            <a:r>
              <a:rPr lang="en-GB" sz="2300"/>
              <a:t>from</a:t>
            </a:r>
            <a:r>
              <a:rPr lang="en-GB" sz="2300"/>
              <a:t> the right table(table2).</a:t>
            </a:r>
            <a:endParaRPr sz="2300"/>
          </a:p>
          <a:p>
            <a:pPr indent="0" lvl="0" marL="0" rtl="0" algn="l">
              <a:spcBef>
                <a:spcPts val="1200"/>
              </a:spcBef>
              <a:spcAft>
                <a:spcPts val="0"/>
              </a:spcAft>
              <a:buNone/>
            </a:pPr>
            <a:r>
              <a:rPr lang="en-GB" sz="2300"/>
              <a:t>Syntax:</a:t>
            </a:r>
            <a:endParaRPr sz="2300"/>
          </a:p>
          <a:p>
            <a:pPr indent="0" lvl="0" marL="0" rtl="0" algn="l">
              <a:spcBef>
                <a:spcPts val="1200"/>
              </a:spcBef>
              <a:spcAft>
                <a:spcPts val="0"/>
              </a:spcAft>
              <a:buNone/>
            </a:pPr>
            <a:r>
              <a:rPr lang="en-GB" sz="2300"/>
              <a:t>Select column_name(s)</a:t>
            </a:r>
            <a:endParaRPr sz="2300"/>
          </a:p>
          <a:p>
            <a:pPr indent="0" lvl="0" marL="0" rtl="0" algn="l">
              <a:spcBef>
                <a:spcPts val="1200"/>
              </a:spcBef>
              <a:spcAft>
                <a:spcPts val="0"/>
              </a:spcAft>
              <a:buNone/>
            </a:pPr>
            <a:r>
              <a:rPr lang="en-GB" sz="2300"/>
              <a:t>From table1</a:t>
            </a:r>
            <a:endParaRPr sz="2300"/>
          </a:p>
          <a:p>
            <a:pPr indent="0" lvl="0" marL="0" rtl="0" algn="l">
              <a:spcBef>
                <a:spcPts val="1200"/>
              </a:spcBef>
              <a:spcAft>
                <a:spcPts val="1200"/>
              </a:spcAft>
              <a:buNone/>
            </a:pPr>
            <a:r>
              <a:rPr lang="en-GB" sz="2300"/>
              <a:t>Left join table2 on table.column_name=table2.column_name.</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40"/>
              <a:t>What is databases?</a:t>
            </a:r>
            <a:endParaRPr sz="3040"/>
          </a:p>
        </p:txBody>
      </p:sp>
      <p:sp>
        <p:nvSpPr>
          <p:cNvPr id="104" name="Google Shape;104;p16"/>
          <p:cNvSpPr txBox="1"/>
          <p:nvPr>
            <p:ph idx="1" type="body"/>
          </p:nvPr>
        </p:nvSpPr>
        <p:spPr>
          <a:xfrm>
            <a:off x="615875" y="2122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3200"/>
              <a:t>A database is an organized collection of structured information or data which can be accessed electronically.</a:t>
            </a:r>
            <a:endParaRPr sz="3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ph type="title"/>
          </p:nvPr>
        </p:nvSpPr>
        <p:spPr>
          <a:xfrm>
            <a:off x="580375" y="386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mysql right join?</a:t>
            </a:r>
            <a:endParaRPr/>
          </a:p>
          <a:p>
            <a:pPr indent="0" lvl="0" marL="0" rtl="0" algn="l">
              <a:spcBef>
                <a:spcPts val="0"/>
              </a:spcBef>
              <a:spcAft>
                <a:spcPts val="0"/>
              </a:spcAft>
              <a:buNone/>
            </a:pPr>
            <a:r>
              <a:t/>
            </a:r>
            <a:endParaRPr/>
          </a:p>
        </p:txBody>
      </p:sp>
      <p:sp>
        <p:nvSpPr>
          <p:cNvPr id="330" name="Google Shape;330;p52"/>
          <p:cNvSpPr txBox="1"/>
          <p:nvPr>
            <p:ph idx="1" type="body"/>
          </p:nvPr>
        </p:nvSpPr>
        <p:spPr>
          <a:xfrm>
            <a:off x="580375" y="1308250"/>
            <a:ext cx="8178600" cy="3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The right join keyword returns all records from the </a:t>
            </a:r>
            <a:r>
              <a:rPr lang="en-GB" sz="2200"/>
              <a:t>right</a:t>
            </a:r>
            <a:r>
              <a:rPr lang="en-GB" sz="2200"/>
              <a:t> table(table2),and the matched records from the left table(table1).</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GB" sz="2200"/>
              <a:t>S</a:t>
            </a:r>
            <a:r>
              <a:rPr lang="en-GB" sz="2200"/>
              <a:t>yntax</a:t>
            </a:r>
            <a:r>
              <a:rPr lang="en-GB" sz="2200"/>
              <a:t>:   Select column_name(s)</a:t>
            </a:r>
            <a:endParaRPr sz="2200"/>
          </a:p>
          <a:p>
            <a:pPr indent="0" lvl="0" marL="0" rtl="0" algn="l">
              <a:spcBef>
                <a:spcPts val="1200"/>
              </a:spcBef>
              <a:spcAft>
                <a:spcPts val="0"/>
              </a:spcAft>
              <a:buNone/>
            </a:pPr>
            <a:r>
              <a:rPr lang="en-GB" sz="2200"/>
              <a:t>From table1</a:t>
            </a:r>
            <a:endParaRPr sz="2200"/>
          </a:p>
          <a:p>
            <a:pPr indent="0" lvl="0" marL="0" rtl="0" algn="l">
              <a:spcBef>
                <a:spcPts val="1200"/>
              </a:spcBef>
              <a:spcAft>
                <a:spcPts val="0"/>
              </a:spcAft>
              <a:buNone/>
            </a:pPr>
            <a:r>
              <a:rPr lang="en-GB" sz="2200"/>
              <a:t>Right join table2</a:t>
            </a:r>
            <a:endParaRPr sz="2200"/>
          </a:p>
          <a:p>
            <a:pPr indent="0" lvl="0" marL="0" rtl="0" algn="l">
              <a:spcBef>
                <a:spcPts val="1200"/>
              </a:spcBef>
              <a:spcAft>
                <a:spcPts val="1200"/>
              </a:spcAft>
              <a:buNone/>
            </a:pPr>
            <a:r>
              <a:rPr lang="en-GB" sz="2200"/>
              <a:t>On table1.column_name = table2.column_name;</a:t>
            </a:r>
            <a:endParaRPr sz="22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727650" y="386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t>
            </a:r>
            <a:r>
              <a:rPr lang="en-GB"/>
              <a:t>Cross</a:t>
            </a:r>
            <a:r>
              <a:rPr lang="en-GB"/>
              <a:t> join in mysql ?</a:t>
            </a:r>
            <a:endParaRPr/>
          </a:p>
        </p:txBody>
      </p:sp>
      <p:sp>
        <p:nvSpPr>
          <p:cNvPr id="336" name="Google Shape;336;p53"/>
          <p:cNvSpPr txBox="1"/>
          <p:nvPr>
            <p:ph idx="1" type="body"/>
          </p:nvPr>
        </p:nvSpPr>
        <p:spPr>
          <a:xfrm>
            <a:off x="596350" y="1308250"/>
            <a:ext cx="8199900" cy="3354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900"/>
              <a:t>The mysql cross join produces a result set which is the number of rows in the first table </a:t>
            </a:r>
            <a:r>
              <a:rPr lang="en-GB" sz="1900"/>
              <a:t>multiplied</a:t>
            </a:r>
            <a:r>
              <a:rPr lang="en-GB" sz="1900"/>
              <a:t> by the number of rows in the second table if no where clause is used along with cross join.</a:t>
            </a:r>
            <a:endParaRPr sz="1900"/>
          </a:p>
          <a:p>
            <a:pPr indent="0" lvl="0" marL="0" rtl="0" algn="l">
              <a:spcBef>
                <a:spcPts val="1200"/>
              </a:spcBef>
              <a:spcAft>
                <a:spcPts val="0"/>
              </a:spcAft>
              <a:buNone/>
            </a:pPr>
            <a:r>
              <a:rPr lang="en-GB" sz="1900"/>
              <a:t>This kind of result is called as cartesian product.</a:t>
            </a:r>
            <a:endParaRPr sz="1900"/>
          </a:p>
          <a:p>
            <a:pPr indent="0" lvl="0" marL="0" rtl="0" algn="l">
              <a:spcBef>
                <a:spcPts val="1200"/>
              </a:spcBef>
              <a:spcAft>
                <a:spcPts val="0"/>
              </a:spcAft>
              <a:buNone/>
            </a:pPr>
            <a:r>
              <a:rPr lang="en-GB" sz="1900"/>
              <a:t>Syntax:</a:t>
            </a:r>
            <a:endParaRPr sz="1900"/>
          </a:p>
          <a:p>
            <a:pPr indent="0" lvl="0" marL="0" rtl="0" algn="l">
              <a:spcBef>
                <a:spcPts val="1200"/>
              </a:spcBef>
              <a:spcAft>
                <a:spcPts val="0"/>
              </a:spcAft>
              <a:buNone/>
            </a:pPr>
            <a:r>
              <a:rPr lang="en-GB" sz="1900"/>
              <a:t>Select column_name(s)</a:t>
            </a:r>
            <a:endParaRPr sz="1900"/>
          </a:p>
          <a:p>
            <a:pPr indent="0" lvl="0" marL="0" rtl="0" algn="l">
              <a:spcBef>
                <a:spcPts val="1200"/>
              </a:spcBef>
              <a:spcAft>
                <a:spcPts val="0"/>
              </a:spcAft>
              <a:buNone/>
            </a:pPr>
            <a:r>
              <a:rPr lang="en-GB" sz="1900"/>
              <a:t>From table1</a:t>
            </a:r>
            <a:endParaRPr sz="1900"/>
          </a:p>
          <a:p>
            <a:pPr indent="0" lvl="0" marL="0" rtl="0" algn="l">
              <a:spcBef>
                <a:spcPts val="1200"/>
              </a:spcBef>
              <a:spcAft>
                <a:spcPts val="0"/>
              </a:spcAft>
              <a:buNone/>
            </a:pPr>
            <a:r>
              <a:rPr lang="en-GB" sz="1900"/>
              <a:t>Cross join table2</a:t>
            </a:r>
            <a:endParaRPr sz="1900"/>
          </a:p>
          <a:p>
            <a:pPr indent="0" lvl="0" marL="0" rtl="0" algn="l">
              <a:spcBef>
                <a:spcPts val="1200"/>
              </a:spcBef>
              <a:spcAft>
                <a:spcPts val="1200"/>
              </a:spcAft>
              <a:buNone/>
            </a:pPr>
            <a:r>
              <a:rPr lang="en-GB" sz="1900"/>
              <a:t>On table1.column_name=table2.column_name;</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4"/>
          <p:cNvSpPr txBox="1"/>
          <p:nvPr>
            <p:ph type="title"/>
          </p:nvPr>
        </p:nvSpPr>
        <p:spPr>
          <a:xfrm>
            <a:off x="727650" y="313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Join multiple tables using mysql command/</a:t>
            </a:r>
            <a:endParaRPr/>
          </a:p>
          <a:p>
            <a:pPr indent="0" lvl="0" marL="0" rtl="0" algn="l">
              <a:spcBef>
                <a:spcPts val="0"/>
              </a:spcBef>
              <a:spcAft>
                <a:spcPts val="0"/>
              </a:spcAft>
              <a:buNone/>
            </a:pPr>
            <a:r>
              <a:t/>
            </a:r>
            <a:endParaRPr/>
          </a:p>
        </p:txBody>
      </p:sp>
      <p:sp>
        <p:nvSpPr>
          <p:cNvPr id="342" name="Google Shape;342;p54"/>
          <p:cNvSpPr txBox="1"/>
          <p:nvPr>
            <p:ph idx="1" type="body"/>
          </p:nvPr>
        </p:nvSpPr>
        <p:spPr>
          <a:xfrm>
            <a:off x="727650" y="1331800"/>
            <a:ext cx="7688700" cy="331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Syntax:</a:t>
            </a:r>
            <a:endParaRPr sz="2100"/>
          </a:p>
          <a:p>
            <a:pPr indent="0" lvl="0" marL="0" rtl="0" algn="l">
              <a:spcBef>
                <a:spcPts val="1200"/>
              </a:spcBef>
              <a:spcAft>
                <a:spcPts val="0"/>
              </a:spcAft>
              <a:buNone/>
            </a:pPr>
            <a:r>
              <a:rPr lang="en-GB" sz="2100"/>
              <a:t>Select colunm_name(s)</a:t>
            </a:r>
            <a:endParaRPr sz="2100"/>
          </a:p>
          <a:p>
            <a:pPr indent="0" lvl="0" marL="0" rtl="0" algn="l">
              <a:spcBef>
                <a:spcPts val="1200"/>
              </a:spcBef>
              <a:spcAft>
                <a:spcPts val="0"/>
              </a:spcAft>
              <a:buNone/>
            </a:pPr>
            <a:r>
              <a:rPr lang="en-GB" sz="2100"/>
              <a:t>From table1</a:t>
            </a:r>
            <a:endParaRPr sz="2100"/>
          </a:p>
          <a:p>
            <a:pPr indent="0" lvl="0" marL="0" rtl="0" algn="l">
              <a:spcBef>
                <a:spcPts val="1200"/>
              </a:spcBef>
              <a:spcAft>
                <a:spcPts val="0"/>
              </a:spcAft>
              <a:buNone/>
            </a:pPr>
            <a:r>
              <a:rPr lang="en-GB" sz="2100"/>
              <a:t>Inner join table2 on table1.column_name=table2.column_name;</a:t>
            </a:r>
            <a:endParaRPr sz="2100"/>
          </a:p>
          <a:p>
            <a:pPr indent="0" lvl="0" marL="0" rtl="0" algn="l">
              <a:spcBef>
                <a:spcPts val="1200"/>
              </a:spcBef>
              <a:spcAft>
                <a:spcPts val="0"/>
              </a:spcAft>
              <a:buNone/>
            </a:pPr>
            <a:r>
              <a:rPr lang="en-GB" sz="2100"/>
              <a:t>Inner join table2 on</a:t>
            </a:r>
            <a:endParaRPr sz="2100"/>
          </a:p>
          <a:p>
            <a:pPr indent="0" lvl="0" marL="0" rtl="0" algn="l">
              <a:spcBef>
                <a:spcPts val="1200"/>
              </a:spcBef>
              <a:spcAft>
                <a:spcPts val="1200"/>
              </a:spcAft>
              <a:buNone/>
            </a:pPr>
            <a:r>
              <a:rPr lang="en-GB" sz="2100"/>
              <a:t>table1.column_name=table2.column_name;</a:t>
            </a:r>
            <a:endParaRPr sz="2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are mysql group by and having clause?</a:t>
            </a:r>
            <a:endParaRPr/>
          </a:p>
        </p:txBody>
      </p:sp>
      <p:sp>
        <p:nvSpPr>
          <p:cNvPr id="348" name="Google Shape;348;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2000"/>
              <a:t>Syntax:</a:t>
            </a:r>
            <a:endParaRPr sz="2000"/>
          </a:p>
          <a:p>
            <a:pPr indent="0" lvl="0" marL="0" rtl="0" algn="l">
              <a:spcBef>
                <a:spcPts val="1200"/>
              </a:spcBef>
              <a:spcAft>
                <a:spcPts val="0"/>
              </a:spcAft>
              <a:buNone/>
            </a:pPr>
            <a:r>
              <a:rPr lang="en-GB" sz="2000"/>
              <a:t>Select column_name(s)</a:t>
            </a:r>
            <a:endParaRPr sz="2000"/>
          </a:p>
          <a:p>
            <a:pPr indent="0" lvl="0" marL="0" rtl="0" algn="l">
              <a:spcBef>
                <a:spcPts val="1200"/>
              </a:spcBef>
              <a:spcAft>
                <a:spcPts val="0"/>
              </a:spcAft>
              <a:buNone/>
            </a:pPr>
            <a:r>
              <a:rPr lang="en-GB" sz="2000"/>
              <a:t>From table1</a:t>
            </a:r>
            <a:endParaRPr sz="2000"/>
          </a:p>
          <a:p>
            <a:pPr indent="0" lvl="0" marL="0" rtl="0" algn="l">
              <a:spcBef>
                <a:spcPts val="1200"/>
              </a:spcBef>
              <a:spcAft>
                <a:spcPts val="0"/>
              </a:spcAft>
              <a:buNone/>
            </a:pPr>
            <a:r>
              <a:rPr lang="en-GB" sz="2000"/>
              <a:t>Where condition group by col_name(s)</a:t>
            </a:r>
            <a:endParaRPr sz="2000"/>
          </a:p>
          <a:p>
            <a:pPr indent="0" lvl="0" marL="0" rtl="0" algn="l">
              <a:spcBef>
                <a:spcPts val="1200"/>
              </a:spcBef>
              <a:spcAft>
                <a:spcPts val="1200"/>
              </a:spcAft>
              <a:buNone/>
            </a:pPr>
            <a:r>
              <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6"/>
          <p:cNvSpPr txBox="1"/>
          <p:nvPr>
            <p:ph type="title"/>
          </p:nvPr>
        </p:nvSpPr>
        <p:spPr>
          <a:xfrm>
            <a:off x="727650" y="35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Having clause</a:t>
            </a:r>
            <a:endParaRPr/>
          </a:p>
        </p:txBody>
      </p:sp>
      <p:sp>
        <p:nvSpPr>
          <p:cNvPr id="354" name="Google Shape;354;p56"/>
          <p:cNvSpPr txBox="1"/>
          <p:nvPr>
            <p:ph idx="1" type="body"/>
          </p:nvPr>
        </p:nvSpPr>
        <p:spPr>
          <a:xfrm>
            <a:off x="729450" y="1302250"/>
            <a:ext cx="7688700" cy="30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Syntax:</a:t>
            </a:r>
            <a:endParaRPr sz="1800"/>
          </a:p>
          <a:p>
            <a:pPr indent="0" lvl="0" marL="0" rtl="0" algn="l">
              <a:spcBef>
                <a:spcPts val="1200"/>
              </a:spcBef>
              <a:spcAft>
                <a:spcPts val="0"/>
              </a:spcAft>
              <a:buNone/>
            </a:pPr>
            <a:r>
              <a:rPr lang="en-GB" sz="1800"/>
              <a:t>Select</a:t>
            </a:r>
            <a:r>
              <a:rPr lang="en-GB" sz="1800"/>
              <a:t>  column_name(s)</a:t>
            </a:r>
            <a:endParaRPr sz="1800"/>
          </a:p>
          <a:p>
            <a:pPr indent="0" lvl="0" marL="0" rtl="0" algn="l">
              <a:spcBef>
                <a:spcPts val="1200"/>
              </a:spcBef>
              <a:spcAft>
                <a:spcPts val="0"/>
              </a:spcAft>
              <a:buNone/>
            </a:pPr>
            <a:r>
              <a:rPr lang="en-GB" sz="1800"/>
              <a:t>From table1 </a:t>
            </a:r>
            <a:endParaRPr sz="1800"/>
          </a:p>
          <a:p>
            <a:pPr indent="0" lvl="0" marL="0" rtl="0" algn="l">
              <a:spcBef>
                <a:spcPts val="1200"/>
              </a:spcBef>
              <a:spcAft>
                <a:spcPts val="0"/>
              </a:spcAft>
              <a:buNone/>
            </a:pPr>
            <a:r>
              <a:rPr lang="en-GB" sz="1800"/>
              <a:t>Group by column_name(s)</a:t>
            </a:r>
            <a:endParaRPr sz="1800"/>
          </a:p>
          <a:p>
            <a:pPr indent="0" lvl="0" marL="0" rtl="0" algn="l">
              <a:spcBef>
                <a:spcPts val="1200"/>
              </a:spcBef>
              <a:spcAft>
                <a:spcPts val="1200"/>
              </a:spcAft>
              <a:buNone/>
            </a:pPr>
            <a:r>
              <a:rPr lang="en-GB" sz="1800"/>
              <a:t>Having  condition;</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636275" y="107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function?</a:t>
            </a:r>
            <a:endParaRPr/>
          </a:p>
        </p:txBody>
      </p:sp>
      <p:sp>
        <p:nvSpPr>
          <p:cNvPr id="360" name="Google Shape;360;p57"/>
          <p:cNvSpPr txBox="1"/>
          <p:nvPr>
            <p:ph idx="1" type="body"/>
          </p:nvPr>
        </p:nvSpPr>
        <p:spPr>
          <a:xfrm>
            <a:off x="585300" y="642550"/>
            <a:ext cx="7931400" cy="41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000000"/>
                </a:solidFill>
                <a:latin typeface="Arial"/>
                <a:ea typeface="Arial"/>
                <a:cs typeface="Arial"/>
                <a:sym typeface="Arial"/>
              </a:rPr>
              <a:t> It is a set of instructions which takes some input and performs certain tasks. In SQL, a function returns a value. In other words, a function is a tool in SQL that is used to calculate anything to produce an output for the provided inputs. </a:t>
            </a:r>
            <a:endParaRPr sz="2400">
              <a:solidFill>
                <a:srgbClr val="000000"/>
              </a:solidFill>
              <a:latin typeface="Arial"/>
              <a:ea typeface="Arial"/>
              <a:cs typeface="Arial"/>
              <a:sym typeface="Arial"/>
            </a:endParaRPr>
          </a:p>
          <a:p>
            <a:pPr indent="0" lvl="0" marL="0" rtl="0" algn="l">
              <a:spcBef>
                <a:spcPts val="1200"/>
              </a:spcBef>
              <a:spcAft>
                <a:spcPts val="0"/>
              </a:spcAft>
              <a:buNone/>
            </a:pPr>
            <a:r>
              <a:rPr lang="en-GB" sz="2400">
                <a:solidFill>
                  <a:srgbClr val="000000"/>
                </a:solidFill>
                <a:latin typeface="Arial"/>
                <a:ea typeface="Arial"/>
                <a:cs typeface="Arial"/>
                <a:sym typeface="Arial"/>
              </a:rPr>
              <a:t>However, in a function, we cannot use some DML statements like Insert, Delete, Update, etc.</a:t>
            </a:r>
            <a:endParaRPr sz="2400">
              <a:solidFill>
                <a:srgbClr val="000000"/>
              </a:solidFill>
              <a:latin typeface="Arial"/>
              <a:ea typeface="Arial"/>
              <a:cs typeface="Arial"/>
              <a:sym typeface="Arial"/>
            </a:endParaRPr>
          </a:p>
          <a:p>
            <a:pPr indent="0" lvl="0" marL="0" rtl="0" algn="l">
              <a:spcBef>
                <a:spcPts val="1200"/>
              </a:spcBef>
              <a:spcAft>
                <a:spcPts val="0"/>
              </a:spcAft>
              <a:buNone/>
            </a:pPr>
            <a:r>
              <a:rPr lang="en-GB" sz="2400">
                <a:solidFill>
                  <a:srgbClr val="000000"/>
                </a:solidFill>
                <a:latin typeface="Arial"/>
                <a:ea typeface="Arial"/>
                <a:cs typeface="Arial"/>
                <a:sym typeface="Arial"/>
              </a:rPr>
              <a:t>Another important point about functions is that they may or may not return a value, i.e. a function can return a null valued as well.</a:t>
            </a:r>
            <a:endParaRPr sz="2400">
              <a:solidFill>
                <a:srgbClr val="000000"/>
              </a:solidFill>
              <a:latin typeface="Arial"/>
              <a:ea typeface="Arial"/>
              <a:cs typeface="Arial"/>
              <a:sym typeface="Arial"/>
            </a:endParaRPr>
          </a:p>
          <a:p>
            <a:pPr indent="0" lvl="0" marL="0" rtl="0" algn="l">
              <a:spcBef>
                <a:spcPts val="1200"/>
              </a:spcBef>
              <a:spcAft>
                <a:spcPts val="0"/>
              </a:spcAft>
              <a:buNone/>
            </a:pPr>
            <a:r>
              <a:rPr lang="en-GB" sz="2400">
                <a:solidFill>
                  <a:srgbClr val="000000"/>
                </a:solidFill>
                <a:latin typeface="Arial"/>
                <a:ea typeface="Arial"/>
                <a:cs typeface="Arial"/>
                <a:sym typeface="Arial"/>
              </a:rPr>
              <a:t>A select statement can have a function call.</a:t>
            </a:r>
            <a:endParaRPr sz="2400">
              <a:solidFill>
                <a:srgbClr val="000000"/>
              </a:solidFill>
              <a:latin typeface="Arial"/>
              <a:ea typeface="Arial"/>
              <a:cs typeface="Arial"/>
              <a:sym typeface="Arial"/>
            </a:endParaRPr>
          </a:p>
          <a:p>
            <a:pPr indent="0" lvl="0" marL="0" rtl="0" algn="l">
              <a:spcBef>
                <a:spcPts val="1200"/>
              </a:spcBef>
              <a:spcAft>
                <a:spcPts val="1200"/>
              </a:spcAft>
              <a:buNone/>
            </a:pPr>
            <a:r>
              <a:t/>
            </a:r>
            <a:endParaRPr sz="155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617650" y="405475"/>
            <a:ext cx="7688700" cy="41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Syntax of function:</a:t>
            </a:r>
            <a:endParaRPr/>
          </a:p>
          <a:p>
            <a:pPr indent="0" lvl="0" marL="0" rtl="0" algn="l">
              <a:spcBef>
                <a:spcPts val="0"/>
              </a:spcBef>
              <a:spcAft>
                <a:spcPts val="0"/>
              </a:spcAft>
              <a:buNone/>
            </a:pPr>
            <a:r>
              <a:t/>
            </a:r>
            <a:endParaRPr/>
          </a:p>
        </p:txBody>
      </p:sp>
      <p:sp>
        <p:nvSpPr>
          <p:cNvPr id="366" name="Google Shape;366;p58"/>
          <p:cNvSpPr txBox="1"/>
          <p:nvPr>
            <p:ph idx="1" type="body"/>
          </p:nvPr>
        </p:nvSpPr>
        <p:spPr>
          <a:xfrm>
            <a:off x="437950" y="823675"/>
            <a:ext cx="8048100" cy="398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200">
                <a:solidFill>
                  <a:srgbClr val="000000"/>
                </a:solidFill>
                <a:latin typeface="Arial"/>
                <a:ea typeface="Arial"/>
                <a:cs typeface="Arial"/>
                <a:sym typeface="Arial"/>
              </a:rPr>
              <a:t>Syntax:</a:t>
            </a:r>
            <a:endParaRPr sz="7200">
              <a:solidFill>
                <a:srgbClr val="000000"/>
              </a:solidFill>
              <a:latin typeface="Arial"/>
              <a:ea typeface="Arial"/>
              <a:cs typeface="Arial"/>
              <a:sym typeface="Arial"/>
            </a:endParaRPr>
          </a:p>
          <a:p>
            <a:pPr indent="0" lvl="0" marL="0" rtl="0" algn="l">
              <a:spcBef>
                <a:spcPts val="1200"/>
              </a:spcBef>
              <a:spcAft>
                <a:spcPts val="0"/>
              </a:spcAft>
              <a:buNone/>
            </a:pPr>
            <a:r>
              <a:rPr lang="en-GB" sz="7200">
                <a:solidFill>
                  <a:srgbClr val="000000"/>
                </a:solidFill>
                <a:latin typeface="Arial"/>
                <a:ea typeface="Arial"/>
                <a:cs typeface="Arial"/>
                <a:sym typeface="Arial"/>
              </a:rPr>
              <a:t>Delimiter //</a:t>
            </a:r>
            <a:endParaRPr sz="7200">
              <a:solidFill>
                <a:srgbClr val="000000"/>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CREATE FUNCTION function_name(</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   Parameters..datatype,parameter datatype,...  )</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RETURN return_type  deterministic</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Begin</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	Function body;</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End //</a:t>
            </a:r>
            <a:endParaRPr sz="7200">
              <a:solidFill>
                <a:schemeClr val="dk2"/>
              </a:solidFill>
              <a:latin typeface="Arial"/>
              <a:ea typeface="Arial"/>
              <a:cs typeface="Arial"/>
              <a:sym typeface="Arial"/>
            </a:endParaRPr>
          </a:p>
          <a:p>
            <a:pPr indent="0" lvl="0" marL="0" rtl="0" algn="l">
              <a:spcBef>
                <a:spcPts val="1200"/>
              </a:spcBef>
              <a:spcAft>
                <a:spcPts val="0"/>
              </a:spcAft>
              <a:buNone/>
            </a:pPr>
            <a:r>
              <a:rPr lang="en-GB" sz="7200">
                <a:solidFill>
                  <a:schemeClr val="dk2"/>
                </a:solidFill>
                <a:latin typeface="Arial"/>
                <a:ea typeface="Arial"/>
                <a:cs typeface="Arial"/>
                <a:sym typeface="Arial"/>
              </a:rPr>
              <a:t>Delimiter ;</a:t>
            </a:r>
            <a:endParaRPr sz="72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449925" y="349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fun_example.</a:t>
            </a:r>
            <a:endParaRPr/>
          </a:p>
        </p:txBody>
      </p:sp>
      <p:sp>
        <p:nvSpPr>
          <p:cNvPr id="372" name="Google Shape;372;p59"/>
          <p:cNvSpPr txBox="1"/>
          <p:nvPr>
            <p:ph idx="1" type="body"/>
          </p:nvPr>
        </p:nvSpPr>
        <p:spPr>
          <a:xfrm>
            <a:off x="524475" y="1147050"/>
            <a:ext cx="7688700" cy="3828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7700"/>
              <a:t>delimiter //</a:t>
            </a:r>
            <a:endParaRPr sz="7700"/>
          </a:p>
          <a:p>
            <a:pPr indent="0" lvl="0" marL="0" rtl="0" algn="l">
              <a:spcBef>
                <a:spcPts val="1200"/>
              </a:spcBef>
              <a:spcAft>
                <a:spcPts val="0"/>
              </a:spcAft>
              <a:buNone/>
            </a:pPr>
            <a:r>
              <a:rPr lang="en-GB" sz="7700"/>
              <a:t>create function cube_f(num int) returns int deterministic</a:t>
            </a:r>
            <a:endParaRPr sz="7700"/>
          </a:p>
          <a:p>
            <a:pPr indent="0" lvl="0" marL="0" rtl="0" algn="l">
              <a:spcBef>
                <a:spcPts val="1200"/>
              </a:spcBef>
              <a:spcAft>
                <a:spcPts val="0"/>
              </a:spcAft>
              <a:buNone/>
            </a:pPr>
            <a:r>
              <a:rPr lang="en-GB" sz="7700"/>
              <a:t>begin</a:t>
            </a:r>
            <a:endParaRPr sz="7700"/>
          </a:p>
          <a:p>
            <a:pPr indent="0" lvl="0" marL="0" rtl="0" algn="l">
              <a:spcBef>
                <a:spcPts val="1200"/>
              </a:spcBef>
              <a:spcAft>
                <a:spcPts val="0"/>
              </a:spcAft>
              <a:buNone/>
            </a:pPr>
            <a:r>
              <a:rPr lang="en-GB" sz="7700"/>
              <a:t>	declare total int;</a:t>
            </a:r>
            <a:endParaRPr sz="7700"/>
          </a:p>
          <a:p>
            <a:pPr indent="0" lvl="0" marL="0" rtl="0" algn="l">
              <a:spcBef>
                <a:spcPts val="1200"/>
              </a:spcBef>
              <a:spcAft>
                <a:spcPts val="0"/>
              </a:spcAft>
              <a:buNone/>
            </a:pPr>
            <a:r>
              <a:rPr lang="en-GB" sz="7700"/>
              <a:t>           set total=num*num*num;</a:t>
            </a:r>
            <a:endParaRPr sz="7700"/>
          </a:p>
          <a:p>
            <a:pPr indent="0" lvl="0" marL="0" rtl="0" algn="l">
              <a:spcBef>
                <a:spcPts val="1200"/>
              </a:spcBef>
              <a:spcAft>
                <a:spcPts val="0"/>
              </a:spcAft>
              <a:buNone/>
            </a:pPr>
            <a:r>
              <a:rPr lang="en-GB" sz="7700"/>
              <a:t>    return total;</a:t>
            </a:r>
            <a:endParaRPr sz="7700"/>
          </a:p>
          <a:p>
            <a:pPr indent="0" lvl="0" marL="0" rtl="0" algn="l">
              <a:spcBef>
                <a:spcPts val="1200"/>
              </a:spcBef>
              <a:spcAft>
                <a:spcPts val="0"/>
              </a:spcAft>
              <a:buNone/>
            </a:pPr>
            <a:r>
              <a:rPr lang="en-GB" sz="7700"/>
              <a:t>end //</a:t>
            </a:r>
            <a:endParaRPr sz="7700"/>
          </a:p>
          <a:p>
            <a:pPr indent="0" lvl="0" marL="0" rtl="0" algn="l">
              <a:spcBef>
                <a:spcPts val="1200"/>
              </a:spcBef>
              <a:spcAft>
                <a:spcPts val="0"/>
              </a:spcAft>
              <a:buNone/>
            </a:pPr>
            <a:r>
              <a:rPr lang="en-GB" sz="7700"/>
              <a:t>delimiter ;</a:t>
            </a:r>
            <a:endParaRPr sz="7700"/>
          </a:p>
          <a:p>
            <a:pPr indent="0" lvl="0" marL="0" rtl="0" algn="l">
              <a:spcBef>
                <a:spcPts val="1200"/>
              </a:spcBef>
              <a:spcAft>
                <a:spcPts val="0"/>
              </a:spcAft>
              <a:buNone/>
            </a:pPr>
            <a:r>
              <a:rPr lang="en-GB" sz="7700"/>
              <a:t>select cube_f(5) as cube_num;</a:t>
            </a:r>
            <a:endParaRPr sz="7700"/>
          </a:p>
          <a:p>
            <a:pPr indent="0" lvl="0" marL="0" rtl="0" algn="l">
              <a:spcBef>
                <a:spcPts val="1200"/>
              </a:spcBef>
              <a:spcAft>
                <a:spcPts val="1200"/>
              </a:spcAft>
              <a:buNone/>
            </a:pPr>
            <a:r>
              <a:t/>
            </a:r>
            <a:endParaRPr sz="57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type="title"/>
          </p:nvPr>
        </p:nvSpPr>
        <p:spPr>
          <a:xfrm>
            <a:off x="599000" y="33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procedure?</a:t>
            </a:r>
            <a:endParaRPr/>
          </a:p>
        </p:txBody>
      </p:sp>
      <p:sp>
        <p:nvSpPr>
          <p:cNvPr id="378" name="Google Shape;378;p60"/>
          <p:cNvSpPr txBox="1"/>
          <p:nvPr>
            <p:ph idx="1" type="body"/>
          </p:nvPr>
        </p:nvSpPr>
        <p:spPr>
          <a:xfrm>
            <a:off x="599000" y="866150"/>
            <a:ext cx="8364900" cy="4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50">
                <a:solidFill>
                  <a:srgbClr val="000000"/>
                </a:solidFill>
                <a:latin typeface="Arial"/>
                <a:ea typeface="Arial"/>
                <a:cs typeface="Arial"/>
                <a:sym typeface="Arial"/>
              </a:rPr>
              <a:t>A </a:t>
            </a:r>
            <a:r>
              <a:rPr b="1" lang="en-GB" sz="1850">
                <a:solidFill>
                  <a:srgbClr val="000000"/>
                </a:solidFill>
                <a:latin typeface="Arial"/>
                <a:ea typeface="Arial"/>
                <a:cs typeface="Arial"/>
                <a:sym typeface="Arial"/>
              </a:rPr>
              <a:t>procedure</a:t>
            </a:r>
            <a:r>
              <a:rPr lang="en-GB" sz="1850">
                <a:solidFill>
                  <a:srgbClr val="000000"/>
                </a:solidFill>
                <a:latin typeface="Arial"/>
                <a:ea typeface="Arial"/>
                <a:cs typeface="Arial"/>
                <a:sym typeface="Arial"/>
              </a:rPr>
              <a:t> is a set of instructions which takes input and performs a certain task. In SQL, procedures do not return a value.</a:t>
            </a:r>
            <a:endParaRPr sz="1850">
              <a:solidFill>
                <a:srgbClr val="000000"/>
              </a:solidFill>
              <a:latin typeface="Arial"/>
              <a:ea typeface="Arial"/>
              <a:cs typeface="Arial"/>
              <a:sym typeface="Arial"/>
            </a:endParaRPr>
          </a:p>
          <a:p>
            <a:pPr indent="0" lvl="0" marL="0" rtl="0" algn="l">
              <a:spcBef>
                <a:spcPts val="1200"/>
              </a:spcBef>
              <a:spcAft>
                <a:spcPts val="0"/>
              </a:spcAft>
              <a:buNone/>
            </a:pPr>
            <a:r>
              <a:rPr lang="en-GB" sz="1850">
                <a:solidFill>
                  <a:srgbClr val="000000"/>
                </a:solidFill>
                <a:latin typeface="Arial"/>
                <a:ea typeface="Arial"/>
                <a:cs typeface="Arial"/>
                <a:sym typeface="Arial"/>
              </a:rPr>
              <a:t>In SQL, a procedure is basically a precompiled statement which is stored inside the database. Therefore, a procedure is sometimes also called a </a:t>
            </a:r>
            <a:r>
              <a:rPr b="1" lang="en-GB" sz="1850">
                <a:solidFill>
                  <a:srgbClr val="000000"/>
                </a:solidFill>
                <a:latin typeface="Arial"/>
                <a:ea typeface="Arial"/>
                <a:cs typeface="Arial"/>
                <a:sym typeface="Arial"/>
              </a:rPr>
              <a:t>stored procedure</a:t>
            </a:r>
            <a:r>
              <a:rPr lang="en-GB" sz="1850">
                <a:solidFill>
                  <a:srgbClr val="000000"/>
                </a:solidFill>
                <a:latin typeface="Arial"/>
                <a:ea typeface="Arial"/>
                <a:cs typeface="Arial"/>
                <a:sym typeface="Arial"/>
              </a:rPr>
              <a:t>. A procedure always has a name, list of parameters, and compiled SQL statements. In SQL, a procedure does not return any value.</a:t>
            </a:r>
            <a:endParaRPr sz="1850">
              <a:solidFill>
                <a:srgbClr val="000000"/>
              </a:solidFill>
              <a:latin typeface="Arial"/>
              <a:ea typeface="Arial"/>
              <a:cs typeface="Arial"/>
              <a:sym typeface="Arial"/>
            </a:endParaRPr>
          </a:p>
          <a:p>
            <a:pPr indent="0" lvl="0" marL="0" rtl="0" algn="l">
              <a:spcBef>
                <a:spcPts val="1200"/>
              </a:spcBef>
              <a:spcAft>
                <a:spcPts val="0"/>
              </a:spcAft>
              <a:buNone/>
            </a:pPr>
            <a:r>
              <a:rPr lang="en-GB" sz="1858">
                <a:solidFill>
                  <a:srgbClr val="000000"/>
                </a:solidFill>
                <a:latin typeface="Arial"/>
                <a:ea typeface="Arial"/>
                <a:cs typeface="Arial"/>
                <a:sym typeface="Arial"/>
              </a:rPr>
              <a:t>A procedure is compiled once and can be called multiple times without being compiled.</a:t>
            </a:r>
            <a:endParaRPr sz="1858">
              <a:solidFill>
                <a:srgbClr val="000000"/>
              </a:solidFill>
              <a:latin typeface="Arial"/>
              <a:ea typeface="Arial"/>
              <a:cs typeface="Arial"/>
              <a:sym typeface="Arial"/>
            </a:endParaRPr>
          </a:p>
          <a:p>
            <a:pPr indent="0" lvl="0" marL="0" rtl="0" algn="l">
              <a:spcBef>
                <a:spcPts val="1200"/>
              </a:spcBef>
              <a:spcAft>
                <a:spcPts val="1200"/>
              </a:spcAft>
              <a:buNone/>
            </a:pPr>
            <a:r>
              <a:rPr lang="en-GB" sz="1850">
                <a:solidFill>
                  <a:srgbClr val="000000"/>
                </a:solidFill>
                <a:latin typeface="Arial"/>
                <a:ea typeface="Arial"/>
                <a:cs typeface="Arial"/>
                <a:sym typeface="Arial"/>
              </a:rPr>
              <a:t>A select statement can't have a procedure call.</a:t>
            </a:r>
            <a:endParaRPr sz="2258">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727650" y="535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Procedure syntax:-</a:t>
            </a:r>
            <a:endParaRPr/>
          </a:p>
        </p:txBody>
      </p:sp>
      <p:sp>
        <p:nvSpPr>
          <p:cNvPr id="384" name="Google Shape;384;p61"/>
          <p:cNvSpPr txBox="1"/>
          <p:nvPr>
            <p:ph idx="1" type="body"/>
          </p:nvPr>
        </p:nvSpPr>
        <p:spPr>
          <a:xfrm>
            <a:off x="615825" y="1233700"/>
            <a:ext cx="7688700" cy="3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Arial"/>
                <a:ea typeface="Arial"/>
                <a:cs typeface="Arial"/>
                <a:sym typeface="Arial"/>
              </a:rPr>
              <a:t>DELIMITER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GB" sz="1800">
                <a:solidFill>
                  <a:schemeClr val="dk2"/>
                </a:solidFill>
                <a:latin typeface="Arial"/>
                <a:ea typeface="Arial"/>
                <a:cs typeface="Arial"/>
                <a:sym typeface="Arial"/>
              </a:rPr>
              <a:t>CREATE PROCEDURE procedure_name ( [IN|OUT|INOUT] parameter_name parameter_datatype)</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GB" sz="1800">
                <a:solidFill>
                  <a:schemeClr val="dk2"/>
                </a:solidFill>
                <a:latin typeface="Arial"/>
                <a:ea typeface="Arial"/>
                <a:cs typeface="Arial"/>
                <a:sym typeface="Arial"/>
              </a:rPr>
              <a:t>BEGIN</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GB" sz="1800">
                <a:solidFill>
                  <a:schemeClr val="dk2"/>
                </a:solidFill>
                <a:latin typeface="Arial"/>
                <a:ea typeface="Arial"/>
                <a:cs typeface="Arial"/>
                <a:sym typeface="Arial"/>
              </a:rPr>
              <a:t>    -- SQL statements to be executed</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GB" sz="1800">
                <a:solidFill>
                  <a:schemeClr val="dk2"/>
                </a:solidFill>
                <a:latin typeface="Arial"/>
                <a:ea typeface="Arial"/>
                <a:cs typeface="Arial"/>
                <a:sym typeface="Arial"/>
              </a:rPr>
              <a:t>END //</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GB" sz="1800">
                <a:solidFill>
                  <a:schemeClr val="dk2"/>
                </a:solidFill>
                <a:latin typeface="Arial"/>
                <a:ea typeface="Arial"/>
                <a:cs typeface="Arial"/>
                <a:sym typeface="Arial"/>
              </a:rPr>
              <a:t>DELIMITER;</a:t>
            </a:r>
            <a:endParaRPr sz="1800">
              <a:solidFill>
                <a:schemeClr val="dk2"/>
              </a:solidFill>
              <a:latin typeface="Arial"/>
              <a:ea typeface="Arial"/>
              <a:cs typeface="Arial"/>
              <a:sym typeface="Arial"/>
            </a:endParaRPr>
          </a:p>
          <a:p>
            <a:pPr indent="0" lvl="0" marL="0" rtl="0" algn="l">
              <a:spcBef>
                <a:spcPts val="1200"/>
              </a:spcBef>
              <a:spcAft>
                <a:spcPts val="1200"/>
              </a:spcAft>
              <a:buNone/>
            </a:pPr>
            <a:r>
              <a:rPr lang="en-GB" sz="1800">
                <a:solidFill>
                  <a:schemeClr val="dk2"/>
                </a:solidFill>
                <a:latin typeface="Arial"/>
                <a:ea typeface="Arial"/>
                <a:cs typeface="Arial"/>
                <a:sym typeface="Arial"/>
              </a:rPr>
              <a:t> To run procedure : call procedure_name(parameter);</a:t>
            </a:r>
            <a:endParaRPr sz="18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DBMS?</a:t>
            </a:r>
            <a:endParaRPr/>
          </a:p>
          <a:p>
            <a:pPr indent="0" lvl="0" marL="0" rtl="0" algn="l">
              <a:spcBef>
                <a:spcPts val="0"/>
              </a:spcBef>
              <a:spcAft>
                <a:spcPts val="0"/>
              </a:spcAft>
              <a:buNone/>
            </a:pPr>
            <a:r>
              <a:t/>
            </a:r>
            <a:endParaRPr/>
          </a:p>
        </p:txBody>
      </p:sp>
      <p:sp>
        <p:nvSpPr>
          <p:cNvPr id="110" name="Google Shape;110;p17"/>
          <p:cNvSpPr txBox="1"/>
          <p:nvPr>
            <p:ph idx="1" type="body"/>
          </p:nvPr>
        </p:nvSpPr>
        <p:spPr>
          <a:xfrm>
            <a:off x="729450" y="1967075"/>
            <a:ext cx="7688700" cy="2061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GB" sz="2730"/>
              <a:t>Database management system (DBMS ) are software system to store, retrieve, and run queries on data.</a:t>
            </a:r>
            <a:endParaRPr sz="2730"/>
          </a:p>
          <a:p>
            <a:pPr indent="0" lvl="0" marL="0" rtl="0" algn="l">
              <a:lnSpc>
                <a:spcPct val="95000"/>
              </a:lnSpc>
              <a:spcBef>
                <a:spcPts val="1200"/>
              </a:spcBef>
              <a:spcAft>
                <a:spcPts val="1200"/>
              </a:spcAft>
              <a:buSzPts val="605"/>
              <a:buNone/>
            </a:pPr>
            <a:r>
              <a:rPr lang="en-GB" sz="2730"/>
              <a:t>Create , Read ,Update ,Delete</a:t>
            </a:r>
            <a:endParaRPr sz="273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ph type="title"/>
          </p:nvPr>
        </p:nvSpPr>
        <p:spPr>
          <a:xfrm>
            <a:off x="727650" y="181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latin typeface="Lato"/>
                <a:ea typeface="Lato"/>
                <a:cs typeface="Lato"/>
                <a:sym typeface="Lato"/>
              </a:rPr>
              <a:t>Transaction</a:t>
            </a:r>
            <a:r>
              <a:rPr lang="en-GB" sz="2840">
                <a:latin typeface="Lato"/>
                <a:ea typeface="Lato"/>
                <a:cs typeface="Lato"/>
                <a:sym typeface="Lato"/>
              </a:rPr>
              <a:t> control statements:</a:t>
            </a:r>
            <a:endParaRPr sz="2840">
              <a:latin typeface="Lato"/>
              <a:ea typeface="Lato"/>
              <a:cs typeface="Lato"/>
              <a:sym typeface="Lato"/>
            </a:endParaRPr>
          </a:p>
        </p:txBody>
      </p:sp>
      <p:sp>
        <p:nvSpPr>
          <p:cNvPr id="390" name="Google Shape;390;p62"/>
          <p:cNvSpPr txBox="1"/>
          <p:nvPr>
            <p:ph idx="1" type="body"/>
          </p:nvPr>
        </p:nvSpPr>
        <p:spPr>
          <a:xfrm>
            <a:off x="633150" y="770475"/>
            <a:ext cx="7877700" cy="375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716">
                <a:solidFill>
                  <a:schemeClr val="dk2"/>
                </a:solidFill>
              </a:rPr>
              <a:t>The creation of one logical unit from a set of related tasks is known as a transaction.</a:t>
            </a:r>
            <a:endParaRPr sz="3816">
              <a:solidFill>
                <a:schemeClr val="dk2"/>
              </a:solidFill>
            </a:endParaRPr>
          </a:p>
          <a:p>
            <a:pPr indent="0" lvl="0" marL="0" rtl="0" algn="l">
              <a:spcBef>
                <a:spcPts val="1200"/>
              </a:spcBef>
              <a:spcAft>
                <a:spcPts val="0"/>
              </a:spcAft>
              <a:buNone/>
            </a:pPr>
            <a:r>
              <a:rPr lang="en-GB" sz="2450">
                <a:solidFill>
                  <a:schemeClr val="dk2"/>
                </a:solidFill>
              </a:rPr>
              <a:t>Transactions in MySQL are a group of logically related statements which will either be executed completely or no statement execution will occur. </a:t>
            </a:r>
            <a:endParaRPr sz="2450">
              <a:solidFill>
                <a:schemeClr val="dk2"/>
              </a:solidFill>
            </a:endParaRPr>
          </a:p>
          <a:p>
            <a:pPr indent="0" lvl="0" marL="0" rtl="0" algn="l">
              <a:spcBef>
                <a:spcPts val="1200"/>
              </a:spcBef>
              <a:spcAft>
                <a:spcPts val="0"/>
              </a:spcAft>
              <a:buNone/>
            </a:pPr>
            <a:r>
              <a:rPr b="1" lang="en-GB" sz="2450">
                <a:solidFill>
                  <a:schemeClr val="dk2"/>
                </a:solidFill>
              </a:rPr>
              <a:t>Atomicity, Consistency, Isolation, and Durability (ACID) </a:t>
            </a:r>
            <a:endParaRPr b="1" sz="2450">
              <a:solidFill>
                <a:schemeClr val="dk2"/>
              </a:solidFill>
            </a:endParaRPr>
          </a:p>
          <a:p>
            <a:pPr indent="0" lvl="0" marL="0" rtl="0" algn="l">
              <a:spcBef>
                <a:spcPts val="1200"/>
              </a:spcBef>
              <a:spcAft>
                <a:spcPts val="1200"/>
              </a:spcAft>
              <a:buNone/>
            </a:pPr>
            <a:r>
              <a:rPr lang="en-GB" sz="2450">
                <a:solidFill>
                  <a:schemeClr val="dk2"/>
                </a:solidFill>
              </a:rPr>
              <a:t>are the properties of a MySQL transaction.</a:t>
            </a:r>
            <a:endParaRPr sz="24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txBox="1"/>
          <p:nvPr>
            <p:ph idx="1" type="body"/>
          </p:nvPr>
        </p:nvSpPr>
        <p:spPr>
          <a:xfrm>
            <a:off x="744900" y="1289600"/>
            <a:ext cx="7654200" cy="310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8">
                <a:solidFill>
                  <a:schemeClr val="dk2"/>
                </a:solidFill>
              </a:rPr>
              <a:t>Two things will happen if multiple modifications are done by the MySQL transaction in the database.</a:t>
            </a:r>
            <a:endParaRPr sz="1808">
              <a:solidFill>
                <a:schemeClr val="dk2"/>
              </a:solidFill>
            </a:endParaRPr>
          </a:p>
          <a:p>
            <a:pPr indent="-349765" lvl="0" marL="457200" rtl="0" algn="l">
              <a:spcBef>
                <a:spcPts val="1900"/>
              </a:spcBef>
              <a:spcAft>
                <a:spcPts val="0"/>
              </a:spcAft>
              <a:buClr>
                <a:schemeClr val="dk2"/>
              </a:buClr>
              <a:buSzPts val="1908"/>
              <a:buFont typeface="Lato"/>
              <a:buChar char="●"/>
            </a:pPr>
            <a:r>
              <a:rPr lang="en-GB" sz="1908">
                <a:solidFill>
                  <a:schemeClr val="dk2"/>
                </a:solidFill>
              </a:rPr>
              <a:t>If the transaction is committed, then all the modifications will be successful.</a:t>
            </a:r>
            <a:endParaRPr sz="1908">
              <a:solidFill>
                <a:schemeClr val="dk2"/>
              </a:solidFill>
            </a:endParaRPr>
          </a:p>
          <a:p>
            <a:pPr indent="-349765" lvl="0" marL="457200" rtl="0" algn="l">
              <a:spcBef>
                <a:spcPts val="0"/>
              </a:spcBef>
              <a:spcAft>
                <a:spcPts val="0"/>
              </a:spcAft>
              <a:buClr>
                <a:schemeClr val="dk2"/>
              </a:buClr>
              <a:buSzPts val="1908"/>
              <a:buFont typeface="Lato"/>
              <a:buChar char="●"/>
            </a:pPr>
            <a:r>
              <a:rPr lang="en-GB" sz="1908">
                <a:solidFill>
                  <a:schemeClr val="dk2"/>
                </a:solidFill>
              </a:rPr>
              <a:t>If the transaction is rolled back, then all the modifications will be undone.</a:t>
            </a:r>
            <a:endParaRPr sz="1908">
              <a:solidFill>
                <a:schemeClr val="dk2"/>
              </a:solidFill>
            </a:endParaRPr>
          </a:p>
          <a:p>
            <a:pPr indent="0" lvl="0" marL="0" rtl="0" algn="l">
              <a:spcBef>
                <a:spcPts val="1000"/>
              </a:spcBef>
              <a:spcAft>
                <a:spcPts val="1200"/>
              </a:spcAft>
              <a:buNone/>
            </a:pPr>
            <a:r>
              <a:t/>
            </a:r>
            <a:endParaRPr>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4"/>
          <p:cNvSpPr txBox="1"/>
          <p:nvPr>
            <p:ph type="title"/>
          </p:nvPr>
        </p:nvSpPr>
        <p:spPr>
          <a:xfrm>
            <a:off x="636275" y="256400"/>
            <a:ext cx="7688700" cy="120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Clr>
                <a:srgbClr val="000000"/>
              </a:buClr>
              <a:buSzPts val="358"/>
              <a:buFont typeface="Arial"/>
              <a:buNone/>
            </a:pPr>
            <a:r>
              <a:rPr lang="en-GB" sz="2077">
                <a:latin typeface="Lato"/>
                <a:ea typeface="Lato"/>
                <a:cs typeface="Lato"/>
                <a:sym typeface="Lato"/>
              </a:rPr>
              <a:t>Properties of Transaction   </a:t>
            </a:r>
            <a:r>
              <a:rPr lang="en-GB" sz="1882">
                <a:latin typeface="Lato"/>
                <a:ea typeface="Lato"/>
                <a:cs typeface="Lato"/>
                <a:sym typeface="Lato"/>
              </a:rPr>
              <a:t>MySQL transactions show the ACID property. </a:t>
            </a:r>
            <a:endParaRPr sz="2077">
              <a:latin typeface="Lato"/>
              <a:ea typeface="Lato"/>
              <a:cs typeface="Lato"/>
              <a:sym typeface="Lato"/>
            </a:endParaRPr>
          </a:p>
        </p:txBody>
      </p:sp>
      <p:sp>
        <p:nvSpPr>
          <p:cNvPr id="401" name="Google Shape;401;p64"/>
          <p:cNvSpPr txBox="1"/>
          <p:nvPr>
            <p:ph idx="1" type="body"/>
          </p:nvPr>
        </p:nvSpPr>
        <p:spPr>
          <a:xfrm>
            <a:off x="727650" y="1457300"/>
            <a:ext cx="7688700" cy="28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n-GB" sz="2582">
                <a:solidFill>
                  <a:schemeClr val="dk2"/>
                </a:solidFill>
              </a:rPr>
              <a:t>A stand for Atomicity, </a:t>
            </a:r>
            <a:endParaRPr b="1" sz="2582">
              <a:solidFill>
                <a:schemeClr val="dk2"/>
              </a:solidFill>
            </a:endParaRPr>
          </a:p>
          <a:p>
            <a:pPr indent="0" lvl="0" marL="0" rtl="0" algn="l">
              <a:spcBef>
                <a:spcPts val="1900"/>
              </a:spcBef>
              <a:spcAft>
                <a:spcPts val="0"/>
              </a:spcAft>
              <a:buSzPts val="358"/>
              <a:buNone/>
            </a:pPr>
            <a:r>
              <a:rPr b="1" lang="en-GB" sz="2582">
                <a:solidFill>
                  <a:schemeClr val="dk2"/>
                </a:solidFill>
              </a:rPr>
              <a:t>C stands for Consistency, </a:t>
            </a:r>
            <a:endParaRPr b="1" sz="2582">
              <a:solidFill>
                <a:schemeClr val="dk2"/>
              </a:solidFill>
            </a:endParaRPr>
          </a:p>
          <a:p>
            <a:pPr indent="0" lvl="0" marL="0" rtl="0" algn="l">
              <a:spcBef>
                <a:spcPts val="1900"/>
              </a:spcBef>
              <a:spcAft>
                <a:spcPts val="0"/>
              </a:spcAft>
              <a:buSzPts val="358"/>
              <a:buNone/>
            </a:pPr>
            <a:r>
              <a:rPr b="1" lang="en-GB" sz="2582">
                <a:solidFill>
                  <a:schemeClr val="dk2"/>
                </a:solidFill>
              </a:rPr>
              <a:t> I  stands for Isolation, </a:t>
            </a:r>
            <a:endParaRPr b="1" sz="2582">
              <a:solidFill>
                <a:schemeClr val="dk2"/>
              </a:solidFill>
            </a:endParaRPr>
          </a:p>
          <a:p>
            <a:pPr indent="0" lvl="0" marL="0" rtl="0" algn="l">
              <a:spcBef>
                <a:spcPts val="1900"/>
              </a:spcBef>
              <a:spcAft>
                <a:spcPts val="0"/>
              </a:spcAft>
              <a:buSzPts val="358"/>
              <a:buNone/>
            </a:pPr>
            <a:r>
              <a:rPr b="1" lang="en-GB" sz="2582">
                <a:solidFill>
                  <a:schemeClr val="dk2"/>
                </a:solidFill>
              </a:rPr>
              <a:t> D stands for Durability.</a:t>
            </a:r>
            <a:endParaRPr b="1" sz="2582">
              <a:solidFill>
                <a:schemeClr val="dk2"/>
              </a:solidFill>
            </a:endParaRPr>
          </a:p>
          <a:p>
            <a:pPr indent="0" lvl="0" marL="0" rtl="0" algn="l">
              <a:spcBef>
                <a:spcPts val="1900"/>
              </a:spcBef>
              <a:spcAft>
                <a:spcPts val="1200"/>
              </a:spcAft>
              <a:buSzPts val="358"/>
              <a:buNone/>
            </a:pPr>
            <a:r>
              <a:t/>
            </a:r>
            <a:endParaRPr sz="1022"/>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5"/>
          <p:cNvSpPr txBox="1"/>
          <p:nvPr>
            <p:ph type="title"/>
          </p:nvPr>
        </p:nvSpPr>
        <p:spPr>
          <a:xfrm>
            <a:off x="729450" y="4427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SzPts val="990"/>
              <a:buNone/>
            </a:pPr>
            <a:r>
              <a:rPr lang="en-GB" sz="3220">
                <a:latin typeface="Lato"/>
                <a:ea typeface="Lato"/>
                <a:cs typeface="Lato"/>
                <a:sym typeface="Lato"/>
              </a:rPr>
              <a:t>Atomicity</a:t>
            </a:r>
            <a:endParaRPr sz="3940"/>
          </a:p>
        </p:txBody>
      </p:sp>
      <p:sp>
        <p:nvSpPr>
          <p:cNvPr id="407" name="Google Shape;407;p65"/>
          <p:cNvSpPr txBox="1"/>
          <p:nvPr>
            <p:ph idx="1" type="body"/>
          </p:nvPr>
        </p:nvSpPr>
        <p:spPr>
          <a:xfrm>
            <a:off x="729450" y="1438675"/>
            <a:ext cx="7688700" cy="29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8">
                <a:solidFill>
                  <a:schemeClr val="dk2"/>
                </a:solidFill>
              </a:rPr>
              <a:t>I</a:t>
            </a:r>
            <a:r>
              <a:rPr lang="en-GB" sz="2508">
                <a:solidFill>
                  <a:schemeClr val="dk2"/>
                </a:solidFill>
              </a:rPr>
              <a:t>t makes sure that all the operations available in the work unit must be run completely. If not, then at the time of failure, the transaction will be aborted and all previously performed operations will be rolled back to their original state.</a:t>
            </a:r>
            <a:endParaRPr sz="2508">
              <a:solidFill>
                <a:schemeClr val="dk2"/>
              </a:solidFill>
            </a:endParaRPr>
          </a:p>
          <a:p>
            <a:pPr indent="0" lvl="0" marL="0" rtl="0" algn="l">
              <a:spcBef>
                <a:spcPts val="19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6"/>
          <p:cNvSpPr txBox="1"/>
          <p:nvPr>
            <p:ph type="title"/>
          </p:nvPr>
        </p:nvSpPr>
        <p:spPr>
          <a:xfrm>
            <a:off x="538650" y="4614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SzPts val="990"/>
              <a:buNone/>
            </a:pPr>
            <a:r>
              <a:rPr lang="en-GB" sz="2970">
                <a:latin typeface="Lato"/>
                <a:ea typeface="Lato"/>
                <a:cs typeface="Lato"/>
                <a:sym typeface="Lato"/>
              </a:rPr>
              <a:t>Consistency</a:t>
            </a:r>
            <a:endParaRPr sz="4140">
              <a:latin typeface="Lato"/>
              <a:ea typeface="Lato"/>
              <a:cs typeface="Lato"/>
              <a:sym typeface="Lato"/>
            </a:endParaRPr>
          </a:p>
        </p:txBody>
      </p:sp>
      <p:sp>
        <p:nvSpPr>
          <p:cNvPr id="413" name="Google Shape;413;p66"/>
          <p:cNvSpPr txBox="1"/>
          <p:nvPr>
            <p:ph idx="1" type="body"/>
          </p:nvPr>
        </p:nvSpPr>
        <p:spPr>
          <a:xfrm>
            <a:off x="538650" y="1312150"/>
            <a:ext cx="8066700" cy="3293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GB" sz="2569">
                <a:solidFill>
                  <a:schemeClr val="dk2"/>
                </a:solidFill>
              </a:rPr>
              <a:t>It makes sure that the database is in a consistent state before and after the execution of the transaction.</a:t>
            </a:r>
            <a:endParaRPr sz="2569">
              <a:solidFill>
                <a:schemeClr val="dk2"/>
              </a:solidFill>
            </a:endParaRPr>
          </a:p>
          <a:p>
            <a:pPr indent="0" lvl="0" marL="0" rtl="0" algn="l">
              <a:lnSpc>
                <a:spcPct val="105000"/>
              </a:lnSpc>
              <a:spcBef>
                <a:spcPts val="1900"/>
              </a:spcBef>
              <a:spcAft>
                <a:spcPts val="0"/>
              </a:spcAft>
              <a:buSzPts val="440"/>
              <a:buNone/>
            </a:pPr>
            <a:r>
              <a:rPr lang="en-GB" sz="2569">
                <a:solidFill>
                  <a:schemeClr val="dk2"/>
                </a:solidFill>
              </a:rPr>
              <a:t>For instance, if there is a transaction for transferring funds from one account to another account, then this property makes sure that the sum of funds of both accounts is equal before and after the transaction.</a:t>
            </a:r>
            <a:endParaRPr sz="2569">
              <a:solidFill>
                <a:schemeClr val="dk2"/>
              </a:solidFill>
            </a:endParaRPr>
          </a:p>
          <a:p>
            <a:pPr indent="0" lvl="0" marL="0" rtl="0" algn="l">
              <a:lnSpc>
                <a:spcPct val="105000"/>
              </a:lnSpc>
              <a:spcBef>
                <a:spcPts val="1900"/>
              </a:spcBef>
              <a:spcAft>
                <a:spcPts val="1200"/>
              </a:spcAft>
              <a:buSzPts val="440"/>
              <a:buNone/>
            </a:pPr>
            <a:r>
              <a:t/>
            </a:r>
            <a:endParaRPr sz="1620">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7"/>
          <p:cNvSpPr txBox="1"/>
          <p:nvPr>
            <p:ph type="title"/>
          </p:nvPr>
        </p:nvSpPr>
        <p:spPr>
          <a:xfrm>
            <a:off x="726750" y="4986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sz="3077">
                <a:latin typeface="Lato"/>
                <a:ea typeface="Lato"/>
                <a:cs typeface="Lato"/>
                <a:sym typeface="Lato"/>
              </a:rPr>
              <a:t>Isolation</a:t>
            </a:r>
            <a:endParaRPr sz="3077">
              <a:latin typeface="Lato"/>
              <a:ea typeface="Lato"/>
              <a:cs typeface="Lato"/>
              <a:sym typeface="Lato"/>
            </a:endParaRPr>
          </a:p>
          <a:p>
            <a:pPr indent="0" lvl="0" marL="0" rtl="0" algn="l">
              <a:spcBef>
                <a:spcPts val="400"/>
              </a:spcBef>
              <a:spcAft>
                <a:spcPts val="0"/>
              </a:spcAft>
              <a:buNone/>
            </a:pPr>
            <a:r>
              <a:t/>
            </a:r>
            <a:endParaRPr sz="1744">
              <a:latin typeface="Lato"/>
              <a:ea typeface="Lato"/>
              <a:cs typeface="Lato"/>
              <a:sym typeface="Lato"/>
            </a:endParaRPr>
          </a:p>
        </p:txBody>
      </p:sp>
      <p:sp>
        <p:nvSpPr>
          <p:cNvPr id="419" name="Google Shape;419;p67"/>
          <p:cNvSpPr txBox="1"/>
          <p:nvPr>
            <p:ph idx="1" type="body"/>
          </p:nvPr>
        </p:nvSpPr>
        <p:spPr>
          <a:xfrm>
            <a:off x="728550" y="1494600"/>
            <a:ext cx="7688700" cy="29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solidFill>
                  <a:schemeClr val="dk2"/>
                </a:solidFill>
              </a:rPr>
              <a:t>It makes sure that the transaction will operate independently and it is also transparent to the other transactions until it is committed.</a:t>
            </a:r>
            <a:endParaRPr sz="2600">
              <a:solidFill>
                <a:schemeClr val="dk2"/>
              </a:solidFill>
            </a:endParaRPr>
          </a:p>
          <a:p>
            <a:pPr indent="0" lvl="0" marL="0" rtl="0" algn="l">
              <a:spcBef>
                <a:spcPts val="1900"/>
              </a:spcBef>
              <a:spcAft>
                <a:spcPts val="1200"/>
              </a:spcAft>
              <a:buNone/>
            </a:pPr>
            <a:r>
              <a:t/>
            </a:r>
            <a:endParaRPr>
              <a:solidFill>
                <a:schemeClr val="dk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8"/>
          <p:cNvSpPr txBox="1"/>
          <p:nvPr>
            <p:ph type="title"/>
          </p:nvPr>
        </p:nvSpPr>
        <p:spPr>
          <a:xfrm>
            <a:off x="617650" y="5359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3170">
                <a:latin typeface="Lato"/>
                <a:ea typeface="Lato"/>
                <a:cs typeface="Lato"/>
                <a:sym typeface="Lato"/>
              </a:rPr>
              <a:t>Durability</a:t>
            </a:r>
            <a:endParaRPr sz="3170">
              <a:latin typeface="Lato"/>
              <a:ea typeface="Lato"/>
              <a:cs typeface="Lato"/>
              <a:sym typeface="Lato"/>
            </a:endParaRPr>
          </a:p>
          <a:p>
            <a:pPr indent="0" lvl="0" marL="0" rtl="0" algn="l">
              <a:lnSpc>
                <a:spcPct val="115000"/>
              </a:lnSpc>
              <a:spcBef>
                <a:spcPts val="400"/>
              </a:spcBef>
              <a:spcAft>
                <a:spcPts val="0"/>
              </a:spcAft>
              <a:buSzPts val="990"/>
              <a:buNone/>
            </a:pPr>
            <a:r>
              <a:t/>
            </a:r>
            <a:endParaRPr b="0" sz="2990">
              <a:latin typeface="Lato"/>
              <a:ea typeface="Lato"/>
              <a:cs typeface="Lato"/>
              <a:sym typeface="Lato"/>
            </a:endParaRPr>
          </a:p>
          <a:p>
            <a:pPr indent="0" lvl="0" marL="0" rtl="0" algn="l">
              <a:spcBef>
                <a:spcPts val="1900"/>
              </a:spcBef>
              <a:spcAft>
                <a:spcPts val="0"/>
              </a:spcAft>
              <a:buSzPts val="990"/>
              <a:buNone/>
            </a:pPr>
            <a:r>
              <a:t/>
            </a:r>
            <a:endParaRPr sz="4340">
              <a:latin typeface="Lato"/>
              <a:ea typeface="Lato"/>
              <a:cs typeface="Lato"/>
              <a:sym typeface="Lato"/>
            </a:endParaRPr>
          </a:p>
        </p:txBody>
      </p:sp>
      <p:sp>
        <p:nvSpPr>
          <p:cNvPr id="425" name="Google Shape;425;p68"/>
          <p:cNvSpPr txBox="1"/>
          <p:nvPr>
            <p:ph idx="1" type="body"/>
          </p:nvPr>
        </p:nvSpPr>
        <p:spPr>
          <a:xfrm>
            <a:off x="617650" y="1333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900"/>
              </a:spcAft>
              <a:buNone/>
            </a:pPr>
            <a:r>
              <a:rPr lang="en-GB" sz="3100">
                <a:solidFill>
                  <a:schemeClr val="dk2"/>
                </a:solidFill>
              </a:rPr>
              <a:t>It makes sure that even if there is any failure in the system, the result or effect of a committed transaction will persist.</a:t>
            </a:r>
            <a:endParaRPr sz="3300">
              <a:solidFill>
                <a:schemeClr val="dk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9"/>
          <p:cNvSpPr txBox="1"/>
          <p:nvPr>
            <p:ph type="title"/>
          </p:nvPr>
        </p:nvSpPr>
        <p:spPr>
          <a:xfrm>
            <a:off x="727650" y="480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240"/>
              <a:t>Transaction</a:t>
            </a:r>
            <a:r>
              <a:rPr lang="en-GB" sz="3240"/>
              <a:t> control statements:</a:t>
            </a:r>
            <a:endParaRPr sz="3240"/>
          </a:p>
        </p:txBody>
      </p:sp>
      <p:sp>
        <p:nvSpPr>
          <p:cNvPr id="431" name="Google Shape;431;p69"/>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200"/>
              <a:t>1.commit</a:t>
            </a:r>
            <a:endParaRPr sz="3200"/>
          </a:p>
          <a:p>
            <a:pPr indent="0" lvl="0" marL="0" rtl="0" algn="l">
              <a:spcBef>
                <a:spcPts val="1200"/>
              </a:spcBef>
              <a:spcAft>
                <a:spcPts val="0"/>
              </a:spcAft>
              <a:buNone/>
            </a:pPr>
            <a:r>
              <a:rPr lang="en-GB" sz="3200"/>
              <a:t>2.rollback.</a:t>
            </a:r>
            <a:endParaRPr sz="3200"/>
          </a:p>
          <a:p>
            <a:pPr indent="0" lvl="0" marL="0" rtl="0" algn="l">
              <a:spcBef>
                <a:spcPts val="1200"/>
              </a:spcBef>
              <a:spcAft>
                <a:spcPts val="1200"/>
              </a:spcAft>
              <a:buNone/>
            </a:pPr>
            <a:r>
              <a:rPr lang="en-GB" sz="3200"/>
              <a:t>3.savepoint </a:t>
            </a:r>
            <a:endParaRPr sz="3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0"/>
          <p:cNvSpPr txBox="1"/>
          <p:nvPr>
            <p:ph type="title"/>
          </p:nvPr>
        </p:nvSpPr>
        <p:spPr>
          <a:xfrm>
            <a:off x="599000" y="33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Trigger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7" name="Google Shape;437;p70"/>
          <p:cNvSpPr txBox="1"/>
          <p:nvPr>
            <p:ph idx="1" type="body"/>
          </p:nvPr>
        </p:nvSpPr>
        <p:spPr>
          <a:xfrm>
            <a:off x="729450" y="866150"/>
            <a:ext cx="7688700" cy="4001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sz="2451">
                <a:solidFill>
                  <a:schemeClr val="dk2"/>
                </a:solidFill>
                <a:latin typeface="Roboto"/>
                <a:ea typeface="Roboto"/>
                <a:cs typeface="Roboto"/>
                <a:sym typeface="Roboto"/>
              </a:rPr>
              <a:t>A trigger in MySQL is a set of SQL statements that reside in a system catalog. </a:t>
            </a:r>
            <a:r>
              <a:rPr b="1" lang="en-GB" sz="2451">
                <a:solidFill>
                  <a:schemeClr val="dk2"/>
                </a:solidFill>
                <a:latin typeface="Roboto"/>
                <a:ea typeface="Roboto"/>
                <a:cs typeface="Roboto"/>
                <a:sym typeface="Roboto"/>
              </a:rPr>
              <a:t>It is a special type of stored procedure that is invoked automatically in response to an event</a:t>
            </a:r>
            <a:r>
              <a:rPr lang="en-GB" sz="2451">
                <a:solidFill>
                  <a:schemeClr val="dk2"/>
                </a:solidFill>
                <a:latin typeface="Roboto"/>
                <a:ea typeface="Roboto"/>
                <a:cs typeface="Roboto"/>
                <a:sym typeface="Roboto"/>
              </a:rPr>
              <a:t>. Each trigger is associated with a table, which is activated on any DML statement such as </a:t>
            </a:r>
            <a:r>
              <a:rPr b="1" lang="en-GB" sz="2451">
                <a:solidFill>
                  <a:schemeClr val="dk2"/>
                </a:solidFill>
                <a:latin typeface="Roboto"/>
                <a:ea typeface="Roboto"/>
                <a:cs typeface="Roboto"/>
                <a:sym typeface="Roboto"/>
              </a:rPr>
              <a:t>INSERT, UPDATE</a:t>
            </a:r>
            <a:r>
              <a:rPr lang="en-GB" sz="2451">
                <a:solidFill>
                  <a:schemeClr val="dk2"/>
                </a:solidFill>
                <a:latin typeface="Roboto"/>
                <a:ea typeface="Roboto"/>
                <a:cs typeface="Roboto"/>
                <a:sym typeface="Roboto"/>
              </a:rPr>
              <a:t>, or </a:t>
            </a:r>
            <a:r>
              <a:rPr b="1" lang="en-GB" sz="2451">
                <a:solidFill>
                  <a:schemeClr val="dk2"/>
                </a:solidFill>
                <a:latin typeface="Roboto"/>
                <a:ea typeface="Roboto"/>
                <a:cs typeface="Roboto"/>
                <a:sym typeface="Roboto"/>
              </a:rPr>
              <a:t>DELETE</a:t>
            </a:r>
            <a:r>
              <a:rPr lang="en-GB" sz="2451">
                <a:solidFill>
                  <a:schemeClr val="dk2"/>
                </a:solidFill>
                <a:latin typeface="Roboto"/>
                <a:ea typeface="Roboto"/>
                <a:cs typeface="Roboto"/>
                <a:sym typeface="Roboto"/>
              </a:rPr>
              <a:t>.</a:t>
            </a:r>
            <a:endParaRPr sz="2451">
              <a:solidFill>
                <a:schemeClr val="dk2"/>
              </a:solidFill>
              <a:latin typeface="Roboto"/>
              <a:ea typeface="Roboto"/>
              <a:cs typeface="Roboto"/>
              <a:sym typeface="Roboto"/>
            </a:endParaRPr>
          </a:p>
          <a:p>
            <a:pPr indent="0" lvl="0" marL="0" rtl="0" algn="l">
              <a:spcBef>
                <a:spcPts val="1200"/>
              </a:spcBef>
              <a:spcAft>
                <a:spcPts val="0"/>
              </a:spcAft>
              <a:buNone/>
            </a:pPr>
            <a:r>
              <a:rPr lang="en-GB" sz="2461">
                <a:solidFill>
                  <a:schemeClr val="dk2"/>
                </a:solidFill>
                <a:latin typeface="Roboto"/>
                <a:ea typeface="Roboto"/>
                <a:cs typeface="Roboto"/>
                <a:sym typeface="Roboto"/>
              </a:rPr>
              <a:t>A trigger is called a special procedure because it cannot be called directly like a stored procedure. The main difference between the trigger and procedure is that a trigger is called automatically when a data modification event is made against a table. In contrast, a stored procedure must be called explicitly.</a:t>
            </a:r>
            <a:endParaRPr sz="2461">
              <a:solidFill>
                <a:schemeClr val="dk2"/>
              </a:solidFill>
              <a:latin typeface="Roboto"/>
              <a:ea typeface="Roboto"/>
              <a:cs typeface="Roboto"/>
              <a:sym typeface="Roboto"/>
            </a:endParaRPr>
          </a:p>
          <a:p>
            <a:pPr indent="0" lvl="0" marL="0" rtl="0" algn="l">
              <a:spcBef>
                <a:spcPts val="1200"/>
              </a:spcBef>
              <a:spcAft>
                <a:spcPts val="1200"/>
              </a:spcAft>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1"/>
          <p:cNvSpPr txBox="1"/>
          <p:nvPr>
            <p:ph type="title"/>
          </p:nvPr>
        </p:nvSpPr>
        <p:spPr>
          <a:xfrm>
            <a:off x="617625" y="2564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2590">
                <a:solidFill>
                  <a:srgbClr val="333333"/>
                </a:solidFill>
                <a:latin typeface="Roboto"/>
                <a:ea typeface="Roboto"/>
                <a:cs typeface="Roboto"/>
                <a:sym typeface="Roboto"/>
              </a:rPr>
              <a:t>Triggers are of two types</a:t>
            </a:r>
            <a:r>
              <a:rPr b="0" lang="en-GB" sz="2590">
                <a:solidFill>
                  <a:srgbClr val="333333"/>
                </a:solidFill>
                <a:latin typeface="Roboto"/>
                <a:ea typeface="Roboto"/>
                <a:cs typeface="Roboto"/>
                <a:sym typeface="Roboto"/>
              </a:rPr>
              <a:t> </a:t>
            </a:r>
            <a:endParaRPr b="0" sz="2590">
              <a:solidFill>
                <a:srgbClr val="333333"/>
              </a:solidFill>
              <a:latin typeface="Roboto"/>
              <a:ea typeface="Roboto"/>
              <a:cs typeface="Roboto"/>
              <a:sym typeface="Roboto"/>
            </a:endParaRPr>
          </a:p>
          <a:p>
            <a:pPr indent="0" lvl="0" marL="0" rtl="0" algn="l">
              <a:spcBef>
                <a:spcPts val="1200"/>
              </a:spcBef>
              <a:spcAft>
                <a:spcPts val="0"/>
              </a:spcAft>
              <a:buSzPts val="990"/>
              <a:buNone/>
            </a:pPr>
            <a:r>
              <a:t/>
            </a:r>
            <a:endParaRPr sz="2340"/>
          </a:p>
        </p:txBody>
      </p:sp>
      <p:sp>
        <p:nvSpPr>
          <p:cNvPr id="443" name="Google Shape;443;p71"/>
          <p:cNvSpPr txBox="1"/>
          <p:nvPr>
            <p:ph idx="1" type="body"/>
          </p:nvPr>
        </p:nvSpPr>
        <p:spPr>
          <a:xfrm>
            <a:off x="524450" y="1296175"/>
            <a:ext cx="8178600" cy="33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rgbClr val="333333"/>
                </a:solidFill>
                <a:latin typeface="Roboto"/>
                <a:ea typeface="Roboto"/>
                <a:cs typeface="Roboto"/>
                <a:sym typeface="Roboto"/>
              </a:rPr>
              <a:t>1. Row-level triggers :-  It is a trigger, which is activated for each row by a triggering statement such as insert, update, or delete. </a:t>
            </a:r>
            <a:endParaRPr sz="2400">
              <a:solidFill>
                <a:srgbClr val="333333"/>
              </a:solidFill>
              <a:latin typeface="Roboto"/>
              <a:ea typeface="Roboto"/>
              <a:cs typeface="Roboto"/>
              <a:sym typeface="Roboto"/>
            </a:endParaRPr>
          </a:p>
          <a:p>
            <a:pPr indent="0" lvl="0" marL="0" rtl="0" algn="l">
              <a:spcBef>
                <a:spcPts val="1200"/>
              </a:spcBef>
              <a:spcAft>
                <a:spcPts val="0"/>
              </a:spcAft>
              <a:buNone/>
            </a:pPr>
            <a:r>
              <a:rPr lang="en-GB" sz="2400">
                <a:solidFill>
                  <a:srgbClr val="333333"/>
                </a:solidFill>
                <a:latin typeface="Roboto"/>
                <a:ea typeface="Roboto"/>
                <a:cs typeface="Roboto"/>
                <a:sym typeface="Roboto"/>
              </a:rPr>
              <a:t>2. Statement-level triggers:-It is a trigger, which is fired once for each event that occurs on a table regardless of how many rows are inserted, updated, or deleted.</a:t>
            </a:r>
            <a:endParaRPr sz="2400">
              <a:solidFill>
                <a:srgbClr val="333333"/>
              </a:solidFill>
              <a:latin typeface="Roboto"/>
              <a:ea typeface="Roboto"/>
              <a:cs typeface="Roboto"/>
              <a:sym typeface="Roboto"/>
            </a:endParaRPr>
          </a:p>
          <a:p>
            <a:pPr indent="0" lvl="0" marL="0" rtl="0" algn="l">
              <a:spcBef>
                <a:spcPts val="1200"/>
              </a:spcBef>
              <a:spcAft>
                <a:spcPts val="1200"/>
              </a:spcAft>
              <a:buNone/>
            </a:pPr>
            <a:r>
              <a:t/>
            </a:r>
            <a:endParaRPr b="1" sz="2100">
              <a:solidFill>
                <a:srgbClr val="33333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DBMS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700"/>
          </a:p>
        </p:txBody>
      </p:sp>
      <p:sp>
        <p:nvSpPr>
          <p:cNvPr id="117" name="Google Shape;117;p18"/>
          <p:cNvSpPr/>
          <p:nvPr/>
        </p:nvSpPr>
        <p:spPr>
          <a:xfrm>
            <a:off x="3500550" y="2298500"/>
            <a:ext cx="2146500" cy="4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Lato"/>
                <a:ea typeface="Lato"/>
                <a:cs typeface="Lato"/>
                <a:sym typeface="Lato"/>
              </a:rPr>
              <a:t>DBMS</a:t>
            </a:r>
            <a:endParaRPr sz="1800">
              <a:latin typeface="Lato"/>
              <a:ea typeface="Lato"/>
              <a:cs typeface="Lato"/>
              <a:sym typeface="Lato"/>
            </a:endParaRPr>
          </a:p>
        </p:txBody>
      </p:sp>
      <p:sp>
        <p:nvSpPr>
          <p:cNvPr id="118" name="Google Shape;118;p18"/>
          <p:cNvSpPr/>
          <p:nvPr/>
        </p:nvSpPr>
        <p:spPr>
          <a:xfrm>
            <a:off x="1379050" y="3190450"/>
            <a:ext cx="2146500" cy="4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Lato"/>
                <a:ea typeface="Lato"/>
                <a:cs typeface="Lato"/>
                <a:sym typeface="Lato"/>
              </a:rPr>
              <a:t>Relational (SQL)</a:t>
            </a:r>
            <a:endParaRPr sz="1800">
              <a:latin typeface="Lato"/>
              <a:ea typeface="Lato"/>
              <a:cs typeface="Lato"/>
              <a:sym typeface="Lato"/>
            </a:endParaRPr>
          </a:p>
        </p:txBody>
      </p:sp>
      <p:sp>
        <p:nvSpPr>
          <p:cNvPr id="119" name="Google Shape;119;p18"/>
          <p:cNvSpPr/>
          <p:nvPr/>
        </p:nvSpPr>
        <p:spPr>
          <a:xfrm>
            <a:off x="5426350" y="3190450"/>
            <a:ext cx="2146500" cy="44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latin typeface="Lato"/>
                <a:ea typeface="Lato"/>
                <a:cs typeface="Lato"/>
                <a:sym typeface="Lato"/>
              </a:rPr>
              <a:t>NON-</a:t>
            </a:r>
            <a:r>
              <a:rPr lang="en-GB" sz="1800">
                <a:latin typeface="Lato"/>
                <a:ea typeface="Lato"/>
                <a:cs typeface="Lato"/>
                <a:sym typeface="Lato"/>
              </a:rPr>
              <a:t>Relational</a:t>
            </a:r>
            <a:r>
              <a:rPr lang="en-GB" sz="1800">
                <a:latin typeface="Lato"/>
                <a:ea typeface="Lato"/>
                <a:cs typeface="Lato"/>
                <a:sym typeface="Lato"/>
              </a:rPr>
              <a:t> (No-SQL))</a:t>
            </a:r>
            <a:endParaRPr sz="1800">
              <a:latin typeface="Lato"/>
              <a:ea typeface="Lato"/>
              <a:cs typeface="Lato"/>
              <a:sym typeface="Lato"/>
            </a:endParaRPr>
          </a:p>
        </p:txBody>
      </p:sp>
      <p:cxnSp>
        <p:nvCxnSpPr>
          <p:cNvPr id="120" name="Google Shape;120;p18"/>
          <p:cNvCxnSpPr>
            <a:stCxn id="117" idx="2"/>
            <a:endCxn id="118" idx="0"/>
          </p:cNvCxnSpPr>
          <p:nvPr/>
        </p:nvCxnSpPr>
        <p:spPr>
          <a:xfrm flipH="1">
            <a:off x="2452200" y="2745800"/>
            <a:ext cx="2121600" cy="4446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a:stCxn id="117" idx="2"/>
            <a:endCxn id="119" idx="0"/>
          </p:cNvCxnSpPr>
          <p:nvPr/>
        </p:nvCxnSpPr>
        <p:spPr>
          <a:xfrm>
            <a:off x="4573800" y="2745800"/>
            <a:ext cx="1925700" cy="44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72"/>
          <p:cNvSpPr txBox="1"/>
          <p:nvPr>
            <p:ph type="title"/>
          </p:nvPr>
        </p:nvSpPr>
        <p:spPr>
          <a:xfrm>
            <a:off x="727650" y="293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Syntax:</a:t>
            </a:r>
            <a:endParaRPr/>
          </a:p>
        </p:txBody>
      </p:sp>
      <p:sp>
        <p:nvSpPr>
          <p:cNvPr id="449" name="Google Shape;449;p72"/>
          <p:cNvSpPr txBox="1"/>
          <p:nvPr>
            <p:ph idx="1" type="body"/>
          </p:nvPr>
        </p:nvSpPr>
        <p:spPr>
          <a:xfrm>
            <a:off x="729450" y="1215050"/>
            <a:ext cx="7688700" cy="312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2"/>
                </a:solidFill>
              </a:rPr>
              <a:t>CREATE TRIGGER trigger_name    </a:t>
            </a:r>
            <a:endParaRPr sz="2100">
              <a:solidFill>
                <a:schemeClr val="dk2"/>
              </a:solidFill>
            </a:endParaRPr>
          </a:p>
          <a:p>
            <a:pPr indent="0" lvl="0" marL="0" rtl="0" algn="l">
              <a:spcBef>
                <a:spcPts val="1200"/>
              </a:spcBef>
              <a:spcAft>
                <a:spcPts val="0"/>
              </a:spcAft>
              <a:buNone/>
            </a:pPr>
            <a:r>
              <a:rPr lang="en-GB" sz="2100">
                <a:solidFill>
                  <a:schemeClr val="dk2"/>
                </a:solidFill>
              </a:rPr>
              <a:t>    (AFTER | BEFORE) (INSERT | UPDATE | DELETE)  </a:t>
            </a:r>
            <a:endParaRPr sz="2100">
              <a:solidFill>
                <a:schemeClr val="dk2"/>
              </a:solidFill>
            </a:endParaRPr>
          </a:p>
          <a:p>
            <a:pPr indent="0" lvl="0" marL="0" rtl="0" algn="l">
              <a:spcBef>
                <a:spcPts val="1200"/>
              </a:spcBef>
              <a:spcAft>
                <a:spcPts val="0"/>
              </a:spcAft>
              <a:buNone/>
            </a:pPr>
            <a:r>
              <a:rPr lang="en-GB" sz="2100">
                <a:solidFill>
                  <a:schemeClr val="dk2"/>
                </a:solidFill>
              </a:rPr>
              <a:t>         ON table_name FOR EACH ROW    </a:t>
            </a:r>
            <a:endParaRPr sz="2100">
              <a:solidFill>
                <a:schemeClr val="dk2"/>
              </a:solidFill>
            </a:endParaRPr>
          </a:p>
          <a:p>
            <a:pPr indent="0" lvl="0" marL="0" rtl="0" algn="l">
              <a:spcBef>
                <a:spcPts val="1200"/>
              </a:spcBef>
              <a:spcAft>
                <a:spcPts val="0"/>
              </a:spcAft>
              <a:buNone/>
            </a:pPr>
            <a:r>
              <a:rPr lang="en-GB" sz="2100">
                <a:solidFill>
                  <a:schemeClr val="dk2"/>
                </a:solidFill>
              </a:rPr>
              <a:t>         BEGIN    </a:t>
            </a:r>
            <a:endParaRPr sz="2100">
              <a:solidFill>
                <a:schemeClr val="dk2"/>
              </a:solidFill>
            </a:endParaRPr>
          </a:p>
          <a:p>
            <a:pPr indent="0" lvl="0" marL="0" rtl="0" algn="l">
              <a:spcBef>
                <a:spcPts val="1200"/>
              </a:spcBef>
              <a:spcAft>
                <a:spcPts val="0"/>
              </a:spcAft>
              <a:buNone/>
            </a:pPr>
            <a:r>
              <a:rPr lang="en-GB" sz="2100">
                <a:solidFill>
                  <a:schemeClr val="dk2"/>
                </a:solidFill>
              </a:rPr>
              <a:t>        --variable declarations    </a:t>
            </a:r>
            <a:endParaRPr sz="2100">
              <a:solidFill>
                <a:schemeClr val="dk2"/>
              </a:solidFill>
            </a:endParaRPr>
          </a:p>
          <a:p>
            <a:pPr indent="0" lvl="0" marL="0" rtl="0" algn="l">
              <a:spcBef>
                <a:spcPts val="1200"/>
              </a:spcBef>
              <a:spcAft>
                <a:spcPts val="0"/>
              </a:spcAft>
              <a:buNone/>
            </a:pPr>
            <a:r>
              <a:rPr lang="en-GB" sz="2100">
                <a:solidFill>
                  <a:schemeClr val="dk2"/>
                </a:solidFill>
              </a:rPr>
              <a:t>        --trigger code    </a:t>
            </a:r>
            <a:endParaRPr sz="2100">
              <a:solidFill>
                <a:schemeClr val="dk2"/>
              </a:solidFill>
            </a:endParaRPr>
          </a:p>
          <a:p>
            <a:pPr indent="0" lvl="0" marL="0" rtl="0" algn="l">
              <a:spcBef>
                <a:spcPts val="1200"/>
              </a:spcBef>
              <a:spcAft>
                <a:spcPts val="1200"/>
              </a:spcAft>
              <a:buNone/>
            </a:pPr>
            <a:r>
              <a:rPr lang="en-GB" sz="2100">
                <a:solidFill>
                  <a:schemeClr val="dk2"/>
                </a:solidFill>
              </a:rPr>
              <a:t>        END;     </a:t>
            </a:r>
            <a:endParaRPr sz="2100">
              <a:solidFill>
                <a:schemeClr val="dk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3"/>
          <p:cNvSpPr txBox="1"/>
          <p:nvPr>
            <p:ph type="title"/>
          </p:nvPr>
        </p:nvSpPr>
        <p:spPr>
          <a:xfrm>
            <a:off x="617650" y="33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Cursor</a:t>
            </a:r>
            <a:endParaRPr/>
          </a:p>
        </p:txBody>
      </p:sp>
      <p:sp>
        <p:nvSpPr>
          <p:cNvPr id="455" name="Google Shape;455;p73"/>
          <p:cNvSpPr txBox="1"/>
          <p:nvPr>
            <p:ph idx="1" type="body"/>
          </p:nvPr>
        </p:nvSpPr>
        <p:spPr>
          <a:xfrm>
            <a:off x="505850" y="720725"/>
            <a:ext cx="7688700" cy="40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2"/>
                </a:solidFill>
                <a:latin typeface="Arial"/>
                <a:ea typeface="Arial"/>
                <a:cs typeface="Arial"/>
                <a:sym typeface="Arial"/>
              </a:rPr>
              <a:t>A cursor in SQL is a </a:t>
            </a:r>
            <a:r>
              <a:rPr lang="en-GB" sz="2200">
                <a:solidFill>
                  <a:schemeClr val="dk2"/>
                </a:solidFill>
                <a:uFill>
                  <a:noFill/>
                </a:uFill>
                <a:latin typeface="Arial"/>
                <a:ea typeface="Arial"/>
                <a:cs typeface="Arial"/>
                <a:sym typeface="Arial"/>
                <a:hlinkClick r:id="rId3">
                  <a:extLst>
                    <a:ext uri="{A12FA001-AC4F-418D-AE19-62706E023703}">
                      <ahyp:hlinkClr val="tx"/>
                    </a:ext>
                  </a:extLst>
                </a:hlinkClick>
              </a:rPr>
              <a:t>database</a:t>
            </a:r>
            <a:r>
              <a:rPr lang="en-GB" sz="2200">
                <a:solidFill>
                  <a:schemeClr val="dk2"/>
                </a:solidFill>
                <a:latin typeface="Arial"/>
                <a:ea typeface="Arial"/>
                <a:cs typeface="Arial"/>
                <a:sym typeface="Arial"/>
              </a:rPr>
              <a:t> object that allows you to retrieve and manipulate data one row at a time. Cursors are typically used when performing operations on each result set row, such as updating or deleting. Cursors are similar to pointers in programming, allowing you to move through a result set and access the data in each row.</a:t>
            </a:r>
            <a:endParaRPr sz="2200">
              <a:solidFill>
                <a:schemeClr val="dk2"/>
              </a:solidFill>
              <a:latin typeface="Arial"/>
              <a:ea typeface="Arial"/>
              <a:cs typeface="Arial"/>
              <a:sym typeface="Arial"/>
            </a:endParaRPr>
          </a:p>
          <a:p>
            <a:pPr indent="0" lvl="0" marL="0" rtl="0" algn="l">
              <a:spcBef>
                <a:spcPts val="1200"/>
              </a:spcBef>
              <a:spcAft>
                <a:spcPts val="0"/>
              </a:spcAft>
              <a:buNone/>
            </a:pPr>
            <a:r>
              <a:rPr lang="en-GB" sz="2200">
                <a:solidFill>
                  <a:schemeClr val="dk2"/>
                </a:solidFill>
                <a:latin typeface="Arial"/>
                <a:ea typeface="Arial"/>
                <a:cs typeface="Arial"/>
                <a:sym typeface="Arial"/>
              </a:rPr>
              <a:t>Types of cursor:</a:t>
            </a:r>
            <a:endParaRPr sz="2200">
              <a:solidFill>
                <a:schemeClr val="dk2"/>
              </a:solidFill>
              <a:latin typeface="Arial"/>
              <a:ea typeface="Arial"/>
              <a:cs typeface="Arial"/>
              <a:sym typeface="Arial"/>
            </a:endParaRPr>
          </a:p>
          <a:p>
            <a:pPr indent="0" lvl="0" marL="0" rtl="0" algn="l">
              <a:spcBef>
                <a:spcPts val="1200"/>
              </a:spcBef>
              <a:spcAft>
                <a:spcPts val="0"/>
              </a:spcAft>
              <a:buNone/>
            </a:pPr>
            <a:r>
              <a:rPr lang="en-GB" sz="2200">
                <a:solidFill>
                  <a:schemeClr val="dk2"/>
                </a:solidFill>
                <a:latin typeface="Arial"/>
                <a:ea typeface="Arial"/>
                <a:cs typeface="Arial"/>
                <a:sym typeface="Arial"/>
              </a:rPr>
              <a:t>1.Implict cursor.</a:t>
            </a:r>
            <a:endParaRPr sz="2200">
              <a:solidFill>
                <a:schemeClr val="dk2"/>
              </a:solidFill>
              <a:latin typeface="Arial"/>
              <a:ea typeface="Arial"/>
              <a:cs typeface="Arial"/>
              <a:sym typeface="Arial"/>
            </a:endParaRPr>
          </a:p>
          <a:p>
            <a:pPr indent="0" lvl="0" marL="0" rtl="0" algn="l">
              <a:spcBef>
                <a:spcPts val="1200"/>
              </a:spcBef>
              <a:spcAft>
                <a:spcPts val="1200"/>
              </a:spcAft>
              <a:buNone/>
            </a:pPr>
            <a:r>
              <a:rPr lang="en-GB" sz="2200">
                <a:solidFill>
                  <a:schemeClr val="dk2"/>
                </a:solidFill>
                <a:latin typeface="Arial"/>
                <a:ea typeface="Arial"/>
                <a:cs typeface="Arial"/>
                <a:sym typeface="Arial"/>
              </a:rPr>
              <a:t>2. </a:t>
            </a:r>
            <a:r>
              <a:rPr lang="en-GB" sz="2200">
                <a:solidFill>
                  <a:schemeClr val="dk2"/>
                </a:solidFill>
                <a:latin typeface="Arial"/>
                <a:ea typeface="Arial"/>
                <a:cs typeface="Arial"/>
                <a:sym typeface="Arial"/>
              </a:rPr>
              <a:t>Explicit</a:t>
            </a:r>
            <a:r>
              <a:rPr lang="en-GB" sz="2200">
                <a:solidFill>
                  <a:schemeClr val="dk2"/>
                </a:solidFill>
                <a:latin typeface="Arial"/>
                <a:ea typeface="Arial"/>
                <a:cs typeface="Arial"/>
                <a:sym typeface="Arial"/>
              </a:rPr>
              <a:t> cursor.</a:t>
            </a:r>
            <a:endParaRPr sz="2200">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4"/>
          <p:cNvSpPr txBox="1"/>
          <p:nvPr>
            <p:ph type="title"/>
          </p:nvPr>
        </p:nvSpPr>
        <p:spPr>
          <a:xfrm>
            <a:off x="636250" y="405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Implicit</a:t>
            </a:r>
            <a:r>
              <a:rPr lang="en-GB"/>
              <a:t> cursor</a:t>
            </a:r>
            <a:endParaRPr/>
          </a:p>
        </p:txBody>
      </p:sp>
      <p:sp>
        <p:nvSpPr>
          <p:cNvPr id="461" name="Google Shape;461;p74"/>
          <p:cNvSpPr txBox="1"/>
          <p:nvPr>
            <p:ph idx="1" type="body"/>
          </p:nvPr>
        </p:nvSpPr>
        <p:spPr>
          <a:xfrm>
            <a:off x="727650" y="1233700"/>
            <a:ext cx="7863600" cy="3727200"/>
          </a:xfrm>
          <a:prstGeom prst="rect">
            <a:avLst/>
          </a:prstGeom>
        </p:spPr>
        <p:txBody>
          <a:bodyPr anchorCtr="0" anchor="t" bIns="91425" lIns="91425" spcFirstLastPara="1" rIns="91425" wrap="square" tIns="91425">
            <a:noAutofit/>
          </a:bodyPr>
          <a:lstStyle/>
          <a:p>
            <a:pPr indent="0" lvl="0" marL="0" rtl="0" algn="l">
              <a:lnSpc>
                <a:spcPct val="125454"/>
              </a:lnSpc>
              <a:spcBef>
                <a:spcPts val="2300"/>
              </a:spcBef>
              <a:spcAft>
                <a:spcPts val="0"/>
              </a:spcAft>
              <a:buSzPts val="275"/>
              <a:buNone/>
            </a:pPr>
            <a:r>
              <a:rPr b="1" lang="en-GB" sz="2137">
                <a:solidFill>
                  <a:schemeClr val="dk2"/>
                </a:solidFill>
                <a:latin typeface="Arial"/>
                <a:ea typeface="Arial"/>
                <a:cs typeface="Arial"/>
                <a:sym typeface="Arial"/>
              </a:rPr>
              <a:t>Implicit Cursors</a:t>
            </a:r>
            <a:endParaRPr b="1" sz="2137">
              <a:solidFill>
                <a:schemeClr val="dk2"/>
              </a:solidFill>
              <a:latin typeface="Arial"/>
              <a:ea typeface="Arial"/>
              <a:cs typeface="Arial"/>
              <a:sym typeface="Arial"/>
            </a:endParaRPr>
          </a:p>
          <a:p>
            <a:pPr indent="0" lvl="0" marL="0" rtl="0" algn="l">
              <a:lnSpc>
                <a:spcPct val="155000"/>
              </a:lnSpc>
              <a:spcBef>
                <a:spcPts val="1500"/>
              </a:spcBef>
              <a:spcAft>
                <a:spcPts val="0"/>
              </a:spcAft>
              <a:buSzPts val="275"/>
              <a:buNone/>
            </a:pPr>
            <a:r>
              <a:rPr lang="en-GB" sz="2100">
                <a:solidFill>
                  <a:schemeClr val="dk2"/>
                </a:solidFill>
                <a:latin typeface="Arial"/>
                <a:ea typeface="Arial"/>
                <a:cs typeface="Arial"/>
                <a:sym typeface="Arial"/>
              </a:rPr>
              <a:t>Implicit cursors are created by the SQL engine whenever you execute a </a:t>
            </a:r>
            <a:r>
              <a:rPr lang="en-GB" sz="2100">
                <a:solidFill>
                  <a:schemeClr val="dk2"/>
                </a:solidFill>
                <a:uFill>
                  <a:noFill/>
                </a:uFill>
                <a:latin typeface="Arial"/>
                <a:ea typeface="Arial"/>
                <a:cs typeface="Arial"/>
                <a:sym typeface="Arial"/>
                <a:hlinkClick r:id="rId3">
                  <a:extLst>
                    <a:ext uri="{A12FA001-AC4F-418D-AE19-62706E023703}">
                      <ahyp:hlinkClr val="tx"/>
                    </a:ext>
                  </a:extLst>
                </a:hlinkClick>
              </a:rPr>
              <a:t>SELECT</a:t>
            </a:r>
            <a:r>
              <a:rPr lang="en-GB" sz="2100">
                <a:solidFill>
                  <a:schemeClr val="dk2"/>
                </a:solidFill>
                <a:latin typeface="Arial"/>
                <a:ea typeface="Arial"/>
                <a:cs typeface="Arial"/>
                <a:sym typeface="Arial"/>
              </a:rPr>
              <a:t> statement. The cursor is automatically opened, and you can fetch rows from the result set one at a time. </a:t>
            </a:r>
            <a:endParaRPr sz="2100">
              <a:solidFill>
                <a:schemeClr val="dk2"/>
              </a:solidFill>
              <a:latin typeface="Arial"/>
              <a:ea typeface="Arial"/>
              <a:cs typeface="Arial"/>
              <a:sym typeface="Arial"/>
            </a:endParaRPr>
          </a:p>
          <a:p>
            <a:pPr indent="0" lvl="0" marL="0" rtl="0" algn="l">
              <a:lnSpc>
                <a:spcPct val="155000"/>
              </a:lnSpc>
              <a:spcBef>
                <a:spcPts val="1500"/>
              </a:spcBef>
              <a:spcAft>
                <a:spcPts val="0"/>
              </a:spcAft>
              <a:buSzPts val="275"/>
              <a:buNone/>
            </a:pPr>
            <a:r>
              <a:rPr lang="en-GB" sz="2100">
                <a:solidFill>
                  <a:schemeClr val="dk2"/>
                </a:solidFill>
                <a:latin typeface="Arial"/>
                <a:ea typeface="Arial"/>
                <a:cs typeface="Arial"/>
                <a:sym typeface="Arial"/>
              </a:rPr>
              <a:t>Implicit cursors are helpful when retrieving a small amount of data and performing simple operations on each row.</a:t>
            </a:r>
            <a:endParaRPr sz="2100">
              <a:solidFill>
                <a:schemeClr val="dk2"/>
              </a:solidFill>
              <a:latin typeface="Arial"/>
              <a:ea typeface="Arial"/>
              <a:cs typeface="Arial"/>
              <a:sym typeface="Arial"/>
            </a:endParaRPr>
          </a:p>
          <a:p>
            <a:pPr indent="0" lvl="0" marL="0" rtl="0" algn="l">
              <a:lnSpc>
                <a:spcPct val="95000"/>
              </a:lnSpc>
              <a:spcBef>
                <a:spcPts val="0"/>
              </a:spcBef>
              <a:spcAft>
                <a:spcPts val="1200"/>
              </a:spcAft>
              <a:buSzPts val="275"/>
              <a:buNone/>
            </a:pPr>
            <a:r>
              <a:t/>
            </a:r>
            <a:endParaRPr sz="325"/>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5"/>
          <p:cNvSpPr txBox="1"/>
          <p:nvPr>
            <p:ph type="title"/>
          </p:nvPr>
        </p:nvSpPr>
        <p:spPr>
          <a:xfrm>
            <a:off x="615825" y="125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Explict cursor</a:t>
            </a:r>
            <a:endParaRPr/>
          </a:p>
        </p:txBody>
      </p:sp>
      <p:sp>
        <p:nvSpPr>
          <p:cNvPr id="467" name="Google Shape;467;p75"/>
          <p:cNvSpPr txBox="1"/>
          <p:nvPr>
            <p:ph idx="1" type="body"/>
          </p:nvPr>
        </p:nvSpPr>
        <p:spPr>
          <a:xfrm>
            <a:off x="500475" y="664200"/>
            <a:ext cx="7919400" cy="3815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400">
                <a:solidFill>
                  <a:schemeClr val="dk2"/>
                </a:solidFill>
                <a:latin typeface="Arial"/>
                <a:ea typeface="Arial"/>
                <a:cs typeface="Arial"/>
                <a:sym typeface="Arial"/>
              </a:rPr>
              <a:t>Explicit cursors are created by the programmer to retrieve and manipulate data from a result set. They provide greater control over the cursor, such as the ability to open and close it, fetch rows, and also, perform operations on the data.Explicit cursors are specifically useful while dealing with large amounts of data and also performing complex operations on each row. Thus, they enable the programmer to process the data one row at a time. This can improve performance and reduce memory usage.</a:t>
            </a:r>
            <a:endParaRPr sz="2400">
              <a:solidFill>
                <a:schemeClr val="dk2"/>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6"/>
          <p:cNvSpPr txBox="1"/>
          <p:nvPr>
            <p:ph idx="1" type="body"/>
          </p:nvPr>
        </p:nvSpPr>
        <p:spPr>
          <a:xfrm>
            <a:off x="729450" y="1233700"/>
            <a:ext cx="7688700" cy="310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GB" sz="1820">
                <a:latin typeface="Arial"/>
                <a:ea typeface="Arial"/>
                <a:cs typeface="Arial"/>
                <a:sym typeface="Arial"/>
              </a:rPr>
              <a:t>Cursor allows to iterate a set of rows </a:t>
            </a:r>
            <a:r>
              <a:rPr b="1" lang="en-GB" sz="1820">
                <a:latin typeface="Arial"/>
                <a:ea typeface="Arial"/>
                <a:cs typeface="Arial"/>
                <a:sym typeface="Arial"/>
              </a:rPr>
              <a:t>returned</a:t>
            </a:r>
            <a:r>
              <a:rPr b="1" lang="en-GB" sz="1820">
                <a:latin typeface="Arial"/>
                <a:ea typeface="Arial"/>
                <a:cs typeface="Arial"/>
                <a:sym typeface="Arial"/>
              </a:rPr>
              <a:t> by a query and process them accordingly.</a:t>
            </a:r>
            <a:endParaRPr b="1" sz="1820">
              <a:latin typeface="Arial"/>
              <a:ea typeface="Arial"/>
              <a:cs typeface="Arial"/>
              <a:sym typeface="Arial"/>
            </a:endParaRPr>
          </a:p>
          <a:p>
            <a:pPr indent="0" lvl="0" marL="0" rtl="0" algn="l">
              <a:lnSpc>
                <a:spcPct val="95000"/>
              </a:lnSpc>
              <a:spcBef>
                <a:spcPts val="1200"/>
              </a:spcBef>
              <a:spcAft>
                <a:spcPts val="0"/>
              </a:spcAft>
              <a:buSzPts val="770"/>
              <a:buNone/>
            </a:pPr>
            <a:r>
              <a:rPr b="1" lang="en-GB" sz="1820">
                <a:latin typeface="Arial"/>
                <a:ea typeface="Arial"/>
                <a:cs typeface="Arial"/>
                <a:sym typeface="Arial"/>
              </a:rPr>
              <a:t>We create cursor inside a stored procedure to handle the result set returned by a query.</a:t>
            </a:r>
            <a:endParaRPr b="1" sz="1820">
              <a:latin typeface="Arial"/>
              <a:ea typeface="Arial"/>
              <a:cs typeface="Arial"/>
              <a:sym typeface="Arial"/>
            </a:endParaRPr>
          </a:p>
          <a:p>
            <a:pPr indent="0" lvl="0" marL="0" rtl="0" algn="l">
              <a:lnSpc>
                <a:spcPct val="95000"/>
              </a:lnSpc>
              <a:spcBef>
                <a:spcPts val="1200"/>
              </a:spcBef>
              <a:spcAft>
                <a:spcPts val="0"/>
              </a:spcAft>
              <a:buSzPts val="770"/>
              <a:buNone/>
            </a:pPr>
            <a:r>
              <a:rPr b="1" lang="en-GB" sz="1820">
                <a:latin typeface="Arial"/>
                <a:ea typeface="Arial"/>
                <a:cs typeface="Arial"/>
                <a:sym typeface="Arial"/>
              </a:rPr>
              <a:t>Mysql cursor are read only and non-</a:t>
            </a:r>
            <a:r>
              <a:rPr b="1" lang="en-GB" sz="1820">
                <a:latin typeface="Arial"/>
                <a:ea typeface="Arial"/>
                <a:cs typeface="Arial"/>
                <a:sym typeface="Arial"/>
              </a:rPr>
              <a:t>scrollable</a:t>
            </a:r>
            <a:r>
              <a:rPr b="1" lang="en-GB" sz="1820">
                <a:latin typeface="Arial"/>
                <a:ea typeface="Arial"/>
                <a:cs typeface="Arial"/>
                <a:sym typeface="Arial"/>
              </a:rPr>
              <a:t>. </a:t>
            </a:r>
            <a:endParaRPr b="1" sz="1820">
              <a:latin typeface="Arial"/>
              <a:ea typeface="Arial"/>
              <a:cs typeface="Arial"/>
              <a:sym typeface="Arial"/>
            </a:endParaRPr>
          </a:p>
          <a:p>
            <a:pPr indent="0" lvl="0" marL="0" rtl="0" algn="l">
              <a:lnSpc>
                <a:spcPct val="95000"/>
              </a:lnSpc>
              <a:spcBef>
                <a:spcPts val="1200"/>
              </a:spcBef>
              <a:spcAft>
                <a:spcPts val="0"/>
              </a:spcAft>
              <a:buSzPts val="770"/>
              <a:buNone/>
            </a:pPr>
            <a:r>
              <a:rPr b="1" lang="en-GB" sz="1820">
                <a:latin typeface="Arial"/>
                <a:ea typeface="Arial"/>
                <a:cs typeface="Arial"/>
                <a:sym typeface="Arial"/>
              </a:rPr>
              <a:t>Read only: cursor only allow you to read data;  you can’t make changes to it.</a:t>
            </a:r>
            <a:endParaRPr b="1" sz="1820">
              <a:latin typeface="Arial"/>
              <a:ea typeface="Arial"/>
              <a:cs typeface="Arial"/>
              <a:sym typeface="Arial"/>
            </a:endParaRPr>
          </a:p>
          <a:p>
            <a:pPr indent="0" lvl="0" marL="0" rtl="0" algn="l">
              <a:lnSpc>
                <a:spcPct val="95000"/>
              </a:lnSpc>
              <a:spcBef>
                <a:spcPts val="1200"/>
              </a:spcBef>
              <a:spcAft>
                <a:spcPts val="0"/>
              </a:spcAft>
              <a:buSzPts val="770"/>
              <a:buNone/>
            </a:pPr>
            <a:r>
              <a:rPr b="1" lang="en-GB" sz="1820">
                <a:latin typeface="Arial"/>
                <a:ea typeface="Arial"/>
                <a:cs typeface="Arial"/>
                <a:sym typeface="Arial"/>
              </a:rPr>
              <a:t>n</a:t>
            </a:r>
            <a:r>
              <a:rPr b="1" lang="en-GB" sz="1820">
                <a:latin typeface="Arial"/>
                <a:ea typeface="Arial"/>
                <a:cs typeface="Arial"/>
                <a:sym typeface="Arial"/>
              </a:rPr>
              <a:t>on -scrollable: </a:t>
            </a:r>
            <a:r>
              <a:rPr b="1" lang="en-GB" sz="1820">
                <a:latin typeface="Arial"/>
                <a:ea typeface="Arial"/>
                <a:cs typeface="Arial"/>
                <a:sym typeface="Arial"/>
              </a:rPr>
              <a:t>cursors</a:t>
            </a:r>
            <a:r>
              <a:rPr b="1" lang="en-GB" sz="1820">
                <a:latin typeface="Arial"/>
                <a:ea typeface="Arial"/>
                <a:cs typeface="Arial"/>
                <a:sym typeface="Arial"/>
              </a:rPr>
              <a:t> move through records in one direction,from the top to the bottom.</a:t>
            </a:r>
            <a:endParaRPr b="1" sz="1820">
              <a:latin typeface="Arial"/>
              <a:ea typeface="Arial"/>
              <a:cs typeface="Arial"/>
              <a:sym typeface="Arial"/>
            </a:endParaRPr>
          </a:p>
          <a:p>
            <a:pPr indent="0" lvl="0" marL="0" rtl="0" algn="l">
              <a:lnSpc>
                <a:spcPct val="95000"/>
              </a:lnSpc>
              <a:spcBef>
                <a:spcPts val="1200"/>
              </a:spcBef>
              <a:spcAft>
                <a:spcPts val="0"/>
              </a:spcAft>
              <a:buSzPts val="770"/>
              <a:buNone/>
            </a:pPr>
            <a:r>
              <a:t/>
            </a:r>
            <a:endParaRPr sz="1310">
              <a:latin typeface="Arial"/>
              <a:ea typeface="Arial"/>
              <a:cs typeface="Arial"/>
              <a:sym typeface="Arial"/>
            </a:endParaRPr>
          </a:p>
          <a:p>
            <a:pPr indent="0" lvl="0" marL="0" rtl="0" algn="l">
              <a:lnSpc>
                <a:spcPct val="95000"/>
              </a:lnSpc>
              <a:spcBef>
                <a:spcPts val="1200"/>
              </a:spcBef>
              <a:spcAft>
                <a:spcPts val="1200"/>
              </a:spcAft>
              <a:buSzPts val="770"/>
              <a:buNone/>
            </a:pPr>
            <a:r>
              <a:t/>
            </a:r>
            <a:endParaRPr sz="1400">
              <a:latin typeface="Arial"/>
              <a:ea typeface="Arial"/>
              <a:cs typeface="Arial"/>
              <a:sym typeface="Arial"/>
            </a:endParaRPr>
          </a:p>
        </p:txBody>
      </p:sp>
      <p:sp>
        <p:nvSpPr>
          <p:cNvPr id="473" name="Google Shape;473;p76"/>
          <p:cNvSpPr txBox="1"/>
          <p:nvPr>
            <p:ph type="title"/>
          </p:nvPr>
        </p:nvSpPr>
        <p:spPr>
          <a:xfrm>
            <a:off x="524450" y="368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840"/>
              <a:t>Cursor</a:t>
            </a:r>
            <a:endParaRPr sz="284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7"/>
          <p:cNvSpPr txBox="1"/>
          <p:nvPr>
            <p:ph type="ctrTitle"/>
          </p:nvPr>
        </p:nvSpPr>
        <p:spPr>
          <a:xfrm>
            <a:off x="598975" y="465200"/>
            <a:ext cx="7688100" cy="6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800">
                <a:solidFill>
                  <a:schemeClr val="accent1"/>
                </a:solidFill>
                <a:latin typeface="Lato"/>
                <a:ea typeface="Lato"/>
                <a:cs typeface="Lato"/>
                <a:sym typeface="Lato"/>
              </a:rPr>
              <a:t>Steps for working with cursors</a:t>
            </a:r>
            <a:endParaRPr sz="2800">
              <a:solidFill>
                <a:schemeClr val="accent1"/>
              </a:solidFill>
              <a:latin typeface="Lato"/>
              <a:ea typeface="Lato"/>
              <a:cs typeface="Lato"/>
              <a:sym typeface="Lato"/>
            </a:endParaRPr>
          </a:p>
          <a:p>
            <a:pPr indent="0" lvl="0" marL="0" rtl="0" algn="l">
              <a:spcBef>
                <a:spcPts val="0"/>
              </a:spcBef>
              <a:spcAft>
                <a:spcPts val="0"/>
              </a:spcAft>
              <a:buNone/>
            </a:pPr>
            <a:r>
              <a:t/>
            </a:r>
            <a:endParaRPr sz="2244">
              <a:solidFill>
                <a:schemeClr val="accent1"/>
              </a:solidFill>
              <a:latin typeface="Lato"/>
              <a:ea typeface="Lato"/>
              <a:cs typeface="Lato"/>
              <a:sym typeface="Lato"/>
            </a:endParaRPr>
          </a:p>
        </p:txBody>
      </p:sp>
      <p:sp>
        <p:nvSpPr>
          <p:cNvPr id="479" name="Google Shape;479;p77"/>
          <p:cNvSpPr txBox="1"/>
          <p:nvPr>
            <p:ph idx="1" type="subTitle"/>
          </p:nvPr>
        </p:nvSpPr>
        <p:spPr>
          <a:xfrm>
            <a:off x="729625" y="1420050"/>
            <a:ext cx="7688100" cy="3317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935"/>
              <a:buNone/>
            </a:pPr>
            <a:r>
              <a:rPr lang="en-GB" sz="2200"/>
              <a:t>1.declare &lt;cursor name&gt; for select statement</a:t>
            </a:r>
            <a:endParaRPr sz="2200"/>
          </a:p>
          <a:p>
            <a:pPr indent="0" lvl="0" marL="0" rtl="0" algn="l">
              <a:lnSpc>
                <a:spcPct val="80000"/>
              </a:lnSpc>
              <a:spcBef>
                <a:spcPts val="0"/>
              </a:spcBef>
              <a:spcAft>
                <a:spcPts val="0"/>
              </a:spcAft>
              <a:buSzPts val="935"/>
              <a:buNone/>
            </a:pPr>
            <a:r>
              <a:t/>
            </a:r>
            <a:endParaRPr sz="2200"/>
          </a:p>
          <a:p>
            <a:pPr indent="0" lvl="0" marL="0" rtl="0" algn="l">
              <a:lnSpc>
                <a:spcPct val="80000"/>
              </a:lnSpc>
              <a:spcBef>
                <a:spcPts val="0"/>
              </a:spcBef>
              <a:spcAft>
                <a:spcPts val="0"/>
              </a:spcAft>
              <a:buSzPts val="935"/>
              <a:buNone/>
            </a:pPr>
            <a:r>
              <a:rPr lang="en-GB" sz="2200"/>
              <a:t>2.open &lt;cursor name&gt; initializes the result set for operation</a:t>
            </a:r>
            <a:endParaRPr sz="2200"/>
          </a:p>
          <a:p>
            <a:pPr indent="0" lvl="0" marL="0" rtl="0" algn="l">
              <a:lnSpc>
                <a:spcPct val="80000"/>
              </a:lnSpc>
              <a:spcBef>
                <a:spcPts val="0"/>
              </a:spcBef>
              <a:spcAft>
                <a:spcPts val="0"/>
              </a:spcAft>
              <a:buSzPts val="935"/>
              <a:buNone/>
            </a:pPr>
            <a:r>
              <a:t/>
            </a:r>
            <a:endParaRPr sz="2200"/>
          </a:p>
          <a:p>
            <a:pPr indent="0" lvl="0" marL="0" rtl="0" algn="l">
              <a:lnSpc>
                <a:spcPct val="80000"/>
              </a:lnSpc>
              <a:spcBef>
                <a:spcPts val="0"/>
              </a:spcBef>
              <a:spcAft>
                <a:spcPts val="0"/>
              </a:spcAft>
              <a:buSzPts val="935"/>
              <a:buNone/>
            </a:pPr>
            <a:r>
              <a:rPr lang="en-GB" sz="2200"/>
              <a:t>3.fetch &lt;cursor name&gt;  into variable list to retrieve the next row pointed by the cursor and move the cursor to the next row in the result set.</a:t>
            </a:r>
            <a:endParaRPr sz="2200"/>
          </a:p>
          <a:p>
            <a:pPr indent="0" lvl="0" marL="0" rtl="0" algn="l">
              <a:lnSpc>
                <a:spcPct val="80000"/>
              </a:lnSpc>
              <a:spcBef>
                <a:spcPts val="0"/>
              </a:spcBef>
              <a:spcAft>
                <a:spcPts val="0"/>
              </a:spcAft>
              <a:buSzPts val="935"/>
              <a:buNone/>
            </a:pPr>
            <a:r>
              <a:t/>
            </a:r>
            <a:endParaRPr sz="2200"/>
          </a:p>
          <a:p>
            <a:pPr indent="0" lvl="0" marL="0" rtl="0" algn="l">
              <a:lnSpc>
                <a:spcPct val="80000"/>
              </a:lnSpc>
              <a:spcBef>
                <a:spcPts val="0"/>
              </a:spcBef>
              <a:spcAft>
                <a:spcPts val="0"/>
              </a:spcAft>
              <a:buSzPts val="935"/>
              <a:buNone/>
            </a:pPr>
            <a:r>
              <a:rPr lang="en-GB" sz="2200"/>
              <a:t>4. Close &lt;cursor name&gt; to deactivate the cursor and release any memory associated with it.</a:t>
            </a:r>
            <a:endParaRPr sz="2200"/>
          </a:p>
          <a:p>
            <a:pPr indent="0" lvl="0" marL="0" rtl="0" algn="l">
              <a:lnSpc>
                <a:spcPct val="80000"/>
              </a:lnSpc>
              <a:spcBef>
                <a:spcPts val="0"/>
              </a:spcBef>
              <a:spcAft>
                <a:spcPts val="0"/>
              </a:spcAft>
              <a:buSzPts val="935"/>
              <a:buNone/>
            </a:pPr>
            <a:r>
              <a:t/>
            </a:r>
            <a:endParaRPr sz="186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8"/>
          <p:cNvSpPr txBox="1"/>
          <p:nvPr>
            <p:ph type="ctrTitle"/>
          </p:nvPr>
        </p:nvSpPr>
        <p:spPr>
          <a:xfrm>
            <a:off x="487200" y="539750"/>
            <a:ext cx="7688100" cy="6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Normalization:</a:t>
            </a:r>
            <a:endParaRPr/>
          </a:p>
        </p:txBody>
      </p:sp>
      <p:sp>
        <p:nvSpPr>
          <p:cNvPr id="485" name="Google Shape;485;p78"/>
          <p:cNvSpPr txBox="1"/>
          <p:nvPr>
            <p:ph idx="1" type="subTitle"/>
          </p:nvPr>
        </p:nvSpPr>
        <p:spPr>
          <a:xfrm>
            <a:off x="1080875" y="1365225"/>
            <a:ext cx="7361100" cy="3148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sz="3237"/>
              <a:t>Normalization is a technique of organizing the data into multiple related tables, to minimize data redundancy.</a:t>
            </a:r>
            <a:endParaRPr sz="3237"/>
          </a:p>
          <a:p>
            <a:pPr indent="0" lvl="0" marL="0" rtl="0" algn="l">
              <a:spcBef>
                <a:spcPts val="0"/>
              </a:spcBef>
              <a:spcAft>
                <a:spcPts val="0"/>
              </a:spcAft>
              <a:buNone/>
            </a:pPr>
            <a:r>
              <a:t/>
            </a:r>
            <a:endParaRPr sz="3237"/>
          </a:p>
          <a:p>
            <a:pPr indent="0" lvl="0" marL="0" rtl="0" algn="l">
              <a:spcBef>
                <a:spcPts val="0"/>
              </a:spcBef>
              <a:spcAft>
                <a:spcPts val="0"/>
              </a:spcAft>
              <a:buNone/>
            </a:pPr>
            <a:r>
              <a:rPr lang="en-GB" sz="3237"/>
              <a:t>To </a:t>
            </a:r>
            <a:r>
              <a:rPr lang="en-GB" sz="3237"/>
              <a:t>remove duplicate data form table.</a:t>
            </a:r>
            <a:endParaRPr sz="3237"/>
          </a:p>
          <a:p>
            <a:pPr indent="0" lvl="0" marL="0" rtl="0" algn="l">
              <a:spcBef>
                <a:spcPts val="0"/>
              </a:spcBef>
              <a:spcAft>
                <a:spcPts val="0"/>
              </a:spcAft>
              <a:buNone/>
            </a:pPr>
            <a:r>
              <a:rPr lang="en-GB" sz="3237"/>
              <a:t>We 3 normal forms:</a:t>
            </a:r>
            <a:endParaRPr sz="3237"/>
          </a:p>
          <a:p>
            <a:pPr indent="0" lvl="0" marL="0" rtl="0" algn="l">
              <a:spcBef>
                <a:spcPts val="0"/>
              </a:spcBef>
              <a:spcAft>
                <a:spcPts val="0"/>
              </a:spcAft>
              <a:buNone/>
            </a:pPr>
            <a:r>
              <a:t/>
            </a:r>
            <a:endParaRPr sz="3237"/>
          </a:p>
          <a:p>
            <a:pPr indent="0" lvl="0" marL="0" rtl="0" algn="l">
              <a:spcBef>
                <a:spcPts val="0"/>
              </a:spcBef>
              <a:spcAft>
                <a:spcPts val="0"/>
              </a:spcAft>
              <a:buNone/>
            </a:pPr>
            <a:r>
              <a:rPr lang="en-GB" sz="3237"/>
              <a:t>1 NF</a:t>
            </a:r>
            <a:endParaRPr sz="3237"/>
          </a:p>
          <a:p>
            <a:pPr indent="0" lvl="0" marL="0" rtl="0" algn="l">
              <a:spcBef>
                <a:spcPts val="0"/>
              </a:spcBef>
              <a:spcAft>
                <a:spcPts val="0"/>
              </a:spcAft>
              <a:buNone/>
            </a:pPr>
            <a:r>
              <a:rPr lang="en-GB" sz="3237"/>
              <a:t>2NF</a:t>
            </a:r>
            <a:endParaRPr sz="3237"/>
          </a:p>
          <a:p>
            <a:pPr indent="0" lvl="0" marL="0" rtl="0" algn="l">
              <a:spcBef>
                <a:spcPts val="0"/>
              </a:spcBef>
              <a:spcAft>
                <a:spcPts val="0"/>
              </a:spcAft>
              <a:buNone/>
            </a:pPr>
            <a:r>
              <a:rPr lang="en-GB" sz="3237"/>
              <a:t>3NF</a:t>
            </a:r>
            <a:endParaRPr sz="323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9"/>
          <p:cNvSpPr txBox="1"/>
          <p:nvPr>
            <p:ph type="ctrTitle"/>
          </p:nvPr>
        </p:nvSpPr>
        <p:spPr>
          <a:xfrm>
            <a:off x="653400" y="385250"/>
            <a:ext cx="7837200" cy="81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Rule for 1 normal form</a:t>
            </a:r>
            <a:endParaRPr/>
          </a:p>
        </p:txBody>
      </p:sp>
      <p:sp>
        <p:nvSpPr>
          <p:cNvPr id="491" name="Google Shape;491;p79"/>
          <p:cNvSpPr txBox="1"/>
          <p:nvPr>
            <p:ph idx="1" type="subTitle"/>
          </p:nvPr>
        </p:nvSpPr>
        <p:spPr>
          <a:xfrm>
            <a:off x="653400" y="1364150"/>
            <a:ext cx="7764300" cy="33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The 1st normal form exceptsyou to design your table in  such a way that it can easily be extended and it is easier for you to retrieve data from it whenever required.</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Rule 1:  single valued attributes</a:t>
            </a:r>
            <a:endParaRPr sz="2400"/>
          </a:p>
          <a:p>
            <a:pPr indent="0" lvl="0" marL="0" rtl="0" algn="l">
              <a:spcBef>
                <a:spcPts val="0"/>
              </a:spcBef>
              <a:spcAft>
                <a:spcPts val="0"/>
              </a:spcAft>
              <a:buNone/>
            </a:pPr>
            <a:r>
              <a:rPr lang="en-GB" sz="2400"/>
              <a:t>Rule 2: attribute domain should not change</a:t>
            </a:r>
            <a:endParaRPr sz="2400"/>
          </a:p>
          <a:p>
            <a:pPr indent="0" lvl="0" marL="0" rtl="0" algn="l">
              <a:spcBef>
                <a:spcPts val="0"/>
              </a:spcBef>
              <a:spcAft>
                <a:spcPts val="0"/>
              </a:spcAft>
              <a:buNone/>
            </a:pPr>
            <a:r>
              <a:rPr lang="en-GB" sz="2400"/>
              <a:t>Rule 3:  unique name for attribute/columns</a:t>
            </a:r>
            <a:endParaRPr sz="2400"/>
          </a:p>
          <a:p>
            <a:pPr indent="0" lvl="0" marL="0" rtl="0" algn="l">
              <a:spcBef>
                <a:spcPts val="0"/>
              </a:spcBef>
              <a:spcAft>
                <a:spcPts val="0"/>
              </a:spcAft>
              <a:buNone/>
            </a:pPr>
            <a:r>
              <a:rPr lang="en-GB" sz="2400"/>
              <a:t>Rule4: order doesn’t matters.</a:t>
            </a: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0"/>
          <p:cNvSpPr txBox="1"/>
          <p:nvPr>
            <p:ph type="ctrTitle"/>
          </p:nvPr>
        </p:nvSpPr>
        <p:spPr>
          <a:xfrm>
            <a:off x="617625" y="483825"/>
            <a:ext cx="7688100" cy="60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Rule for 2 NF</a:t>
            </a:r>
            <a:endParaRPr/>
          </a:p>
          <a:p>
            <a:pPr indent="0" lvl="0" marL="0" rtl="0" algn="l">
              <a:spcBef>
                <a:spcPts val="0"/>
              </a:spcBef>
              <a:spcAft>
                <a:spcPts val="0"/>
              </a:spcAft>
              <a:buNone/>
            </a:pPr>
            <a:r>
              <a:t/>
            </a:r>
            <a:endParaRPr/>
          </a:p>
        </p:txBody>
      </p:sp>
      <p:sp>
        <p:nvSpPr>
          <p:cNvPr id="497" name="Google Shape;497;p80"/>
          <p:cNvSpPr txBox="1"/>
          <p:nvPr>
            <p:ph idx="1" type="subTitle"/>
          </p:nvPr>
        </p:nvSpPr>
        <p:spPr>
          <a:xfrm>
            <a:off x="223625" y="1289625"/>
            <a:ext cx="8703000" cy="3652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GB" sz="5017"/>
              <a:t>For a table to be in 2 nf ,it must satisfy two conditions:</a:t>
            </a:r>
            <a:endParaRPr sz="5017"/>
          </a:p>
          <a:p>
            <a:pPr indent="-356045" lvl="0" marL="457200" rtl="0" algn="l">
              <a:spcBef>
                <a:spcPts val="0"/>
              </a:spcBef>
              <a:spcAft>
                <a:spcPts val="0"/>
              </a:spcAft>
              <a:buSzPct val="100000"/>
              <a:buAutoNum type="arabicPeriod"/>
            </a:pPr>
            <a:r>
              <a:rPr lang="en-GB" sz="5017"/>
              <a:t>The table should be in the first normal form.</a:t>
            </a:r>
            <a:endParaRPr sz="5017"/>
          </a:p>
          <a:p>
            <a:pPr indent="-356045" lvl="0" marL="457200" rtl="0" algn="l">
              <a:spcBef>
                <a:spcPts val="0"/>
              </a:spcBef>
              <a:spcAft>
                <a:spcPts val="0"/>
              </a:spcAft>
              <a:buSzPct val="100000"/>
              <a:buAutoNum type="arabicPeriod"/>
            </a:pPr>
            <a:r>
              <a:rPr lang="en-GB" sz="5017"/>
              <a:t>There should be no Partial dependency.</a:t>
            </a:r>
            <a:endParaRPr sz="5017"/>
          </a:p>
          <a:p>
            <a:pPr indent="0" lvl="0" marL="457200" rtl="0" algn="l">
              <a:spcBef>
                <a:spcPts val="0"/>
              </a:spcBef>
              <a:spcAft>
                <a:spcPts val="0"/>
              </a:spcAft>
              <a:buNone/>
            </a:pPr>
            <a:r>
              <a:t/>
            </a:r>
            <a:endParaRPr sz="5017"/>
          </a:p>
          <a:p>
            <a:pPr indent="0" lvl="0" marL="457200" rtl="0" algn="l">
              <a:spcBef>
                <a:spcPts val="0"/>
              </a:spcBef>
              <a:spcAft>
                <a:spcPts val="0"/>
              </a:spcAft>
              <a:buNone/>
            </a:pPr>
            <a:r>
              <a:rPr lang="en-GB" sz="5017"/>
              <a:t>What is dependency?</a:t>
            </a:r>
            <a:endParaRPr sz="5017"/>
          </a:p>
          <a:p>
            <a:pPr indent="0" lvl="0" marL="457200" rtl="0" algn="l">
              <a:spcBef>
                <a:spcPts val="0"/>
              </a:spcBef>
              <a:spcAft>
                <a:spcPts val="0"/>
              </a:spcAft>
              <a:buNone/>
            </a:pPr>
            <a:r>
              <a:rPr lang="en-GB" sz="5017"/>
              <a:t>Let’s take an example:student table with fields: sid,name,regno,branch,st_address</a:t>
            </a:r>
            <a:endParaRPr sz="5017"/>
          </a:p>
          <a:p>
            <a:pPr indent="0" lvl="0" marL="457200" rtl="0" algn="l">
              <a:spcBef>
                <a:spcPts val="0"/>
              </a:spcBef>
              <a:spcAft>
                <a:spcPts val="0"/>
              </a:spcAft>
              <a:buNone/>
            </a:pPr>
            <a:r>
              <a:rPr lang="en-GB" sz="5017"/>
              <a:t>Consider sid as primary key, hence row data  is easy to fetch from a table.</a:t>
            </a:r>
            <a:endParaRPr sz="5017"/>
          </a:p>
          <a:p>
            <a:pPr indent="0" lvl="0" marL="457200" rtl="0" algn="l">
              <a:spcBef>
                <a:spcPts val="0"/>
              </a:spcBef>
              <a:spcAft>
                <a:spcPts val="0"/>
              </a:spcAft>
              <a:buNone/>
            </a:pPr>
            <a:r>
              <a:t/>
            </a:r>
            <a:endParaRPr sz="5017"/>
          </a:p>
          <a:p>
            <a:pPr indent="0" lvl="0" marL="457200" rtl="0" algn="l">
              <a:spcBef>
                <a:spcPts val="0"/>
              </a:spcBef>
              <a:spcAft>
                <a:spcPts val="0"/>
              </a:spcAft>
              <a:buNone/>
            </a:pPr>
            <a:r>
              <a:rPr lang="en-GB" sz="5017"/>
              <a:t>Hence we can say a primary key for a table is the column or a group of columns which can </a:t>
            </a:r>
            <a:r>
              <a:rPr lang="en-GB" sz="5017"/>
              <a:t>uniquely</a:t>
            </a:r>
            <a:r>
              <a:rPr lang="en-GB" sz="5017"/>
              <a:t> identifies  each record in the table.</a:t>
            </a:r>
            <a:endParaRPr sz="5017"/>
          </a:p>
          <a:p>
            <a:pPr indent="0" lvl="0" marL="457200" rtl="0" algn="l">
              <a:spcBef>
                <a:spcPts val="0"/>
              </a:spcBef>
              <a:spcAft>
                <a:spcPts val="0"/>
              </a:spcAft>
              <a:buNone/>
            </a:pPr>
            <a:r>
              <a:rPr lang="en-GB" sz="5017"/>
              <a:t>This is dependency and we also call it functional dependency.</a:t>
            </a:r>
            <a:endParaRPr sz="5017"/>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1"/>
          <p:cNvSpPr txBox="1"/>
          <p:nvPr>
            <p:ph idx="1" type="subTitle"/>
          </p:nvPr>
        </p:nvSpPr>
        <p:spPr>
          <a:xfrm>
            <a:off x="727950" y="544175"/>
            <a:ext cx="7688100" cy="415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2300">
                <a:solidFill>
                  <a:schemeClr val="dk2"/>
                </a:solidFill>
              </a:rPr>
              <a:t>Now we can understand partial dependency?</a:t>
            </a:r>
            <a:endParaRPr sz="2300">
              <a:solidFill>
                <a:schemeClr val="dk2"/>
              </a:solidFill>
            </a:endParaRPr>
          </a:p>
          <a:p>
            <a:pPr indent="0" lvl="0" marL="457200" rtl="0" algn="l">
              <a:spcBef>
                <a:spcPts val="0"/>
              </a:spcBef>
              <a:spcAft>
                <a:spcPts val="0"/>
              </a:spcAft>
              <a:buNone/>
            </a:pPr>
            <a:r>
              <a:rPr lang="en-GB" sz="2300">
                <a:solidFill>
                  <a:schemeClr val="dk2"/>
                </a:solidFill>
              </a:rPr>
              <a:t>Sid can uniquely identify all records in a table.but this is not true all the time.</a:t>
            </a:r>
            <a:endParaRPr sz="2300">
              <a:solidFill>
                <a:schemeClr val="dk2"/>
              </a:solidFill>
            </a:endParaRPr>
          </a:p>
          <a:p>
            <a:pPr indent="0" lvl="0" marL="457200" rtl="0" algn="l">
              <a:spcBef>
                <a:spcPts val="0"/>
              </a:spcBef>
              <a:spcAft>
                <a:spcPts val="0"/>
              </a:spcAft>
              <a:buNone/>
            </a:pPr>
            <a:r>
              <a:t/>
            </a:r>
            <a:endParaRPr sz="2300">
              <a:solidFill>
                <a:schemeClr val="dk2"/>
              </a:solidFill>
            </a:endParaRPr>
          </a:p>
          <a:p>
            <a:pPr indent="0" lvl="0" marL="457200" rtl="0" algn="l">
              <a:spcBef>
                <a:spcPts val="0"/>
              </a:spcBef>
              <a:spcAft>
                <a:spcPts val="0"/>
              </a:spcAft>
              <a:buNone/>
            </a:pPr>
            <a:r>
              <a:rPr lang="en-GB" sz="2300">
                <a:solidFill>
                  <a:schemeClr val="dk2"/>
                </a:solidFill>
              </a:rPr>
              <a:t>Create another table subject :fields: subject_id,subject_name  </a:t>
            </a:r>
            <a:endParaRPr sz="2300">
              <a:solidFill>
                <a:schemeClr val="dk2"/>
              </a:solidFill>
            </a:endParaRPr>
          </a:p>
          <a:p>
            <a:pPr indent="0" lvl="0" marL="457200" rtl="0" algn="l">
              <a:spcBef>
                <a:spcPts val="0"/>
              </a:spcBef>
              <a:spcAft>
                <a:spcPts val="0"/>
              </a:spcAft>
              <a:buNone/>
            </a:pPr>
            <a:r>
              <a:rPr lang="en-GB" sz="2300">
                <a:solidFill>
                  <a:schemeClr val="dk2"/>
                </a:solidFill>
              </a:rPr>
              <a:t>Considering subject_id as primary key.</a:t>
            </a:r>
            <a:endParaRPr sz="2300">
              <a:solidFill>
                <a:schemeClr val="dk2"/>
              </a:solidFill>
            </a:endParaRPr>
          </a:p>
          <a:p>
            <a:pPr indent="0" lvl="0" marL="457200" rtl="0" algn="l">
              <a:spcBef>
                <a:spcPts val="0"/>
              </a:spcBef>
              <a:spcAft>
                <a:spcPts val="0"/>
              </a:spcAft>
              <a:buNone/>
            </a:pPr>
            <a:r>
              <a:rPr lang="en-GB" sz="2300">
                <a:solidFill>
                  <a:schemeClr val="dk2"/>
                </a:solidFill>
              </a:rPr>
              <a:t>Create table score: to store marls obtained b student </a:t>
            </a:r>
            <a:endParaRPr sz="2300">
              <a:solidFill>
                <a:schemeClr val="dk2"/>
              </a:solidFill>
            </a:endParaRPr>
          </a:p>
          <a:p>
            <a:pPr indent="0" lvl="0" marL="457200" rtl="0" algn="l">
              <a:spcBef>
                <a:spcPts val="0"/>
              </a:spcBef>
              <a:spcAft>
                <a:spcPts val="0"/>
              </a:spcAft>
              <a:buNone/>
            </a:pPr>
            <a:r>
              <a:rPr lang="en-GB" sz="2300">
                <a:solidFill>
                  <a:schemeClr val="dk2"/>
                </a:solidFill>
              </a:rPr>
              <a:t>Fields:score_id ,sid,subject_id,marks,teacher</a:t>
            </a:r>
            <a:endParaRPr sz="2300">
              <a:solidFill>
                <a:schemeClr val="dk2"/>
              </a:solidFill>
            </a:endParaRPr>
          </a:p>
          <a:p>
            <a:pPr indent="0" lvl="0" marL="457200" rtl="0" algn="l">
              <a:spcBef>
                <a:spcPts val="0"/>
              </a:spcBef>
              <a:spcAft>
                <a:spcPts val="0"/>
              </a:spcAft>
              <a:buNone/>
            </a:pPr>
            <a:r>
              <a:rPr lang="en-GB" sz="2300">
                <a:solidFill>
                  <a:schemeClr val="dk2"/>
                </a:solidFill>
              </a:rPr>
              <a:t>Now together, sid,subject_id forms a candidate key. For the score table ,which can be a primary key</a:t>
            </a:r>
            <a:endParaRPr sz="2300">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524475" y="31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Relational Database?</a:t>
            </a:r>
            <a:endParaRPr/>
          </a:p>
        </p:txBody>
      </p:sp>
      <p:sp>
        <p:nvSpPr>
          <p:cNvPr id="127" name="Google Shape;127;p19"/>
          <p:cNvSpPr txBox="1"/>
          <p:nvPr>
            <p:ph idx="1" type="body"/>
          </p:nvPr>
        </p:nvSpPr>
        <p:spPr>
          <a:xfrm>
            <a:off x="727650" y="1220225"/>
            <a:ext cx="7688700" cy="3513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GB" sz="2300"/>
              <a:t>A </a:t>
            </a:r>
            <a:r>
              <a:rPr lang="en-GB" sz="2300"/>
              <a:t>relational</a:t>
            </a:r>
            <a:r>
              <a:rPr lang="en-GB" sz="2300"/>
              <a:t> </a:t>
            </a:r>
            <a:r>
              <a:rPr lang="en-GB" sz="2300"/>
              <a:t>database</a:t>
            </a:r>
            <a:r>
              <a:rPr lang="en-GB" sz="2300"/>
              <a:t> is a collection of data items with pre-defined relationships between them, stored in the form of tables ,row,</a:t>
            </a:r>
            <a:r>
              <a:rPr lang="en-GB" sz="2300"/>
              <a:t>columns</a:t>
            </a:r>
            <a:r>
              <a:rPr lang="en-GB" sz="2300"/>
              <a:t>.</a:t>
            </a:r>
            <a:endParaRPr sz="2300"/>
          </a:p>
          <a:p>
            <a:pPr indent="0" lvl="0" marL="0" rtl="0" algn="l">
              <a:lnSpc>
                <a:spcPct val="105000"/>
              </a:lnSpc>
              <a:spcBef>
                <a:spcPts val="1200"/>
              </a:spcBef>
              <a:spcAft>
                <a:spcPts val="0"/>
              </a:spcAft>
              <a:buSzPts val="440"/>
              <a:buNone/>
            </a:pPr>
            <a:r>
              <a:rPr lang="en-GB" sz="2300"/>
              <a:t>List of SQL databases</a:t>
            </a:r>
            <a:endParaRPr sz="2300"/>
          </a:p>
          <a:p>
            <a:pPr indent="0" lvl="0" marL="0" rtl="0" algn="l">
              <a:lnSpc>
                <a:spcPct val="105000"/>
              </a:lnSpc>
              <a:spcBef>
                <a:spcPts val="1200"/>
              </a:spcBef>
              <a:spcAft>
                <a:spcPts val="0"/>
              </a:spcAft>
              <a:buSzPts val="440"/>
              <a:buNone/>
            </a:pPr>
            <a:r>
              <a:rPr lang="en-GB" sz="2300"/>
              <a:t>MySQL</a:t>
            </a:r>
            <a:endParaRPr sz="2300"/>
          </a:p>
          <a:p>
            <a:pPr indent="0" lvl="0" marL="0" rtl="0" algn="l">
              <a:lnSpc>
                <a:spcPct val="105000"/>
              </a:lnSpc>
              <a:spcBef>
                <a:spcPts val="1200"/>
              </a:spcBef>
              <a:spcAft>
                <a:spcPts val="0"/>
              </a:spcAft>
              <a:buSzPts val="440"/>
              <a:buNone/>
            </a:pPr>
            <a:r>
              <a:rPr lang="en-GB" sz="2300"/>
              <a:t>MariaDB ,MS Access,FoxPro</a:t>
            </a:r>
            <a:endParaRPr sz="2300"/>
          </a:p>
          <a:p>
            <a:pPr indent="0" lvl="0" marL="0" rtl="0" algn="l">
              <a:lnSpc>
                <a:spcPct val="105000"/>
              </a:lnSpc>
              <a:spcBef>
                <a:spcPts val="1200"/>
              </a:spcBef>
              <a:spcAft>
                <a:spcPts val="1200"/>
              </a:spcAft>
              <a:buSzPts val="440"/>
              <a:buNone/>
            </a:pPr>
            <a:r>
              <a:rPr lang="en-GB" sz="2300"/>
              <a:t>Oracle , PostgreSQL , MSSQL</a:t>
            </a:r>
            <a:endParaRPr sz="23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2"/>
          <p:cNvSpPr txBox="1"/>
          <p:nvPr>
            <p:ph type="ctrTitle"/>
          </p:nvPr>
        </p:nvSpPr>
        <p:spPr>
          <a:xfrm>
            <a:off x="599025" y="538075"/>
            <a:ext cx="7688100" cy="9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PL/SQL</a:t>
            </a:r>
            <a:endParaRPr/>
          </a:p>
        </p:txBody>
      </p:sp>
      <p:pic>
        <p:nvPicPr>
          <p:cNvPr id="508" name="Google Shape;508;p82"/>
          <p:cNvPicPr preferRelativeResize="0"/>
          <p:nvPr/>
        </p:nvPicPr>
        <p:blipFill rotWithShape="1">
          <a:blip r:embed="rId3">
            <a:alphaModFix/>
          </a:blip>
          <a:srcRect b="0" l="-1677" r="0" t="0"/>
          <a:stretch/>
        </p:blipFill>
        <p:spPr>
          <a:xfrm>
            <a:off x="599025" y="1438650"/>
            <a:ext cx="8178475" cy="3354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3"/>
          <p:cNvSpPr txBox="1"/>
          <p:nvPr>
            <p:ph idx="1" type="subTitle"/>
          </p:nvPr>
        </p:nvSpPr>
        <p:spPr>
          <a:xfrm>
            <a:off x="727950" y="674625"/>
            <a:ext cx="7688100" cy="43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000">
                <a:solidFill>
                  <a:schemeClr val="dk2"/>
                </a:solidFill>
              </a:rPr>
              <a:t>Definition of PL/SQL</a:t>
            </a:r>
            <a:endParaRPr b="1" sz="3000">
              <a:solidFill>
                <a:schemeClr val="dk2"/>
              </a:solidFill>
            </a:endParaRPr>
          </a:p>
          <a:p>
            <a:pPr indent="0" lvl="0" marL="0" rtl="0" algn="l">
              <a:spcBef>
                <a:spcPts val="0"/>
              </a:spcBef>
              <a:spcAft>
                <a:spcPts val="0"/>
              </a:spcAft>
              <a:buNone/>
            </a:pPr>
            <a:r>
              <a:t/>
            </a:r>
            <a:endParaRPr sz="2400">
              <a:solidFill>
                <a:schemeClr val="dk2"/>
              </a:solidFill>
            </a:endParaRPr>
          </a:p>
          <a:p>
            <a:pPr indent="0" lvl="0" marL="0" rtl="0" algn="l">
              <a:spcBef>
                <a:spcPts val="0"/>
              </a:spcBef>
              <a:spcAft>
                <a:spcPts val="0"/>
              </a:spcAft>
              <a:buNone/>
            </a:pPr>
            <a:r>
              <a:rPr lang="en-GB" sz="2400"/>
              <a:t>PL/SQL(procedural language/</a:t>
            </a:r>
            <a:r>
              <a:rPr lang="en-GB" sz="2400"/>
              <a:t>structured</a:t>
            </a:r>
            <a:r>
              <a:rPr lang="en-GB" sz="2400"/>
              <a:t> query language) is oracle corporation’s extension for sql and the oracle </a:t>
            </a:r>
            <a:r>
              <a:rPr lang="en-GB" sz="2400"/>
              <a:t>relations</a:t>
            </a:r>
            <a:r>
              <a:rPr lang="en-GB" sz="2400"/>
              <a:t> database.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GB" sz="2400"/>
              <a:t>The basic unit in PL/SQL block which is made of 3 parts:</a:t>
            </a:r>
            <a:endParaRPr sz="2400"/>
          </a:p>
          <a:p>
            <a:pPr indent="-381000" lvl="0" marL="457200" rtl="0" algn="l">
              <a:spcBef>
                <a:spcPts val="0"/>
              </a:spcBef>
              <a:spcAft>
                <a:spcPts val="0"/>
              </a:spcAft>
              <a:buSzPts val="2400"/>
              <a:buAutoNum type="arabicPeriod"/>
            </a:pPr>
            <a:r>
              <a:rPr lang="en-GB" sz="2400"/>
              <a:t>A declarative part   </a:t>
            </a:r>
            <a:endParaRPr sz="2400"/>
          </a:p>
          <a:p>
            <a:pPr indent="-381000" lvl="0" marL="457200" rtl="0" algn="l">
              <a:spcBef>
                <a:spcPts val="0"/>
              </a:spcBef>
              <a:spcAft>
                <a:spcPts val="0"/>
              </a:spcAft>
              <a:buSzPts val="2400"/>
              <a:buAutoNum type="arabicPeriod"/>
            </a:pPr>
            <a:r>
              <a:rPr lang="en-GB" sz="2400"/>
              <a:t>2.An </a:t>
            </a:r>
            <a:r>
              <a:rPr lang="en-GB" sz="2400"/>
              <a:t>executable</a:t>
            </a:r>
            <a:r>
              <a:rPr lang="en-GB" sz="2400"/>
              <a:t> part.</a:t>
            </a:r>
            <a:endParaRPr sz="2400"/>
          </a:p>
          <a:p>
            <a:pPr indent="0" lvl="0" marL="0" rtl="0" algn="l">
              <a:spcBef>
                <a:spcPts val="0"/>
              </a:spcBef>
              <a:spcAft>
                <a:spcPts val="0"/>
              </a:spcAft>
              <a:buNone/>
            </a:pPr>
            <a:r>
              <a:rPr lang="en-GB" sz="2400"/>
              <a:t>3.   An exception- building part.</a:t>
            </a:r>
            <a:endParaRPr sz="2400"/>
          </a:p>
          <a:p>
            <a:pPr indent="0" lvl="0" marL="457200" rtl="0" algn="l">
              <a:spcBef>
                <a:spcPts val="0"/>
              </a:spcBef>
              <a:spcAft>
                <a:spcPts val="0"/>
              </a:spcAft>
              <a:buNone/>
            </a:pPr>
            <a:r>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4"/>
          <p:cNvSpPr txBox="1"/>
          <p:nvPr>
            <p:ph idx="1" type="subTitle"/>
          </p:nvPr>
        </p:nvSpPr>
        <p:spPr>
          <a:xfrm>
            <a:off x="727950" y="600075"/>
            <a:ext cx="7688100" cy="42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700">
                <a:solidFill>
                  <a:schemeClr val="dk2"/>
                </a:solidFill>
              </a:rPr>
              <a:t>Syntax for declaring a PL/SQL code blocks:</a:t>
            </a:r>
            <a:endParaRPr b="1" sz="2700">
              <a:solidFill>
                <a:schemeClr val="dk2"/>
              </a:solidFill>
            </a:endParaRPr>
          </a:p>
          <a:p>
            <a:pPr indent="0" lvl="0" marL="457200" rtl="0" algn="l">
              <a:spcBef>
                <a:spcPts val="0"/>
              </a:spcBef>
              <a:spcAft>
                <a:spcPts val="0"/>
              </a:spcAft>
              <a:buNone/>
            </a:pPr>
            <a:r>
              <a:t/>
            </a:r>
            <a:endParaRPr sz="2400"/>
          </a:p>
          <a:p>
            <a:pPr indent="0" lvl="0" marL="457200" rtl="0" algn="l">
              <a:spcBef>
                <a:spcPts val="0"/>
              </a:spcBef>
              <a:spcAft>
                <a:spcPts val="0"/>
              </a:spcAft>
              <a:buNone/>
            </a:pPr>
            <a:r>
              <a:rPr lang="en-GB" sz="2400"/>
              <a:t>Declare</a:t>
            </a:r>
            <a:endParaRPr sz="2400"/>
          </a:p>
          <a:p>
            <a:pPr indent="457200" lvl="0" marL="457200" rtl="0" algn="l">
              <a:spcBef>
                <a:spcPts val="0"/>
              </a:spcBef>
              <a:spcAft>
                <a:spcPts val="0"/>
              </a:spcAft>
              <a:buNone/>
            </a:pPr>
            <a:r>
              <a:rPr lang="en-GB" sz="2400"/>
              <a:t>&lt;declare section&gt;</a:t>
            </a:r>
            <a:endParaRPr sz="2400"/>
          </a:p>
          <a:p>
            <a:pPr indent="0" lvl="0" marL="457200" rtl="0" algn="l">
              <a:spcBef>
                <a:spcPts val="0"/>
              </a:spcBef>
              <a:spcAft>
                <a:spcPts val="0"/>
              </a:spcAft>
              <a:buNone/>
            </a:pPr>
            <a:r>
              <a:rPr lang="en-GB" sz="2400"/>
              <a:t>Begin</a:t>
            </a:r>
            <a:endParaRPr sz="2400"/>
          </a:p>
          <a:p>
            <a:pPr indent="0" lvl="0" marL="457200" rtl="0" algn="l">
              <a:spcBef>
                <a:spcPts val="0"/>
              </a:spcBef>
              <a:spcAft>
                <a:spcPts val="0"/>
              </a:spcAft>
              <a:buNone/>
            </a:pPr>
            <a:r>
              <a:rPr lang="en-GB" sz="2400"/>
              <a:t>	&lt;exceutable part&gt;</a:t>
            </a:r>
            <a:endParaRPr sz="2400"/>
          </a:p>
          <a:p>
            <a:pPr indent="0" lvl="0" marL="457200" rtl="0" algn="l">
              <a:spcBef>
                <a:spcPts val="0"/>
              </a:spcBef>
              <a:spcAft>
                <a:spcPts val="0"/>
              </a:spcAft>
              <a:buNone/>
            </a:pPr>
            <a:r>
              <a:rPr lang="en-GB" sz="2400"/>
              <a:t>Exception</a:t>
            </a:r>
            <a:endParaRPr sz="2400"/>
          </a:p>
          <a:p>
            <a:pPr indent="0" lvl="0" marL="457200" rtl="0" algn="l">
              <a:spcBef>
                <a:spcPts val="0"/>
              </a:spcBef>
              <a:spcAft>
                <a:spcPts val="0"/>
              </a:spcAft>
              <a:buNone/>
            </a:pPr>
            <a:r>
              <a:rPr lang="en-GB" sz="2400"/>
              <a:t>	&lt;exception handling part&gt;</a:t>
            </a:r>
            <a:endParaRPr sz="2400"/>
          </a:p>
          <a:p>
            <a:pPr indent="0" lvl="0" marL="457200" rtl="0" algn="l">
              <a:spcBef>
                <a:spcPts val="0"/>
              </a:spcBef>
              <a:spcAft>
                <a:spcPts val="0"/>
              </a:spcAft>
              <a:buNone/>
            </a:pPr>
            <a:r>
              <a:rPr lang="en-GB" sz="2400"/>
              <a:t>end;</a:t>
            </a:r>
            <a:endParaRPr sz="24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Steps to follow to set the environment of MySQL</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900"/>
              <a:t>1.Install a server</a:t>
            </a:r>
            <a:endParaRPr sz="2900"/>
          </a:p>
          <a:p>
            <a:pPr indent="0" lvl="0" marL="0" rtl="0" algn="l">
              <a:spcBef>
                <a:spcPts val="1200"/>
              </a:spcBef>
              <a:spcAft>
                <a:spcPts val="0"/>
              </a:spcAft>
              <a:buNone/>
            </a:pPr>
            <a:r>
              <a:rPr lang="en-GB" sz="2900"/>
              <a:t>        MySQL Community Server</a:t>
            </a:r>
            <a:endParaRPr sz="2900"/>
          </a:p>
          <a:p>
            <a:pPr indent="0" lvl="0" marL="0" rtl="0" algn="l">
              <a:spcBef>
                <a:spcPts val="1200"/>
              </a:spcBef>
              <a:spcAft>
                <a:spcPts val="1200"/>
              </a:spcAft>
              <a:buNone/>
            </a:pPr>
            <a:r>
              <a:rPr lang="en-GB" sz="2900"/>
              <a:t>2. Install MySQL Workbench.</a:t>
            </a:r>
            <a:endParaRPr sz="2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599000" y="219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a database table?</a:t>
            </a:r>
            <a:endParaRPr/>
          </a:p>
          <a:p>
            <a:pPr indent="0" lvl="0" marL="0" rtl="0" algn="l">
              <a:spcBef>
                <a:spcPts val="0"/>
              </a:spcBef>
              <a:spcAft>
                <a:spcPts val="0"/>
              </a:spcAft>
              <a:buNone/>
            </a:pPr>
            <a:r>
              <a:t/>
            </a:r>
            <a:endParaRPr/>
          </a:p>
        </p:txBody>
      </p:sp>
      <p:sp>
        <p:nvSpPr>
          <p:cNvPr id="139" name="Google Shape;139;p21"/>
          <p:cNvSpPr txBox="1"/>
          <p:nvPr>
            <p:ph idx="1" type="body"/>
          </p:nvPr>
        </p:nvSpPr>
        <p:spPr>
          <a:xfrm>
            <a:off x="72765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Database table is a collection of rows and </a:t>
            </a:r>
            <a:r>
              <a:rPr lang="en-GB" sz="2200"/>
              <a:t>columns</a:t>
            </a:r>
            <a:r>
              <a:rPr lang="en-GB" sz="2200"/>
              <a:t> that contains relational data.</a:t>
            </a:r>
            <a:endParaRPr sz="2200"/>
          </a:p>
          <a:p>
            <a:pPr indent="0" lvl="0" marL="0" rtl="0" algn="l">
              <a:spcBef>
                <a:spcPts val="1200"/>
              </a:spcBef>
              <a:spcAft>
                <a:spcPts val="0"/>
              </a:spcAft>
              <a:buNone/>
            </a:pPr>
            <a:r>
              <a:rPr lang="en-GB" sz="1900"/>
              <a:t>Table name:students</a:t>
            </a:r>
            <a:endParaRPr sz="1900"/>
          </a:p>
          <a:p>
            <a:pPr indent="0" lvl="0" marL="0" rtl="0" algn="l">
              <a:spcBef>
                <a:spcPts val="1200"/>
              </a:spcBef>
              <a:spcAft>
                <a:spcPts val="1200"/>
              </a:spcAft>
              <a:buNone/>
            </a:pPr>
            <a:r>
              <a:t/>
            </a:r>
            <a:endParaRPr/>
          </a:p>
        </p:txBody>
      </p:sp>
      <p:graphicFrame>
        <p:nvGraphicFramePr>
          <p:cNvPr id="140" name="Google Shape;140;p21"/>
          <p:cNvGraphicFramePr/>
          <p:nvPr/>
        </p:nvGraphicFramePr>
        <p:xfrm>
          <a:off x="823850" y="2925075"/>
          <a:ext cx="3000000" cy="3000000"/>
        </p:xfrm>
        <a:graphic>
          <a:graphicData uri="http://schemas.openxmlformats.org/drawingml/2006/table">
            <a:tbl>
              <a:tblPr>
                <a:noFill/>
                <a:tableStyleId>{3F1620E4-5CCB-494F-ABCA-41854B03F7D0}</a:tableStyleId>
              </a:tblPr>
              <a:tblGrid>
                <a:gridCol w="1998450"/>
                <a:gridCol w="1998450"/>
                <a:gridCol w="1998450"/>
                <a:gridCol w="1998450"/>
              </a:tblGrid>
              <a:tr h="469350">
                <a:tc>
                  <a:txBody>
                    <a:bodyPr/>
                    <a:lstStyle/>
                    <a:p>
                      <a:pPr indent="0" lvl="0" marL="0" rtl="0" algn="l">
                        <a:spcBef>
                          <a:spcPts val="0"/>
                        </a:spcBef>
                        <a:spcAft>
                          <a:spcPts val="0"/>
                        </a:spcAft>
                        <a:buNone/>
                      </a:pPr>
                      <a:r>
                        <a:rPr lang="en-GB"/>
                        <a:t>Id</a:t>
                      </a:r>
                      <a:endParaRPr/>
                    </a:p>
                  </a:txBody>
                  <a:tcPr marT="91425" marB="91425" marR="91425" marL="91425"/>
                </a:tc>
                <a:tc>
                  <a:txBody>
                    <a:bodyPr/>
                    <a:lstStyle/>
                    <a:p>
                      <a:pPr indent="0" lvl="0" marL="0" rtl="0" algn="l">
                        <a:spcBef>
                          <a:spcPts val="0"/>
                        </a:spcBef>
                        <a:spcAft>
                          <a:spcPts val="0"/>
                        </a:spcAft>
                        <a:buNone/>
                      </a:pPr>
                      <a:r>
                        <a:rPr lang="en-GB"/>
                        <a:t>Name</a:t>
                      </a:r>
                      <a:endParaRPr/>
                    </a:p>
                  </a:txBody>
                  <a:tcPr marT="91425" marB="91425" marR="91425" marL="91425"/>
                </a:tc>
                <a:tc>
                  <a:txBody>
                    <a:bodyPr/>
                    <a:lstStyle/>
                    <a:p>
                      <a:pPr indent="0" lvl="0" marL="0" rtl="0" algn="l">
                        <a:spcBef>
                          <a:spcPts val="0"/>
                        </a:spcBef>
                        <a:spcAft>
                          <a:spcPts val="0"/>
                        </a:spcAft>
                        <a:buNone/>
                      </a:pPr>
                      <a:r>
                        <a:rPr lang="en-GB"/>
                        <a:t>Email</a:t>
                      </a:r>
                      <a:endParaRPr/>
                    </a:p>
                  </a:txBody>
                  <a:tcPr marT="91425" marB="91425" marR="91425" marL="91425"/>
                </a:tc>
                <a:tc>
                  <a:txBody>
                    <a:bodyPr/>
                    <a:lstStyle/>
                    <a:p>
                      <a:pPr indent="0" lvl="0" marL="0" rtl="0" algn="l">
                        <a:spcBef>
                          <a:spcPts val="0"/>
                        </a:spcBef>
                        <a:spcAft>
                          <a:spcPts val="0"/>
                        </a:spcAft>
                        <a:buNone/>
                      </a:pPr>
                      <a:r>
                        <a:rPr lang="en-GB"/>
                        <a:t>DOB</a:t>
                      </a:r>
                      <a:endParaRPr/>
                    </a:p>
                  </a:txBody>
                  <a:tcPr marT="91425" marB="91425" marR="91425" marL="91425"/>
                </a:tc>
              </a:tr>
              <a:tr h="469350">
                <a:tc>
                  <a:txBody>
                    <a:bodyPr/>
                    <a:lstStyle/>
                    <a:p>
                      <a:pPr indent="0" lvl="0" marL="0" rtl="0" algn="l">
                        <a:spcBef>
                          <a:spcPts val="0"/>
                        </a:spcBef>
                        <a:spcAft>
                          <a:spcPts val="0"/>
                        </a:spcAft>
                        <a:buNone/>
                      </a:pPr>
                      <a:r>
                        <a:rPr lang="en-GB"/>
                        <a:t>1</a:t>
                      </a:r>
                      <a:endParaRPr/>
                    </a:p>
                  </a:txBody>
                  <a:tcPr marT="91425" marB="91425" marR="91425" marL="91425"/>
                </a:tc>
                <a:tc>
                  <a:txBody>
                    <a:bodyPr/>
                    <a:lstStyle/>
                    <a:p>
                      <a:pPr indent="0" lvl="0" marL="0" rtl="0" algn="l">
                        <a:spcBef>
                          <a:spcPts val="0"/>
                        </a:spcBef>
                        <a:spcAft>
                          <a:spcPts val="0"/>
                        </a:spcAft>
                        <a:buNone/>
                      </a:pPr>
                      <a:r>
                        <a:rPr lang="en-GB"/>
                        <a:t>Ramesh</a:t>
                      </a:r>
                      <a:endParaRPr/>
                    </a:p>
                  </a:txBody>
                  <a:tcPr marT="91425" marB="91425" marR="91425" marL="91425"/>
                </a:tc>
                <a:tc>
                  <a:txBody>
                    <a:bodyPr/>
                    <a:lstStyle/>
                    <a:p>
                      <a:pPr indent="0" lvl="0" marL="0" rtl="0" algn="l">
                        <a:spcBef>
                          <a:spcPts val="0"/>
                        </a:spcBef>
                        <a:spcAft>
                          <a:spcPts val="0"/>
                        </a:spcAft>
                        <a:buNone/>
                      </a:pPr>
                      <a:r>
                        <a:rPr lang="en-GB"/>
                        <a:t>r@gmail.com</a:t>
                      </a:r>
                      <a:endParaRPr/>
                    </a:p>
                  </a:txBody>
                  <a:tcPr marT="91425" marB="91425" marR="91425" marL="91425"/>
                </a:tc>
                <a:tc>
                  <a:txBody>
                    <a:bodyPr/>
                    <a:lstStyle/>
                    <a:p>
                      <a:pPr indent="0" lvl="0" marL="0" rtl="0" algn="l">
                        <a:spcBef>
                          <a:spcPts val="0"/>
                        </a:spcBef>
                        <a:spcAft>
                          <a:spcPts val="0"/>
                        </a:spcAft>
                        <a:buNone/>
                      </a:pPr>
                      <a:r>
                        <a:rPr lang="en-GB"/>
                        <a:t>10-10-1999</a:t>
                      </a:r>
                      <a:endParaRPr/>
                    </a:p>
                  </a:txBody>
                  <a:tcPr marT="91425" marB="91425" marR="91425" marL="91425"/>
                </a:tc>
              </a:tr>
              <a:tr h="469350">
                <a:tc>
                  <a:txBody>
                    <a:bodyPr/>
                    <a:lstStyle/>
                    <a:p>
                      <a:pPr indent="0" lvl="0" marL="0" rtl="0" algn="l">
                        <a:spcBef>
                          <a:spcPts val="0"/>
                        </a:spcBef>
                        <a:spcAft>
                          <a:spcPts val="0"/>
                        </a:spcAft>
                        <a:buNone/>
                      </a:pPr>
                      <a:r>
                        <a:rPr lang="en-GB"/>
                        <a:t>2</a:t>
                      </a:r>
                      <a:endParaRPr/>
                    </a:p>
                  </a:txBody>
                  <a:tcPr marT="91425" marB="91425" marR="91425" marL="91425"/>
                </a:tc>
                <a:tc>
                  <a:txBody>
                    <a:bodyPr/>
                    <a:lstStyle/>
                    <a:p>
                      <a:pPr indent="0" lvl="0" marL="0" rtl="0" algn="l">
                        <a:spcBef>
                          <a:spcPts val="0"/>
                        </a:spcBef>
                        <a:spcAft>
                          <a:spcPts val="0"/>
                        </a:spcAft>
                        <a:buNone/>
                      </a:pPr>
                      <a:r>
                        <a:rPr lang="en-GB"/>
                        <a:t>Suresh</a:t>
                      </a:r>
                      <a:endParaRPr/>
                    </a:p>
                  </a:txBody>
                  <a:tcPr marT="91425" marB="91425" marR="91425" marL="91425"/>
                </a:tc>
                <a:tc>
                  <a:txBody>
                    <a:bodyPr/>
                    <a:lstStyle/>
                    <a:p>
                      <a:pPr indent="0" lvl="0" marL="0" rtl="0" algn="l">
                        <a:spcBef>
                          <a:spcPts val="0"/>
                        </a:spcBef>
                        <a:spcAft>
                          <a:spcPts val="0"/>
                        </a:spcAft>
                        <a:buNone/>
                      </a:pPr>
                      <a:r>
                        <a:rPr lang="en-GB"/>
                        <a:t>s@gmail.com</a:t>
                      </a:r>
                      <a:endParaRPr/>
                    </a:p>
                  </a:txBody>
                  <a:tcPr marT="91425" marB="91425" marR="91425" marL="91425"/>
                </a:tc>
                <a:tc>
                  <a:txBody>
                    <a:bodyPr/>
                    <a:lstStyle/>
                    <a:p>
                      <a:pPr indent="0" lvl="0" marL="0" rtl="0" algn="l">
                        <a:spcBef>
                          <a:spcPts val="0"/>
                        </a:spcBef>
                        <a:spcAft>
                          <a:spcPts val="0"/>
                        </a:spcAft>
                        <a:buNone/>
                      </a:pPr>
                      <a:r>
                        <a:rPr lang="en-GB"/>
                        <a:t>05-02-1994</a:t>
                      </a:r>
                      <a:endParaRPr/>
                    </a:p>
                  </a:txBody>
                  <a:tcPr marT="91425" marB="91425" marR="91425" marL="91425"/>
                </a:tc>
              </a:tr>
              <a:tr h="469350">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Riya</a:t>
                      </a:r>
                      <a:endParaRPr/>
                    </a:p>
                  </a:txBody>
                  <a:tcPr marT="91425" marB="91425" marR="91425" marL="91425"/>
                </a:tc>
                <a:tc>
                  <a:txBody>
                    <a:bodyPr/>
                    <a:lstStyle/>
                    <a:p>
                      <a:pPr indent="0" lvl="0" marL="0" rtl="0" algn="l">
                        <a:spcBef>
                          <a:spcPts val="0"/>
                        </a:spcBef>
                        <a:spcAft>
                          <a:spcPts val="0"/>
                        </a:spcAft>
                        <a:buNone/>
                      </a:pPr>
                      <a:r>
                        <a:rPr lang="en-GB"/>
                        <a:t>riya@gmail.com</a:t>
                      </a:r>
                      <a:endParaRPr/>
                    </a:p>
                  </a:txBody>
                  <a:tcPr marT="91425" marB="91425" marR="91425" marL="91425"/>
                </a:tc>
                <a:tc>
                  <a:txBody>
                    <a:bodyPr/>
                    <a:lstStyle/>
                    <a:p>
                      <a:pPr indent="0" lvl="0" marL="0" rtl="0" algn="l">
                        <a:spcBef>
                          <a:spcPts val="0"/>
                        </a:spcBef>
                        <a:spcAft>
                          <a:spcPts val="0"/>
                        </a:spcAft>
                        <a:buNone/>
                      </a:pPr>
                      <a:r>
                        <a:rPr lang="en-GB"/>
                        <a:t>17-07-1997</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