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</p:sldMasterIdLst>
  <p:notesMasterIdLst>
    <p:notesMasterId r:id="rId33"/>
  </p:notesMasterIdLst>
  <p:handoutMasterIdLst>
    <p:handoutMasterId r:id="rId34"/>
  </p:handoutMasterIdLst>
  <p:sldIdLst>
    <p:sldId id="259" r:id="rId7"/>
    <p:sldId id="257" r:id="rId8"/>
    <p:sldId id="260" r:id="rId9"/>
    <p:sldId id="279" r:id="rId10"/>
    <p:sldId id="280" r:id="rId11"/>
    <p:sldId id="281" r:id="rId12"/>
    <p:sldId id="283" r:id="rId13"/>
    <p:sldId id="282" r:id="rId14"/>
    <p:sldId id="277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9144000" cy="5143500" type="screen16x9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25">
          <p15:clr>
            <a:srgbClr val="A4A3A4"/>
          </p15:clr>
        </p15:guide>
        <p15:guide id="3" orient="horz" pos="579">
          <p15:clr>
            <a:srgbClr val="A4A3A4"/>
          </p15:clr>
        </p15:guide>
        <p15:guide id="4" orient="horz" pos="1098">
          <p15:clr>
            <a:srgbClr val="A4A3A4"/>
          </p15:clr>
        </p15:guide>
        <p15:guide id="5" orient="horz" pos="2517">
          <p15:clr>
            <a:srgbClr val="A4A3A4"/>
          </p15:clr>
        </p15:guide>
        <p15:guide id="6" orient="horz" pos="2657">
          <p15:clr>
            <a:srgbClr val="A4A3A4"/>
          </p15:clr>
        </p15:guide>
        <p15:guide id="7" pos="2880">
          <p15:clr>
            <a:srgbClr val="A4A3A4"/>
          </p15:clr>
        </p15:guide>
        <p15:guide id="8" pos="6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FC2"/>
    <a:srgbClr val="D8E4BC"/>
    <a:srgbClr val="EBF1DE"/>
    <a:srgbClr val="E6A01E"/>
    <a:srgbClr val="81E0A7"/>
    <a:srgbClr val="DC7D32"/>
    <a:srgbClr val="F0F050"/>
    <a:srgbClr val="DCDC1E"/>
    <a:srgbClr val="00643C"/>
    <a:srgbClr val="D2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B5486-D501-4ED4-A061-889C6EF4A71F}" v="38" dt="2020-11-24T13:08:30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222" y="132"/>
      </p:cViewPr>
      <p:guideLst>
        <p:guide orient="horz" pos="1620"/>
        <p:guide orient="horz" pos="225"/>
        <p:guide orient="horz" pos="579"/>
        <p:guide orient="horz" pos="1098"/>
        <p:guide orient="horz" pos="2517"/>
        <p:guide orient="horz" pos="2657"/>
        <p:guide pos="2880"/>
        <p:guide pos="6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68" y="120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PRANIC Yvan" userId="e7274f1a-f523-493d-8b47-c7946994dc0b" providerId="ADAL" clId="{FD6B5486-D501-4ED4-A061-889C6EF4A71F}"/>
    <pc:docChg chg="custSel addSld delSld modSld">
      <pc:chgData name="CIPRANIC Yvan" userId="e7274f1a-f523-493d-8b47-c7946994dc0b" providerId="ADAL" clId="{FD6B5486-D501-4ED4-A061-889C6EF4A71F}" dt="2020-11-24T13:08:43.628" v="1120" actId="20577"/>
      <pc:docMkLst>
        <pc:docMk/>
      </pc:docMkLst>
      <pc:sldChg chg="modSp">
        <pc:chgData name="CIPRANIC Yvan" userId="e7274f1a-f523-493d-8b47-c7946994dc0b" providerId="ADAL" clId="{FD6B5486-D501-4ED4-A061-889C6EF4A71F}" dt="2020-10-09T13:25:49.766" v="45" actId="20577"/>
        <pc:sldMkLst>
          <pc:docMk/>
          <pc:sldMk cId="1689755752" sldId="259"/>
        </pc:sldMkLst>
        <pc:spChg chg="mod">
          <ac:chgData name="CIPRANIC Yvan" userId="e7274f1a-f523-493d-8b47-c7946994dc0b" providerId="ADAL" clId="{FD6B5486-D501-4ED4-A061-889C6EF4A71F}" dt="2020-10-09T13:25:49.766" v="45" actId="20577"/>
          <ac:spMkLst>
            <pc:docMk/>
            <pc:sldMk cId="1689755752" sldId="259"/>
            <ac:spMk id="17" creationId="{00000000-0000-0000-0000-000000000000}"/>
          </ac:spMkLst>
        </pc:spChg>
      </pc:sldChg>
      <pc:sldChg chg="modSp">
        <pc:chgData name="CIPRANIC Yvan" userId="e7274f1a-f523-493d-8b47-c7946994dc0b" providerId="ADAL" clId="{FD6B5486-D501-4ED4-A061-889C6EF4A71F}" dt="2020-10-26T08:43:02.862" v="980" actId="20577"/>
        <pc:sldMkLst>
          <pc:docMk/>
          <pc:sldMk cId="3844487374" sldId="260"/>
        </pc:sldMkLst>
        <pc:spChg chg="mod">
          <ac:chgData name="CIPRANIC Yvan" userId="e7274f1a-f523-493d-8b47-c7946994dc0b" providerId="ADAL" clId="{FD6B5486-D501-4ED4-A061-889C6EF4A71F}" dt="2020-10-26T08:43:02.862" v="980" actId="20577"/>
          <ac:spMkLst>
            <pc:docMk/>
            <pc:sldMk cId="3844487374" sldId="260"/>
            <ac:spMk id="2" creationId="{00000000-0000-0000-0000-000000000000}"/>
          </ac:spMkLst>
        </pc:spChg>
      </pc:sldChg>
      <pc:sldChg chg="modSp">
        <pc:chgData name="CIPRANIC Yvan" userId="e7274f1a-f523-493d-8b47-c7946994dc0b" providerId="ADAL" clId="{FD6B5486-D501-4ED4-A061-889C6EF4A71F}" dt="2020-10-26T08:42:05.537" v="951" actId="20577"/>
        <pc:sldMkLst>
          <pc:docMk/>
          <pc:sldMk cId="2541426692" sldId="277"/>
        </pc:sldMkLst>
        <pc:spChg chg="mod">
          <ac:chgData name="CIPRANIC Yvan" userId="e7274f1a-f523-493d-8b47-c7946994dc0b" providerId="ADAL" clId="{FD6B5486-D501-4ED4-A061-889C6EF4A71F}" dt="2020-10-26T08:42:05.537" v="951" actId="20577"/>
          <ac:spMkLst>
            <pc:docMk/>
            <pc:sldMk cId="2541426692" sldId="277"/>
            <ac:spMk id="20" creationId="{C751A5B7-2D67-4371-8D16-E38D8B12ADA1}"/>
          </ac:spMkLst>
        </pc:spChg>
      </pc:sldChg>
      <pc:sldChg chg="modSp">
        <pc:chgData name="CIPRANIC Yvan" userId="e7274f1a-f523-493d-8b47-c7946994dc0b" providerId="ADAL" clId="{FD6B5486-D501-4ED4-A061-889C6EF4A71F}" dt="2020-10-23T11:50:35.022" v="72" actId="20577"/>
        <pc:sldMkLst>
          <pc:docMk/>
          <pc:sldMk cId="1731580192" sldId="279"/>
        </pc:sldMkLst>
        <pc:spChg chg="mod">
          <ac:chgData name="CIPRANIC Yvan" userId="e7274f1a-f523-493d-8b47-c7946994dc0b" providerId="ADAL" clId="{FD6B5486-D501-4ED4-A061-889C6EF4A71F}" dt="2020-10-23T11:50:35.022" v="72" actId="20577"/>
          <ac:spMkLst>
            <pc:docMk/>
            <pc:sldMk cId="1731580192" sldId="279"/>
            <ac:spMk id="8" creationId="{00000000-0000-0000-0000-000000000000}"/>
          </ac:spMkLst>
        </pc:spChg>
      </pc:sldChg>
      <pc:sldChg chg="modSp">
        <pc:chgData name="CIPRANIC Yvan" userId="e7274f1a-f523-493d-8b47-c7946994dc0b" providerId="ADAL" clId="{FD6B5486-D501-4ED4-A061-889C6EF4A71F}" dt="2020-10-26T08:42:51.114" v="978" actId="20577"/>
        <pc:sldMkLst>
          <pc:docMk/>
          <pc:sldMk cId="2301030380" sldId="281"/>
        </pc:sldMkLst>
        <pc:spChg chg="mod">
          <ac:chgData name="CIPRANIC Yvan" userId="e7274f1a-f523-493d-8b47-c7946994dc0b" providerId="ADAL" clId="{FD6B5486-D501-4ED4-A061-889C6EF4A71F}" dt="2020-10-26T08:42:51.114" v="978" actId="20577"/>
          <ac:spMkLst>
            <pc:docMk/>
            <pc:sldMk cId="2301030380" sldId="281"/>
            <ac:spMk id="8" creationId="{00000000-0000-0000-0000-000000000000}"/>
          </ac:spMkLst>
        </pc:spChg>
      </pc:sldChg>
      <pc:sldChg chg="modSp">
        <pc:chgData name="CIPRANIC Yvan" userId="e7274f1a-f523-493d-8b47-c7946994dc0b" providerId="ADAL" clId="{FD6B5486-D501-4ED4-A061-889C6EF4A71F}" dt="2020-11-10T07:40:29.604" v="984" actId="20577"/>
        <pc:sldMkLst>
          <pc:docMk/>
          <pc:sldMk cId="1452992811" sldId="283"/>
        </pc:sldMkLst>
        <pc:spChg chg="mod">
          <ac:chgData name="CIPRANIC Yvan" userId="e7274f1a-f523-493d-8b47-c7946994dc0b" providerId="ADAL" clId="{FD6B5486-D501-4ED4-A061-889C6EF4A71F}" dt="2020-11-10T07:40:29.604" v="984" actId="20577"/>
          <ac:spMkLst>
            <pc:docMk/>
            <pc:sldMk cId="1452992811" sldId="283"/>
            <ac:spMk id="8" creationId="{00000000-0000-0000-0000-000000000000}"/>
          </ac:spMkLst>
        </pc:spChg>
        <pc:spChg chg="mod">
          <ac:chgData name="CIPRANIC Yvan" userId="e7274f1a-f523-493d-8b47-c7946994dc0b" providerId="ADAL" clId="{FD6B5486-D501-4ED4-A061-889C6EF4A71F}" dt="2020-11-10T07:40:08.596" v="983" actId="20577"/>
          <ac:spMkLst>
            <pc:docMk/>
            <pc:sldMk cId="1452992811" sldId="283"/>
            <ac:spMk id="9" creationId="{81B2AC3F-7237-472B-8FD4-72DFE42B0F75}"/>
          </ac:spMkLst>
        </pc:spChg>
      </pc:sldChg>
      <pc:sldChg chg="modSp">
        <pc:chgData name="CIPRANIC Yvan" userId="e7274f1a-f523-493d-8b47-c7946994dc0b" providerId="ADAL" clId="{FD6B5486-D501-4ED4-A061-889C6EF4A71F}" dt="2020-11-10T08:45:49.864" v="989" actId="14100"/>
        <pc:sldMkLst>
          <pc:docMk/>
          <pc:sldMk cId="1631299131" sldId="286"/>
        </pc:sldMkLst>
        <pc:picChg chg="mod">
          <ac:chgData name="CIPRANIC Yvan" userId="e7274f1a-f523-493d-8b47-c7946994dc0b" providerId="ADAL" clId="{FD6B5486-D501-4ED4-A061-889C6EF4A71F}" dt="2020-11-10T08:45:49.864" v="989" actId="14100"/>
          <ac:picMkLst>
            <pc:docMk/>
            <pc:sldMk cId="1631299131" sldId="286"/>
            <ac:picMk id="9" creationId="{6487D66E-6648-4ED5-BD4C-F623C661E29D}"/>
          </ac:picMkLst>
        </pc:picChg>
      </pc:sldChg>
      <pc:sldChg chg="modSp">
        <pc:chgData name="CIPRANIC Yvan" userId="e7274f1a-f523-493d-8b47-c7946994dc0b" providerId="ADAL" clId="{FD6B5486-D501-4ED4-A061-889C6EF4A71F}" dt="2020-10-26T08:41:39.606" v="941" actId="20577"/>
        <pc:sldMkLst>
          <pc:docMk/>
          <pc:sldMk cId="376646964" sldId="289"/>
        </pc:sldMkLst>
        <pc:spChg chg="mod">
          <ac:chgData name="CIPRANIC Yvan" userId="e7274f1a-f523-493d-8b47-c7946994dc0b" providerId="ADAL" clId="{FD6B5486-D501-4ED4-A061-889C6EF4A71F}" dt="2020-10-26T08:41:39.606" v="941" actId="20577"/>
          <ac:spMkLst>
            <pc:docMk/>
            <pc:sldMk cId="376646964" sldId="289"/>
            <ac:spMk id="20" creationId="{C751A5B7-2D67-4371-8D16-E38D8B12ADA1}"/>
          </ac:spMkLst>
        </pc:spChg>
      </pc:sldChg>
      <pc:sldChg chg="modSp">
        <pc:chgData name="CIPRANIC Yvan" userId="e7274f1a-f523-493d-8b47-c7946994dc0b" providerId="ADAL" clId="{FD6B5486-D501-4ED4-A061-889C6EF4A71F}" dt="2020-10-26T08:41:18.144" v="937" actId="20577"/>
        <pc:sldMkLst>
          <pc:docMk/>
          <pc:sldMk cId="2843303936" sldId="290"/>
        </pc:sldMkLst>
        <pc:spChg chg="mod">
          <ac:chgData name="CIPRANIC Yvan" userId="e7274f1a-f523-493d-8b47-c7946994dc0b" providerId="ADAL" clId="{FD6B5486-D501-4ED4-A061-889C6EF4A71F}" dt="2020-10-26T08:41:18.144" v="937" actId="20577"/>
          <ac:spMkLst>
            <pc:docMk/>
            <pc:sldMk cId="2843303936" sldId="290"/>
            <ac:spMk id="20" creationId="{C751A5B7-2D67-4371-8D16-E38D8B12ADA1}"/>
          </ac:spMkLst>
        </pc:spChg>
      </pc:sldChg>
      <pc:sldChg chg="del">
        <pc:chgData name="CIPRANIC Yvan" userId="e7274f1a-f523-493d-8b47-c7946994dc0b" providerId="ADAL" clId="{FD6B5486-D501-4ED4-A061-889C6EF4A71F}" dt="2020-10-23T11:50:15.748" v="54" actId="2696"/>
        <pc:sldMkLst>
          <pc:docMk/>
          <pc:sldMk cId="4173625913" sldId="292"/>
        </pc:sldMkLst>
      </pc:sldChg>
      <pc:sldChg chg="modSp">
        <pc:chgData name="CIPRANIC Yvan" userId="e7274f1a-f523-493d-8b47-c7946994dc0b" providerId="ADAL" clId="{FD6B5486-D501-4ED4-A061-889C6EF4A71F}" dt="2020-10-26T08:41:04.350" v="934" actId="20577"/>
        <pc:sldMkLst>
          <pc:docMk/>
          <pc:sldMk cId="911883410" sldId="294"/>
        </pc:sldMkLst>
        <pc:spChg chg="mod">
          <ac:chgData name="CIPRANIC Yvan" userId="e7274f1a-f523-493d-8b47-c7946994dc0b" providerId="ADAL" clId="{FD6B5486-D501-4ED4-A061-889C6EF4A71F}" dt="2020-10-26T08:41:04.350" v="934" actId="20577"/>
          <ac:spMkLst>
            <pc:docMk/>
            <pc:sldMk cId="911883410" sldId="294"/>
            <ac:spMk id="20" creationId="{C751A5B7-2D67-4371-8D16-E38D8B12ADA1}"/>
          </ac:spMkLst>
        </pc:spChg>
      </pc:sldChg>
      <pc:sldChg chg="modSp">
        <pc:chgData name="CIPRANIC Yvan" userId="e7274f1a-f523-493d-8b47-c7946994dc0b" providerId="ADAL" clId="{FD6B5486-D501-4ED4-A061-889C6EF4A71F}" dt="2020-10-26T08:41:08.168" v="935" actId="20577"/>
        <pc:sldMkLst>
          <pc:docMk/>
          <pc:sldMk cId="2943834530" sldId="296"/>
        </pc:sldMkLst>
        <pc:spChg chg="mod">
          <ac:chgData name="CIPRANIC Yvan" userId="e7274f1a-f523-493d-8b47-c7946994dc0b" providerId="ADAL" clId="{FD6B5486-D501-4ED4-A061-889C6EF4A71F}" dt="2020-10-26T08:41:08.168" v="935" actId="20577"/>
          <ac:spMkLst>
            <pc:docMk/>
            <pc:sldMk cId="2943834530" sldId="296"/>
            <ac:spMk id="20" creationId="{C751A5B7-2D67-4371-8D16-E38D8B12ADA1}"/>
          </ac:spMkLst>
        </pc:spChg>
      </pc:sldChg>
      <pc:sldChg chg="addSp modSp add">
        <pc:chgData name="CIPRANIC Yvan" userId="e7274f1a-f523-493d-8b47-c7946994dc0b" providerId="ADAL" clId="{FD6B5486-D501-4ED4-A061-889C6EF4A71F}" dt="2020-10-26T08:40:44.692" v="927" actId="1076"/>
        <pc:sldMkLst>
          <pc:docMk/>
          <pc:sldMk cId="1970250079" sldId="300"/>
        </pc:sldMkLst>
        <pc:spChg chg="mod">
          <ac:chgData name="CIPRANIC Yvan" userId="e7274f1a-f523-493d-8b47-c7946994dc0b" providerId="ADAL" clId="{FD6B5486-D501-4ED4-A061-889C6EF4A71F}" dt="2020-10-26T08:40:40.345" v="926" actId="20577"/>
          <ac:spMkLst>
            <pc:docMk/>
            <pc:sldMk cId="1970250079" sldId="300"/>
            <ac:spMk id="2" creationId="{813EABD4-67D3-45E4-80BF-F4F2EF34C25C}"/>
          </ac:spMkLst>
        </pc:spChg>
        <pc:spChg chg="mod">
          <ac:chgData name="CIPRANIC Yvan" userId="e7274f1a-f523-493d-8b47-c7946994dc0b" providerId="ADAL" clId="{FD6B5486-D501-4ED4-A061-889C6EF4A71F}" dt="2020-10-23T11:50:45.585" v="88" actId="20577"/>
          <ac:spMkLst>
            <pc:docMk/>
            <pc:sldMk cId="1970250079" sldId="300"/>
            <ac:spMk id="3" creationId="{8D8DA6BB-6C18-4478-AC47-C7CD3B8DBC44}"/>
          </ac:spMkLst>
        </pc:spChg>
        <pc:spChg chg="add mod">
          <ac:chgData name="CIPRANIC Yvan" userId="e7274f1a-f523-493d-8b47-c7946994dc0b" providerId="ADAL" clId="{FD6B5486-D501-4ED4-A061-889C6EF4A71F}" dt="2020-10-26T08:40:44.692" v="927" actId="1076"/>
          <ac:spMkLst>
            <pc:docMk/>
            <pc:sldMk cId="1970250079" sldId="300"/>
            <ac:spMk id="7" creationId="{64C6D83F-588A-4953-9ED1-10DAF73BAC00}"/>
          </ac:spMkLst>
        </pc:spChg>
      </pc:sldChg>
      <pc:sldChg chg="addSp delSp modSp add">
        <pc:chgData name="CIPRANIC Yvan" userId="e7274f1a-f523-493d-8b47-c7946994dc0b" providerId="ADAL" clId="{FD6B5486-D501-4ED4-A061-889C6EF4A71F}" dt="2020-11-24T13:07:02.246" v="1057" actId="20577"/>
        <pc:sldMkLst>
          <pc:docMk/>
          <pc:sldMk cId="3879900486" sldId="301"/>
        </pc:sldMkLst>
        <pc:spChg chg="del mod">
          <ac:chgData name="CIPRANIC Yvan" userId="e7274f1a-f523-493d-8b47-c7946994dc0b" providerId="ADAL" clId="{FD6B5486-D501-4ED4-A061-889C6EF4A71F}" dt="2020-11-24T13:06:04.066" v="1025" actId="478"/>
          <ac:spMkLst>
            <pc:docMk/>
            <pc:sldMk cId="3879900486" sldId="301"/>
            <ac:spMk id="2" creationId="{603D731C-791A-422F-A686-67D22952C196}"/>
          </ac:spMkLst>
        </pc:spChg>
        <pc:spChg chg="mod">
          <ac:chgData name="CIPRANIC Yvan" userId="e7274f1a-f523-493d-8b47-c7946994dc0b" providerId="ADAL" clId="{FD6B5486-D501-4ED4-A061-889C6EF4A71F}" dt="2020-11-24T13:05:45.800" v="1000" actId="20577"/>
          <ac:spMkLst>
            <pc:docMk/>
            <pc:sldMk cId="3879900486" sldId="301"/>
            <ac:spMk id="3" creationId="{5CEDC553-BC64-415D-8A56-CFFC1F2760B7}"/>
          </ac:spMkLst>
        </pc:spChg>
        <pc:spChg chg="add mod">
          <ac:chgData name="CIPRANIC Yvan" userId="e7274f1a-f523-493d-8b47-c7946994dc0b" providerId="ADAL" clId="{FD6B5486-D501-4ED4-A061-889C6EF4A71F}" dt="2020-11-24T13:07:02.246" v="1057" actId="20577"/>
          <ac:spMkLst>
            <pc:docMk/>
            <pc:sldMk cId="3879900486" sldId="301"/>
            <ac:spMk id="7" creationId="{347833AB-24EF-43BB-9D68-9C9BC55035A0}"/>
          </ac:spMkLst>
        </pc:spChg>
        <pc:picChg chg="add del">
          <ac:chgData name="CIPRANIC Yvan" userId="e7274f1a-f523-493d-8b47-c7946994dc0b" providerId="ADAL" clId="{FD6B5486-D501-4ED4-A061-889C6EF4A71F}" dt="2020-11-24T13:06:26.610" v="1033"/>
          <ac:picMkLst>
            <pc:docMk/>
            <pc:sldMk cId="3879900486" sldId="301"/>
            <ac:picMk id="8" creationId="{5D410CBB-8A6D-46BE-BE64-1199BBE19A37}"/>
          </ac:picMkLst>
        </pc:picChg>
        <pc:picChg chg="add del mod">
          <ac:chgData name="CIPRANIC Yvan" userId="e7274f1a-f523-493d-8b47-c7946994dc0b" providerId="ADAL" clId="{FD6B5486-D501-4ED4-A061-889C6EF4A71F}" dt="2020-11-24T13:06:04.066" v="1025" actId="478"/>
          <ac:picMkLst>
            <pc:docMk/>
            <pc:sldMk cId="3879900486" sldId="301"/>
            <ac:picMk id="1026" creationId="{BFA8A81E-C993-4D82-B870-F71EF2813A5D}"/>
          </ac:picMkLst>
        </pc:picChg>
        <pc:picChg chg="add mod">
          <ac:chgData name="CIPRANIC Yvan" userId="e7274f1a-f523-493d-8b47-c7946994dc0b" providerId="ADAL" clId="{FD6B5486-D501-4ED4-A061-889C6EF4A71F}" dt="2020-11-24T13:06:18.744" v="1031" actId="1076"/>
          <ac:picMkLst>
            <pc:docMk/>
            <pc:sldMk cId="3879900486" sldId="301"/>
            <ac:picMk id="1028" creationId="{48DDB00D-F58A-4767-B0AF-93808A56E709}"/>
          </ac:picMkLst>
        </pc:picChg>
        <pc:picChg chg="add mod">
          <ac:chgData name="CIPRANIC Yvan" userId="e7274f1a-f523-493d-8b47-c7946994dc0b" providerId="ADAL" clId="{FD6B5486-D501-4ED4-A061-889C6EF4A71F}" dt="2020-11-24T13:06:54.470" v="1038" actId="1076"/>
          <ac:picMkLst>
            <pc:docMk/>
            <pc:sldMk cId="3879900486" sldId="301"/>
            <ac:picMk id="1030" creationId="{C7F844DD-72D2-47EF-B47C-5115305DC414}"/>
          </ac:picMkLst>
        </pc:picChg>
      </pc:sldChg>
      <pc:sldChg chg="addSp delSp modSp add">
        <pc:chgData name="CIPRANIC Yvan" userId="e7274f1a-f523-493d-8b47-c7946994dc0b" providerId="ADAL" clId="{FD6B5486-D501-4ED4-A061-889C6EF4A71F}" dt="2020-11-24T13:08:43.628" v="1120" actId="20577"/>
        <pc:sldMkLst>
          <pc:docMk/>
          <pc:sldMk cId="2283565552" sldId="302"/>
        </pc:sldMkLst>
        <pc:spChg chg="del">
          <ac:chgData name="CIPRANIC Yvan" userId="e7274f1a-f523-493d-8b47-c7946994dc0b" providerId="ADAL" clId="{FD6B5486-D501-4ED4-A061-889C6EF4A71F}" dt="2020-11-24T13:07:55.355" v="1059"/>
          <ac:spMkLst>
            <pc:docMk/>
            <pc:sldMk cId="2283565552" sldId="302"/>
            <ac:spMk id="2" creationId="{7FEA394A-8361-4055-945F-98F661CCB05E}"/>
          </ac:spMkLst>
        </pc:spChg>
        <pc:spChg chg="mod">
          <ac:chgData name="CIPRANIC Yvan" userId="e7274f1a-f523-493d-8b47-c7946994dc0b" providerId="ADAL" clId="{FD6B5486-D501-4ED4-A061-889C6EF4A71F}" dt="2020-11-24T13:08:43.628" v="1120" actId="20577"/>
          <ac:spMkLst>
            <pc:docMk/>
            <pc:sldMk cId="2283565552" sldId="302"/>
            <ac:spMk id="3" creationId="{B1AAAC2F-E2CC-472C-9E60-5438851B0688}"/>
          </ac:spMkLst>
        </pc:spChg>
        <pc:picChg chg="add mod">
          <ac:chgData name="CIPRANIC Yvan" userId="e7274f1a-f523-493d-8b47-c7946994dc0b" providerId="ADAL" clId="{FD6B5486-D501-4ED4-A061-889C6EF4A71F}" dt="2020-11-24T13:08:30.284" v="1075" actId="1076"/>
          <ac:picMkLst>
            <pc:docMk/>
            <pc:sldMk cId="2283565552" sldId="302"/>
            <ac:picMk id="2050" creationId="{71071D7F-A1F1-4F99-95F8-36875F6AD0C3}"/>
          </ac:picMkLst>
        </pc:picChg>
        <pc:picChg chg="add del mod">
          <ac:chgData name="CIPRANIC Yvan" userId="e7274f1a-f523-493d-8b47-c7946994dc0b" providerId="ADAL" clId="{FD6B5486-D501-4ED4-A061-889C6EF4A71F}" dt="2020-11-24T13:08:18.131" v="1069"/>
          <ac:picMkLst>
            <pc:docMk/>
            <pc:sldMk cId="2283565552" sldId="302"/>
            <ac:picMk id="2052" creationId="{F262B95E-1E27-402A-98FF-200FA2272EAE}"/>
          </ac:picMkLst>
        </pc:picChg>
        <pc:picChg chg="add mod">
          <ac:chgData name="CIPRANIC Yvan" userId="e7274f1a-f523-493d-8b47-c7946994dc0b" providerId="ADAL" clId="{FD6B5486-D501-4ED4-A061-889C6EF4A71F}" dt="2020-11-24T13:08:23.968" v="1072" actId="1076"/>
          <ac:picMkLst>
            <pc:docMk/>
            <pc:sldMk cId="2283565552" sldId="302"/>
            <ac:picMk id="2054" creationId="{51C25BB6-951C-4CF5-8A93-C0695C75D0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C6583-0BB4-4917-96E0-DB05E5B872C3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0424-E67E-41E3-A960-923091DE9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59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8" tIns="47954" rIns="95908" bIns="4795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08" tIns="47954" rIns="95908" bIns="4795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generiq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BNP PARIBAS\3_BDDF DSI\RAS2_Communication\Branding device coloré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r="80837" b="19750"/>
          <a:stretch/>
        </p:blipFill>
        <p:spPr bwMode="auto">
          <a:xfrm>
            <a:off x="3738" y="0"/>
            <a:ext cx="9140262" cy="39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738" y="3993274"/>
            <a:ext cx="9140262" cy="115022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1180" y="3767026"/>
            <a:ext cx="3492000" cy="45249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71179" y="856222"/>
            <a:ext cx="6840000" cy="1215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71180" y="2126984"/>
            <a:ext cx="3492000" cy="1215000"/>
          </a:xfrm>
        </p:spPr>
        <p:txBody>
          <a:bodyPr tIns="180000" anchor="t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834126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4001766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00/00/0000</a:t>
            </a:r>
          </a:p>
        </p:txBody>
      </p:sp>
      <p:pic>
        <p:nvPicPr>
          <p:cNvPr id="1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7" y="4329851"/>
            <a:ext cx="2775646" cy="5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79" y="4514499"/>
            <a:ext cx="3007942" cy="2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:\Change_et_Communication\2017\UNIVERS VISUEL BDDF IT\VF\VFF\Unives Graphique Colos_75%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r="2922" b="23884"/>
          <a:stretch/>
        </p:blipFill>
        <p:spPr bwMode="auto">
          <a:xfrm rot="16200000">
            <a:off x="5351724" y="870047"/>
            <a:ext cx="3426174" cy="28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:\Change_et_Communication\2016\3.BDDF IT LANCEMENT\STRIPES\Bandeau_BDDF-IT_733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0" y="526708"/>
            <a:ext cx="3491999" cy="2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346BB-245B-469F-B9DA-BD3FC26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1295F-6D20-4CC0-A618-3B14F50A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88F9F-41AD-482F-81CF-85B537B7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2DDFD-318D-4346-BFA5-7FC40F47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5B5D2-4FDE-422C-8B9A-BF16EA05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737C5-D7A7-465D-965C-03F8F4F6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0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CD0BD-633F-49BA-B211-CC0759C7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DB6CA7-A983-402D-A865-CA9BE819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405B6-0D6A-406D-8A88-21E40557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83EEF4-1820-4675-90B9-945F654E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062AE6-93AB-4586-9912-8D3801F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098F8-B917-4C04-AE8A-2A69F7B6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C84CA-DCB3-4895-A181-35D23811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4CC59-F413-4494-81BA-49CC1F9C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98E82-4F7B-49D8-B998-6CD5E8C3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52F-D3A3-489F-A8D3-D4C1BF89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0243E-7D2A-41C0-B3B2-17A4E1CD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4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DBA556-70A2-48D2-BEEC-277A9AC4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302D60-477E-4E6E-A4B7-CED7C15B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0B78F-3639-4F7D-A8AB-F2C989BF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E4335-7505-4C05-BA16-F89B36F4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9489B1-05F4-42E6-ABE9-170333E4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gene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005575"/>
            <a:ext cx="8460000" cy="3456000"/>
          </a:xfr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/>
            </a:lvl1pPr>
            <a:lvl2pPr marL="538163" indent="-182563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92175" indent="-171450">
              <a:buClr>
                <a:srgbClr val="298FC2"/>
              </a:buClr>
              <a:buFont typeface="Wingdings" panose="05000000000000000000" pitchFamily="2" charset="2"/>
              <a:buChar char="§"/>
              <a:defRPr>
                <a:solidFill>
                  <a:srgbClr val="298FC2"/>
                </a:solidFill>
              </a:defRPr>
            </a:lvl3pPr>
            <a:lvl4pPr marL="1258888" indent="-182563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75000"/>
          </a:xfrm>
          <a:prstGeom prst="rect">
            <a:avLst/>
          </a:prstGeom>
        </p:spPr>
        <p:txBody>
          <a:bodyPr bIns="72000" anchor="b">
            <a:norm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rgbClr val="298FC2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45765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  27/11/2017  |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7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48B97-8A6B-4AAA-8757-EDE68CBD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D86D2-6FBE-4032-B80A-239415018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C683A-6BA9-40C8-B6DA-CEBED187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FDB05B-74C2-48A8-B735-ACAF2F9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1D7540-FB6A-48D3-9416-4D419B07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F334A-501D-46EB-8D8F-D6B7EBC9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BF4008-C0D0-457C-9973-39786064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5510F-FB16-4FDC-BD4F-87766047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F5A0E-79F1-45AF-B8FD-09C5D77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65920-8678-4B2F-B7C9-35EDDB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82A5B-396A-4F0C-9771-40D3D4C0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76E88-D01E-47D6-BB09-37B00F34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6AD0E-53A5-412D-8FF4-9EA22A26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31341-2DFE-4F4D-A011-22E35014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E2558-922B-44B5-8695-370A541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43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F1FE0-0678-4B19-93AC-A7015026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AC0B5-90BD-4FBF-BB7A-7DE3DA922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4FE09-5A07-477E-899E-8DB78C439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32D03-5376-4CC2-B744-256798BB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F0FA9F-0BCC-400B-9866-B9D5C3A7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8F2EB-7E14-4A61-B802-A34C0DFF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7B5C7-8E3B-4641-8BD4-7C1F3867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7C0D1-F797-4B5C-ABB6-3EDE8FFD4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5E42C-6CEC-4AEF-ADED-0078A7B8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D515AC-826E-4FB0-BE65-578AF9FE0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CE5072-9B37-45DE-96CD-899D0259D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90A26-0DD1-4F38-86A6-DFBF933E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51B20F-5C8F-4E02-B823-571DE3DE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FFFBB6-1867-44CC-BF86-2D89316B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8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FCA6C-6261-4677-9EFF-19BF209F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238EA2-7094-4FF2-9284-314B0E4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41F285-F99A-4C92-A524-B1B73EB8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7A0BB-FB42-438F-A4C3-3F072C8C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08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E8FCF6-20ED-468B-80FD-379F8F23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2EE545E-AFFB-47F5-B7FA-D26052BF5D36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C1F9BC-BFD1-427C-914A-64DBE556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9FC22B-7F8C-4422-949A-71152AF3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3FEA165-AE45-4492-B2E2-13EE95846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3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9698" y="1005575"/>
            <a:ext cx="8460000" cy="34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5" y="4796670"/>
            <a:ext cx="708555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42578" y="845765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itre 3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55580" cy="675000"/>
          </a:xfrm>
          <a:prstGeom prst="rect">
            <a:avLst/>
          </a:prstGeom>
        </p:spPr>
        <p:txBody>
          <a:bodyPr vert="horz" lIns="0" tIns="0" rIns="0" bIns="7200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6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7" y="4671553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95" y="4794416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K:\Change_et_Communication\2017\UNIVERS VISUEL BDDF IT\VF\VFF\Unives Graphique Colos_CubesLes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287" b="18260"/>
          <a:stretch/>
        </p:blipFill>
        <p:spPr bwMode="auto">
          <a:xfrm>
            <a:off x="7683756" y="47625"/>
            <a:ext cx="1163271" cy="7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9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98FC2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563" indent="-182563" algn="l" defTabSz="914400" rtl="0" eaLnBrk="1" latinLnBrk="0" hangingPunct="1">
        <a:spcBef>
          <a:spcPts val="2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2563" algn="l" defTabSz="914400" rtl="0" eaLnBrk="1" latinLnBrk="0" hangingPunct="1">
        <a:spcBef>
          <a:spcPts val="2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2175" indent="-171450" algn="l" defTabSz="914400" rtl="0" eaLnBrk="1" latinLnBrk="0" hangingPunct="1">
        <a:spcBef>
          <a:spcPts val="200"/>
        </a:spcBef>
        <a:buClr>
          <a:schemeClr val="accent3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8888" indent="-182563" algn="l" defTabSz="914400" rtl="0" eaLnBrk="1" latinLnBrk="0" hangingPunct="1">
        <a:spcBef>
          <a:spcPts val="20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12900" indent="-182563" algn="l" defTabSz="914400" rtl="0" eaLnBrk="1" latinLnBrk="0" hangingPunct="1">
        <a:spcBef>
          <a:spcPts val="200"/>
        </a:spcBef>
        <a:buFont typeface="Arial" panose="020B0604020202020204" pitchFamily="34" charset="0"/>
        <a:buChar char="•"/>
        <a:defRPr sz="1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8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Comparatif WEP &amp; Outil CMDB</a:t>
            </a:r>
          </a:p>
        </p:txBody>
      </p:sp>
      <p:sp>
        <p:nvSpPr>
          <p:cNvPr id="15" name="Sous-titr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Webteam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Valmy 2, 09/10/2020</a:t>
            </a:r>
          </a:p>
        </p:txBody>
      </p:sp>
    </p:spTree>
    <p:extLst>
      <p:ext uri="{BB962C8B-B14F-4D97-AF65-F5344CB8AC3E}">
        <p14:creationId xmlns:p14="http://schemas.microsoft.com/office/powerpoint/2010/main" val="168975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Ralph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Faiblesses : 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Ne possède pas de Relation </a:t>
            </a:r>
            <a:r>
              <a:rPr lang="fr-FR" dirty="0" err="1"/>
              <a:t>Map</a:t>
            </a:r>
            <a:r>
              <a:rPr lang="fr-FR" dirty="0"/>
              <a:t> à proprement parler.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C000"/>
                </a:solidFill>
              </a:rPr>
              <a:t>	Spécificités tech :</a:t>
            </a:r>
          </a:p>
          <a:p>
            <a:pPr marL="0" indent="0" algn="ctr"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1"/>
            <a:r>
              <a:rPr lang="fr-FR" dirty="0"/>
              <a:t>MySQL</a:t>
            </a:r>
          </a:p>
          <a:p>
            <a:pPr lvl="1"/>
            <a:r>
              <a:rPr lang="fr-FR" dirty="0"/>
              <a:t>Python 3 (Framework Django)</a:t>
            </a:r>
            <a:r>
              <a:rPr lang="fr-FR" i="1" dirty="0"/>
              <a:t>	 </a:t>
            </a:r>
            <a:endParaRPr lang="fr-FR" sz="8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Ralph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/>
              <a:t>Exemple de rendu graphique des données : </a:t>
            </a: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B7124E-FAAC-49E3-AC3F-7A491A38D6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" y="1210245"/>
            <a:ext cx="6418045" cy="27230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284033" y="3948379"/>
            <a:ext cx="8575934" cy="65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voir les différents types de données : les utilisateurs, les licences etc… ainsi que, dans cet exemple, la répartition des événements survenus selon leurs secteur.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65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Ralph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/>
              <a:t>Exemple de recherche de Licences ou logiciels :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487D66E-6648-4ED5-BD4C-F623C661E2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8" y="576303"/>
            <a:ext cx="7926978" cy="3806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29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Ralph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10" y="903394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Exemple de graphe personnalisable selon les paramètres que l’on lui fournit.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915774-45B0-412B-9C04-BE65B8594CF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8" y="1272940"/>
            <a:ext cx="6589027" cy="3079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29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528706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			</a:t>
            </a:r>
            <a:r>
              <a:rPr lang="fr-FR" dirty="0">
                <a:solidFill>
                  <a:srgbClr val="92D050"/>
                </a:solidFill>
              </a:rPr>
              <a:t>Forces :</a:t>
            </a:r>
          </a:p>
          <a:p>
            <a:pPr marL="0" indent="0">
              <a:buNone/>
            </a:pPr>
            <a:endParaRPr lang="fr-FR" sz="1700" dirty="0">
              <a:solidFill>
                <a:srgbClr val="92D050"/>
              </a:solidFill>
            </a:endParaRPr>
          </a:p>
          <a:p>
            <a:r>
              <a:rPr lang="fr-FR" dirty="0"/>
              <a:t>Permet de répertorier différents types de données (applications, employé, etc.).</a:t>
            </a:r>
          </a:p>
          <a:p>
            <a:r>
              <a:rPr lang="fr-FR" dirty="0"/>
              <a:t>Permet de visualiser l’impact d’un changement (par exemple quelles applications seront touchées par un changement sur un serveur ou d’un OS)</a:t>
            </a:r>
          </a:p>
          <a:p>
            <a:r>
              <a:rPr lang="fr-FR" dirty="0"/>
              <a:t>Assignation de tâches à des employés</a:t>
            </a:r>
          </a:p>
          <a:p>
            <a:r>
              <a:rPr lang="fr-FR" dirty="0"/>
              <a:t>Signaler un incident (logiciel, hardware …)</a:t>
            </a:r>
          </a:p>
          <a:p>
            <a:r>
              <a:rPr lang="fr-FR" dirty="0"/>
              <a:t>Possibilité de modifier les propriétés déjà présentes (ajout de label, catégories …).</a:t>
            </a:r>
          </a:p>
          <a:p>
            <a:r>
              <a:rPr lang="fr-FR" dirty="0"/>
              <a:t>Rendu graphique des évènements propres à un élément</a:t>
            </a:r>
          </a:p>
          <a:p>
            <a:r>
              <a:rPr lang="fr-FR" dirty="0"/>
              <a:t>Possibilité de centraliser toutes les demandes et problèmes hardware et </a:t>
            </a:r>
            <a:r>
              <a:rPr lang="fr-FR" dirty="0" err="1"/>
              <a:t>softwar</a:t>
            </a:r>
            <a:r>
              <a:rPr lang="fr-FR" dirty="0"/>
              <a:t>.</a:t>
            </a:r>
            <a:r>
              <a:rPr lang="fr-FR" i="1" dirty="0"/>
              <a:t>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Faiblesses : 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Ne possède pas de Relation </a:t>
            </a:r>
            <a:r>
              <a:rPr lang="fr-FR" dirty="0" err="1"/>
              <a:t>Map</a:t>
            </a:r>
            <a:r>
              <a:rPr lang="fr-FR" dirty="0"/>
              <a:t> à proprement parler, seulement des graphes d’impact</a:t>
            </a:r>
          </a:p>
          <a:p>
            <a:pPr lvl="1"/>
            <a:r>
              <a:rPr lang="fr-FR" dirty="0"/>
              <a:t>Personnalisation graphique limitée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C000"/>
                </a:solidFill>
              </a:rPr>
              <a:t>Spécificités tech 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Pas besoin de toucher au code (sauf fichier XML dans certains cas) pour réaliser des modifications.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/>
              <a:t>Exemple affichage des propriétés d’une solution applicative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4204971"/>
            <a:ext cx="857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informations liées à un élément sont réparties dans plusieurs onglets.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66E7B9-8CFF-4485-B32C-4A09E7782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04" y="1222825"/>
            <a:ext cx="6537960" cy="298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47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	</a:t>
            </a:r>
            <a:r>
              <a:rPr lang="fr-FR" dirty="0"/>
              <a:t>Exemple analyse d’impact d’un changement 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3706679"/>
            <a:ext cx="85759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peut voir qu’une opération ou un incident sur le serveur 1 entrainerait des répercussions sur 2 bases de données ainsi que 2 applications. Ces deux applications font toutes les deux l’objet d’une demande Utilisateur.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E3D6303-2266-4230-B5A4-1591833582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8" y="1214399"/>
            <a:ext cx="5737380" cy="2555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13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/>
              <a:t>Exemple de graphes de gestion des demandes :</a:t>
            </a:r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3871753"/>
            <a:ext cx="857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Ici on peut voir la répartition des contacts qui ont effectué une demande, en fonction du service auquel ils appartiennent.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2D269F1-8665-4A1E-B75A-A37A23C3AF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5" y="1271747"/>
            <a:ext cx="6255954" cy="253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98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665064" cy="35198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				</a:t>
            </a:r>
            <a:r>
              <a:rPr lang="fr-FR" dirty="0">
                <a:solidFill>
                  <a:srgbClr val="92D050"/>
                </a:solidFill>
              </a:rPr>
              <a:t>Forces :</a:t>
            </a:r>
          </a:p>
          <a:p>
            <a:pPr marL="0" indent="0">
              <a:buNone/>
            </a:pPr>
            <a:endParaRPr lang="fr-FR" sz="1700" dirty="0">
              <a:solidFill>
                <a:srgbClr val="92D050"/>
              </a:solidFill>
            </a:endParaRPr>
          </a:p>
          <a:p>
            <a:r>
              <a:rPr lang="fr-FR" sz="1900" dirty="0"/>
              <a:t>Permet de répertorier différents types de données (applications, employé, etc.)</a:t>
            </a:r>
          </a:p>
          <a:p>
            <a:endParaRPr lang="fr-FR" sz="1900" dirty="0"/>
          </a:p>
          <a:p>
            <a:r>
              <a:rPr lang="fr-FR" sz="1900" dirty="0"/>
              <a:t>Génère des cartes de relations, par exemple, entre une application et les serveurs dont elle est dépendante. (Cf document page 3)</a:t>
            </a:r>
          </a:p>
          <a:p>
            <a:endParaRPr lang="fr-FR" sz="1900" dirty="0"/>
          </a:p>
          <a:p>
            <a:r>
              <a:rPr lang="fr-FR" sz="1900" dirty="0"/>
              <a:t>Permet de visualiser l’impact d’un changement (par exemple quelles applications seront touchées par un changement sur un serveur ou d’un OS)</a:t>
            </a:r>
          </a:p>
          <a:p>
            <a:endParaRPr lang="fr-FR" sz="1900" dirty="0"/>
          </a:p>
          <a:p>
            <a:r>
              <a:rPr lang="fr-FR" sz="1900" dirty="0"/>
              <a:t>Assignation de tâches à des employés.</a:t>
            </a:r>
          </a:p>
          <a:p>
            <a:endParaRPr lang="fr-FR" sz="1900" dirty="0"/>
          </a:p>
          <a:p>
            <a:r>
              <a:rPr lang="fr-FR" sz="1900" dirty="0"/>
              <a:t>Signaler un incident (logiciel, hardware …)</a:t>
            </a:r>
          </a:p>
          <a:p>
            <a:endParaRPr lang="fr-FR" sz="1900" dirty="0"/>
          </a:p>
          <a:p>
            <a:r>
              <a:rPr lang="fr-FR" sz="1900" dirty="0"/>
              <a:t>Possibilité de modifier les propriétés déjà présentes (ajout de label, catégories …)</a:t>
            </a:r>
          </a:p>
          <a:p>
            <a:endParaRPr lang="fr-FR" sz="1900" dirty="0"/>
          </a:p>
          <a:p>
            <a:r>
              <a:rPr lang="fr-FR" sz="1900" dirty="0"/>
              <a:t>Rendu graphique des évènements propres à un logiciel</a:t>
            </a:r>
          </a:p>
          <a:p>
            <a:endParaRPr lang="fr-FR" sz="1900" dirty="0"/>
          </a:p>
          <a:p>
            <a:r>
              <a:rPr lang="fr-FR" sz="1900" dirty="0"/>
              <a:t>Possibilité de centraliser toutes les demandes et problèmes hardware et software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i="1" dirty="0"/>
              <a:t>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8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960120"/>
            <a:ext cx="8460000" cy="3661475"/>
          </a:xfrm>
        </p:spPr>
        <p:txBody>
          <a:bodyPr>
            <a:normAutofit/>
          </a:bodyPr>
          <a:lstStyle/>
          <a:p>
            <a:r>
              <a:rPr lang="fr-FR" dirty="0">
                <a:latin typeface="BNPP Sans" pitchFamily="50" charset="0"/>
              </a:rPr>
              <a:t>Les besoins</a:t>
            </a:r>
          </a:p>
          <a:p>
            <a:r>
              <a:rPr lang="fr-FR" sz="1700" dirty="0">
                <a:latin typeface="BNPP Sans" panose="02000000000000000000" pitchFamily="50" charset="0"/>
              </a:rPr>
              <a:t>Caractéristiques</a:t>
            </a:r>
            <a:r>
              <a:rPr lang="fr-FR" sz="1700" dirty="0"/>
              <a:t> </a:t>
            </a:r>
            <a:r>
              <a:rPr lang="fr-FR" sz="1700" dirty="0">
                <a:latin typeface="BNPP Sans" panose="02000000000000000000" pitchFamily="50" charset="0"/>
              </a:rPr>
              <a:t>de WEP et d’un outil CMDB</a:t>
            </a:r>
          </a:p>
          <a:p>
            <a:pPr lvl="1"/>
            <a:r>
              <a:rPr lang="fr-FR" dirty="0">
                <a:latin typeface="BNPP Sans" pitchFamily="50" charset="0"/>
              </a:rPr>
              <a:t>WEP</a:t>
            </a:r>
          </a:p>
          <a:p>
            <a:pPr lvl="1"/>
            <a:r>
              <a:rPr lang="fr-FR" dirty="0">
                <a:latin typeface="BNPP Sans" pitchFamily="50" charset="0"/>
              </a:rPr>
              <a:t>Outil CMDB</a:t>
            </a:r>
          </a:p>
          <a:p>
            <a:r>
              <a:rPr lang="fr-FR" dirty="0">
                <a:latin typeface="BNPP Sans" pitchFamily="50" charset="0"/>
              </a:rPr>
              <a:t>Comparaison réécriture WEP et Outil CMDB</a:t>
            </a:r>
          </a:p>
          <a:p>
            <a:r>
              <a:rPr lang="fr-FR" sz="1700" dirty="0">
                <a:latin typeface="BNPP Sans" panose="02000000000000000000" pitchFamily="50" charset="0"/>
              </a:rPr>
              <a:t>Outils CMDB les mieux classés et les plus proches des besoins exprimés</a:t>
            </a:r>
          </a:p>
          <a:p>
            <a:pPr lvl="1"/>
            <a:r>
              <a:rPr lang="fr-FR" dirty="0">
                <a:latin typeface="BNPP Sans" pitchFamily="50" charset="0"/>
              </a:rPr>
              <a:t>Ralph 3</a:t>
            </a:r>
          </a:p>
          <a:p>
            <a:pPr lvl="1"/>
            <a:r>
              <a:rPr lang="fr-FR" dirty="0" err="1">
                <a:latin typeface="BNPP Sans" pitchFamily="50" charset="0"/>
              </a:rPr>
              <a:t>iTop</a:t>
            </a:r>
            <a:endParaRPr lang="fr-FR" dirty="0">
              <a:latin typeface="BNPP Sans" pitchFamily="50" charset="0"/>
            </a:endParaRPr>
          </a:p>
          <a:p>
            <a:pPr lvl="1"/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  <a:p>
            <a:pPr marL="0" indent="0">
              <a:buNone/>
            </a:pPr>
            <a:endParaRPr lang="fr-FR" dirty="0">
              <a:latin typeface="BNPP Sans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itchFamily="50" charset="0"/>
              </a:rPr>
              <a:t>Sommaire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  27/11/2017  |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92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665064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Faiblesses :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dirty="0"/>
              <a:t>Pas de graphes d’impact générer lors d’un incident (mais peut être compenser par la Relation </a:t>
            </a:r>
            <a:r>
              <a:rPr lang="fr-FR" dirty="0" err="1"/>
              <a:t>Map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Personnalisation graphique limitée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C000"/>
                </a:solidFill>
              </a:rPr>
              <a:t>Spécificités tech 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PostgreSQL</a:t>
            </a:r>
          </a:p>
          <a:p>
            <a:pPr lvl="1"/>
            <a:r>
              <a:rPr lang="fr-FR" dirty="0"/>
              <a:t>Codé en Java, JavaScript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i="1" dirty="0"/>
              <a:t>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3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  </a:t>
            </a:r>
            <a:r>
              <a:rPr lang="fr-FR" dirty="0"/>
              <a:t>Exemple graphe des Relations d’une application (Relation </a:t>
            </a:r>
            <a:r>
              <a:rPr lang="fr-FR" dirty="0" err="1"/>
              <a:t>Map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3871753"/>
            <a:ext cx="857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Ici on peut voir les différents liens entre une application et les éléments qui lui sont rattachés.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FB2D4C-BC58-41DE-AB94-660C0C807A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0" y="1163053"/>
            <a:ext cx="6535723" cy="2767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84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  </a:t>
            </a:r>
            <a:r>
              <a:rPr lang="fr-FR" dirty="0"/>
              <a:t> Exemple fiche des caractéristiques d’un élément (ici, une application) 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3871753"/>
            <a:ext cx="857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Ici on peut voir les différentes caractéristiques d’une application, réparties dans différents onglets.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15A5C65-3875-4368-B159-9D8BDCFF20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200150"/>
            <a:ext cx="576072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70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 </a:t>
            </a:r>
            <a:r>
              <a:rPr lang="fr-FR" dirty="0" err="1">
                <a:latin typeface="BNPP Sans" pitchFamily="50" charset="0"/>
              </a:rPr>
              <a:t>cmdBuild</a:t>
            </a:r>
            <a:endParaRPr lang="fr-FR" dirty="0">
              <a:latin typeface="BNPP Sans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62" y="891013"/>
            <a:ext cx="8336201" cy="351988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   </a:t>
            </a:r>
            <a:r>
              <a:rPr lang="fr-FR" dirty="0"/>
              <a:t> Exemple de graphes statistiques de divers éléments: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DBC3C-94BF-40FA-A788-B9B5BE2AEC04}"/>
              </a:ext>
            </a:extLst>
          </p:cNvPr>
          <p:cNvSpPr/>
          <p:nvPr/>
        </p:nvSpPr>
        <p:spPr>
          <a:xfrm>
            <a:off x="342578" y="3871753"/>
            <a:ext cx="8575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Ici on peut voir les différents graphiques réalisables en fonction des éléments que l’on a défini dans l’outil.</a:t>
            </a:r>
          </a:p>
        </p:txBody>
      </p:sp>
      <p:pic>
        <p:nvPicPr>
          <p:cNvPr id="9" name="Image 8" descr="https://www.cmdbuild.org/en/documentation/screenshot/bkmmeppehefcncec.png">
            <a:extLst>
              <a:ext uri="{FF2B5EF4-FFF2-40B4-BE49-F238E27FC236}">
                <a16:creationId xmlns:a16="http://schemas.microsoft.com/office/drawing/2014/main" id="{07E02FFA-5AE5-4895-B81B-8902F61ED5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2" y="1215793"/>
            <a:ext cx="6039852" cy="265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20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3EABD4-67D3-45E4-80BF-F4F2EF34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la plus adaptée : utilisation d’une CMDB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Ralph 3</a:t>
            </a:r>
          </a:p>
          <a:p>
            <a:pPr lvl="2"/>
            <a:r>
              <a:rPr lang="fr-FR" dirty="0"/>
              <a:t>Personnalisation rapide</a:t>
            </a:r>
          </a:p>
          <a:p>
            <a:pPr lvl="2"/>
            <a:r>
              <a:rPr lang="fr-FR" dirty="0"/>
              <a:t>Graphes statistiques</a:t>
            </a:r>
          </a:p>
          <a:p>
            <a:pPr marL="720725" lvl="2" indent="0">
              <a:buNone/>
            </a:pPr>
            <a:endParaRPr lang="fr-FR" dirty="0"/>
          </a:p>
          <a:p>
            <a:pPr marL="355600" lvl="1" indent="0">
              <a:buNone/>
            </a:pPr>
            <a:endParaRPr lang="fr-FR" dirty="0"/>
          </a:p>
          <a:p>
            <a:pPr lvl="1"/>
            <a:r>
              <a:rPr lang="fr-FR" dirty="0" err="1"/>
              <a:t>cmdBuild</a:t>
            </a:r>
            <a:endParaRPr lang="fr-FR" dirty="0"/>
          </a:p>
          <a:p>
            <a:pPr lvl="2"/>
            <a:r>
              <a:rPr lang="fr-FR" dirty="0"/>
              <a:t>Relations </a:t>
            </a:r>
            <a:r>
              <a:rPr lang="fr-FR" dirty="0" err="1"/>
              <a:t>map</a:t>
            </a:r>
            <a:r>
              <a:rPr lang="fr-FR" dirty="0"/>
              <a:t> permettant de voir clairement les dépendances d’une app</a:t>
            </a:r>
          </a:p>
          <a:p>
            <a:pPr lvl="2"/>
            <a:r>
              <a:rPr lang="fr-FR" dirty="0"/>
              <a:t>Graphes statistiques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marL="720725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D8DA6BB-6C18-4478-AC47-C7CD3B8D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E7C60-8D6B-47A8-9CA0-D5267BA0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118ED-3E59-4714-9C87-BB394170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Livret d’accueil WEBTEAM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8547A-98D3-4991-B074-C74F6C1F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6D83F-588A-4953-9ED1-10DAF73BAC00}"/>
              </a:ext>
            </a:extLst>
          </p:cNvPr>
          <p:cNvSpPr txBox="1"/>
          <p:nvPr/>
        </p:nvSpPr>
        <p:spPr>
          <a:xfrm>
            <a:off x="411624" y="3798466"/>
            <a:ext cx="5781928" cy="1065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accent4"/>
                </a:solidFill>
              </a:rPr>
              <a:t>Prochaine étape possible : installer et tester les deux CMDB en local.</a:t>
            </a:r>
          </a:p>
        </p:txBody>
      </p:sp>
    </p:spTree>
    <p:extLst>
      <p:ext uri="{BB962C8B-B14F-4D97-AF65-F5344CB8AC3E}">
        <p14:creationId xmlns:p14="http://schemas.microsoft.com/office/powerpoint/2010/main" val="1970250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CEDC553-BC64-415D-8A56-CFFC1F27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ServiceNOW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3B2E7-81E5-4398-9E7B-691FB2D4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104238-895D-4C9E-BA3A-9311EF57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Livret d’accueil WEBTEAM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2C3FE-C7F5-4B7A-BEB6-F66E6ED0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7833AB-24EF-43BB-9D68-9C9BC550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DevOps :</a:t>
            </a:r>
          </a:p>
        </p:txBody>
      </p:sp>
      <p:pic>
        <p:nvPicPr>
          <p:cNvPr id="1028" name="Picture 4" descr="Repeat DevOps success with toolchain insights">
            <a:extLst>
              <a:ext uri="{FF2B5EF4-FFF2-40B4-BE49-F238E27FC236}">
                <a16:creationId xmlns:a16="http://schemas.microsoft.com/office/drawing/2014/main" id="{48DDB00D-F58A-4767-B0AF-93808A56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14" y="1886396"/>
            <a:ext cx="4006099" cy="225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ck and automate change management">
            <a:extLst>
              <a:ext uri="{FF2B5EF4-FFF2-40B4-BE49-F238E27FC236}">
                <a16:creationId xmlns:a16="http://schemas.microsoft.com/office/drawing/2014/main" id="{C7F844DD-72D2-47EF-B47C-5115305D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9" y="1766406"/>
            <a:ext cx="4006101" cy="22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90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1AAAC2F-E2CC-472C-9E60-5438851B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C7FE3-BE32-41FA-84F1-28E0F7B7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2C5AE-1F6E-4AB9-9740-AEA79D0B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Livret d’accueil WEBTEAM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19C2D-B893-4C50-9AA2-D105952E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pic>
        <p:nvPicPr>
          <p:cNvPr id="2050" name="Picture 2" descr="Powerful visualization to understand CI relationships">
            <a:extLst>
              <a:ext uri="{FF2B5EF4-FFF2-40B4-BE49-F238E27FC236}">
                <a16:creationId xmlns:a16="http://schemas.microsoft.com/office/drawing/2014/main" id="{71071D7F-A1F1-4F99-95F8-36875F6AD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29" y="748512"/>
            <a:ext cx="4710864" cy="26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 acquisition tools populate CI data easily ">
            <a:extLst>
              <a:ext uri="{FF2B5EF4-FFF2-40B4-BE49-F238E27FC236}">
                <a16:creationId xmlns:a16="http://schemas.microsoft.com/office/drawing/2014/main" id="{51C25BB6-951C-4CF5-8A93-C0695C75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8" y="705646"/>
            <a:ext cx="4863278" cy="27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BNPP Sans" pitchFamily="50" charset="0"/>
            </a:endParaRPr>
          </a:p>
          <a:p>
            <a:endParaRPr lang="fr-FR" dirty="0">
              <a:latin typeface="BNPP Sans" pitchFamily="50" charset="0"/>
            </a:endParaRPr>
          </a:p>
          <a:p>
            <a:pPr lvl="1"/>
            <a:r>
              <a:rPr lang="fr-FR" dirty="0"/>
              <a:t>Répertorier toutes les applications WEBTEAM</a:t>
            </a:r>
          </a:p>
          <a:p>
            <a:pPr lvl="1"/>
            <a:r>
              <a:rPr lang="fr-FR" dirty="0"/>
              <a:t>Présenter toutes les dépendances et propriétés des applications (flux cft, serveurs, batch) de façon claire et rapide</a:t>
            </a:r>
          </a:p>
          <a:p>
            <a:pPr lvl="1"/>
            <a:r>
              <a:rPr lang="fr-FR" dirty="0"/>
              <a:t>Pouvoir ajouter et/ou supprimer des éléments (des applications, serveurs, batch …) du répertoire</a:t>
            </a:r>
          </a:p>
          <a:p>
            <a:pPr lvl="1"/>
            <a:r>
              <a:rPr lang="fr-FR" dirty="0"/>
              <a:t>Pouvoir consulter les informations relatives à l’application telles que le responsable de l’application, le statut de l’application, ou encore l’URL de production</a:t>
            </a:r>
          </a:p>
          <a:p>
            <a:pPr lvl="1"/>
            <a:r>
              <a:rPr lang="fr-FR" dirty="0"/>
              <a:t>Savoir si un logiciel est actuellement hors-services ou à un problème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itchFamily="50" charset="0"/>
              </a:rPr>
              <a:t>Besoins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4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anose="02000000000000000000" pitchFamily="50" charset="0"/>
              </a:rPr>
              <a:t>Caractéristiques</a:t>
            </a:r>
            <a:r>
              <a:rPr lang="fr-FR" dirty="0"/>
              <a:t> </a:t>
            </a:r>
            <a:r>
              <a:rPr lang="fr-FR" dirty="0">
                <a:latin typeface="BNPP Sans" panose="02000000000000000000" pitchFamily="50" charset="0"/>
              </a:rPr>
              <a:t>de WEP et d’un outil CMDB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63794" y="930443"/>
            <a:ext cx="8416411" cy="3465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                                     		WEP 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Répertorie les applications WEBTEAM avec leurs différentes caractéristiques </a:t>
            </a:r>
          </a:p>
          <a:p>
            <a:pPr lvl="0"/>
            <a:r>
              <a:rPr lang="fr-FR" dirty="0"/>
              <a:t>Liste des applications</a:t>
            </a:r>
          </a:p>
          <a:p>
            <a:pPr lvl="0"/>
            <a:r>
              <a:rPr lang="fr-FR" dirty="0"/>
              <a:t>Listes des Serveurs</a:t>
            </a:r>
          </a:p>
          <a:p>
            <a:pPr lvl="0"/>
            <a:r>
              <a:rPr lang="fr-FR" dirty="0"/>
              <a:t>Listes des flux CFT</a:t>
            </a:r>
          </a:p>
          <a:p>
            <a:pPr lvl="0"/>
            <a:r>
              <a:rPr lang="fr-FR" dirty="0"/>
              <a:t>Listes des utilisateurs</a:t>
            </a:r>
          </a:p>
          <a:p>
            <a:pPr lvl="0"/>
            <a:r>
              <a:rPr lang="fr-FR" dirty="0"/>
              <a:t>Listes des Batch</a:t>
            </a:r>
          </a:p>
          <a:p>
            <a:pPr lvl="0"/>
            <a:r>
              <a:rPr lang="fr-FR" dirty="0"/>
              <a:t>Liste des responsables d’applications</a:t>
            </a:r>
          </a:p>
          <a:p>
            <a:pPr lvl="0"/>
            <a:r>
              <a:rPr lang="fr-FR" dirty="0"/>
              <a:t>Les dépendances d’une app (flux cft, batch …)</a:t>
            </a:r>
          </a:p>
          <a:p>
            <a:pPr lvl="0"/>
            <a:r>
              <a:rPr lang="fr-FR" dirty="0"/>
              <a:t>Les actualités (?)</a:t>
            </a:r>
          </a:p>
          <a:p>
            <a:pPr lvl="0"/>
            <a:r>
              <a:rPr lang="fr-FR" dirty="0"/>
              <a:t>Des informations diverses sur les contacts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anose="02000000000000000000" pitchFamily="50" charset="0"/>
              </a:rPr>
              <a:t>Caractéristiques</a:t>
            </a:r>
            <a:r>
              <a:rPr lang="fr-FR" dirty="0"/>
              <a:t> </a:t>
            </a:r>
            <a:r>
              <a:rPr lang="fr-FR" dirty="0">
                <a:latin typeface="BNPP Sans" panose="02000000000000000000" pitchFamily="50" charset="0"/>
              </a:rPr>
              <a:t>de WEP et d’un outil CMDB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63794" y="930443"/>
            <a:ext cx="8416411" cy="3465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                                     		Outil CMDB 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 de répertorier différents types de données (applications, employé, etc.).</a:t>
            </a:r>
          </a:p>
          <a:p>
            <a:endParaRPr lang="fr-FR" dirty="0"/>
          </a:p>
          <a:p>
            <a:r>
              <a:rPr lang="fr-FR" dirty="0"/>
              <a:t>Centralise toutes les informations et demandes liés aux applications (et éventuellement serveurs).</a:t>
            </a:r>
          </a:p>
          <a:p>
            <a:endParaRPr lang="fr-FR" dirty="0"/>
          </a:p>
          <a:p>
            <a:r>
              <a:rPr lang="fr-FR" dirty="0"/>
              <a:t>Génère des cartes de relations, par exemple, entre une application et les serveurs dont elle est dépendante. (Cf document page 3)</a:t>
            </a:r>
          </a:p>
          <a:p>
            <a:endParaRPr lang="fr-FR" dirty="0"/>
          </a:p>
          <a:p>
            <a:r>
              <a:rPr lang="fr-FR" dirty="0"/>
              <a:t>Permet de mieux visualiser l’impact d’un changement ou d’un incident (par exemple quelles applications seront touchées par le changement d’un serveur ou d’un OS).</a:t>
            </a:r>
          </a:p>
          <a:p>
            <a:endParaRPr lang="fr-FR" dirty="0"/>
          </a:p>
          <a:p>
            <a:r>
              <a:rPr lang="fr-FR" dirty="0"/>
              <a:t>Associe, la majeure partie du temps, un système de gestion de demandes utilisateurs vis-à-vis d’un élément.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anose="02000000000000000000" pitchFamily="50" charset="0"/>
              </a:rPr>
              <a:t>Caractéristiques</a:t>
            </a:r>
            <a:r>
              <a:rPr lang="fr-FR" dirty="0"/>
              <a:t> </a:t>
            </a:r>
            <a:r>
              <a:rPr lang="fr-FR" dirty="0">
                <a:latin typeface="BNPP Sans" panose="02000000000000000000" pitchFamily="50" charset="0"/>
              </a:rPr>
              <a:t>de WEP et d’un outil CMDB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63794" y="930443"/>
            <a:ext cx="8416411" cy="346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WEP, dans son état actuel, peut donc déjà être considéré comme un outil CMDB auquel ils manquent plusieurs éléments comparés à ceux présents sur le web 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Des rendus graphiques pour les relations entres les divers éléments (Applications, Serveurs, Batch, flux CFT)</a:t>
            </a:r>
          </a:p>
          <a:p>
            <a:pPr lvl="1"/>
            <a:r>
              <a:rPr lang="fr-FR" dirty="0"/>
              <a:t>Un système de gestion de demandes utilisateurs</a:t>
            </a:r>
          </a:p>
          <a:p>
            <a:pPr lvl="1"/>
            <a:r>
              <a:rPr lang="fr-FR" dirty="0"/>
              <a:t>Signalement de problèmes sur une application ou un serveur</a:t>
            </a: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3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NPP Sans" panose="02000000000000000000" pitchFamily="50" charset="0"/>
              </a:rPr>
              <a:t>Caractéristiques</a:t>
            </a:r>
            <a:r>
              <a:rPr lang="fr-FR" dirty="0"/>
              <a:t> </a:t>
            </a:r>
            <a:r>
              <a:rPr lang="fr-FR" dirty="0">
                <a:latin typeface="BNPP Sans" panose="02000000000000000000" pitchFamily="50" charset="0"/>
              </a:rPr>
              <a:t>de WEP et d’un outil CMDB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Livret d’accueil WEBTEAM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" name="Espace réservé du contenu 1"/>
          <p:cNvSpPr>
            <a:spLocks noGrp="1"/>
          </p:cNvSpPr>
          <p:nvPr>
            <p:ph idx="1"/>
          </p:nvPr>
        </p:nvSpPr>
        <p:spPr>
          <a:xfrm>
            <a:off x="363794" y="922421"/>
            <a:ext cx="3885863" cy="3505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                  </a:t>
            </a:r>
            <a:r>
              <a:rPr lang="fr-FR" sz="1400" b="1" dirty="0"/>
              <a:t>Réécriture de WEP</a:t>
            </a: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500" i="1" dirty="0"/>
              <a:t>Temps de développement (test, </a:t>
            </a:r>
            <a:r>
              <a:rPr lang="fr-FR" sz="1500" i="1" dirty="0" err="1"/>
              <a:t>debugging</a:t>
            </a:r>
            <a:r>
              <a:rPr lang="fr-FR" sz="1500" i="1" dirty="0"/>
              <a:t>…) </a:t>
            </a:r>
          </a:p>
          <a:p>
            <a:pPr marL="0" indent="0">
              <a:buNone/>
            </a:pPr>
            <a:r>
              <a:rPr lang="fr-FR" sz="1500" i="1" dirty="0"/>
              <a:t>		</a:t>
            </a:r>
          </a:p>
          <a:p>
            <a:r>
              <a:rPr lang="fr-FR" sz="1500" i="1" dirty="0"/>
              <a:t>Plusieurs fonctionnalités à repenser et ajouter</a:t>
            </a:r>
          </a:p>
          <a:p>
            <a:pPr marL="0" indent="0">
              <a:buNone/>
            </a:pPr>
            <a:r>
              <a:rPr lang="fr-FR" sz="1500" i="1" dirty="0"/>
              <a:t>	                    </a:t>
            </a:r>
          </a:p>
          <a:p>
            <a:r>
              <a:rPr lang="fr-FR" sz="1500" i="1" dirty="0"/>
              <a:t>Pas de licence à payer					      </a:t>
            </a:r>
          </a:p>
          <a:p>
            <a:r>
              <a:rPr lang="fr-FR" sz="1500" i="1"/>
              <a:t>Plusieurs modifications </a:t>
            </a:r>
            <a:r>
              <a:rPr lang="fr-FR" sz="1500" i="1" dirty="0"/>
              <a:t>à apporter au niveau du code si on veut modifier la structure des éléments ou ajouter une nouvelle catégorie d’information dont plusieurs éléments dépendent                                                                              </a:t>
            </a:r>
            <a:r>
              <a:rPr lang="fr-FR" i="1" dirty="0"/>
              <a:t>	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67A4B6-0927-4A41-AA34-C7B6C709A75A}"/>
              </a:ext>
            </a:extLst>
          </p:cNvPr>
          <p:cNvSpPr txBox="1"/>
          <p:nvPr/>
        </p:nvSpPr>
        <p:spPr>
          <a:xfrm>
            <a:off x="5141495" y="1243263"/>
            <a:ext cx="3408273" cy="2935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81B2AC3F-7237-472B-8FD4-72DFE42B0F75}"/>
              </a:ext>
            </a:extLst>
          </p:cNvPr>
          <p:cNvSpPr txBox="1">
            <a:spLocks/>
          </p:cNvSpPr>
          <p:nvPr/>
        </p:nvSpPr>
        <p:spPr>
          <a:xfrm>
            <a:off x="4708115" y="982619"/>
            <a:ext cx="3807152" cy="35052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77500" lnSpcReduction="20000"/>
          </a:bodyPr>
          <a:lstStyle>
            <a:lvl1pPr marL="182563" indent="-182563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82563" algn="l" defTabSz="914400" rtl="0" eaLnBrk="1" latinLnBrk="0" hangingPunct="1">
              <a:spcBef>
                <a:spcPts val="200"/>
              </a:spcBef>
              <a:buClr>
                <a:schemeClr val="accent5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2175" indent="-171450" algn="l" defTabSz="914400" rtl="0" eaLnBrk="1" latinLnBrk="0" hangingPunct="1">
              <a:spcBef>
                <a:spcPts val="200"/>
              </a:spcBef>
              <a:buClr>
                <a:srgbClr val="298FC2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298FC2"/>
                </a:solidFill>
                <a:latin typeface="+mn-lt"/>
                <a:ea typeface="+mn-ea"/>
                <a:cs typeface="+mn-cs"/>
              </a:defRPr>
            </a:lvl3pPr>
            <a:lvl4pPr marL="1258888" indent="-182563" algn="l" defTabSz="914400" rtl="0" eaLnBrk="1" latinLnBrk="0" hangingPunct="1">
              <a:spcBef>
                <a:spcPts val="2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            	  </a:t>
            </a:r>
            <a:r>
              <a:rPr lang="fr-FR" b="1" dirty="0"/>
              <a:t>Outil CMDB</a:t>
            </a:r>
            <a:r>
              <a:rPr lang="fr-FR" dirty="0"/>
              <a:t> 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r>
              <a:rPr lang="fr-FR" dirty="0"/>
              <a:t>Outil déjà prêt proposant une base pour la structure des données</a:t>
            </a:r>
          </a:p>
          <a:p>
            <a:pPr marL="0" indent="0">
              <a:buNone/>
            </a:pPr>
            <a:endParaRPr lang="fr-FR" i="1" dirty="0"/>
          </a:p>
          <a:p>
            <a:r>
              <a:rPr lang="fr-FR" dirty="0"/>
              <a:t>Nombreuses fonctionnalités déjà incluses</a:t>
            </a:r>
            <a:r>
              <a:rPr lang="fr-FR" i="1" dirty="0"/>
              <a:t>	  </a:t>
            </a:r>
          </a:p>
          <a:p>
            <a:pPr marL="0" indent="0">
              <a:buNone/>
            </a:pPr>
            <a:r>
              <a:rPr lang="fr-FR" i="1" dirty="0"/>
              <a:t>                  </a:t>
            </a:r>
          </a:p>
          <a:p>
            <a:r>
              <a:rPr lang="fr-FR" dirty="0"/>
              <a:t>Des rendus statistiques plus clairs et plus visuels</a:t>
            </a:r>
            <a:endParaRPr lang="fr-FR" i="1" dirty="0"/>
          </a:p>
          <a:p>
            <a:endParaRPr lang="fr-FR" i="1" dirty="0"/>
          </a:p>
          <a:p>
            <a:r>
              <a:rPr lang="fr-FR" dirty="0"/>
              <a:t>Rapidement modifiable si l’on souhaite ajouter une nouvelle catégorie d’information.</a:t>
            </a:r>
          </a:p>
          <a:p>
            <a:pPr marL="0" indent="0">
              <a:buNone/>
            </a:pPr>
            <a:r>
              <a:rPr lang="fr-FR" i="1" dirty="0"/>
              <a:t>		      </a:t>
            </a:r>
          </a:p>
          <a:p>
            <a:r>
              <a:rPr lang="fr-FR" dirty="0"/>
              <a:t>Possible coût de la licence</a:t>
            </a:r>
          </a:p>
          <a:p>
            <a:endParaRPr lang="fr-FR" dirty="0"/>
          </a:p>
          <a:p>
            <a:r>
              <a:rPr lang="fr-FR" dirty="0"/>
              <a:t>Nombreux graphiques qui permettent de voir plus facilement le nombre de problèmes liés à une app</a:t>
            </a:r>
            <a:r>
              <a:rPr lang="fr-FR" i="1" dirty="0"/>
              <a:t>	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9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53D383-4995-4A22-9B64-52880DD3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26" y="1093217"/>
            <a:ext cx="8460000" cy="3456000"/>
          </a:xfrm>
        </p:spPr>
        <p:txBody>
          <a:bodyPr/>
          <a:lstStyle/>
          <a:p>
            <a:r>
              <a:rPr lang="fr-FR" dirty="0"/>
              <a:t>Open Source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E135FB9-F2D4-428D-B236-12A900A2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BNPP Sans" panose="02000000000000000000" pitchFamily="50" charset="0"/>
              </a:rPr>
              <a:t>Outils CMDB les mieux classés et les plus proches des besoins exprimés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C690-F4E3-4174-9AE4-D07A7A21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27/11/2017  |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ECB9B-6D9A-4AE7-8EC9-BEE5077F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Livret d’accueil WEBTEAM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286B9-4F4D-48F9-912C-CB9B9D5E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C52DEB-AA41-45CE-B00B-31355281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90" y="2057400"/>
            <a:ext cx="2543175" cy="10287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BACCDA-B2BE-4E71-94DD-0A428745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8" y="2057400"/>
            <a:ext cx="2037646" cy="9602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40139A-B53E-4AE8-9CF6-D97C3106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508" y="2151146"/>
            <a:ext cx="2615392" cy="8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2578" y="170764"/>
            <a:ext cx="7560000" cy="655404"/>
          </a:xfrm>
        </p:spPr>
        <p:txBody>
          <a:bodyPr/>
          <a:lstStyle/>
          <a:p>
            <a:r>
              <a:rPr lang="fr-FR" dirty="0">
                <a:latin typeface="BNPP Sans" pitchFamily="50" charset="0"/>
              </a:rPr>
              <a:t>Ralph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C751A5B7-2D67-4371-8D16-E38D8B1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906379"/>
            <a:ext cx="8336201" cy="35198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				</a:t>
            </a:r>
            <a:r>
              <a:rPr lang="fr-FR" dirty="0">
                <a:solidFill>
                  <a:srgbClr val="92D050"/>
                </a:solidFill>
              </a:rPr>
              <a:t>Forces :</a:t>
            </a:r>
          </a:p>
          <a:p>
            <a:pPr marL="0" indent="0">
              <a:buNone/>
            </a:pPr>
            <a:endParaRPr lang="fr-FR" sz="1700" dirty="0">
              <a:solidFill>
                <a:srgbClr val="92D05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de répertorier différents types de données (applications, employé, etc.)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des historiques de modifications apportées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Personnalisation graphique possible et simple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Proche de ce que fait WEP tout en ajoutant des fonctionnalités graphiques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l’ajout de nombreuses catégories de données à stocker rapidement (matériel, membres)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Signaler un changement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Génération de rapport (par exemple l’ensemble des logiciels qui ont un bug signalé)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Assignation de tâches à des employés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Signaler un incident (logiciel, hardware …)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Possibilité de modifier les propriétés déjà présentes (ajout de label, catégories …)</a:t>
            </a:r>
            <a:r>
              <a:rPr lang="fr-FR" i="1" dirty="0"/>
              <a:t>	 </a:t>
            </a:r>
            <a:endParaRPr lang="fr-FR" sz="10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  <a:p>
            <a:pPr marL="0" indent="0">
              <a:buNone/>
            </a:pPr>
            <a:endParaRPr lang="fr-FR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26692"/>
      </p:ext>
    </p:extLst>
  </p:cSld>
  <p:clrMapOvr>
    <a:masterClrMapping/>
  </p:clrMapOvr>
</p:sld>
</file>

<file path=ppt/theme/theme1.xml><?xml version="1.0" encoding="utf-8"?>
<a:theme xmlns:a="http://schemas.openxmlformats.org/drawingml/2006/main" name="BNP_GENERIQUE_v2">
  <a:themeElements>
    <a:clrScheme name="Personnalisé 7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008C95"/>
      </a:accent2>
      <a:accent3>
        <a:srgbClr val="298FC2"/>
      </a:accent3>
      <a:accent4>
        <a:srgbClr val="D45D00"/>
      </a:accent4>
      <a:accent5>
        <a:srgbClr val="DA1884"/>
      </a:accent5>
      <a:accent6>
        <a:srgbClr val="702082"/>
      </a:accent6>
      <a:hlink>
        <a:srgbClr val="079998"/>
      </a:hlink>
      <a:folHlink>
        <a:srgbClr val="00B05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4D2E1CDB601409D3ECEDF95FCA599" ma:contentTypeVersion="1" ma:contentTypeDescription="Create a new document." ma:contentTypeScope="" ma:versionID="3c11cf1ecb2165f5a94d19aa84bbdcd0">
  <xsd:schema xmlns:xsd="http://www.w3.org/2001/XMLSchema" xmlns:xs="http://www.w3.org/2001/XMLSchema" xmlns:p="http://schemas.microsoft.com/office/2006/metadata/properties" xmlns:ns2="f84b9a25-d18f-48ff-862f-cf95a149e160" targetNamespace="http://schemas.microsoft.com/office/2006/metadata/properties" ma:root="true" ma:fieldsID="84b1a939d91ecd361c5ff3c36ec94ce8" ns2:_="">
    <xsd:import namespace="f84b9a25-d18f-48ff-862f-cf95a149e16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b9a25-d18f-48ff-862f-cf95a149e16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84b9a25-d18f-48ff-862f-cf95a149e160">YYXKMUW4NW2Q-1725645868-4</_dlc_DocId>
    <_dlc_DocIdUrl xmlns="f84b9a25-d18f-48ff-862f-cf95a149e160">
      <Url>https://weshare.group.echonet/sites/Webteam/_layouts/15/DocIdRedir.aspx?ID=YYXKMUW4NW2Q-1725645868-4</Url>
      <Description>YYXKMUW4NW2Q-1725645868-4</Description>
    </_dlc_DocIdUrl>
  </documentManagement>
</p:properties>
</file>

<file path=customXml/itemProps1.xml><?xml version="1.0" encoding="utf-8"?>
<ds:datastoreItem xmlns:ds="http://schemas.openxmlformats.org/officeDocument/2006/customXml" ds:itemID="{DB5DE60C-54F2-47D0-B41B-08C2D9770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C27D1A-96F4-4A0C-AE96-E8A3EE3CBD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b9a25-d18f-48ff-862f-cf95a149e1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25A639-E786-4AA9-BDA1-47B4D7D3B4E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AED2063-4494-4505-842F-ADC3142D656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f84b9a25-d18f-48ff-862f-cf95a149e1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BNP_GENERIQUE_v2</Template>
  <TotalTime>1439</TotalTime>
  <Words>632</Words>
  <Application>Microsoft Office PowerPoint</Application>
  <PresentationFormat>Affichage à l'écran (16:9)</PresentationFormat>
  <Paragraphs>286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BNPP Sans</vt:lpstr>
      <vt:lpstr>Calibri</vt:lpstr>
      <vt:lpstr>Calibri Light</vt:lpstr>
      <vt:lpstr>Wingdings</vt:lpstr>
      <vt:lpstr>BNP_GENERIQUE_v2</vt:lpstr>
      <vt:lpstr>Conception personnalisée</vt:lpstr>
      <vt:lpstr>Comparatif WEP &amp; Outil CMDB</vt:lpstr>
      <vt:lpstr>Sommaire</vt:lpstr>
      <vt:lpstr>Besoins </vt:lpstr>
      <vt:lpstr>Caractéristiques de WEP et d’un outil CMDB</vt:lpstr>
      <vt:lpstr>Caractéristiques de WEP et d’un outil CMDB</vt:lpstr>
      <vt:lpstr>Caractéristiques de WEP et d’un outil CMDB</vt:lpstr>
      <vt:lpstr>Caractéristiques de WEP et d’un outil CMDB</vt:lpstr>
      <vt:lpstr>Outils CMDB les mieux classés et les plus proches des besoins exprimés</vt:lpstr>
      <vt:lpstr>Ralph 3</vt:lpstr>
      <vt:lpstr>Ralph 3</vt:lpstr>
      <vt:lpstr>Ralph 3</vt:lpstr>
      <vt:lpstr>Ralph 3</vt:lpstr>
      <vt:lpstr>Ralph 3</vt:lpstr>
      <vt:lpstr>iTop</vt:lpstr>
      <vt:lpstr>iTop</vt:lpstr>
      <vt:lpstr> iTop</vt:lpstr>
      <vt:lpstr> iTop</vt:lpstr>
      <vt:lpstr> iTop</vt:lpstr>
      <vt:lpstr>cmdBuild</vt:lpstr>
      <vt:lpstr>cmdBuild</vt:lpstr>
      <vt:lpstr> cmdBuild</vt:lpstr>
      <vt:lpstr> cmdBuild</vt:lpstr>
      <vt:lpstr> cmdBuild</vt:lpstr>
      <vt:lpstr>Conclusion</vt:lpstr>
      <vt:lpstr>ServiceNOW</vt:lpstr>
      <vt:lpstr>Relations Map</vt:lpstr>
    </vt:vector>
  </TitlesOfParts>
  <Manager>BNP</Manager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BNP</dc:subject>
  <dc:creator>313939</dc:creator>
  <cp:lastModifiedBy>Yvan CIPRANIC</cp:lastModifiedBy>
  <cp:revision>123</cp:revision>
  <cp:lastPrinted>2016-04-14T08:21:23Z</cp:lastPrinted>
  <dcterms:created xsi:type="dcterms:W3CDTF">2016-02-01T14:17:35Z</dcterms:created>
  <dcterms:modified xsi:type="dcterms:W3CDTF">2020-11-24T13:09:38Z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0x0101001FB4D2E1CDB601409D3ECEDF95FCA599</vt:lpwstr>
  </property>
  <property fmtid="{D5CDD505-2E9C-101B-9397-08002B2CF9AE}" pid="3" name="_dlc_DocIdItemGuid">
    <vt:lpwstr>d61fb198-5592-4315-a8e0-c0c57d9251e3</vt:lpwstr>
  </property>
  <property fmtid="{D5CDD505-2E9C-101B-9397-08002B2CF9AE}" pid="4" name="MSIP_Label_8ffbc0b8-e97b-47d1-beac-cb0955d66f3b_Enabled">
    <vt:lpwstr>true</vt:lpwstr>
  </property>
  <property fmtid="{D5CDD505-2E9C-101B-9397-08002B2CF9AE}" pid="5" name="MSIP_Label_8ffbc0b8-e97b-47d1-beac-cb0955d66f3b_SetDate">
    <vt:lpwstr>2020-07-20T09:06:53Z</vt:lpwstr>
  </property>
  <property fmtid="{D5CDD505-2E9C-101B-9397-08002B2CF9AE}" pid="6" name="MSIP_Label_8ffbc0b8-e97b-47d1-beac-cb0955d66f3b_Method">
    <vt:lpwstr>Standard</vt:lpwstr>
  </property>
  <property fmtid="{D5CDD505-2E9C-101B-9397-08002B2CF9AE}" pid="7" name="MSIP_Label_8ffbc0b8-e97b-47d1-beac-cb0955d66f3b_Name">
    <vt:lpwstr>8ffbc0b8-e97b-47d1-beac-cb0955d66f3b</vt:lpwstr>
  </property>
  <property fmtid="{D5CDD505-2E9C-101B-9397-08002B2CF9AE}" pid="8" name="MSIP_Label_8ffbc0b8-e97b-47d1-beac-cb0955d66f3b_SiteId">
    <vt:lpwstr>614f9c25-bffa-42c7-86d8-964101f55fa2</vt:lpwstr>
  </property>
  <property fmtid="{D5CDD505-2E9C-101B-9397-08002B2CF9AE}" pid="9" name="MSIP_Label_8ffbc0b8-e97b-47d1-beac-cb0955d66f3b_ActionId">
    <vt:lpwstr>fb0e7980-a045-4e2d-8668-0000c6028b80</vt:lpwstr>
  </property>
  <property fmtid="{D5CDD505-2E9C-101B-9397-08002B2CF9AE}" pid="10" name="MSIP_Label_8ffbc0b8-e97b-47d1-beac-cb0955d66f3b_ContentBits">
    <vt:lpwstr>2</vt:lpwstr>
  </property>
</Properties>
</file>