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80" r:id="rId4"/>
    <p:sldId id="269" r:id="rId5"/>
    <p:sldId id="265" r:id="rId6"/>
    <p:sldId id="263" r:id="rId7"/>
    <p:sldId id="281" r:id="rId8"/>
    <p:sldId id="271" r:id="rId9"/>
    <p:sldId id="261" r:id="rId10"/>
    <p:sldId id="273" r:id="rId11"/>
    <p:sldId id="276" r:id="rId12"/>
    <p:sldId id="278" r:id="rId13"/>
    <p:sldId id="264" r:id="rId14"/>
    <p:sldId id="266" r:id="rId15"/>
    <p:sldId id="275" r:id="rId16"/>
    <p:sldId id="277" r:id="rId17"/>
    <p:sldId id="279" r:id="rId18"/>
    <p:sldId id="28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7AD1E-0AB5-3997-5C2F-F41C469CFDD1}" v="255" dt="2021-06-30T12:47:59.405"/>
    <p1510:client id="{5F1EF5F9-2D9E-A0CF-B413-1F217D0061E1}" v="363" dt="2021-06-30T14:12:48.854"/>
    <p1510:client id="{89265C1F-70CF-3B92-31D2-F50C515B45D2}" v="309" dt="2021-06-30T12:57:58.142"/>
    <p1510:client id="{970F6879-B894-E5B5-4AB9-AF3AFF49036B}" v="13" dt="2021-06-28T12:52:23.693"/>
    <p1510:client id="{CD3CC8FF-B616-607D-F3CE-27B229FEDE31}" v="9" dt="2021-06-28T13:07:40.948"/>
    <p1510:client id="{D0B50EC1-4A33-7824-A326-B3B1CF1A8A3E}" v="65" dt="2021-06-30T15:09:11.436"/>
    <p1510:client id="{EAEDCDF2-8F88-4EDE-B965-95C811D4ED9C}" v="140" dt="2021-06-28T12:47:05.642"/>
    <p1510:client id="{EAFC2D13-0CC9-1DEA-7467-6AA832C6753A}" v="1895" dt="2021-06-30T08:49:46.271"/>
    <p1510:client id="{FF5E7777-7D93-9C44-CEB5-46E8477A530B}" v="195" dt="2021-06-30T09:47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260499"/>
            <a:ext cx="3478866" cy="71657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410" y="3128441"/>
            <a:ext cx="6961571" cy="2719891"/>
          </a:xfrm>
        </p:spPr>
        <p:txBody>
          <a:bodyPr anchor="b">
            <a:normAutofit fontScale="90000"/>
          </a:bodyPr>
          <a:lstStyle/>
          <a:p>
            <a:r>
              <a:rPr lang="fr-FR" sz="4000" dirty="0">
                <a:latin typeface="Arial Black"/>
                <a:ea typeface="+mj-lt"/>
                <a:cs typeface="+mj-lt"/>
              </a:rPr>
              <a:t>Soutenance de fin d’année</a:t>
            </a:r>
            <a:br>
              <a:rPr lang="fr-FR" sz="4000" dirty="0">
                <a:latin typeface="Arial Black"/>
                <a:ea typeface="+mj-lt"/>
                <a:cs typeface="+mj-lt"/>
              </a:rPr>
            </a:br>
            <a:br>
              <a:rPr lang="fr-FR" sz="4000" dirty="0">
                <a:latin typeface="Arial Black"/>
                <a:ea typeface="+mj-lt"/>
                <a:cs typeface="+mj-lt"/>
              </a:rPr>
            </a:br>
            <a:r>
              <a:rPr lang="fr-FR" sz="4000" dirty="0">
                <a:latin typeface="Calibri"/>
                <a:cs typeface="Calibri Light"/>
              </a:rPr>
              <a:t>                    BNP PARIBAS</a:t>
            </a:r>
            <a:br>
              <a:rPr lang="fr-FR" sz="4000" dirty="0">
                <a:latin typeface="Calibri"/>
                <a:cs typeface="Calibri Light"/>
              </a:rPr>
            </a:br>
            <a:r>
              <a:rPr lang="fr-FR" sz="4000" dirty="0">
                <a:latin typeface="Calibri"/>
                <a:cs typeface="Calibri Light"/>
              </a:rPr>
              <a:t>                        BDDF IT</a:t>
            </a:r>
            <a:br>
              <a:rPr lang="fr-FR" sz="4000" dirty="0">
                <a:latin typeface="Calibri"/>
                <a:cs typeface="Calibri Light"/>
              </a:rPr>
            </a:br>
            <a:br>
              <a:rPr lang="fr-FR" sz="4000" dirty="0">
                <a:latin typeface="Calibri"/>
                <a:cs typeface="Calibri Light"/>
              </a:rPr>
            </a:br>
            <a:r>
              <a:rPr lang="fr-FR" sz="4000" dirty="0">
                <a:latin typeface="Calibri"/>
                <a:cs typeface="Calibri Light"/>
              </a:rPr>
              <a:t>               </a:t>
            </a:r>
            <a:r>
              <a:rPr lang="fr-FR" sz="2400" dirty="0">
                <a:latin typeface="Calibri"/>
                <a:cs typeface="Calibri Light"/>
              </a:rPr>
              <a:t>               Ivan CIPRANIC</a:t>
            </a:r>
            <a:br>
              <a:rPr lang="fr-FR" sz="4000" dirty="0">
                <a:cs typeface="Calibri Light"/>
              </a:rPr>
            </a:br>
            <a:br>
              <a:rPr lang="fr-FR" sz="4000" dirty="0">
                <a:cs typeface="Calibri Light"/>
              </a:rPr>
            </a:br>
            <a:endParaRPr lang="fr-FR" sz="4000">
              <a:cs typeface="Calibri Ligh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3451" y="6114959"/>
            <a:ext cx="5747320" cy="499595"/>
          </a:xfrm>
        </p:spPr>
        <p:txBody>
          <a:bodyPr>
            <a:normAutofit/>
          </a:bodyPr>
          <a:lstStyle/>
          <a:p>
            <a:pPr algn="l"/>
            <a:r>
              <a:rPr lang="fr-FR" sz="1600" dirty="0">
                <a:solidFill>
                  <a:srgbClr val="FFFFFF"/>
                </a:solidFill>
                <a:cs typeface="Calibri"/>
              </a:rPr>
              <a:t>01 juillet 2021</a:t>
            </a:r>
            <a:r>
              <a:rPr lang="fr-FR" dirty="0">
                <a:solidFill>
                  <a:srgbClr val="FFFFFF"/>
                </a:solidFill>
                <a:cs typeface="Calibri"/>
              </a:rPr>
              <a:t> 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4DDC5EEA-A21D-469D-B83D-87492D33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1" y="2677925"/>
            <a:ext cx="2920252" cy="587748"/>
          </a:xfrm>
          <a:prstGeom prst="rect">
            <a:avLst/>
          </a:prstGeom>
        </p:spPr>
      </p:pic>
      <p:pic>
        <p:nvPicPr>
          <p:cNvPr id="9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B8B641-BE46-461A-9E96-07BC9758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84" y="4080902"/>
            <a:ext cx="2546536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8394453-D89F-4F2C-97DA-2F5DF1CC77EA}"/>
              </a:ext>
            </a:extLst>
          </p:cNvPr>
          <p:cNvSpPr txBox="1">
            <a:spLocks/>
          </p:cNvSpPr>
          <p:nvPr/>
        </p:nvSpPr>
        <p:spPr>
          <a:xfrm>
            <a:off x="313995" y="-61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F176008-1AAF-4308-8922-7D577B55A5CF}"/>
              </a:ext>
            </a:extLst>
          </p:cNvPr>
          <p:cNvSpPr txBox="1">
            <a:spLocks/>
          </p:cNvSpPr>
          <p:nvPr/>
        </p:nvSpPr>
        <p:spPr>
          <a:xfrm>
            <a:off x="76200" y="1780801"/>
            <a:ext cx="5943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>
                <a:cs typeface="Calibri"/>
              </a:rPr>
              <a:t>Test sur machine personnelle</a:t>
            </a:r>
          </a:p>
          <a:p>
            <a:endParaRPr lang="fr-FR" sz="2200" dirty="0">
              <a:cs typeface="Calibri"/>
            </a:endParaRPr>
          </a:p>
          <a:p>
            <a:r>
              <a:rPr lang="fr-FR" sz="2200" dirty="0">
                <a:cs typeface="Calibri"/>
              </a:rPr>
              <a:t>Démo en ligne</a:t>
            </a:r>
          </a:p>
          <a:p>
            <a:endParaRPr lang="fr-FR" sz="2200" dirty="0">
              <a:cs typeface="Calibri"/>
            </a:endParaRPr>
          </a:p>
          <a:p>
            <a:r>
              <a:rPr lang="fr-FR" sz="2200" dirty="0">
                <a:cs typeface="Calibri"/>
              </a:rPr>
              <a:t>Installation sur serveur de POC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D4CD38A9-85E9-488F-812E-4548B2D939A2}"/>
              </a:ext>
            </a:extLst>
          </p:cNvPr>
          <p:cNvSpPr txBox="1">
            <a:spLocks/>
          </p:cNvSpPr>
          <p:nvPr/>
        </p:nvSpPr>
        <p:spPr>
          <a:xfrm>
            <a:off x="5195047" y="1718048"/>
            <a:ext cx="5943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>
                <a:solidFill>
                  <a:srgbClr val="FF0000"/>
                </a:solidFill>
                <a:cs typeface="Calibri"/>
              </a:rPr>
              <a:t>Problèmes de droits</a:t>
            </a:r>
          </a:p>
          <a:p>
            <a:endParaRPr lang="fr-FR" sz="2200" dirty="0">
              <a:solidFill>
                <a:srgbClr val="FF0000"/>
              </a:solidFill>
              <a:cs typeface="Calibri"/>
            </a:endParaRPr>
          </a:p>
          <a:p>
            <a:r>
              <a:rPr lang="fr-FR" sz="2200" dirty="0">
                <a:solidFill>
                  <a:srgbClr val="FF0000"/>
                </a:solidFill>
                <a:cs typeface="Calibri"/>
              </a:rPr>
              <a:t>Versions JDK incompatible</a:t>
            </a:r>
          </a:p>
          <a:p>
            <a:endParaRPr lang="fr-FR" sz="2200" dirty="0">
              <a:solidFill>
                <a:srgbClr val="FF0000"/>
              </a:solidFill>
              <a:cs typeface="Calibri"/>
            </a:endParaRPr>
          </a:p>
          <a:p>
            <a:r>
              <a:rPr lang="fr-FR" sz="2200" dirty="0">
                <a:solidFill>
                  <a:srgbClr val="FF0000"/>
                </a:solidFill>
                <a:cs typeface="Calibri"/>
              </a:rPr>
              <a:t>Mise en pause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BA0292-D48B-44CC-8FA3-D1F10E1D27D2}"/>
              </a:ext>
            </a:extLst>
          </p:cNvPr>
          <p:cNvSpPr txBox="1"/>
          <p:nvPr/>
        </p:nvSpPr>
        <p:spPr>
          <a:xfrm>
            <a:off x="240323" y="963246"/>
            <a:ext cx="385689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600" b="1" dirty="0"/>
              <a:t>Installation et test CMDB</a:t>
            </a:r>
            <a:endParaRPr lang="fr-FR" sz="2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33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" y="655442"/>
            <a:ext cx="7474172" cy="1325563"/>
          </a:xfrm>
        </p:spPr>
        <p:txBody>
          <a:bodyPr>
            <a:normAutofit/>
          </a:bodyPr>
          <a:lstStyle/>
          <a:p>
            <a:r>
              <a:rPr lang="fr-FR" sz="2200" b="1" dirty="0">
                <a:latin typeface="Calibi"/>
                <a:cs typeface="Calibri Light"/>
              </a:rPr>
              <a:t>Réécriture de MNS-PFAI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2CC4221D-569D-405D-BF0E-B4F2E7A00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543" y="1469709"/>
            <a:ext cx="1861565" cy="186156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402D26D-984C-405E-91E8-788AC4AA7B9D}"/>
              </a:ext>
            </a:extLst>
          </p:cNvPr>
          <p:cNvSpPr txBox="1">
            <a:spLocks/>
          </p:cNvSpPr>
          <p:nvPr/>
        </p:nvSpPr>
        <p:spPr>
          <a:xfrm>
            <a:off x="73576" y="-30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59BCBDC4-6B8B-474F-B4BF-87A94A8C6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76" y="3811660"/>
            <a:ext cx="2743200" cy="684338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2A357A99-10B7-4221-8BB8-3F68B41EF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61" y="1628124"/>
            <a:ext cx="4257429" cy="856597"/>
          </a:xfrm>
          <a:prstGeom prst="rect">
            <a:avLst/>
          </a:prstGeom>
        </p:spPr>
      </p:pic>
      <p:pic>
        <p:nvPicPr>
          <p:cNvPr id="10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F4DAB597-6CED-45C0-A1F9-327F5F414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960301"/>
            <a:ext cx="5615353" cy="26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" y="-11116"/>
            <a:ext cx="7474172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endParaRPr lang="fr-FR" sz="4000" dirty="0">
              <a:latin typeface="Arial Black"/>
              <a:cs typeface="Calibri Ligh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B9ED751-7479-4DFE-A214-D34C659F89AA}"/>
              </a:ext>
            </a:extLst>
          </p:cNvPr>
          <p:cNvSpPr txBox="1">
            <a:spLocks/>
          </p:cNvSpPr>
          <p:nvPr/>
        </p:nvSpPr>
        <p:spPr>
          <a:xfrm>
            <a:off x="67770" y="757662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Calibi"/>
                <a:cs typeface="Calibri Light"/>
              </a:rPr>
              <a:t>Réécriture de MNS-PFAI : </a:t>
            </a:r>
            <a:r>
              <a:rPr lang="fr-FR" sz="3000" dirty="0" err="1">
                <a:latin typeface="Calibi"/>
                <a:cs typeface="Calibri Light"/>
              </a:rPr>
              <a:t>Back-End</a:t>
            </a:r>
            <a:r>
              <a:rPr lang="fr-FR" sz="3000" dirty="0">
                <a:latin typeface="Calibi"/>
                <a:cs typeface="Calibri Light"/>
              </a:rPr>
              <a:t> Symfony 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08C620-D26D-481F-88C5-6F5E6185B291}"/>
              </a:ext>
            </a:extLst>
          </p:cNvPr>
          <p:cNvSpPr txBox="1"/>
          <p:nvPr/>
        </p:nvSpPr>
        <p:spPr>
          <a:xfrm>
            <a:off x="728546" y="2113156"/>
            <a:ext cx="367103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Routing</a:t>
            </a:r>
            <a:endParaRPr lang="fr-FR" dirty="0" err="1">
              <a:cs typeface="Calibri" panose="020F0502020204030204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r>
              <a:rPr lang="fr-FR">
                <a:cs typeface="Calibri"/>
              </a:rPr>
              <a:t>- Controller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 Doctrine ORM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 PostgreSQL</a:t>
            </a: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A01BE17-25F6-4A79-8E02-96991F23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92" y="4720615"/>
            <a:ext cx="1219200" cy="1256079"/>
          </a:xfrm>
          <a:prstGeom prst="rect">
            <a:avLst/>
          </a:prstGeom>
        </p:spPr>
      </p:pic>
      <p:pic>
        <p:nvPicPr>
          <p:cNvPr id="5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6E16C5-CEF5-4853-9AF3-2AB3DD63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77" y="1911028"/>
            <a:ext cx="6729045" cy="20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7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35" y="696986"/>
            <a:ext cx="7474172" cy="1325563"/>
          </a:xfrm>
        </p:spPr>
        <p:txBody>
          <a:bodyPr>
            <a:normAutofit/>
          </a:bodyPr>
          <a:lstStyle/>
          <a:p>
            <a:r>
              <a:rPr lang="fr-FR" sz="3000" dirty="0">
                <a:latin typeface="Arial Black"/>
                <a:cs typeface="Calibri Light"/>
              </a:rPr>
              <a:t>Front End : </a:t>
            </a:r>
            <a:r>
              <a:rPr lang="fr-FR" sz="3000" dirty="0" err="1">
                <a:latin typeface="Arial Black"/>
                <a:cs typeface="Calibri Light"/>
              </a:rPr>
              <a:t>Angular</a:t>
            </a:r>
            <a:endParaRPr lang="fr-FR" sz="3000" dirty="0" err="1">
              <a:latin typeface="Arial Black"/>
            </a:endParaRPr>
          </a:p>
        </p:txBody>
      </p:sp>
      <p:pic>
        <p:nvPicPr>
          <p:cNvPr id="3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9C4628-8A4C-4BD2-BBDB-B8110AFE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005" y="2251279"/>
            <a:ext cx="5584057" cy="3450613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D24F387-817F-427D-B0C8-4C8B8C077EA1}"/>
              </a:ext>
            </a:extLst>
          </p:cNvPr>
          <p:cNvSpPr txBox="1"/>
          <p:nvPr/>
        </p:nvSpPr>
        <p:spPr>
          <a:xfrm>
            <a:off x="1792381" y="1532403"/>
            <a:ext cx="4303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Structure d'une application </a:t>
            </a:r>
            <a:r>
              <a:rPr lang="fr-FR" dirty="0" err="1"/>
              <a:t>Angular</a:t>
            </a:r>
            <a:endParaRPr lang="fr-FR" dirty="0" err="1">
              <a:cs typeface="Calibri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419AF12-9648-46E2-8C55-DF2579B7C6DB}"/>
              </a:ext>
            </a:extLst>
          </p:cNvPr>
          <p:cNvSpPr txBox="1">
            <a:spLocks/>
          </p:cNvSpPr>
          <p:nvPr/>
        </p:nvSpPr>
        <p:spPr>
          <a:xfrm>
            <a:off x="63396" y="-11116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endParaRPr lang="fr-FR" sz="4000" dirty="0">
              <a:latin typeface="Arial Black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753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" y="-11116"/>
            <a:ext cx="7474172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endParaRPr lang="fr-FR" sz="4000" dirty="0">
              <a:latin typeface="Arial Black"/>
              <a:cs typeface="Calibri Ligh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AA55E608-819D-46A1-8545-8A032CC1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1" y="1491307"/>
            <a:ext cx="9087402" cy="4862323"/>
          </a:xfr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B9ED751-7479-4DFE-A214-D34C659F89AA}"/>
              </a:ext>
            </a:extLst>
          </p:cNvPr>
          <p:cNvSpPr txBox="1">
            <a:spLocks/>
          </p:cNvSpPr>
          <p:nvPr/>
        </p:nvSpPr>
        <p:spPr>
          <a:xfrm>
            <a:off x="67770" y="757662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Calibi"/>
                <a:cs typeface="Calibri Light"/>
              </a:rPr>
              <a:t>Réécriture de MNS-PFAI : </a:t>
            </a:r>
            <a:r>
              <a:rPr lang="fr-FR" sz="3000" dirty="0" err="1">
                <a:latin typeface="Calibi"/>
                <a:cs typeface="Calibri Light"/>
              </a:rPr>
              <a:t>Front-End</a:t>
            </a:r>
            <a:r>
              <a:rPr lang="fr-FR" sz="3000" dirty="0">
                <a:latin typeface="Calibi"/>
                <a:cs typeface="Calibri Light"/>
              </a:rPr>
              <a:t> </a:t>
            </a:r>
            <a:r>
              <a:rPr lang="fr-FR" sz="3000" dirty="0" err="1">
                <a:latin typeface="Calibi"/>
                <a:cs typeface="Calibri Light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88206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>
            <a:extLst>
              <a:ext uri="{FF2B5EF4-FFF2-40B4-BE49-F238E27FC236}">
                <a16:creationId xmlns:a16="http://schemas.microsoft.com/office/drawing/2014/main" id="{6D61160F-6B85-4549-BACF-FCF2EFBE6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357" y="4333159"/>
            <a:ext cx="3680600" cy="2204458"/>
          </a:xfrm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C754ED-36A6-4886-AA71-98D405E6BAEF}"/>
              </a:ext>
            </a:extLst>
          </p:cNvPr>
          <p:cNvSpPr txBox="1"/>
          <p:nvPr/>
        </p:nvSpPr>
        <p:spPr>
          <a:xfrm>
            <a:off x="5927684" y="2965938"/>
            <a:ext cx="3635297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Evolution à venir :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Personnalisation du message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(</a:t>
            </a:r>
            <a:r>
              <a:rPr lang="fr-FR" dirty="0" err="1">
                <a:cs typeface="Calibri"/>
              </a:rPr>
              <a:t>BBcode</a:t>
            </a:r>
            <a:r>
              <a:rPr lang="fr-FR" dirty="0">
                <a:cs typeface="Calibri"/>
              </a:rPr>
              <a:t>)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171163A-6F4E-43FF-883D-B4E194494644}"/>
              </a:ext>
            </a:extLst>
          </p:cNvPr>
          <p:cNvSpPr txBox="1">
            <a:spLocks/>
          </p:cNvSpPr>
          <p:nvPr/>
        </p:nvSpPr>
        <p:spPr>
          <a:xfrm>
            <a:off x="72689" y="-122628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endParaRPr lang="fr-FR" sz="4000" dirty="0">
              <a:latin typeface="Arial Black"/>
              <a:cs typeface="Calibri Light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083EA7B-5924-4299-80AB-09DB7F71DD5B}"/>
              </a:ext>
            </a:extLst>
          </p:cNvPr>
          <p:cNvSpPr txBox="1">
            <a:spLocks/>
          </p:cNvSpPr>
          <p:nvPr/>
        </p:nvSpPr>
        <p:spPr>
          <a:xfrm>
            <a:off x="67770" y="302320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b="1" dirty="0">
                <a:latin typeface="Calibi"/>
                <a:cs typeface="Calibri Light"/>
              </a:rPr>
              <a:t>Réécriture de MNS-PFAI : </a:t>
            </a:r>
            <a:r>
              <a:rPr lang="fr-FR" sz="2600" b="1" err="1">
                <a:latin typeface="Calibi"/>
                <a:cs typeface="Calibri Light"/>
              </a:rPr>
              <a:t>Front-End</a:t>
            </a:r>
            <a:r>
              <a:rPr lang="fr-FR" sz="2600" b="1" dirty="0">
                <a:latin typeface="Calibi"/>
                <a:cs typeface="Calibri Light"/>
              </a:rPr>
              <a:t> </a:t>
            </a:r>
            <a:r>
              <a:rPr lang="fr-FR" sz="2600" b="1" err="1">
                <a:latin typeface="Calibi"/>
                <a:cs typeface="Calibri Light"/>
              </a:rPr>
              <a:t>Angular</a:t>
            </a:r>
            <a:endParaRPr lang="fr-FR" sz="2600" dirty="0">
              <a:latin typeface="Calibi"/>
              <a:cs typeface="Calibri Ligh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774E0B1-D791-4690-872D-9C249CDC8C00}"/>
              </a:ext>
            </a:extLst>
          </p:cNvPr>
          <p:cNvSpPr txBox="1"/>
          <p:nvPr/>
        </p:nvSpPr>
        <p:spPr>
          <a:xfrm>
            <a:off x="68766" y="1161966"/>
            <a:ext cx="3635297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Nouveau Header :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BD12E7-3B8A-416A-BF2E-B0EE9D89E9BE}"/>
              </a:ext>
            </a:extLst>
          </p:cNvPr>
          <p:cNvSpPr txBox="1"/>
          <p:nvPr/>
        </p:nvSpPr>
        <p:spPr>
          <a:xfrm>
            <a:off x="308708" y="41480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620388-DFDA-4401-92AA-A1356139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1" y="4512962"/>
            <a:ext cx="2743200" cy="21500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6CF5A7-E2A1-4E1C-9FF2-C25DB337874C}"/>
              </a:ext>
            </a:extLst>
          </p:cNvPr>
          <p:cNvSpPr txBox="1"/>
          <p:nvPr/>
        </p:nvSpPr>
        <p:spPr>
          <a:xfrm>
            <a:off x="60813" y="24640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Chargement du component</a:t>
            </a:r>
            <a:endParaRPr lang="fr-FR">
              <a:cs typeface="Calibri"/>
            </a:endParaRPr>
          </a:p>
        </p:txBody>
      </p:sp>
      <p:pic>
        <p:nvPicPr>
          <p:cNvPr id="10" name="Image 13">
            <a:extLst>
              <a:ext uri="{FF2B5EF4-FFF2-40B4-BE49-F238E27FC236}">
                <a16:creationId xmlns:a16="http://schemas.microsoft.com/office/drawing/2014/main" id="{E245D4E4-52BC-4654-B7F2-AF8900BF0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07" y="2872338"/>
            <a:ext cx="5439506" cy="996090"/>
          </a:xfrm>
          <a:prstGeom prst="rect">
            <a:avLst/>
          </a:prstGeom>
        </p:spPr>
      </p:pic>
      <p:pic>
        <p:nvPicPr>
          <p:cNvPr id="14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11EB74C-E120-4B29-A332-2389FCC5A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07" y="3864268"/>
            <a:ext cx="5439508" cy="594850"/>
          </a:xfrm>
          <a:prstGeom prst="rect">
            <a:avLst/>
          </a:prstGeom>
        </p:spPr>
      </p:pic>
      <p:pic>
        <p:nvPicPr>
          <p:cNvPr id="6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CB266218-A025-4AED-8E8A-CF7529A6E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2" y="1474053"/>
            <a:ext cx="5631599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8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73C29E67-0716-4F00-843E-5FFA0D5D679C}"/>
              </a:ext>
            </a:extLst>
          </p:cNvPr>
          <p:cNvSpPr txBox="1">
            <a:spLocks/>
          </p:cNvSpPr>
          <p:nvPr/>
        </p:nvSpPr>
        <p:spPr>
          <a:xfrm>
            <a:off x="63396" y="-11116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endParaRPr lang="fr-FR" sz="4000" dirty="0">
              <a:latin typeface="Arial Black"/>
              <a:cs typeface="Calibri Light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2E1A905-6C66-4204-B7F6-D745580F0AC1}"/>
              </a:ext>
            </a:extLst>
          </p:cNvPr>
          <p:cNvSpPr txBox="1">
            <a:spLocks/>
          </p:cNvSpPr>
          <p:nvPr/>
        </p:nvSpPr>
        <p:spPr>
          <a:xfrm>
            <a:off x="95648" y="72978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b="1" dirty="0">
                <a:latin typeface="Calibi"/>
                <a:cs typeface="Calibri Light"/>
              </a:rPr>
              <a:t>Migration Edge </a:t>
            </a:r>
            <a:r>
              <a:rPr lang="fr-FR" sz="2600" b="1" dirty="0" err="1">
                <a:latin typeface="Calibi"/>
                <a:cs typeface="Calibri Light"/>
              </a:rPr>
              <a:t>Chromium</a:t>
            </a:r>
            <a:endParaRPr lang="fr-FR" sz="2600" dirty="0">
              <a:latin typeface="Calibi"/>
              <a:cs typeface="Calibri Light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FD9E2B40-D078-4D03-95A5-F6202CDB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1" y="2108051"/>
            <a:ext cx="8086492" cy="31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3C29E67-0716-4F00-843E-5FFA0D5D679C}"/>
              </a:ext>
            </a:extLst>
          </p:cNvPr>
          <p:cNvSpPr txBox="1">
            <a:spLocks/>
          </p:cNvSpPr>
          <p:nvPr/>
        </p:nvSpPr>
        <p:spPr>
          <a:xfrm>
            <a:off x="1286934" y="1286934"/>
            <a:ext cx="9618132" cy="7901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1286934" y="2365002"/>
            <a:ext cx="10463766" cy="15363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Montée </a:t>
            </a:r>
            <a:r>
              <a:rPr lang="en-US" sz="1500" dirty="0" err="1">
                <a:solidFill>
                  <a:schemeClr val="accent6"/>
                </a:solidFill>
              </a:rPr>
              <a:t>en</a:t>
            </a:r>
            <a:r>
              <a:rPr lang="en-US" sz="1500" dirty="0">
                <a:solidFill>
                  <a:schemeClr val="accent6"/>
                </a:solidFill>
              </a:rPr>
              <a:t> </a:t>
            </a:r>
            <a:r>
              <a:rPr lang="en-US" sz="1500" dirty="0" err="1">
                <a:solidFill>
                  <a:schemeClr val="accent6"/>
                </a:solidFill>
              </a:rPr>
              <a:t>compétences</a:t>
            </a:r>
            <a:endParaRPr lang="en-US" sz="1500" dirty="0" err="1">
              <a:solidFill>
                <a:schemeClr val="accent6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6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6"/>
                </a:solidFill>
              </a:rPr>
              <a:t>Decouverte</a:t>
            </a:r>
            <a:r>
              <a:rPr lang="en-US" sz="1500" dirty="0">
                <a:solidFill>
                  <a:schemeClr val="accent6"/>
                </a:solidFill>
              </a:rPr>
              <a:t> du </a:t>
            </a:r>
            <a:r>
              <a:rPr lang="en-US" sz="1500" dirty="0" err="1">
                <a:solidFill>
                  <a:schemeClr val="accent6"/>
                </a:solidFill>
              </a:rPr>
              <a:t>fonctionnement</a:t>
            </a:r>
            <a:r>
              <a:rPr lang="en-US" sz="1500" dirty="0">
                <a:solidFill>
                  <a:schemeClr val="accent6"/>
                </a:solidFill>
              </a:rPr>
              <a:t> Service IT</a:t>
            </a:r>
            <a:endParaRPr lang="en-US" sz="1500" dirty="0">
              <a:solidFill>
                <a:schemeClr val="accent6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6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6"/>
                </a:solidFill>
              </a:rPr>
              <a:t>Découverte</a:t>
            </a:r>
            <a:r>
              <a:rPr lang="en-US" sz="1500" dirty="0">
                <a:solidFill>
                  <a:schemeClr val="accent6"/>
                </a:solidFill>
              </a:rPr>
              <a:t> de nouveaux </a:t>
            </a:r>
            <a:r>
              <a:rPr lang="en-US" sz="1500" dirty="0" err="1">
                <a:solidFill>
                  <a:schemeClr val="accent6"/>
                </a:solidFill>
              </a:rPr>
              <a:t>outils</a:t>
            </a:r>
            <a:r>
              <a:rPr lang="en-US" sz="1500" dirty="0">
                <a:solidFill>
                  <a:schemeClr val="accent6"/>
                </a:solidFill>
              </a:rPr>
              <a:t> et de </a:t>
            </a:r>
            <a:r>
              <a:rPr lang="en-US" sz="1500" dirty="0" err="1">
                <a:solidFill>
                  <a:schemeClr val="accent6"/>
                </a:solidFill>
              </a:rPr>
              <a:t>nouvelles</a:t>
            </a:r>
            <a:r>
              <a:rPr lang="en-US" sz="1500" dirty="0">
                <a:solidFill>
                  <a:schemeClr val="accent6"/>
                </a:solidFill>
              </a:rPr>
              <a:t> technologies</a:t>
            </a:r>
            <a:endParaRPr lang="en-US" sz="1500" dirty="0">
              <a:solidFill>
                <a:schemeClr val="accent6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14" y="4724193"/>
            <a:ext cx="4479076" cy="925304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2E1A905-6C66-4204-B7F6-D745580F0AC1}"/>
              </a:ext>
            </a:extLst>
          </p:cNvPr>
          <p:cNvSpPr txBox="1">
            <a:spLocks/>
          </p:cNvSpPr>
          <p:nvPr/>
        </p:nvSpPr>
        <p:spPr>
          <a:xfrm>
            <a:off x="33879" y="500746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000" dirty="0">
              <a:latin typeface="Calibi"/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992A93-6449-45C6-9009-195A3BF4EAF1}"/>
              </a:ext>
            </a:extLst>
          </p:cNvPr>
          <p:cNvSpPr txBox="1"/>
          <p:nvPr/>
        </p:nvSpPr>
        <p:spPr>
          <a:xfrm>
            <a:off x="6918565" y="2453562"/>
            <a:ext cx="4292344" cy="22682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FF0000"/>
                </a:solidFill>
                <a:cs typeface="Calibri"/>
              </a:rPr>
              <a:t>Période</a:t>
            </a:r>
            <a:r>
              <a:rPr lang="en-US" sz="1500" dirty="0">
                <a:solidFill>
                  <a:srgbClr val="FF0000"/>
                </a:solidFill>
                <a:cs typeface="Calibri"/>
              </a:rPr>
              <a:t> de Covid 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FF0000"/>
                </a:solidFill>
                <a:cs typeface="Calibri"/>
              </a:rPr>
              <a:t>Utilisation</a:t>
            </a:r>
            <a:r>
              <a:rPr lang="en-US" sz="1500" dirty="0">
                <a:solidFill>
                  <a:srgbClr val="FF0000"/>
                </a:solidFill>
                <a:cs typeface="Calibri"/>
              </a:rPr>
              <a:t> des divers </a:t>
            </a:r>
            <a:r>
              <a:rPr lang="en-US" sz="1500" dirty="0" err="1">
                <a:solidFill>
                  <a:srgbClr val="FF0000"/>
                </a:solidFill>
                <a:cs typeface="Calibri"/>
              </a:rPr>
              <a:t>outils</a:t>
            </a:r>
            <a:r>
              <a:rPr lang="en-US" sz="1500" dirty="0">
                <a:solidFill>
                  <a:srgbClr val="FF0000"/>
                </a:solidFill>
                <a:cs typeface="Calibri"/>
              </a:rPr>
              <a:t> de </a:t>
            </a:r>
            <a:r>
              <a:rPr lang="en-US" sz="1500" dirty="0" err="1">
                <a:solidFill>
                  <a:srgbClr val="FF0000"/>
                </a:solidFill>
                <a:cs typeface="Calibri"/>
              </a:rPr>
              <a:t>demandes</a:t>
            </a:r>
            <a:endParaRPr lang="en-US" sz="15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8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3C29E67-0716-4F00-843E-5FFA0D5D679C}"/>
              </a:ext>
            </a:extLst>
          </p:cNvPr>
          <p:cNvSpPr txBox="1">
            <a:spLocks/>
          </p:cNvSpPr>
          <p:nvPr/>
        </p:nvSpPr>
        <p:spPr>
          <a:xfrm>
            <a:off x="881880" y="1604310"/>
            <a:ext cx="10266875" cy="151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dirty="0">
                <a:latin typeface="Arial Black"/>
              </a:rPr>
              <a:t>MERCI POUR VOTRE ATTENTION !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69" y="5086379"/>
            <a:ext cx="3361205" cy="698473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bg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2E1A905-6C66-4204-B7F6-D745580F0AC1}"/>
              </a:ext>
            </a:extLst>
          </p:cNvPr>
          <p:cNvSpPr txBox="1">
            <a:spLocks/>
          </p:cNvSpPr>
          <p:nvPr/>
        </p:nvSpPr>
        <p:spPr>
          <a:xfrm>
            <a:off x="68754" y="944936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000" dirty="0">
              <a:latin typeface="Calib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679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501649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latin typeface="Arial Black"/>
                <a:cs typeface="Calibri Light"/>
              </a:rPr>
              <a:t>Sommaire</a:t>
            </a:r>
            <a:endParaRPr lang="fr-FR" sz="400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2FA6174D-2FC1-4780-B096-320B7DD5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278" y="1841229"/>
            <a:ext cx="9601200" cy="212883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I -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Présentation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l'entreprise</a:t>
            </a:r>
            <a:endParaRPr lang="en-US" sz="2400" dirty="0">
              <a:solidFill>
                <a:srgbClr val="FFFFFF"/>
              </a:solidFill>
              <a:cs typeface="Calibri"/>
            </a:endParaRPr>
          </a:p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II –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Equipe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Webteam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et Socle technique</a:t>
            </a:r>
          </a:p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III – Les missions</a:t>
            </a:r>
          </a:p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IV - Conclusion</a:t>
            </a:r>
          </a:p>
          <a:p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471" y="5303828"/>
            <a:ext cx="2425158" cy="498843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>
            <a:extLst>
              <a:ext uri="{FF2B5EF4-FFF2-40B4-BE49-F238E27FC236}">
                <a16:creationId xmlns:a16="http://schemas.microsoft.com/office/drawing/2014/main" id="{70A574F3-30CA-4F3E-9C6D-C1D78872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5" y="2086535"/>
            <a:ext cx="1990165" cy="1492624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C754ED-36A6-4886-AA71-98D405E6BAEF}"/>
              </a:ext>
            </a:extLst>
          </p:cNvPr>
          <p:cNvSpPr txBox="1"/>
          <p:nvPr/>
        </p:nvSpPr>
        <p:spPr>
          <a:xfrm>
            <a:off x="5441577" y="3307977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- </a:t>
            </a:r>
            <a:r>
              <a:rPr lang="fr-FR" dirty="0">
                <a:ea typeface="+mn-lt"/>
                <a:cs typeface="+mn-lt"/>
              </a:rPr>
              <a:t> 6,8 millions de clients particuliers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 25.000 collaborateurs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 1800 agences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 Hello Bank !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815228" y="3065368"/>
            <a:ext cx="29762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 Présence : 80+ pays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 </a:t>
            </a:r>
            <a:r>
              <a:rPr lang="fr-FR" dirty="0">
                <a:ea typeface="+mn-lt"/>
                <a:cs typeface="+mn-lt"/>
              </a:rPr>
              <a:t>200.000 collaborateurs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 Fait parti du CAC 40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 Résultat net 2019 : 8,2 Md €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9BF0F02-D890-4B63-80A6-19568FE9033B}"/>
              </a:ext>
            </a:extLst>
          </p:cNvPr>
          <p:cNvSpPr txBox="1">
            <a:spLocks/>
          </p:cNvSpPr>
          <p:nvPr/>
        </p:nvSpPr>
        <p:spPr>
          <a:xfrm>
            <a:off x="195134" y="44858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Présentation de l'entreprise</a:t>
            </a:r>
            <a:endParaRPr lang="fr-FR" sz="3600" dirty="0">
              <a:latin typeface="Arial Black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E9885E-20AA-4F1E-9D2E-7390646478A7}"/>
              </a:ext>
            </a:extLst>
          </p:cNvPr>
          <p:cNvSpPr txBox="1"/>
          <p:nvPr/>
        </p:nvSpPr>
        <p:spPr>
          <a:xfrm>
            <a:off x="4975412" y="2779059"/>
            <a:ext cx="3872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BDDF (</a:t>
            </a:r>
            <a:r>
              <a:rPr lang="fr-FR" sz="2000" b="1" dirty="0">
                <a:ea typeface="+mn-lt"/>
                <a:cs typeface="+mn-lt"/>
              </a:rPr>
              <a:t>Banque de détail en France)</a:t>
            </a:r>
            <a:endParaRPr lang="fr-FR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89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788334" y="2052356"/>
            <a:ext cx="3523129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 </a:t>
            </a:r>
            <a:r>
              <a:rPr lang="fr-FR" dirty="0">
                <a:ea typeface="+mn-lt"/>
                <a:cs typeface="+mn-lt"/>
              </a:rPr>
              <a:t>Développer applications web internes 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 </a:t>
            </a:r>
            <a:r>
              <a:rPr lang="fr-FR" dirty="0">
                <a:ea typeface="+mn-lt"/>
                <a:cs typeface="+mn-lt"/>
              </a:rPr>
              <a:t>Maintenir son patrimoine applicatif web interne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  </a:t>
            </a:r>
            <a:r>
              <a:rPr lang="fr-FR" dirty="0">
                <a:ea typeface="+mn-lt"/>
                <a:cs typeface="+mn-lt"/>
              </a:rPr>
              <a:t>125 applications intranet</a:t>
            </a:r>
            <a:endParaRPr lang="fr-FR" dirty="0">
              <a:cs typeface="Calibri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9BF0F02-D890-4B63-80A6-19568FE9033B}"/>
              </a:ext>
            </a:extLst>
          </p:cNvPr>
          <p:cNvSpPr txBox="1">
            <a:spLocks/>
          </p:cNvSpPr>
          <p:nvPr/>
        </p:nvSpPr>
        <p:spPr>
          <a:xfrm>
            <a:off x="195134" y="44858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Arial Black"/>
                <a:cs typeface="Calibri Light"/>
              </a:rPr>
              <a:t>Equipe </a:t>
            </a:r>
            <a:r>
              <a:rPr lang="fr-FR" sz="3600" dirty="0" err="1">
                <a:latin typeface="Arial Black"/>
                <a:cs typeface="Calibri Light"/>
              </a:rPr>
              <a:t>Webteam</a:t>
            </a:r>
            <a:endParaRPr lang="fr-FR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CB36B6-2C88-48A5-BC47-44F015848BEB}"/>
              </a:ext>
            </a:extLst>
          </p:cNvPr>
          <p:cNvSpPr txBox="1"/>
          <p:nvPr/>
        </p:nvSpPr>
        <p:spPr>
          <a:xfrm>
            <a:off x="4786591" y="2088214"/>
            <a:ext cx="3523129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- 78 serveurs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 Linux et </a:t>
            </a:r>
            <a:r>
              <a:rPr lang="fr-FR" dirty="0" err="1">
                <a:cs typeface="Calibri"/>
              </a:rPr>
              <a:t>windows</a:t>
            </a:r>
            <a:endParaRPr lang="fr-FR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-</a:t>
            </a:r>
            <a:r>
              <a:rPr lang="fr-FR" dirty="0">
                <a:ea typeface="+mn-lt"/>
                <a:cs typeface="+mn-lt"/>
              </a:rPr>
              <a:t> PHP, Apache, </a:t>
            </a:r>
            <a:r>
              <a:rPr lang="fr-FR" dirty="0" err="1">
                <a:ea typeface="+mn-lt"/>
                <a:cs typeface="+mn-lt"/>
              </a:rPr>
              <a:t>MySql</a:t>
            </a:r>
            <a:r>
              <a:rPr lang="fr-FR" dirty="0">
                <a:ea typeface="+mn-lt"/>
                <a:cs typeface="+mn-lt"/>
              </a:rPr>
              <a:t> ou POSTGRE</a:t>
            </a: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26AA4-3C40-443A-859A-D23D6C2BBE45}"/>
              </a:ext>
            </a:extLst>
          </p:cNvPr>
          <p:cNvSpPr txBox="1"/>
          <p:nvPr/>
        </p:nvSpPr>
        <p:spPr>
          <a:xfrm>
            <a:off x="358588" y="1120588"/>
            <a:ext cx="3343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Missions et socles techniques</a:t>
            </a:r>
            <a:endParaRPr lang="fr-FR" dirty="0">
              <a:cs typeface="Calibri"/>
            </a:endParaRPr>
          </a:p>
        </p:txBody>
      </p:sp>
      <p:pic>
        <p:nvPicPr>
          <p:cNvPr id="11" name="Image 15">
            <a:extLst>
              <a:ext uri="{FF2B5EF4-FFF2-40B4-BE49-F238E27FC236}">
                <a16:creationId xmlns:a16="http://schemas.microsoft.com/office/drawing/2014/main" id="{BC6828B4-302A-462A-8DCF-8F59BB71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20" y="4499954"/>
            <a:ext cx="1377176" cy="1377176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7621283D-15B3-4024-8AD7-42C2C91DF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24" y="4460255"/>
            <a:ext cx="2036957" cy="1412952"/>
          </a:xfrm>
          <a:prstGeom prst="rect">
            <a:avLst/>
          </a:prstGeom>
        </p:spPr>
      </p:pic>
      <p:pic>
        <p:nvPicPr>
          <p:cNvPr id="17" name="Image 17">
            <a:extLst>
              <a:ext uri="{FF2B5EF4-FFF2-40B4-BE49-F238E27FC236}">
                <a16:creationId xmlns:a16="http://schemas.microsoft.com/office/drawing/2014/main" id="{E45FD199-ED96-4E52-946B-8305232FB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815" y="4476583"/>
            <a:ext cx="1460811" cy="1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04" y="134505"/>
            <a:ext cx="7913442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Black"/>
                <a:cs typeface="Calibri Light"/>
              </a:rPr>
              <a:t>Organigramme de la </a:t>
            </a:r>
            <a:r>
              <a:rPr lang="fr-FR" sz="3600" dirty="0" err="1">
                <a:latin typeface="Arial Black"/>
                <a:cs typeface="Calibri Light"/>
              </a:rPr>
              <a:t>Webteam</a:t>
            </a:r>
            <a:endParaRPr lang="fr-FR" sz="3600" dirty="0" err="1">
              <a:latin typeface="Arial Black"/>
            </a:endParaRP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A4A82D05-5657-40B2-8119-1164D598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37" y="2279454"/>
            <a:ext cx="7962900" cy="360997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C754ED-36A6-4886-AA71-98D405E6BAEF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15D6E14-E75F-4A64-9122-B7591EFF289F}"/>
              </a:ext>
            </a:extLst>
          </p:cNvPr>
          <p:cNvSpPr txBox="1">
            <a:spLocks/>
          </p:cNvSpPr>
          <p:nvPr/>
        </p:nvSpPr>
        <p:spPr>
          <a:xfrm>
            <a:off x="2651463" y="1129588"/>
            <a:ext cx="79134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Calibi"/>
                <a:cs typeface="Calibri Light"/>
              </a:rPr>
              <a:t>Post Réorganisation :</a:t>
            </a:r>
          </a:p>
        </p:txBody>
      </p:sp>
    </p:spTree>
    <p:extLst>
      <p:ext uri="{BB962C8B-B14F-4D97-AF65-F5344CB8AC3E}">
        <p14:creationId xmlns:p14="http://schemas.microsoft.com/office/powerpoint/2010/main" val="153346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59" y="422410"/>
            <a:ext cx="9576510" cy="1325563"/>
          </a:xfrm>
        </p:spPr>
        <p:txBody>
          <a:bodyPr>
            <a:normAutofit/>
          </a:bodyPr>
          <a:lstStyle/>
          <a:p>
            <a:r>
              <a:rPr lang="fr-FR" sz="3400" b="1">
                <a:latin typeface="Arial Black"/>
                <a:ea typeface="+mj-lt"/>
                <a:cs typeface="+mj-lt"/>
              </a:rPr>
              <a:t>Socles techniques du </a:t>
            </a:r>
            <a:r>
              <a:rPr lang="fr-FR" sz="3400" b="1" dirty="0">
                <a:latin typeface="Arial Black"/>
                <a:ea typeface="+mj-lt"/>
                <a:cs typeface="+mj-lt"/>
              </a:rPr>
              <a:t>service </a:t>
            </a:r>
            <a:r>
              <a:rPr lang="fr-FR" sz="3400" b="1" err="1">
                <a:latin typeface="Arial Black"/>
                <a:ea typeface="+mj-lt"/>
                <a:cs typeface="+mj-lt"/>
              </a:rPr>
              <a:t>Webteam</a:t>
            </a:r>
            <a:endParaRPr lang="fr-FR" sz="3400">
              <a:latin typeface="Arial Black"/>
              <a:ea typeface="+mj-lt"/>
              <a:cs typeface="+mj-lt"/>
            </a:endParaRPr>
          </a:p>
          <a:p>
            <a:pPr algn="just"/>
            <a:endParaRPr lang="fr-FR" b="1" dirty="0">
              <a:cs typeface="Calibri Light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F8A46ABF-D44C-4FA9-9FAE-36709C7B9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87" y="1922267"/>
            <a:ext cx="6600825" cy="349567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" y="-113118"/>
            <a:ext cx="7474172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endParaRPr lang="fr-FR" sz="3600" dirty="0">
              <a:latin typeface="Arial Black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194695" y="855568"/>
            <a:ext cx="4580964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>
                <a:cs typeface="Calibri"/>
              </a:rPr>
              <a:t>Remplacement de WEP</a:t>
            </a:r>
          </a:p>
          <a:p>
            <a:pPr>
              <a:spcAft>
                <a:spcPts val="600"/>
              </a:spcAft>
            </a:pPr>
            <a:r>
              <a:rPr lang="fr-FR" dirty="0">
                <a:cs typeface="Calibri"/>
              </a:rPr>
              <a:t>Qu'est-ce que WEP ?</a:t>
            </a: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 dirty="0">
              <a:cs typeface="Calibri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3CED97E8-239B-4E87-8033-C13DE458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2" y="1689294"/>
            <a:ext cx="5021069" cy="37674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903D7D2-4E54-4920-97E8-E5FF46BC3CEA}"/>
              </a:ext>
            </a:extLst>
          </p:cNvPr>
          <p:cNvSpPr txBox="1"/>
          <p:nvPr/>
        </p:nvSpPr>
        <p:spPr>
          <a:xfrm>
            <a:off x="5542156" y="2066692"/>
            <a:ext cx="4248614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</a:rPr>
              <a:t>=&gt; Analyse de l'existant</a:t>
            </a:r>
            <a:endParaRPr lang="en-US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fr-FR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</a:rPr>
              <a:t>=&gt; Comparatif avec réécriture sous Symfony</a:t>
            </a:r>
            <a:endParaRPr lang="en-US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fr-FR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</a:rPr>
              <a:t>=&gt; Mise en place d'une CDMB </a:t>
            </a:r>
            <a:endParaRPr lang="en-US" dirty="0">
              <a:ea typeface="+mn-lt"/>
              <a:cs typeface="+mn-lt"/>
            </a:endParaRPr>
          </a:p>
          <a:p>
            <a:pPr algn="l"/>
            <a:endParaRPr lang="fr-FR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F97E41-28D0-4663-AB85-B239EB779FD9}"/>
              </a:ext>
            </a:extLst>
          </p:cNvPr>
          <p:cNvSpPr txBox="1"/>
          <p:nvPr/>
        </p:nvSpPr>
        <p:spPr>
          <a:xfrm>
            <a:off x="5651345" y="1413882"/>
            <a:ext cx="29662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Phase de recherches</a:t>
            </a:r>
            <a:endParaRPr lang="fr-FR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70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5" y="106627"/>
            <a:ext cx="7474172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Black"/>
              </a:rPr>
              <a:t>Les missions</a:t>
            </a:r>
            <a:endParaRPr lang="fr-FR" sz="36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205628" y="1102098"/>
            <a:ext cx="4123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/>
              <a:t>Comparatif réécriture / CMDB</a:t>
            </a:r>
            <a:endParaRPr lang="fr-FR" sz="2000" b="1" dirty="0">
              <a:cs typeface="Calibri"/>
            </a:endParaRPr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29B33FF1-915A-4F8C-A354-068BB77B9289}"/>
              </a:ext>
            </a:extLst>
          </p:cNvPr>
          <p:cNvSpPr>
            <a:spLocks noGrp="1"/>
          </p:cNvSpPr>
          <p:nvPr/>
        </p:nvSpPr>
        <p:spPr>
          <a:xfrm>
            <a:off x="549409" y="2016575"/>
            <a:ext cx="3885863" cy="35052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>
            <a:lvl1pPr marL="182563" indent="-182563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82563" algn="l" defTabSz="914400" rtl="0" eaLnBrk="1" latinLnBrk="0" hangingPunct="1">
              <a:spcBef>
                <a:spcPts val="200"/>
              </a:spcBef>
              <a:buClr>
                <a:schemeClr val="accent5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2175" indent="-171450" algn="l" defTabSz="914400" rtl="0" eaLnBrk="1" latinLnBrk="0" hangingPunct="1">
              <a:spcBef>
                <a:spcPts val="200"/>
              </a:spcBef>
              <a:buClr>
                <a:srgbClr val="298FC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298FC2"/>
                </a:solidFill>
                <a:latin typeface="+mn-lt"/>
                <a:ea typeface="+mn-ea"/>
                <a:cs typeface="+mn-cs"/>
              </a:defRPr>
            </a:lvl3pPr>
            <a:lvl4pPr marL="1258888" indent="-182563" algn="l" defTabSz="914400" rtl="0" eaLnBrk="1" latinLnBrk="0" hangingPunct="1">
              <a:spcBef>
                <a:spcPts val="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Arial Black"/>
              </a:rPr>
              <a:t>           </a:t>
            </a:r>
            <a:r>
              <a:rPr lang="fr-FR" sz="1700" b="1" dirty="0">
                <a:latin typeface="Arial Black"/>
              </a:rPr>
              <a:t>Réécriture de WEP</a:t>
            </a:r>
            <a:r>
              <a:rPr lang="fr-FR" sz="1700" dirty="0">
                <a:latin typeface="Arial Black"/>
              </a:rPr>
              <a:t> </a:t>
            </a:r>
          </a:p>
          <a:p>
            <a:pPr marL="0" indent="0">
              <a:buNone/>
            </a:pPr>
            <a:endParaRPr lang="fr-FR" dirty="0">
              <a:latin typeface="Arial Black"/>
            </a:endParaRPr>
          </a:p>
          <a:p>
            <a:pPr marL="0" indent="0">
              <a:buNone/>
            </a:pPr>
            <a:r>
              <a:rPr lang="fr-FR" sz="1500" dirty="0">
                <a:latin typeface="Calibri"/>
                <a:cs typeface="Calibri"/>
              </a:rPr>
              <a:t>		</a:t>
            </a:r>
          </a:p>
          <a:p>
            <a:pPr marL="0" indent="0">
              <a:buNone/>
            </a:pPr>
            <a:r>
              <a:rPr lang="fr-FR" sz="1500" dirty="0">
                <a:latin typeface="Calibri"/>
                <a:cs typeface="Calibri"/>
              </a:rPr>
              <a:t>	                    </a:t>
            </a:r>
          </a:p>
          <a:p>
            <a:pPr marL="182245" indent="-182245"/>
            <a:r>
              <a:rPr lang="fr-FR" sz="1500" dirty="0">
                <a:latin typeface="Calibri"/>
                <a:cs typeface="Calibri"/>
              </a:rPr>
              <a:t>Pas de licence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à payer					 </a:t>
            </a:r>
            <a:r>
              <a:rPr lang="fr-FR" sz="1500" dirty="0">
                <a:latin typeface="Calibri"/>
                <a:cs typeface="Calibri"/>
              </a:rPr>
              <a:t>     </a:t>
            </a:r>
          </a:p>
          <a:p>
            <a:pPr marL="182245" indent="-182245"/>
            <a:endParaRPr lang="fr-FR" sz="1500" dirty="0">
              <a:latin typeface="Calibri"/>
              <a:cs typeface="Calibri"/>
            </a:endParaRPr>
          </a:p>
          <a:p>
            <a:pPr marL="182245" indent="-182245"/>
            <a:r>
              <a:rPr lang="fr-FR" sz="1500" dirty="0">
                <a:latin typeface="Calibri"/>
                <a:cs typeface="Calibri"/>
              </a:rPr>
              <a:t>Possibilité d'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ajouts</a:t>
            </a:r>
            <a:r>
              <a:rPr lang="fr-FR" sz="1500" dirty="0">
                <a:latin typeface="Calibri"/>
                <a:cs typeface="Calibri"/>
              </a:rPr>
              <a:t> de fonctionnalités  </a:t>
            </a:r>
          </a:p>
          <a:p>
            <a:pPr marL="182245" indent="-182245"/>
            <a:endParaRPr lang="fr-FR" sz="1500" dirty="0">
              <a:latin typeface="Calibri"/>
              <a:cs typeface="Calibri"/>
            </a:endParaRPr>
          </a:p>
          <a:p>
            <a:pPr marL="182245" indent="-182245"/>
            <a:r>
              <a:rPr lang="fr-FR" sz="1500" dirty="0">
                <a:latin typeface="Calibri"/>
                <a:cs typeface="Calibri"/>
              </a:rPr>
              <a:t>Fonctionnalités à </a:t>
            </a:r>
            <a:r>
              <a:rPr lang="fr-FR" sz="1500" dirty="0">
                <a:solidFill>
                  <a:srgbClr val="FF0000"/>
                </a:solidFill>
                <a:latin typeface="Calibri"/>
                <a:cs typeface="Calibri"/>
              </a:rPr>
              <a:t>revoir</a:t>
            </a:r>
          </a:p>
          <a:p>
            <a:pPr marL="182245" indent="-182245"/>
            <a:endParaRPr lang="fr-FR" sz="1500" dirty="0">
              <a:latin typeface="Calibri"/>
              <a:cs typeface="Calibri"/>
            </a:endParaRPr>
          </a:p>
          <a:p>
            <a:pPr marL="182245" indent="-182245"/>
            <a:r>
              <a:rPr lang="fr-FR" sz="1500" dirty="0">
                <a:solidFill>
                  <a:srgbClr val="FF0000"/>
                </a:solidFill>
                <a:latin typeface="Calibri"/>
                <a:cs typeface="Calibri"/>
              </a:rPr>
              <a:t>Plusieurs modifications</a:t>
            </a:r>
            <a:r>
              <a:rPr lang="fr-FR" sz="1500" dirty="0">
                <a:latin typeface="Calibri"/>
                <a:cs typeface="Calibri"/>
              </a:rPr>
              <a:t> à apporter sur la base de donnée</a:t>
            </a:r>
            <a:endParaRPr lang="fr-FR" sz="1000" i="1" spc="-1" dirty="0">
              <a:uFill>
                <a:solidFill>
                  <a:srgbClr val="FFFFFF"/>
                </a:solidFill>
              </a:uFill>
              <a:latin typeface="Arial Black"/>
              <a:cs typeface="Calibri"/>
            </a:endParaRPr>
          </a:p>
          <a:p>
            <a:pPr marL="182245" indent="-182245"/>
            <a:endParaRPr lang="fr-FR" sz="1500" dirty="0">
              <a:latin typeface="Calibri"/>
              <a:cs typeface="Calibri"/>
            </a:endParaRPr>
          </a:p>
          <a:p>
            <a:pPr marL="182245" indent="-182245"/>
            <a:r>
              <a:rPr lang="fr-FR" sz="1500" dirty="0">
                <a:solidFill>
                  <a:srgbClr val="FF0000"/>
                </a:solidFill>
                <a:latin typeface="Calibri"/>
                <a:cs typeface="Calibri"/>
              </a:rPr>
              <a:t>Temps</a:t>
            </a:r>
            <a:r>
              <a:rPr lang="fr-FR" sz="1500" dirty="0">
                <a:latin typeface="Calibri"/>
                <a:cs typeface="Calibri"/>
              </a:rPr>
              <a:t> de développement (test, </a:t>
            </a:r>
            <a:r>
              <a:rPr lang="fr-FR" sz="1500" dirty="0" err="1">
                <a:latin typeface="Calibri"/>
                <a:cs typeface="Calibri"/>
              </a:rPr>
              <a:t>debugging</a:t>
            </a:r>
            <a:r>
              <a:rPr lang="fr-FR" sz="1500" dirty="0">
                <a:latin typeface="Calibri"/>
                <a:cs typeface="Calibri"/>
              </a:rPr>
              <a:t>…) </a:t>
            </a:r>
            <a:endParaRPr lang="en-US" sz="15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500" dirty="0">
                <a:latin typeface="Calibri"/>
                <a:cs typeface="Calibri"/>
              </a:rPr>
              <a:t>               </a:t>
            </a:r>
            <a:r>
              <a:rPr lang="fr-FR" sz="1500" i="1" dirty="0">
                <a:latin typeface="Arial Black"/>
              </a:rPr>
              <a:t>  </a:t>
            </a:r>
            <a:r>
              <a:rPr lang="fr-FR" i="1" dirty="0">
                <a:latin typeface="Arial Black"/>
              </a:rPr>
              <a:t>		 </a:t>
            </a:r>
            <a:endParaRPr lang="fr-FR" sz="1000" i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15" name="Espace réservé du contenu 1">
            <a:extLst>
              <a:ext uri="{FF2B5EF4-FFF2-40B4-BE49-F238E27FC236}">
                <a16:creationId xmlns:a16="http://schemas.microsoft.com/office/drawing/2014/main" id="{7C86FA1F-4C10-40FA-A5B8-7E34373281F4}"/>
              </a:ext>
            </a:extLst>
          </p:cNvPr>
          <p:cNvSpPr txBox="1">
            <a:spLocks/>
          </p:cNvSpPr>
          <p:nvPr/>
        </p:nvSpPr>
        <p:spPr>
          <a:xfrm>
            <a:off x="4794315" y="2017238"/>
            <a:ext cx="3807152" cy="350520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Arial Black"/>
              </a:rPr>
              <a:t>            </a:t>
            </a:r>
            <a:r>
              <a:rPr lang="fr-FR" sz="1700" b="1" dirty="0">
                <a:latin typeface="Arial Black"/>
              </a:rPr>
              <a:t>Outil CMDB</a:t>
            </a:r>
            <a:r>
              <a:rPr lang="fr-FR" sz="1700" dirty="0">
                <a:latin typeface="Arial Black"/>
              </a:rPr>
              <a:t> 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Arial Black"/>
            </a:endParaRPr>
          </a:p>
          <a:p>
            <a:r>
              <a:rPr lang="fr-FR" sz="1500" dirty="0">
                <a:latin typeface="Calibri"/>
                <a:cs typeface="Calibri"/>
              </a:rPr>
              <a:t>Outil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déjà prêt</a:t>
            </a:r>
            <a:r>
              <a:rPr lang="fr-FR" sz="1500" dirty="0">
                <a:latin typeface="Calibri"/>
                <a:cs typeface="Calibri"/>
              </a:rPr>
              <a:t> proposant une base pour la structure des données</a:t>
            </a:r>
          </a:p>
          <a:p>
            <a:pPr marL="0" indent="0">
              <a:buNone/>
            </a:pPr>
            <a:endParaRPr lang="fr-FR" sz="1500" i="1" dirty="0">
              <a:latin typeface="Calibri"/>
              <a:cs typeface="Calibri"/>
            </a:endParaRPr>
          </a:p>
          <a:p>
            <a:r>
              <a:rPr lang="fr-FR" sz="1500" dirty="0">
                <a:latin typeface="Calibri"/>
                <a:cs typeface="Calibri"/>
              </a:rPr>
              <a:t>Plusieurs fonctionnalités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incluses</a:t>
            </a:r>
            <a:r>
              <a:rPr lang="fr-FR" sz="1500" i="1" dirty="0">
                <a:latin typeface="Calibri"/>
                <a:cs typeface="Calibri"/>
              </a:rPr>
              <a:t>	  </a:t>
            </a:r>
          </a:p>
          <a:p>
            <a:r>
              <a:rPr lang="fr-FR" sz="1500" i="1" dirty="0">
                <a:latin typeface="Calibri"/>
                <a:cs typeface="Calibri"/>
              </a:rPr>
              <a:t>                  </a:t>
            </a:r>
          </a:p>
          <a:p>
            <a:r>
              <a:rPr lang="fr-FR" sz="1500" dirty="0">
                <a:latin typeface="Calibri"/>
                <a:cs typeface="Calibri"/>
              </a:rPr>
              <a:t>Statistiques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plus clairs</a:t>
            </a:r>
            <a:r>
              <a:rPr lang="fr-FR" sz="1500" dirty="0">
                <a:latin typeface="Calibri"/>
                <a:cs typeface="Calibri"/>
              </a:rPr>
              <a:t> et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plus visuels</a:t>
            </a:r>
            <a:endParaRPr lang="fr-FR" sz="1500" i="1">
              <a:solidFill>
                <a:schemeClr val="accent6"/>
              </a:solidFill>
              <a:latin typeface="Calibri"/>
              <a:cs typeface="Calibri"/>
            </a:endParaRPr>
          </a:p>
          <a:p>
            <a:endParaRPr lang="fr-FR" sz="1500" i="1" dirty="0">
              <a:latin typeface="Calibri"/>
              <a:cs typeface="Calibri"/>
            </a:endParaRPr>
          </a:p>
          <a:p>
            <a:r>
              <a:rPr lang="fr-FR" sz="1500" dirty="0">
                <a:latin typeface="Calibri"/>
                <a:cs typeface="Calibri"/>
              </a:rPr>
              <a:t>Rapidement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modifiable</a:t>
            </a:r>
          </a:p>
          <a:p>
            <a:endParaRPr lang="fr-FR" sz="1500" dirty="0">
              <a:ea typeface="+mn-lt"/>
              <a:cs typeface="+mn-lt"/>
            </a:endParaRPr>
          </a:p>
          <a:p>
            <a:r>
              <a:rPr lang="fr-FR" sz="1500" dirty="0">
                <a:latin typeface="Calibri"/>
                <a:cs typeface="Calibri"/>
              </a:rPr>
              <a:t>Nombreux </a:t>
            </a:r>
            <a:r>
              <a:rPr lang="fr-FR" sz="1500" dirty="0">
                <a:solidFill>
                  <a:schemeClr val="accent6"/>
                </a:solidFill>
                <a:latin typeface="Calibri"/>
                <a:cs typeface="Calibri"/>
              </a:rPr>
              <a:t>graphiques</a:t>
            </a:r>
            <a:endParaRPr lang="fr-FR" sz="1500">
              <a:solidFill>
                <a:schemeClr val="accent6"/>
              </a:solidFill>
              <a:cs typeface="Calibri"/>
            </a:endParaRPr>
          </a:p>
          <a:p>
            <a:r>
              <a:rPr lang="fr-FR" sz="1500" i="1" dirty="0">
                <a:latin typeface="Calibri"/>
                <a:cs typeface="Calibri"/>
              </a:rPr>
              <a:t>		      </a:t>
            </a:r>
          </a:p>
          <a:p>
            <a:r>
              <a:rPr lang="fr-FR" sz="1500" dirty="0">
                <a:latin typeface="Calibri"/>
                <a:cs typeface="Calibri"/>
              </a:rPr>
              <a:t>Possible </a:t>
            </a:r>
            <a:r>
              <a:rPr lang="fr-FR" sz="1500" dirty="0">
                <a:solidFill>
                  <a:srgbClr val="FF0000"/>
                </a:solidFill>
                <a:latin typeface="Calibri"/>
                <a:cs typeface="Calibri"/>
              </a:rPr>
              <a:t>coût</a:t>
            </a:r>
            <a:r>
              <a:rPr lang="fr-FR" sz="1500" dirty="0">
                <a:latin typeface="Calibri"/>
                <a:cs typeface="Calibri"/>
              </a:rPr>
              <a:t> de la licence</a:t>
            </a:r>
          </a:p>
          <a:p>
            <a:endParaRPr lang="fr-FR" sz="1500" dirty="0">
              <a:latin typeface="Calibri"/>
              <a:cs typeface="Calibri"/>
            </a:endParaRPr>
          </a:p>
          <a:p>
            <a:r>
              <a:rPr lang="fr-FR" sz="1500" dirty="0">
                <a:solidFill>
                  <a:srgbClr val="000000"/>
                </a:solidFill>
                <a:latin typeface="Calibri"/>
                <a:cs typeface="Calibri"/>
              </a:rPr>
              <a:t>Ajout de fonctionnalité</a:t>
            </a:r>
            <a:r>
              <a:rPr lang="fr-FR" sz="1500" dirty="0">
                <a:solidFill>
                  <a:srgbClr val="FF0000"/>
                </a:solidFill>
                <a:latin typeface="Calibri"/>
                <a:cs typeface="Calibri"/>
              </a:rPr>
              <a:t> plus compliqué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7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20" y="313800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latin typeface="Arial Black"/>
                <a:cs typeface="Calibri Light"/>
              </a:rPr>
              <a:t>Les missions</a:t>
            </a:r>
            <a:br>
              <a:rPr lang="fr-FR" sz="3600" dirty="0">
                <a:latin typeface="Arial Black"/>
                <a:cs typeface="Calibri Light"/>
              </a:rPr>
            </a:br>
            <a:br>
              <a:rPr lang="fr-FR" sz="3600" dirty="0">
                <a:latin typeface="Arial Black"/>
                <a:cs typeface="Calibri Light"/>
              </a:rPr>
            </a:br>
            <a:r>
              <a:rPr lang="fr-FR" sz="3200" b="1" dirty="0" err="1">
                <a:latin typeface="Calibri"/>
                <a:cs typeface="Calibri Light"/>
              </a:rPr>
              <a:t>cmdBuild</a:t>
            </a:r>
            <a:r>
              <a:rPr lang="fr-FR" sz="3200" b="1" dirty="0">
                <a:latin typeface="Calibri"/>
                <a:cs typeface="Calibri Light"/>
              </a:rPr>
              <a:t> et les relations </a:t>
            </a:r>
            <a:r>
              <a:rPr lang="fr-FR" sz="3200" b="1" dirty="0" err="1">
                <a:latin typeface="Calibri"/>
                <a:cs typeface="Calibri Light"/>
              </a:rPr>
              <a:t>maps</a:t>
            </a:r>
            <a:r>
              <a:rPr lang="fr-FR" sz="3200" b="1" dirty="0">
                <a:latin typeface="Calibri"/>
                <a:cs typeface="Calibri Light"/>
              </a:rPr>
              <a:t> :</a:t>
            </a:r>
            <a:br>
              <a:rPr lang="fr-FR" sz="3600" dirty="0">
                <a:latin typeface="Arial Black"/>
                <a:cs typeface="Calibri Light"/>
              </a:rPr>
            </a:br>
            <a:endParaRPr lang="fr-FR" sz="2000">
              <a:latin typeface="Arial Black"/>
              <a:cs typeface="Calibri Light"/>
            </a:endParaRP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EDD85FAB-77D1-4459-A81E-6FC2F8A5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12" y="1699830"/>
            <a:ext cx="8111380" cy="3460938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6AB48CA-F9CB-419D-8537-80F4561900B8}"/>
              </a:ext>
            </a:extLst>
          </p:cNvPr>
          <p:cNvSpPr txBox="1"/>
          <p:nvPr/>
        </p:nvSpPr>
        <p:spPr>
          <a:xfrm>
            <a:off x="3299012" y="543261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cs typeface="Calibri"/>
              </a:rPr>
              <a:t>+ Vision globale</a:t>
            </a:r>
          </a:p>
          <a:p>
            <a:r>
              <a:rPr lang="fr-FR" dirty="0">
                <a:solidFill>
                  <a:schemeClr val="accent6"/>
                </a:solidFill>
                <a:cs typeface="Calibri"/>
              </a:rPr>
              <a:t>+ Gain de temps</a:t>
            </a:r>
          </a:p>
        </p:txBody>
      </p:sp>
    </p:spTree>
    <p:extLst>
      <p:ext uri="{BB962C8B-B14F-4D97-AF65-F5344CB8AC3E}">
        <p14:creationId xmlns:p14="http://schemas.microsoft.com/office/powerpoint/2010/main" val="137204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Soutenance de fin d’année                      BNP PARIBAS                         BDDF IT                                Ivan CIPRANIC  </vt:lpstr>
      <vt:lpstr>Sommaire</vt:lpstr>
      <vt:lpstr>Présentation PowerPoint</vt:lpstr>
      <vt:lpstr>Présentation PowerPoint</vt:lpstr>
      <vt:lpstr>Organigramme de la Webteam</vt:lpstr>
      <vt:lpstr>Socles techniques du service Webteam </vt:lpstr>
      <vt:lpstr>Les missions</vt:lpstr>
      <vt:lpstr>Les missions</vt:lpstr>
      <vt:lpstr>Les missions  cmdBuild et les relations maps : </vt:lpstr>
      <vt:lpstr>Présentation PowerPoint</vt:lpstr>
      <vt:lpstr>Réécriture de MNS-PFAI</vt:lpstr>
      <vt:lpstr>Les missions</vt:lpstr>
      <vt:lpstr>Front End : Angular</vt:lpstr>
      <vt:lpstr>Les missions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525</cp:revision>
  <dcterms:created xsi:type="dcterms:W3CDTF">2021-06-28T12:03:32Z</dcterms:created>
  <dcterms:modified xsi:type="dcterms:W3CDTF">2021-06-30T15:09:22Z</dcterms:modified>
</cp:coreProperties>
</file>