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9" r:id="rId2"/>
    <p:sldId id="260" r:id="rId3"/>
    <p:sldId id="262" r:id="rId4"/>
    <p:sldId id="264" r:id="rId5"/>
    <p:sldId id="265" r:id="rId6"/>
    <p:sldId id="263" r:id="rId7"/>
  </p:sldIdLst>
  <p:sldSz cx="9144000" cy="6858000" type="screen4x3"/>
  <p:notesSz cx="6858000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AAAEDF3-A56B-4018-813A-E8AEEA865A04}">
          <p14:sldIdLst>
            <p14:sldId id="259"/>
            <p14:sldId id="260"/>
            <p14:sldId id="262"/>
            <p14:sldId id="264"/>
            <p14:sldId id="265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0">
          <p15:clr>
            <a:srgbClr val="A4A3A4"/>
          </p15:clr>
        </p15:guide>
        <p15:guide id="3" orient="horz" pos="772">
          <p15:clr>
            <a:srgbClr val="A4A3A4"/>
          </p15:clr>
        </p15:guide>
        <p15:guide id="4" orient="horz" pos="1464">
          <p15:clr>
            <a:srgbClr val="A4A3A4"/>
          </p15:clr>
        </p15:guide>
        <p15:guide id="5" orient="horz" pos="3356">
          <p15:clr>
            <a:srgbClr val="A4A3A4"/>
          </p15:clr>
        </p15:guide>
        <p15:guide id="6" orient="horz" pos="3542">
          <p15:clr>
            <a:srgbClr val="A4A3A4"/>
          </p15:clr>
        </p15:guide>
        <p15:guide id="7" pos="2880">
          <p15:clr>
            <a:srgbClr val="A4A3A4"/>
          </p15:clr>
        </p15:guide>
        <p15:guide id="8" pos="6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472170" initials="4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2DCAA"/>
    <a:srgbClr val="298FC2"/>
    <a:srgbClr val="FFBDBF"/>
    <a:srgbClr val="FF7C80"/>
    <a:srgbClr val="FFD1CD"/>
    <a:srgbClr val="81E0A7"/>
    <a:srgbClr val="A0C873"/>
    <a:srgbClr val="F0F050"/>
    <a:srgbClr val="006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7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70" y="67"/>
      </p:cViewPr>
      <p:guideLst>
        <p:guide orient="horz" pos="2160"/>
        <p:guide orient="horz" pos="300"/>
        <p:guide orient="horz" pos="772"/>
        <p:guide orient="horz" pos="1464"/>
        <p:guide orient="horz" pos="3356"/>
        <p:guide orient="horz" pos="3542"/>
        <p:guide pos="2880"/>
        <p:guide pos="6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-3390" y="-96"/>
      </p:cViewPr>
      <p:guideLst>
        <p:guide orient="horz" pos="31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C6583-0BB4-4917-96E0-DB05E5B872C3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9428163"/>
            <a:ext cx="29718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F0424-E67E-41E3-A960-923091DE95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59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/>
          <a:lstStyle>
            <a:lvl1pPr algn="r">
              <a:defRPr sz="1300"/>
            </a:lvl1pPr>
          </a:lstStyle>
          <a:p>
            <a:fld id="{9D91F375-ABD4-43B0-95A2-6A338A4A5C04}" type="datetimeFigureOut">
              <a:rPr lang="fr-FR" smtClean="0"/>
              <a:t>25/06/2019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47738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908" tIns="47954" rIns="95908" bIns="4795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715153"/>
            <a:ext cx="5486400" cy="4466987"/>
          </a:xfrm>
          <a:prstGeom prst="rect">
            <a:avLst/>
          </a:prstGeom>
        </p:spPr>
        <p:txBody>
          <a:bodyPr vert="horz" lIns="95908" tIns="47954" rIns="95908" bIns="47954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6332"/>
          </a:xfrm>
          <a:prstGeom prst="rect">
            <a:avLst/>
          </a:prstGeom>
        </p:spPr>
        <p:txBody>
          <a:bodyPr vert="horz" lIns="95908" tIns="47954" rIns="95908" bIns="47954" rtlCol="0" anchor="b"/>
          <a:lstStyle>
            <a:lvl1pPr algn="r">
              <a:defRPr sz="1300"/>
            </a:lvl1pPr>
          </a:lstStyle>
          <a:p>
            <a:fld id="{C3EF5842-04F3-4695-8C7E-60D49603C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960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generiqu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BNP PARIBAS\3_BDDF DSI\RAS2_Communication\Branding device coloré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83" r="80837" b="19750"/>
          <a:stretch/>
        </p:blipFill>
        <p:spPr bwMode="auto">
          <a:xfrm>
            <a:off x="3738" y="-1"/>
            <a:ext cx="9140262" cy="5324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3738" y="5324365"/>
            <a:ext cx="9140262" cy="153363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071180" y="5022701"/>
            <a:ext cx="3492000" cy="603328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000" dirty="0">
              <a:solidFill>
                <a:schemeClr val="accent5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71179" y="1141629"/>
            <a:ext cx="6840000" cy="16200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2800" b="1" cap="none" baseline="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071180" y="2835978"/>
            <a:ext cx="3492000" cy="1620000"/>
          </a:xfrm>
        </p:spPr>
        <p:txBody>
          <a:bodyPr tIns="180000" anchor="t" anchorCtr="0"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000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3" hasCustomPrompt="1"/>
          </p:nvPr>
        </p:nvSpPr>
        <p:spPr>
          <a:xfrm>
            <a:off x="1231057" y="511216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Nom Prénom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1231057" y="5335688"/>
            <a:ext cx="3168000" cy="216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 dirty="0"/>
              <a:t>Lieu, 00/00/0000</a:t>
            </a:r>
          </a:p>
        </p:txBody>
      </p:sp>
      <p:pic>
        <p:nvPicPr>
          <p:cNvPr id="1027" name="Picture 3" descr="C:\Users\ChristineB\Seenk-D\BNPP\2015-02\PPT_43-08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693" y="5995988"/>
            <a:ext cx="32067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hristineB\Seenk-D\BNPP\2015-02\PPT_43-06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799137"/>
            <a:ext cx="2959100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K:\Change_et_Communication\2017\UNIVERS VISUEL BDDF IT\VF\VFF\Unives Graphique Colos_75%.pn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3" r="2922" b="23884"/>
          <a:stretch/>
        </p:blipFill>
        <p:spPr bwMode="auto">
          <a:xfrm rot="16200000">
            <a:off x="4888271" y="1193987"/>
            <a:ext cx="4531015" cy="372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K:\Change_et_Communication\2016\3.BDDF IT LANCEMENT\STRIPES\Bandeau_BDDF-IT_733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80" y="802784"/>
            <a:ext cx="3491999" cy="28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2575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03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gene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342578" y="1340767"/>
            <a:ext cx="8460000" cy="4608000"/>
          </a:xfrm>
        </p:spPr>
        <p:txBody>
          <a:bodyPr/>
          <a:lstStyle>
            <a:lvl1pPr marL="182563" indent="-182563">
              <a:buFont typeface="Wingdings" panose="05000000000000000000" pitchFamily="2" charset="2"/>
              <a:buChar char="§"/>
              <a:defRPr/>
            </a:lvl1pPr>
            <a:lvl2pPr marL="538163" indent="-182563">
              <a:buClr>
                <a:schemeClr val="accent5"/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92175" indent="-171450">
              <a:buClr>
                <a:srgbClr val="298FC2"/>
              </a:buClr>
              <a:buFont typeface="Wingdings" panose="05000000000000000000" pitchFamily="2" charset="2"/>
              <a:buChar char="§"/>
              <a:defRPr>
                <a:solidFill>
                  <a:srgbClr val="298FC2"/>
                </a:solidFill>
              </a:defRPr>
            </a:lvl3pPr>
            <a:lvl4pPr marL="1258888" indent="-182563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175" indent="4763">
              <a:defRPr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42578" y="227686"/>
            <a:ext cx="7200000" cy="900000"/>
          </a:xfrm>
          <a:prstGeom prst="rect">
            <a:avLst/>
          </a:prstGeom>
        </p:spPr>
        <p:txBody>
          <a:bodyPr bIns="72000" anchor="b">
            <a:normAutofit/>
          </a:bodyPr>
          <a:lstStyle>
            <a:lvl1pPr>
              <a:lnSpc>
                <a:spcPct val="90000"/>
              </a:lnSpc>
              <a:defRPr sz="2400" b="1" cap="none" baseline="0">
                <a:solidFill>
                  <a:srgbClr val="298FC2"/>
                </a:solidFill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cxnSp>
        <p:nvCxnSpPr>
          <p:cNvPr id="16" name="Connecteur droit 15"/>
          <p:cNvCxnSpPr/>
          <p:nvPr userDrawn="1"/>
        </p:nvCxnSpPr>
        <p:spPr>
          <a:xfrm>
            <a:off x="342578" y="1127686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Data/Document Tagging 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7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9698" y="1340767"/>
            <a:ext cx="8460000" cy="460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</p:txBody>
      </p:sp>
      <p:cxnSp>
        <p:nvCxnSpPr>
          <p:cNvPr id="11" name="Connecteur droit 10"/>
          <p:cNvCxnSpPr/>
          <p:nvPr/>
        </p:nvCxnSpPr>
        <p:spPr>
          <a:xfrm>
            <a:off x="342578" y="6102440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ChristineB\Seenk-D\BNPP\2015-02\PPT_43-07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8" y="6286500"/>
            <a:ext cx="1844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ChristineB\Seenk-D\BNPP\2015-02\PPT_43-0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495" y="6415101"/>
            <a:ext cx="1980000" cy="13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2564" y="6395560"/>
            <a:ext cx="2016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Data/Document Tagging </a:t>
            </a:r>
            <a:endParaRPr lang="fr-FR" dirty="0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70344" y="6395560"/>
            <a:ext cx="708555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69768" y="6395560"/>
            <a:ext cx="180000" cy="1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342578" y="1127686"/>
            <a:ext cx="8460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itre 3"/>
          <p:cNvSpPr>
            <a:spLocks noGrp="1"/>
          </p:cNvSpPr>
          <p:nvPr>
            <p:ph type="title"/>
          </p:nvPr>
        </p:nvSpPr>
        <p:spPr>
          <a:xfrm>
            <a:off x="342578" y="227686"/>
            <a:ext cx="7200000" cy="900000"/>
          </a:xfrm>
          <a:prstGeom prst="rect">
            <a:avLst/>
          </a:prstGeom>
        </p:spPr>
        <p:txBody>
          <a:bodyPr vert="horz" lIns="0" tIns="0" rIns="0" bIns="72000" rtlCol="0" anchor="b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26" name="Rectangle 25"/>
          <p:cNvSpPr/>
          <p:nvPr userDrawn="1"/>
        </p:nvSpPr>
        <p:spPr>
          <a:xfrm rot="19437158">
            <a:off x="8064203" y="2141283"/>
            <a:ext cx="660790" cy="435533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8627759" y="1979313"/>
            <a:ext cx="159140" cy="15478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2055" name="Picture 7" descr="K:\Change_et_Communication\2017\UNIVERS VISUEL BDDF IT\VF\VFF\Unives Graphique Colos_CubesLess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6287" b="18260"/>
          <a:stretch/>
        </p:blipFill>
        <p:spPr bwMode="auto">
          <a:xfrm>
            <a:off x="7216166" y="47625"/>
            <a:ext cx="1630862" cy="111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651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92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298FC2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82563" indent="-182563" algn="l" defTabSz="914400" rtl="0" eaLnBrk="1" latinLnBrk="0" hangingPunct="1">
        <a:spcBef>
          <a:spcPts val="200"/>
        </a:spcBef>
        <a:buClr>
          <a:schemeClr val="accent1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182563" algn="l" defTabSz="914400" rtl="0" eaLnBrk="1" latinLnBrk="0" hangingPunct="1">
        <a:spcBef>
          <a:spcPts val="200"/>
        </a:spcBef>
        <a:buClr>
          <a:schemeClr val="accent2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2175" indent="-171450" algn="l" defTabSz="914400" rtl="0" eaLnBrk="1" latinLnBrk="0" hangingPunct="1">
        <a:spcBef>
          <a:spcPts val="200"/>
        </a:spcBef>
        <a:buClr>
          <a:schemeClr val="accent3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58888" indent="-182563" algn="l" defTabSz="914400" rtl="0" eaLnBrk="1" latinLnBrk="0" hangingPunct="1">
        <a:spcBef>
          <a:spcPts val="200"/>
        </a:spcBef>
        <a:buClr>
          <a:schemeClr val="accent5"/>
        </a:buClr>
        <a:buFont typeface="Wingdings" panose="05000000000000000000" pitchFamily="2" charset="2"/>
        <a:buChar char="§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12900" indent="-182563" algn="l" defTabSz="914400" rtl="0" eaLnBrk="1" latinLnBrk="0" hangingPunct="1">
        <a:spcBef>
          <a:spcPts val="200"/>
        </a:spcBef>
        <a:buFont typeface="Arial" panose="020B0604020202020204" pitchFamily="34" charset="0"/>
        <a:buChar char="•"/>
        <a:defRPr sz="1000" kern="120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3"/>
          <p:cNvSpPr>
            <a:spLocks noGrp="1"/>
          </p:cNvSpPr>
          <p:nvPr>
            <p:ph type="ctrTitle"/>
          </p:nvPr>
        </p:nvSpPr>
        <p:spPr>
          <a:xfrm>
            <a:off x="1071179" y="1141629"/>
            <a:ext cx="5115865" cy="1620000"/>
          </a:xfrm>
        </p:spPr>
        <p:txBody>
          <a:bodyPr/>
          <a:lstStyle/>
          <a:p>
            <a:r>
              <a:rPr lang="fr-FR" dirty="0"/>
              <a:t>Communication PFAI </a:t>
            </a:r>
          </a:p>
        </p:txBody>
      </p:sp>
      <p:sp>
        <p:nvSpPr>
          <p:cNvPr id="15" name="Sous-titre 14"/>
          <p:cNvSpPr>
            <a:spLocks noGrp="1"/>
          </p:cNvSpPr>
          <p:nvPr>
            <p:ph type="subTitle" idx="1"/>
          </p:nvPr>
        </p:nvSpPr>
        <p:spPr>
          <a:xfrm>
            <a:off x="1071180" y="2835978"/>
            <a:ext cx="3492000" cy="584116"/>
          </a:xfrm>
        </p:spPr>
        <p:txBody>
          <a:bodyPr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Présentation</a:t>
            </a:r>
          </a:p>
          <a:p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fr-FR" dirty="0" err="1"/>
              <a:t>Matreuil</a:t>
            </a:r>
            <a:r>
              <a:rPr lang="fr-FR" dirty="0"/>
              <a:t>, 10/04/2019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fr-FR" dirty="0"/>
              <a:t>RAM202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15326" y="-609600"/>
            <a:ext cx="2035834" cy="819150"/>
          </a:xfrm>
          <a:prstGeom prst="wedgeRectCallout">
            <a:avLst>
              <a:gd name="adj1" fmla="val -96680"/>
              <a:gd name="adj2" fmla="val 50071"/>
            </a:avLst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400" dirty="0">
                <a:solidFill>
                  <a:schemeClr val="tx1"/>
                </a:solidFill>
              </a:rPr>
              <a:t>Merci de  renseigner (cocher ) le niveau de confidentialité de votre document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7122864" y="505666"/>
            <a:ext cx="319178" cy="38476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fr-FR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68975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1203960"/>
            <a:ext cx="8460000" cy="4744807"/>
          </a:xfrm>
        </p:spPr>
        <p:txBody>
          <a:bodyPr>
            <a:normAutofit fontScale="40000" lnSpcReduction="20000"/>
          </a:bodyPr>
          <a:lstStyle/>
          <a:p>
            <a:endParaRPr lang="fr-FR" sz="2600" dirty="0"/>
          </a:p>
          <a:p>
            <a:pPr algn="just">
              <a:buSzPts val="1000"/>
              <a:tabLst>
                <a:tab pos="457200" algn="l"/>
              </a:tabLst>
            </a:pPr>
            <a:r>
              <a:rPr lang="fr-FR" sz="2500" b="1" dirty="0"/>
              <a:t>Qu’est-ce qu’une Communication PFAI ? </a:t>
            </a:r>
          </a:p>
          <a:p>
            <a:pPr marL="0" indent="0" algn="just">
              <a:buSzPts val="1000"/>
              <a:buNone/>
              <a:tabLst>
                <a:tab pos="457200" algn="l"/>
              </a:tabLst>
            </a:pPr>
            <a:r>
              <a:rPr lang="fr-FR" sz="2500" dirty="0">
                <a:solidFill>
                  <a:srgbClr val="002060"/>
                </a:solidFill>
              </a:rPr>
              <a:t>C’est un outil de communication permettant d’envoyer des messages vers les collaborateurs du réseau BDDF. Il remplace la solution MNS : Message Non Sollicité)</a:t>
            </a:r>
          </a:p>
          <a:p>
            <a:pPr marL="0" indent="0" algn="just">
              <a:buSzPts val="1000"/>
              <a:buNone/>
              <a:tabLst>
                <a:tab pos="457200" algn="l"/>
              </a:tabLst>
            </a:pPr>
            <a:endParaRPr lang="fr-FR" sz="2500" b="1" dirty="0">
              <a:solidFill>
                <a:srgbClr val="002060"/>
              </a:solidFill>
            </a:endParaRPr>
          </a:p>
          <a:p>
            <a:pPr marL="0" indent="0" algn="just">
              <a:buSzPts val="1000"/>
              <a:buNone/>
              <a:tabLst>
                <a:tab pos="457200" algn="l"/>
              </a:tabLst>
            </a:pPr>
            <a:endParaRPr lang="fr-FR" sz="2500" b="1" dirty="0"/>
          </a:p>
          <a:p>
            <a:pPr algn="just">
              <a:buSzPts val="1000"/>
              <a:tabLst>
                <a:tab pos="457200" algn="l"/>
              </a:tabLst>
            </a:pPr>
            <a:r>
              <a:rPr lang="fr-FR" sz="2500" b="1" dirty="0"/>
              <a:t>Quels types </a:t>
            </a:r>
            <a:r>
              <a:rPr lang="fr-FR" sz="2600" b="1" dirty="0"/>
              <a:t>de messages ?</a:t>
            </a:r>
            <a:endParaRPr lang="en-GB" sz="2600" b="1" dirty="0"/>
          </a:p>
          <a:p>
            <a:pPr marL="0" indent="0" algn="just">
              <a:spcAft>
                <a:spcPts val="0"/>
              </a:spcAft>
              <a:buNone/>
            </a:pPr>
            <a:r>
              <a:rPr lang="fr-FR" sz="2500" dirty="0">
                <a:solidFill>
                  <a:srgbClr val="002060"/>
                </a:solidFill>
              </a:rPr>
              <a:t>Il s’agit de messages Préventifs ou Informatifs liés à l’indisponibilité d’une application ou service (avec une heure de début et de fin)</a:t>
            </a:r>
          </a:p>
          <a:p>
            <a:pPr marL="0" indent="0" algn="just">
              <a:buNone/>
            </a:pPr>
            <a:r>
              <a:rPr lang="fr-FR" sz="2500" dirty="0">
                <a:solidFill>
                  <a:srgbClr val="002060"/>
                </a:solidFill>
              </a:rPr>
              <a:t>La diffusion est immédiate (&lt;1min) à l’ouverture du Bureau Métier, et en au plus 30 minutes sur les Bureaux déjà ouverts.</a:t>
            </a:r>
          </a:p>
          <a:p>
            <a:pPr marL="0" indent="0" algn="just">
              <a:buNone/>
            </a:pPr>
            <a:r>
              <a:rPr lang="fr-FR" sz="2500" dirty="0">
                <a:solidFill>
                  <a:srgbClr val="002060"/>
                </a:solidFill>
              </a:rPr>
              <a:t>Le contenu du message est limité à 500 caractères maximum. </a:t>
            </a:r>
            <a:endParaRPr lang="en-GB" sz="25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algn="just"/>
            <a:r>
              <a:rPr lang="fr-FR" sz="2600" b="1" dirty="0"/>
              <a:t>Qui sont les destinataires ?</a:t>
            </a:r>
          </a:p>
          <a:p>
            <a:pPr marL="0" indent="0" algn="just">
              <a:buNone/>
            </a:pPr>
            <a:r>
              <a:rPr lang="fr-FR" sz="2500" dirty="0">
                <a:solidFill>
                  <a:srgbClr val="002060"/>
                </a:solidFill>
              </a:rPr>
              <a:t>Les messages sont à destination de l’ensemble des collaborateurs du réseau BDDF (back office et front office).</a:t>
            </a:r>
          </a:p>
          <a:p>
            <a:pPr marL="0" indent="0" algn="just">
              <a:buNone/>
            </a:pPr>
            <a:r>
              <a:rPr lang="fr-FR" sz="2500" dirty="0">
                <a:solidFill>
                  <a:srgbClr val="002060"/>
                </a:solidFill>
              </a:rPr>
              <a:t>Ces messages ont vocations à informer tous les collaborateurs de problématiques pouvant avoir un impact sur leurs activités.</a:t>
            </a:r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spcAft>
                <a:spcPts val="0"/>
              </a:spcAft>
              <a:buNone/>
            </a:pPr>
            <a:endParaRPr lang="en-GB" sz="2600" dirty="0"/>
          </a:p>
          <a:p>
            <a:pPr algn="just">
              <a:buSzPts val="1000"/>
              <a:tabLst>
                <a:tab pos="457200" algn="l"/>
              </a:tabLst>
            </a:pPr>
            <a:r>
              <a:rPr lang="fr-FR" sz="2600" b="1" dirty="0"/>
              <a:t>Qui peut initier une demande ?</a:t>
            </a:r>
            <a:endParaRPr lang="en-GB" sz="2600" b="1" dirty="0"/>
          </a:p>
          <a:p>
            <a:pPr marL="0" indent="0" algn="just">
              <a:spcAft>
                <a:spcPts val="0"/>
              </a:spcAft>
              <a:buNone/>
            </a:pPr>
            <a:r>
              <a:rPr lang="fr-FR" sz="2500" dirty="0">
                <a:solidFill>
                  <a:srgbClr val="002060"/>
                </a:solidFill>
              </a:rPr>
              <a:t>La demande de publication pourra émaner de la DAC, du GIRO, des Business </a:t>
            </a:r>
            <a:r>
              <a:rPr lang="fr-FR" sz="2500" dirty="0" err="1">
                <a:solidFill>
                  <a:srgbClr val="002060"/>
                </a:solidFill>
              </a:rPr>
              <a:t>Analysts</a:t>
            </a:r>
            <a:r>
              <a:rPr lang="fr-FR" sz="2500" dirty="0">
                <a:solidFill>
                  <a:srgbClr val="002060"/>
                </a:solidFill>
              </a:rPr>
              <a:t>, les équipes techniques (transactionnelles, </a:t>
            </a:r>
            <a:r>
              <a:rPr lang="fr-FR" sz="2500" dirty="0" err="1">
                <a:solidFill>
                  <a:srgbClr val="002060"/>
                </a:solidFill>
              </a:rPr>
              <a:t>Echonet</a:t>
            </a:r>
            <a:r>
              <a:rPr lang="fr-FR" sz="2500" dirty="0">
                <a:solidFill>
                  <a:srgbClr val="002060"/>
                </a:solidFill>
              </a:rPr>
              <a:t> et intranet), souhaitant prévenir les collaborateurs d’une indisponibilité de service. (ex: suite à une mise en maintenance)</a:t>
            </a:r>
          </a:p>
          <a:p>
            <a:pPr marL="0" indent="0" algn="just">
              <a:buNone/>
            </a:pPr>
            <a:r>
              <a:rPr lang="fr-FR" sz="2500" dirty="0">
                <a:solidFill>
                  <a:srgbClr val="002060"/>
                </a:solidFill>
              </a:rPr>
              <a:t>La rédaction du message incombera à l’émetteur de la demande mais il sera validé par le pilotage de la PFAI.</a:t>
            </a:r>
            <a:endParaRPr lang="en-GB" sz="2500" dirty="0">
              <a:solidFill>
                <a:srgbClr val="00206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endParaRPr lang="fr-FR" sz="2600" dirty="0"/>
          </a:p>
          <a:p>
            <a:pPr marL="0" indent="0" algn="just">
              <a:spcAft>
                <a:spcPts val="0"/>
              </a:spcAft>
              <a:buNone/>
            </a:pPr>
            <a:endParaRPr lang="en-GB" sz="2600" dirty="0"/>
          </a:p>
          <a:p>
            <a:pPr algn="just"/>
            <a:r>
              <a:rPr lang="fr-FR" sz="2600" b="1" dirty="0"/>
              <a:t> Qui positionne les messages ?</a:t>
            </a:r>
            <a:endParaRPr lang="en-GB" sz="2600" b="1" dirty="0"/>
          </a:p>
          <a:p>
            <a:pPr marL="0" indent="0" algn="just">
              <a:buNone/>
            </a:pPr>
            <a:r>
              <a:rPr lang="fr-FR" sz="2500" dirty="0">
                <a:solidFill>
                  <a:srgbClr val="002060"/>
                </a:solidFill>
              </a:rPr>
              <a:t>L’équipe </a:t>
            </a:r>
            <a:r>
              <a:rPr lang="fr-FR" sz="2300" dirty="0">
                <a:solidFill>
                  <a:srgbClr val="002060"/>
                </a:solidFill>
              </a:rPr>
              <a:t>RAM202 SURVEILLANCE ASSISTANCE BDDF IT </a:t>
            </a:r>
            <a:r>
              <a:rPr lang="fr-FR" sz="2500" dirty="0">
                <a:solidFill>
                  <a:srgbClr val="002060"/>
                </a:solidFill>
              </a:rPr>
              <a:t>positionne et publie les messages.</a:t>
            </a:r>
            <a:endParaRPr lang="en-GB" sz="2500" dirty="0">
              <a:solidFill>
                <a:srgbClr val="002060"/>
              </a:solidFill>
            </a:endParaRPr>
          </a:p>
          <a:p>
            <a:pPr marL="0" indent="0" algn="just">
              <a:spcAft>
                <a:spcPts val="0"/>
              </a:spcAft>
              <a:buNone/>
            </a:pPr>
            <a:r>
              <a:rPr lang="fr-FR" sz="2500" dirty="0">
                <a:solidFill>
                  <a:srgbClr val="002060"/>
                </a:solidFill>
              </a:rPr>
              <a:t>Seules les équipes : </a:t>
            </a:r>
            <a:r>
              <a:rPr lang="fr-FR" sz="2300" dirty="0">
                <a:solidFill>
                  <a:srgbClr val="002060"/>
                </a:solidFill>
              </a:rPr>
              <a:t>SAR (PARIS BDDF IT SERVICE ASSISTANCE RESEAU) et AIR (PARIS BDDF IT AIR) </a:t>
            </a:r>
            <a:r>
              <a:rPr lang="fr-FR" sz="2500" dirty="0">
                <a:solidFill>
                  <a:srgbClr val="002060"/>
                </a:solidFill>
              </a:rPr>
              <a:t>ont les droits d’accès.</a:t>
            </a:r>
          </a:p>
          <a:p>
            <a:pPr marL="0" indent="0" algn="just">
              <a:spcAft>
                <a:spcPts val="0"/>
              </a:spcAft>
              <a:buNone/>
            </a:pPr>
            <a:endParaRPr lang="fr-FR" sz="2600" dirty="0"/>
          </a:p>
          <a:p>
            <a:pPr marL="0" indent="0" algn="just">
              <a:spcAft>
                <a:spcPts val="0"/>
              </a:spcAft>
              <a:buNone/>
            </a:pPr>
            <a:endParaRPr lang="fr-FR" sz="2600" dirty="0"/>
          </a:p>
          <a:p>
            <a:pPr algn="just"/>
            <a:r>
              <a:rPr lang="fr-FR" sz="2600" b="1" dirty="0"/>
              <a:t>Que faire pour positionner un message ?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fr-FR" sz="2500" dirty="0">
                <a:solidFill>
                  <a:srgbClr val="002060"/>
                </a:solidFill>
              </a:rPr>
              <a:t>Adresser un email à : </a:t>
            </a:r>
            <a:r>
              <a:rPr lang="fr-FR" sz="2300" dirty="0">
                <a:solidFill>
                  <a:srgbClr val="002060"/>
                </a:solidFill>
              </a:rPr>
              <a:t>PARIS BDDF IT SERVICE ASSISTANCE RESEAU, PARIS BDDF IT AIR </a:t>
            </a:r>
            <a:r>
              <a:rPr lang="fr-FR" sz="2500" dirty="0">
                <a:solidFill>
                  <a:srgbClr val="002060"/>
                </a:solidFill>
              </a:rPr>
              <a:t>+ en copie : Yasmina </a:t>
            </a:r>
            <a:r>
              <a:rPr lang="fr-FR" sz="2500" dirty="0" err="1">
                <a:solidFill>
                  <a:srgbClr val="002060"/>
                </a:solidFill>
              </a:rPr>
              <a:t>Djarroudi</a:t>
            </a:r>
            <a:r>
              <a:rPr lang="fr-FR" sz="2500" dirty="0">
                <a:solidFill>
                  <a:srgbClr val="002060"/>
                </a:solidFill>
              </a:rPr>
              <a:t> et Cédric Bordes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fr-FR" sz="2500" dirty="0">
                <a:solidFill>
                  <a:srgbClr val="002060"/>
                </a:solidFill>
              </a:rPr>
              <a:t>Délais de publication : 1h après la réception de l’email </a:t>
            </a:r>
          </a:p>
          <a:p>
            <a:pPr lvl="1" algn="just">
              <a:buClr>
                <a:schemeClr val="tx1"/>
              </a:buClr>
              <a:buFont typeface="+mj-lt"/>
              <a:buAutoNum type="arabicPeriod"/>
            </a:pPr>
            <a:r>
              <a:rPr lang="fr-FR" sz="2500" dirty="0">
                <a:solidFill>
                  <a:srgbClr val="002060"/>
                </a:solidFill>
              </a:rPr>
              <a:t>Cette demande doit être adressée, du Lundi au Vendredi de 8h à 17h.</a:t>
            </a:r>
            <a:endParaRPr lang="en-GB" sz="2500" dirty="0">
              <a:solidFill>
                <a:srgbClr val="002060"/>
              </a:solidFill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Gouvernance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Data/Document Tagging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201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1203960"/>
            <a:ext cx="8460000" cy="4744807"/>
          </a:xfrm>
        </p:spPr>
        <p:txBody>
          <a:bodyPr>
            <a:normAutofit/>
          </a:bodyPr>
          <a:lstStyle/>
          <a:p>
            <a:endParaRPr lang="fr-FR" sz="1000" dirty="0"/>
          </a:p>
          <a:p>
            <a:pPr algn="just">
              <a:buSzPts val="1000"/>
              <a:tabLst>
                <a:tab pos="457200" algn="l"/>
              </a:tabLst>
            </a:pPr>
            <a:endParaRPr lang="en-GB" sz="1000" b="1" dirty="0"/>
          </a:p>
          <a:p>
            <a:pPr marL="0" indent="0" algn="just">
              <a:spcAft>
                <a:spcPts val="0"/>
              </a:spcAft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228600" indent="-228600" algn="just">
              <a:buAutoNum type="arabicPeriod"/>
            </a:pPr>
            <a:r>
              <a:rPr lang="fr-FR" sz="1000" dirty="0"/>
              <a:t>Création d’une message au sein d’une application Web par le pilotage PFAI BDDF IT, (uniquement par des utilisateurs authentifiés et habilités).</a:t>
            </a:r>
          </a:p>
          <a:p>
            <a:pPr marL="228600" indent="-228600" algn="just">
              <a:buAutoNum type="arabicPeriod"/>
            </a:pPr>
            <a:r>
              <a:rPr lang="fr-FR" sz="1000" dirty="0"/>
              <a:t>Diffusion de l’alerte (toutes les 30 minutes maximum) à l’ensemble des Bureau métier déjà ouvert. (Dans le cas de l’ouverture d’un BM après la diffusion, celle-ci est récupérée immédiatement.)</a:t>
            </a:r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Principe de fonctionnement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Data/Document Tagging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FB39F8-601C-4415-A240-B71F344F0F3E}"/>
              </a:ext>
            </a:extLst>
          </p:cNvPr>
          <p:cNvSpPr/>
          <p:nvPr/>
        </p:nvSpPr>
        <p:spPr>
          <a:xfrm>
            <a:off x="2351318" y="1463040"/>
            <a:ext cx="2377440" cy="3335382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BDDF IT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6FE48E-1794-4773-9275-737C78851815}"/>
              </a:ext>
            </a:extLst>
          </p:cNvPr>
          <p:cNvSpPr/>
          <p:nvPr/>
        </p:nvSpPr>
        <p:spPr>
          <a:xfrm>
            <a:off x="5773787" y="1463040"/>
            <a:ext cx="2377440" cy="3335382"/>
          </a:xfrm>
          <a:prstGeom prst="rect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Bureau Métier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</a:rPr>
              <a:t>BDDF RESEAUX</a:t>
            </a: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  <a:p>
            <a:pPr algn="ctr"/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3A97EAB-7C99-40AB-9274-59960B268578}"/>
              </a:ext>
            </a:extLst>
          </p:cNvPr>
          <p:cNvSpPr/>
          <p:nvPr/>
        </p:nvSpPr>
        <p:spPr>
          <a:xfrm>
            <a:off x="4863741" y="2854298"/>
            <a:ext cx="775063" cy="603751"/>
          </a:xfrm>
          <a:prstGeom prst="righ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5218F004-151F-487A-8E02-D7A9581E75CF}"/>
              </a:ext>
            </a:extLst>
          </p:cNvPr>
          <p:cNvSpPr/>
          <p:nvPr/>
        </p:nvSpPr>
        <p:spPr>
          <a:xfrm>
            <a:off x="1441272" y="2825249"/>
            <a:ext cx="775063" cy="603751"/>
          </a:xfrm>
          <a:prstGeom prst="rightArrow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6ED445-566A-4EF1-BA7F-EF6412421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22" y="2843412"/>
            <a:ext cx="704850" cy="5619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A2A18E6-7CF9-4E5F-9BFA-34C0F779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94" y="2102021"/>
            <a:ext cx="657225" cy="49530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551696-C864-461B-A327-68B80B29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63" y="2943561"/>
            <a:ext cx="657225" cy="4953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F0A9E0B4-C9F8-4E5E-A398-A9606A30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564" y="3837685"/>
            <a:ext cx="6572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60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1203960"/>
            <a:ext cx="8460000" cy="4744807"/>
          </a:xfrm>
        </p:spPr>
        <p:txBody>
          <a:bodyPr>
            <a:normAutofit/>
          </a:bodyPr>
          <a:lstStyle/>
          <a:p>
            <a:endParaRPr lang="fr-FR" sz="1000" dirty="0"/>
          </a:p>
          <a:p>
            <a:pPr algn="just">
              <a:buSzPts val="1000"/>
              <a:tabLst>
                <a:tab pos="457200" algn="l"/>
              </a:tabLst>
            </a:pPr>
            <a:endParaRPr lang="en-GB" sz="1000" b="1" dirty="0"/>
          </a:p>
          <a:p>
            <a:pPr marL="0" indent="0" algn="just">
              <a:spcAft>
                <a:spcPts val="0"/>
              </a:spcAft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d’une alerte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Data/Document Tagging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7E91C3A-5825-43A9-BF45-581ACD296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24" y="2278656"/>
            <a:ext cx="5502379" cy="2283262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A8C06CD-2BE5-4BD9-B53E-35D27962449D}"/>
              </a:ext>
            </a:extLst>
          </p:cNvPr>
          <p:cNvCxnSpPr>
            <a:cxnSpLocks/>
          </p:cNvCxnSpPr>
          <p:nvPr/>
        </p:nvCxnSpPr>
        <p:spPr>
          <a:xfrm flipV="1">
            <a:off x="3840479" y="2943494"/>
            <a:ext cx="2232135" cy="28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7F9DB47-013C-4510-8A00-83D7AA6B7CDF}"/>
              </a:ext>
            </a:extLst>
          </p:cNvPr>
          <p:cNvCxnSpPr>
            <a:cxnSpLocks/>
          </p:cNvCxnSpPr>
          <p:nvPr/>
        </p:nvCxnSpPr>
        <p:spPr>
          <a:xfrm flipV="1">
            <a:off x="4217977" y="3243255"/>
            <a:ext cx="1854637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A8BFA39-6FE8-46A8-8F7F-CEEFD42ADC10}"/>
              </a:ext>
            </a:extLst>
          </p:cNvPr>
          <p:cNvCxnSpPr>
            <a:cxnSpLocks/>
          </p:cNvCxnSpPr>
          <p:nvPr/>
        </p:nvCxnSpPr>
        <p:spPr>
          <a:xfrm>
            <a:off x="3631473" y="3543017"/>
            <a:ext cx="244114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C4991B1-F37C-4870-B7ED-3BA36437DB55}"/>
              </a:ext>
            </a:extLst>
          </p:cNvPr>
          <p:cNvCxnSpPr>
            <a:cxnSpLocks/>
          </p:cNvCxnSpPr>
          <p:nvPr/>
        </p:nvCxnSpPr>
        <p:spPr>
          <a:xfrm>
            <a:off x="3252650" y="3940498"/>
            <a:ext cx="2819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1883BCE-6A6A-42BF-811F-D65A5E61D2C4}"/>
              </a:ext>
            </a:extLst>
          </p:cNvPr>
          <p:cNvCxnSpPr>
            <a:cxnSpLocks/>
          </p:cNvCxnSpPr>
          <p:nvPr/>
        </p:nvCxnSpPr>
        <p:spPr>
          <a:xfrm>
            <a:off x="3840479" y="4171275"/>
            <a:ext cx="223213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42BAF526-1F8C-4B42-8C48-5E95831F34E9}"/>
              </a:ext>
            </a:extLst>
          </p:cNvPr>
          <p:cNvSpPr txBox="1"/>
          <p:nvPr/>
        </p:nvSpPr>
        <p:spPr>
          <a:xfrm>
            <a:off x="6313714" y="2812866"/>
            <a:ext cx="2499362" cy="267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Titre du message : Le contenu de ce champs sera affiché dans l’entête de la popup du BM.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DD8D7DC-9D86-47DC-83ED-75ACB17B9F15}"/>
              </a:ext>
            </a:extLst>
          </p:cNvPr>
          <p:cNvSpPr txBox="1"/>
          <p:nvPr/>
        </p:nvSpPr>
        <p:spPr>
          <a:xfrm>
            <a:off x="6313714" y="3109642"/>
            <a:ext cx="2499362" cy="267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Message : Description du message au centre de la popup.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D22903C-EBFF-4A2C-B801-9931641D44D1}"/>
              </a:ext>
            </a:extLst>
          </p:cNvPr>
          <p:cNvSpPr txBox="1"/>
          <p:nvPr/>
        </p:nvSpPr>
        <p:spPr>
          <a:xfrm>
            <a:off x="6313714" y="3437621"/>
            <a:ext cx="2830286" cy="24593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Niveau d’importance : Il existe 3 niveaux (Préventif, Information et Incident).</a:t>
            </a: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A21272CA-3A86-49BD-ACDC-CE9BB83435C1}"/>
              </a:ext>
            </a:extLst>
          </p:cNvPr>
          <p:cNvCxnSpPr/>
          <p:nvPr/>
        </p:nvCxnSpPr>
        <p:spPr>
          <a:xfrm>
            <a:off x="3252650" y="3683559"/>
            <a:ext cx="143256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68FCA6F-C4D7-4998-ABC9-D005014DD97A}"/>
              </a:ext>
            </a:extLst>
          </p:cNvPr>
          <p:cNvCxnSpPr/>
          <p:nvPr/>
        </p:nvCxnSpPr>
        <p:spPr>
          <a:xfrm>
            <a:off x="4685211" y="3683559"/>
            <a:ext cx="0" cy="2569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40DF82A-A033-44AC-B936-9DCE4E58E700}"/>
              </a:ext>
            </a:extLst>
          </p:cNvPr>
          <p:cNvSpPr txBox="1"/>
          <p:nvPr/>
        </p:nvSpPr>
        <p:spPr>
          <a:xfrm>
            <a:off x="6326775" y="3784565"/>
            <a:ext cx="2499362" cy="267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Date de début et de fin du message. Celui-ci disparait du BM une fois la date de fin.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9AD7C43-AC35-4E1A-8607-F75FDF37E866}"/>
              </a:ext>
            </a:extLst>
          </p:cNvPr>
          <p:cNvSpPr txBox="1"/>
          <p:nvPr/>
        </p:nvSpPr>
        <p:spPr>
          <a:xfrm>
            <a:off x="6326775" y="4126494"/>
            <a:ext cx="2499362" cy="26722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Champs libre, permettant de spécifier l’</a:t>
            </a:r>
            <a:r>
              <a:rPr lang="fr-FR" sz="900" dirty="0" err="1">
                <a:solidFill>
                  <a:schemeClr val="accent4"/>
                </a:solidFill>
              </a:rPr>
              <a:t>identitée</a:t>
            </a:r>
            <a:r>
              <a:rPr lang="fr-FR" sz="900" dirty="0">
                <a:solidFill>
                  <a:schemeClr val="accent4"/>
                </a:solidFill>
              </a:rPr>
              <a:t> du demandeur.</a:t>
            </a:r>
          </a:p>
        </p:txBody>
      </p:sp>
    </p:spTree>
    <p:extLst>
      <p:ext uri="{BB962C8B-B14F-4D97-AF65-F5344CB8AC3E}">
        <p14:creationId xmlns:p14="http://schemas.microsoft.com/office/powerpoint/2010/main" val="212354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342578" y="1203960"/>
            <a:ext cx="8460000" cy="4744807"/>
          </a:xfrm>
        </p:spPr>
        <p:txBody>
          <a:bodyPr>
            <a:normAutofit/>
          </a:bodyPr>
          <a:lstStyle/>
          <a:p>
            <a:endParaRPr lang="fr-FR" sz="1000" dirty="0"/>
          </a:p>
          <a:p>
            <a:pPr algn="just">
              <a:buSzPts val="1000"/>
              <a:tabLst>
                <a:tab pos="457200" algn="l"/>
              </a:tabLst>
            </a:pPr>
            <a:endParaRPr lang="en-GB" sz="1000" b="1" dirty="0"/>
          </a:p>
          <a:p>
            <a:pPr marL="0" indent="0" algn="just">
              <a:spcAft>
                <a:spcPts val="0"/>
              </a:spcAft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  <a:p>
            <a:pPr marL="0" indent="0" algn="just">
              <a:buNone/>
            </a:pPr>
            <a:endParaRPr lang="fr-FR" sz="260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Affichage d’une alerte sur le Bureau Métier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|  25/06/2019  |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PFAI/V2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F46074-B5BB-4A6A-8E04-FA5590FD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22" y="1693817"/>
            <a:ext cx="2695575" cy="10668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474137-00E1-4069-80FA-422540A2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22" y="3250474"/>
            <a:ext cx="4567651" cy="1890848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2DC52B7-CBD0-4415-9CFA-EC8CD6725DE7}"/>
              </a:ext>
            </a:extLst>
          </p:cNvPr>
          <p:cNvCxnSpPr>
            <a:cxnSpLocks/>
          </p:cNvCxnSpPr>
          <p:nvPr/>
        </p:nvCxnSpPr>
        <p:spPr>
          <a:xfrm>
            <a:off x="2915077" y="2227217"/>
            <a:ext cx="24406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2B62974-FE1C-4E8B-8A95-F6E3A9B40785}"/>
              </a:ext>
            </a:extLst>
          </p:cNvPr>
          <p:cNvCxnSpPr>
            <a:cxnSpLocks/>
          </p:cNvCxnSpPr>
          <p:nvPr/>
        </p:nvCxnSpPr>
        <p:spPr>
          <a:xfrm>
            <a:off x="1694730" y="3921034"/>
            <a:ext cx="38177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5804E5C-A636-446E-A15C-57942D634677}"/>
              </a:ext>
            </a:extLst>
          </p:cNvPr>
          <p:cNvCxnSpPr>
            <a:cxnSpLocks/>
          </p:cNvCxnSpPr>
          <p:nvPr/>
        </p:nvCxnSpPr>
        <p:spPr>
          <a:xfrm>
            <a:off x="1694730" y="4108268"/>
            <a:ext cx="38177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122F7435-6391-4380-8308-9DAB2278391F}"/>
              </a:ext>
            </a:extLst>
          </p:cNvPr>
          <p:cNvCxnSpPr>
            <a:cxnSpLocks/>
          </p:cNvCxnSpPr>
          <p:nvPr/>
        </p:nvCxnSpPr>
        <p:spPr>
          <a:xfrm>
            <a:off x="4777237" y="4391297"/>
            <a:ext cx="7352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E1EC80E3-6A26-4E2D-830E-B3BD901D5915}"/>
              </a:ext>
            </a:extLst>
          </p:cNvPr>
          <p:cNvSpPr txBox="1"/>
          <p:nvPr/>
        </p:nvSpPr>
        <p:spPr>
          <a:xfrm>
            <a:off x="5602564" y="2093603"/>
            <a:ext cx="3198858" cy="292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La cloche présente en haut à droite du BM permet d’informer l’utilisateur d’un message d’alerte.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D37330-DA79-4737-974B-EDBFD9016610}"/>
              </a:ext>
            </a:extLst>
          </p:cNvPr>
          <p:cNvSpPr txBox="1"/>
          <p:nvPr/>
        </p:nvSpPr>
        <p:spPr>
          <a:xfrm>
            <a:off x="5602564" y="3847916"/>
            <a:ext cx="3198858" cy="146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Reprise du titre de l’alerte.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46CE0A-79E6-4411-AEB4-4CC079EB333A}"/>
              </a:ext>
            </a:extLst>
          </p:cNvPr>
          <p:cNvSpPr txBox="1"/>
          <p:nvPr/>
        </p:nvSpPr>
        <p:spPr>
          <a:xfrm>
            <a:off x="5602564" y="4035150"/>
            <a:ext cx="3198858" cy="146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Reprise du descriptif de l’alerte.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8A6DEFA-8560-4EFE-B9E9-9D932739605D}"/>
              </a:ext>
            </a:extLst>
          </p:cNvPr>
          <p:cNvSpPr txBox="1"/>
          <p:nvPr/>
        </p:nvSpPr>
        <p:spPr>
          <a:xfrm>
            <a:off x="5602564" y="4294709"/>
            <a:ext cx="3198858" cy="146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fr-FR" sz="900" dirty="0">
                <a:solidFill>
                  <a:schemeClr val="accent4"/>
                </a:solidFill>
              </a:rPr>
              <a:t>Niveau de l’alerte. </a:t>
            </a:r>
          </a:p>
        </p:txBody>
      </p:sp>
    </p:spTree>
    <p:extLst>
      <p:ext uri="{BB962C8B-B14F-4D97-AF65-F5344CB8AC3E}">
        <p14:creationId xmlns:p14="http://schemas.microsoft.com/office/powerpoint/2010/main" val="87245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</a:t>
            </a:r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|  00/00/0000  |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Data/Document Tagging 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219AF-F5ED-455B-A512-B03AB3602319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BD1D4F-9EF2-4528-BC70-5EE90C46DCD8}"/>
              </a:ext>
            </a:extLst>
          </p:cNvPr>
          <p:cNvSpPr/>
          <p:nvPr/>
        </p:nvSpPr>
        <p:spPr>
          <a:xfrm>
            <a:off x="2616736" y="2282210"/>
            <a:ext cx="3941390" cy="2952328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r="843"/>
            </a:stretch>
          </a:blip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60708-6D84-455D-97C4-ECAE740F6E05}"/>
              </a:ext>
            </a:extLst>
          </p:cNvPr>
          <p:cNvSpPr/>
          <p:nvPr/>
        </p:nvSpPr>
        <p:spPr>
          <a:xfrm>
            <a:off x="3759339" y="3146306"/>
            <a:ext cx="1656184" cy="1337649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0000" rIns="91440" bIns="9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400" dirty="0">
              <a:solidFill>
                <a:schemeClr val="tx1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41941D9-9578-4315-B154-B58663D0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925B"/>
              </a:clrFrom>
              <a:clrTo>
                <a:srgbClr val="00925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57167" y="3335834"/>
            <a:ext cx="1060528" cy="10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60261"/>
      </p:ext>
    </p:extLst>
  </p:cSld>
  <p:clrMapOvr>
    <a:masterClrMapping/>
  </p:clrMapOvr>
</p:sld>
</file>

<file path=ppt/theme/theme1.xml><?xml version="1.0" encoding="utf-8"?>
<a:theme xmlns:a="http://schemas.openxmlformats.org/drawingml/2006/main" name="BNP_GENERIQUE_v2">
  <a:themeElements>
    <a:clrScheme name="Personnalisé 6">
      <a:dk1>
        <a:srgbClr val="FFFFFF"/>
      </a:dk1>
      <a:lt1>
        <a:srgbClr val="000000"/>
      </a:lt1>
      <a:dk2>
        <a:srgbClr val="EEEFF2"/>
      </a:dk2>
      <a:lt2>
        <a:srgbClr val="78848A"/>
      </a:lt2>
      <a:accent1>
        <a:srgbClr val="00915A"/>
      </a:accent1>
      <a:accent2>
        <a:srgbClr val="008C95"/>
      </a:accent2>
      <a:accent3>
        <a:srgbClr val="298FC2"/>
      </a:accent3>
      <a:accent4>
        <a:srgbClr val="D45D00"/>
      </a:accent4>
      <a:accent5>
        <a:srgbClr val="DA1884"/>
      </a:accent5>
      <a:accent6>
        <a:srgbClr val="784CAB"/>
      </a:accent6>
      <a:hlink>
        <a:srgbClr val="079998"/>
      </a:hlink>
      <a:folHlink>
        <a:srgbClr val="00B050"/>
      </a:folHlink>
    </a:clrScheme>
    <a:fontScheme name="BNP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dirty="0" smtClean="0">
            <a:solidFill>
              <a:schemeClr val="accent4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BNP_GENERIQUE_v2</Template>
  <TotalTime>25043</TotalTime>
  <Words>460</Words>
  <Application>Microsoft Office PowerPoint</Application>
  <PresentationFormat>Affichage à l'écran (4:3)</PresentationFormat>
  <Paragraphs>151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BNP_GENERIQUE_v2</vt:lpstr>
      <vt:lpstr>Communication PFAI </vt:lpstr>
      <vt:lpstr>Gouvernance</vt:lpstr>
      <vt:lpstr>Principe de fonctionnement</vt:lpstr>
      <vt:lpstr>Composition d’une alerte</vt:lpstr>
      <vt:lpstr>Affichage d’une alerte sur le Bureau Métier</vt:lpstr>
      <vt:lpstr>Questions </vt:lpstr>
    </vt:vector>
  </TitlesOfParts>
  <Manager>BNP</Manager>
  <Company>BNP Paribas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BNP</dc:subject>
  <dc:creator>313939</dc:creator>
  <cp:lastModifiedBy>652410</cp:lastModifiedBy>
  <cp:revision>451</cp:revision>
  <cp:lastPrinted>2017-04-14T08:41:12Z</cp:lastPrinted>
  <dcterms:created xsi:type="dcterms:W3CDTF">2016-02-01T14:17:35Z</dcterms:created>
  <dcterms:modified xsi:type="dcterms:W3CDTF">2019-06-25T09:27:59Z</dcterms:modified>
</cp:coreProperties>
</file>