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85" r:id="rId3"/>
    <p:sldId id="287" r:id="rId4"/>
    <p:sldId id="288" r:id="rId5"/>
    <p:sldId id="289" r:id="rId6"/>
    <p:sldId id="293" r:id="rId7"/>
    <p:sldId id="292" r:id="rId8"/>
    <p:sldId id="291" r:id="rId9"/>
    <p:sldId id="290" r:id="rId10"/>
    <p:sldId id="294" r:id="rId11"/>
    <p:sldId id="296" r:id="rId12"/>
    <p:sldId id="295" r:id="rId13"/>
    <p:sldId id="297" r:id="rId14"/>
    <p:sldId id="299" r:id="rId15"/>
    <p:sldId id="298" r:id="rId16"/>
    <p:sldId id="301" r:id="rId17"/>
    <p:sldId id="300" r:id="rId18"/>
    <p:sldId id="302" r:id="rId19"/>
    <p:sldId id="303" r:id="rId20"/>
    <p:sldId id="304" r:id="rId21"/>
    <p:sldId id="306" r:id="rId22"/>
    <p:sldId id="305" r:id="rId23"/>
    <p:sldId id="307" r:id="rId24"/>
    <p:sldId id="308" r:id="rId25"/>
    <p:sldId id="310" r:id="rId26"/>
    <p:sldId id="280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000000"/>
    <a:srgbClr val="9C9C9C"/>
    <a:srgbClr val="00FF00"/>
    <a:srgbClr val="0000C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B61AC-B2C6-4F86-99F9-1A00FE0B3350}">
  <a:tblStyle styleId="{728B61AC-B2C6-4F86-99F9-1A00FE0B335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3124" autoAdjust="0"/>
  </p:normalViewPr>
  <p:slideViewPr>
    <p:cSldViewPr snapToGrid="0">
      <p:cViewPr varScale="1">
        <p:scale>
          <a:sx n="94" d="100"/>
          <a:sy n="94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6292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Esta en</a:t>
            </a:r>
            <a:r>
              <a:rPr lang="es-ES" baseline="0" dirty="0"/>
              <a:t> todas partes: desde el humo, las nubes o la niebla a ríos y océanos.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7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/>
              <a:t>Discretizamos</a:t>
            </a:r>
            <a:r>
              <a:rPr lang="es-ES" dirty="0"/>
              <a:t>:</a:t>
            </a:r>
            <a:r>
              <a:rPr lang="es-ES" baseline="0" dirty="0"/>
              <a:t> tenemos nuestra rejilla 2D.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25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27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46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301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30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952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920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217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197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79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6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10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Obliga a las</a:t>
            </a:r>
            <a:r>
              <a:rPr lang="es-ES" baseline="0" dirty="0"/>
              <a:t> velocidades ser conservadoras de masa.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18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97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319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/>
              <a:t>Discretizamos</a:t>
            </a:r>
            <a:r>
              <a:rPr lang="es-ES" dirty="0"/>
              <a:t>:</a:t>
            </a:r>
            <a:r>
              <a:rPr lang="es-ES" baseline="0" dirty="0"/>
              <a:t> tenemos nuestra rejilla 2D.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952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/>
              <a:t>Rapido</a:t>
            </a:r>
            <a:r>
              <a:rPr lang="es-ES" dirty="0"/>
              <a:t> (</a:t>
            </a:r>
            <a:r>
              <a:rPr lang="es-ES" baseline="0" dirty="0"/>
              <a:t> Permite al usuario interactuar en tiempo real)</a:t>
            </a:r>
          </a:p>
          <a:p>
            <a:pPr lvl="0">
              <a:spcBef>
                <a:spcPts val="0"/>
              </a:spcBef>
              <a:buNone/>
            </a:pPr>
            <a:r>
              <a:rPr lang="es-ES" baseline="0" dirty="0"/>
              <a:t>Visualmente correcto</a:t>
            </a:r>
            <a:endParaRPr lang="es-E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31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Navier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-Stokes Equations for the velocity in a compact vector notation (top) and</a:t>
            </a:r>
          </a:p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equation for a density moving through the velocity field (bottom).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79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65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51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38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01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6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12676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Simulación de </a:t>
            </a:r>
            <a:r>
              <a:rPr lang="en" dirty="0">
                <a:highlight>
                  <a:srgbClr val="FFCD00"/>
                </a:highlight>
              </a:rPr>
              <a:t>fluidos</a:t>
            </a:r>
            <a:r>
              <a:rPr lang="en" dirty="0"/>
              <a:t> en tiempo real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1358266"/>
            <a:ext cx="6819350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2D (razonamiento válido para 3D)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1872052"/>
            <a:ext cx="3526263" cy="3271448"/>
          </a:xfrm>
          <a:prstGeom prst="rect">
            <a:avLst/>
          </a:prstGeom>
        </p:spPr>
      </p:pic>
      <p:sp>
        <p:nvSpPr>
          <p:cNvPr id="13" name="Marcador de texto 3"/>
          <p:cNvSpPr txBox="1">
            <a:spLocks/>
          </p:cNvSpPr>
          <p:nvPr/>
        </p:nvSpPr>
        <p:spPr>
          <a:xfrm>
            <a:off x="4907513" y="1901371"/>
            <a:ext cx="4120373" cy="2999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</a:t>
            </a:r>
            <a:r>
              <a:rPr lang="es-ES" dirty="0" err="1"/>
              <a:t>Discretizamos</a:t>
            </a:r>
            <a:r>
              <a:rPr lang="es-ES" dirty="0"/>
              <a:t>.</a:t>
            </a:r>
          </a:p>
          <a:p>
            <a:r>
              <a:rPr lang="es-ES" dirty="0"/>
              <a:t> Añadimos una capa extra de celdas: ayuda para valores frontera.</a:t>
            </a:r>
          </a:p>
          <a:p>
            <a:r>
              <a:rPr lang="es-ES" dirty="0"/>
              <a:t> Densidad y velocidad constante en cada celda.</a:t>
            </a:r>
          </a:p>
        </p:txBody>
      </p:sp>
    </p:spTree>
    <p:extLst>
      <p:ext uri="{BB962C8B-B14F-4D97-AF65-F5344CB8AC3E}">
        <p14:creationId xmlns:p14="http://schemas.microsoft.com/office/powerpoint/2010/main" val="360335147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densidades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8" y="1886857"/>
            <a:ext cx="8488164" cy="19304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957594" y="1584848"/>
            <a:ext cx="18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Añadir fuentes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259649" y="1579079"/>
            <a:ext cx="88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Difusión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201676" y="1579079"/>
            <a:ext cx="18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Advección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74107" y="1584726"/>
            <a:ext cx="18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b="1" dirty="0">
                <a:highlight>
                  <a:srgbClr val="FFCD00"/>
                </a:highlight>
                <a:latin typeface="+mj-lt"/>
                <a:sym typeface="Lora"/>
              </a:rPr>
              <a:t>Densidad inicial</a:t>
            </a:r>
            <a:endParaRPr lang="es-ES" b="1" dirty="0">
              <a:highlight>
                <a:srgbClr val="FFCD00"/>
              </a:highlight>
              <a:latin typeface="+mj-lt"/>
              <a:ea typeface="Lora"/>
              <a:cs typeface="Lora"/>
              <a:sym typeface="Lora"/>
            </a:endParaRPr>
          </a:p>
        </p:txBody>
      </p:sp>
      <p:pic>
        <p:nvPicPr>
          <p:cNvPr id="15" name="Picture 6" descr="http://latex2png.com/output/latex_e61e95cfd3a1ee836ff1dc175a8609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" y="4119266"/>
            <a:ext cx="472727" cy="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354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añadir fuentes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8" y="1886857"/>
            <a:ext cx="8488164" cy="1930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7798" y="1579080"/>
            <a:ext cx="18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Densidad inicial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957594" y="1584848"/>
            <a:ext cx="18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b="1" dirty="0">
                <a:highlight>
                  <a:srgbClr val="FFCD00"/>
                </a:highlight>
                <a:latin typeface="+mj-lt"/>
                <a:ea typeface="Lora"/>
                <a:cs typeface="Lora"/>
                <a:sym typeface="Lora"/>
              </a:rPr>
              <a:t>Añadir fuentes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259649" y="1579079"/>
            <a:ext cx="88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Difusión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201676" y="1579079"/>
            <a:ext cx="181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Advección</a:t>
            </a:r>
            <a:endParaRPr lang="es-ES" dirty="0"/>
          </a:p>
        </p:txBody>
      </p:sp>
      <p:pic>
        <p:nvPicPr>
          <p:cNvPr id="1032" name="Picture 8" descr="http://latex2png.com/output/latex_37c5f8bfbfd1a2835cf8d71cb6be11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" y="4119266"/>
            <a:ext cx="3034019" cy="5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8883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difusión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1473695"/>
            <a:ext cx="6305150" cy="34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825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difusión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4" y="1492961"/>
            <a:ext cx="3080922" cy="2923068"/>
          </a:xfrm>
          <a:prstGeom prst="rect">
            <a:avLst/>
          </a:prstGeom>
        </p:spPr>
      </p:pic>
      <p:sp>
        <p:nvSpPr>
          <p:cNvPr id="8" name="Marcador de texto 3"/>
          <p:cNvSpPr txBox="1">
            <a:spLocks/>
          </p:cNvSpPr>
          <p:nvPr/>
        </p:nvSpPr>
        <p:spPr>
          <a:xfrm>
            <a:off x="4626441" y="1358267"/>
            <a:ext cx="4120373" cy="3386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Cada celda intercambia densidad con sus vecinas.</a:t>
            </a:r>
          </a:p>
          <a:p>
            <a:r>
              <a:rPr lang="es-ES" dirty="0"/>
              <a:t> h longitud de paso.</a:t>
            </a:r>
          </a:p>
          <a:p>
            <a:r>
              <a:rPr lang="es-ES" dirty="0"/>
              <a:t> k coeficiente de difusión.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89983" y="2554514"/>
            <a:ext cx="0" cy="108857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37029" y="2888343"/>
            <a:ext cx="18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pic>
        <p:nvPicPr>
          <p:cNvPr id="3074" name="Picture 2" descr="http://latex2png.com/output/latex_fa16d3e940c59e4c2c1432789cb1aa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7" y="4477762"/>
            <a:ext cx="7988942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9790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difusión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4" y="1492961"/>
            <a:ext cx="3080922" cy="2923068"/>
          </a:xfrm>
          <a:prstGeom prst="rect">
            <a:avLst/>
          </a:prstGeom>
        </p:spPr>
      </p:pic>
      <p:sp>
        <p:nvSpPr>
          <p:cNvPr id="8" name="Marcador de texto 3"/>
          <p:cNvSpPr txBox="1">
            <a:spLocks/>
          </p:cNvSpPr>
          <p:nvPr/>
        </p:nvSpPr>
        <p:spPr>
          <a:xfrm>
            <a:off x="4626441" y="1358267"/>
            <a:ext cx="4120373" cy="3386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Cada celda intercambia densidad con sus vecinas.</a:t>
            </a:r>
          </a:p>
          <a:p>
            <a:r>
              <a:rPr lang="es-ES" dirty="0"/>
              <a:t> h longitud de paso.</a:t>
            </a:r>
          </a:p>
          <a:p>
            <a:r>
              <a:rPr lang="es-ES" dirty="0"/>
              <a:t> k coeficiente de difusión.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89983" y="2554514"/>
            <a:ext cx="0" cy="108857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37029" y="2888343"/>
            <a:ext cx="18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pic>
        <p:nvPicPr>
          <p:cNvPr id="3074" name="Picture 2" descr="http://latex2png.com/output/latex_fa16d3e940c59e4c2c1432789cb1aa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7" y="4477762"/>
            <a:ext cx="7988942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613531" y="1475627"/>
            <a:ext cx="5370286" cy="2677656"/>
          </a:xfrm>
          <a:prstGeom prst="rect">
            <a:avLst/>
          </a:prstGeom>
          <a:solidFill>
            <a:srgbClr val="FFCD00"/>
          </a:solidFill>
        </p:spPr>
        <p:txBody>
          <a:bodyPr wrap="square" rtlCol="0">
            <a:spAutoFit/>
          </a:bodyPr>
          <a:lstStyle/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Inestable si 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076" name="Picture 4" descr="http://latex2png.com/output/latex_803502e9c278c45581eb69c2527d3b9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674" y="2277837"/>
            <a:ext cx="2224768" cy="86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21071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difusión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1358267"/>
            <a:ext cx="5992007" cy="2759742"/>
          </a:xfrm>
          <a:prstGeom prst="rect">
            <a:avLst/>
          </a:prstGeom>
        </p:spPr>
      </p:pic>
      <p:sp>
        <p:nvSpPr>
          <p:cNvPr id="13" name="Marcador de texto 3"/>
          <p:cNvSpPr txBox="1">
            <a:spLocks/>
          </p:cNvSpPr>
          <p:nvPr/>
        </p:nvSpPr>
        <p:spPr>
          <a:xfrm>
            <a:off x="1260262" y="4232095"/>
            <a:ext cx="7390252" cy="3386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/>
              <a:t>Buscamos densidades que sufriendo difusión “marcha atrás” nos den la densidades originales.</a:t>
            </a:r>
          </a:p>
        </p:txBody>
      </p:sp>
    </p:spTree>
    <p:extLst>
      <p:ext uri="{BB962C8B-B14F-4D97-AF65-F5344CB8AC3E}">
        <p14:creationId xmlns:p14="http://schemas.microsoft.com/office/powerpoint/2010/main" val="323797944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difusión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Marcador de texto 3"/>
          <p:cNvSpPr txBox="1">
            <a:spLocks/>
          </p:cNvSpPr>
          <p:nvPr/>
        </p:nvSpPr>
        <p:spPr>
          <a:xfrm>
            <a:off x="956579" y="1492960"/>
            <a:ext cx="7679421" cy="3413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Sistema lineal (A*x=b con A dispersa) :</a:t>
            </a:r>
          </a:p>
          <a:p>
            <a:endParaRPr lang="es-ES" dirty="0"/>
          </a:p>
          <a:p>
            <a:r>
              <a:rPr lang="es-ES" dirty="0"/>
              <a:t> Método es estable.</a:t>
            </a:r>
          </a:p>
          <a:p>
            <a:r>
              <a:rPr lang="es-ES" dirty="0"/>
              <a:t> Es necesario resolver este sistema rápido:</a:t>
            </a:r>
          </a:p>
          <a:p>
            <a:pPr>
              <a:buNone/>
            </a:pPr>
            <a:r>
              <a:rPr lang="es-ES" dirty="0"/>
              <a:t>   	Métodos iterativos ( </a:t>
            </a:r>
            <a:r>
              <a:rPr lang="es-ES" dirty="0" err="1"/>
              <a:t>Jacobi</a:t>
            </a:r>
            <a:r>
              <a:rPr lang="es-ES" dirty="0"/>
              <a:t>, </a:t>
            </a:r>
            <a:r>
              <a:rPr lang="es-ES" b="1" dirty="0">
                <a:highlight>
                  <a:srgbClr val="FFCD00"/>
                </a:highlight>
                <a:latin typeface="Quattrocento Sans" panose="020B0604020202020204" charset="0"/>
                <a:ea typeface="Lora"/>
                <a:cs typeface="Lora"/>
                <a:sym typeface="Lora"/>
              </a:rPr>
              <a:t>Gauss-</a:t>
            </a:r>
            <a:r>
              <a:rPr lang="es-ES" b="1" dirty="0" err="1">
                <a:highlight>
                  <a:srgbClr val="FFCD00"/>
                </a:highlight>
                <a:latin typeface="Quattrocento Sans" panose="020B0604020202020204" charset="0"/>
                <a:ea typeface="Lora"/>
                <a:cs typeface="Lora"/>
                <a:sym typeface="Lora"/>
              </a:rPr>
              <a:t>Seidel</a:t>
            </a:r>
            <a:r>
              <a:rPr lang="es-ES" dirty="0"/>
              <a:t>, SOR)</a:t>
            </a:r>
          </a:p>
          <a:p>
            <a:pPr>
              <a:buNone/>
            </a:pPr>
            <a:r>
              <a:rPr lang="es-ES" dirty="0"/>
              <a:t>	Gradiente conjugado</a:t>
            </a:r>
          </a:p>
          <a:p>
            <a:pPr>
              <a:buNone/>
            </a:pPr>
            <a:r>
              <a:rPr lang="es-ES" dirty="0"/>
              <a:t>	…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6146" name="Picture 2" descr="http://latex2png.com/output/latex_538ad1e2df13246992c4274c2d8788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30" y="2049986"/>
            <a:ext cx="6784318" cy="3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9600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advección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Marcador de texto 3"/>
          <p:cNvSpPr txBox="1">
            <a:spLocks/>
          </p:cNvSpPr>
          <p:nvPr/>
        </p:nvSpPr>
        <p:spPr>
          <a:xfrm>
            <a:off x="1260262" y="4232095"/>
            <a:ext cx="7390252" cy="3386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/>
              <a:t>Dada un campo vectorial de velocidades, como se mueven las densidades.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1617304"/>
            <a:ext cx="6109859" cy="26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99435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advección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Marcador de texto 3"/>
          <p:cNvSpPr txBox="1">
            <a:spLocks/>
          </p:cNvSpPr>
          <p:nvPr/>
        </p:nvSpPr>
        <p:spPr>
          <a:xfrm>
            <a:off x="956579" y="1492961"/>
            <a:ext cx="7940678" cy="1758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Queremos método estable.</a:t>
            </a:r>
          </a:p>
          <a:p>
            <a:r>
              <a:rPr lang="es-ES" dirty="0"/>
              <a:t> Replicar método de difusión: muy costoso (las ecuaciones lineales dependen ahora de la velocidad).</a:t>
            </a:r>
          </a:p>
          <a:p>
            <a:r>
              <a:rPr lang="es-ES" dirty="0"/>
              <a:t> Idea: ver a donde se mueve el centro de cada casilla.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14" y="3251201"/>
            <a:ext cx="6019749" cy="167367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921829" y="3251201"/>
            <a:ext cx="1770742" cy="1673672"/>
          </a:xfrm>
          <a:prstGeom prst="rect">
            <a:avLst/>
          </a:prstGeom>
          <a:noFill/>
          <a:ln w="508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7899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¿</a:t>
            </a:r>
            <a:r>
              <a:rPr lang="en" dirty="0">
                <a:highlight>
                  <a:srgbClr val="FFCD00"/>
                </a:highlight>
              </a:rPr>
              <a:t>Cómo</a:t>
            </a:r>
            <a:r>
              <a:rPr lang="en" dirty="0"/>
              <a:t> </a:t>
            </a:r>
            <a:r>
              <a:rPr lang="es-ES" dirty="0"/>
              <a:t>l</a:t>
            </a:r>
            <a:r>
              <a:rPr lang="en" dirty="0"/>
              <a:t>o hacemos? 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371600" y="1637415"/>
            <a:ext cx="6819350" cy="1020726"/>
          </a:xfrm>
        </p:spPr>
        <p:txBody>
          <a:bodyPr/>
          <a:lstStyle/>
          <a:p>
            <a:pPr>
              <a:buNone/>
            </a:pPr>
            <a:r>
              <a:rPr lang="es-ES" dirty="0"/>
              <a:t>Modelo preciso para la mayoría de movimientos de fluidos que ocurren en la naturaleza:</a:t>
            </a:r>
          </a:p>
          <a:p>
            <a:r>
              <a:rPr lang="es-ES" dirty="0"/>
              <a:t> Ecuaciones de </a:t>
            </a:r>
            <a:r>
              <a:rPr lang="es-ES" dirty="0" err="1"/>
              <a:t>Navier</a:t>
            </a:r>
            <a:r>
              <a:rPr lang="es-ES" dirty="0"/>
              <a:t>-Stokes</a:t>
            </a:r>
          </a:p>
        </p:txBody>
      </p:sp>
      <p:sp>
        <p:nvSpPr>
          <p:cNvPr id="15" name="Marcador de texto 3"/>
          <p:cNvSpPr txBox="1">
            <a:spLocks/>
          </p:cNvSpPr>
          <p:nvPr/>
        </p:nvSpPr>
        <p:spPr>
          <a:xfrm>
            <a:off x="1371600" y="4215219"/>
            <a:ext cx="6819350" cy="5599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Difíciles de resolver (no lineales)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84" y="3210636"/>
            <a:ext cx="5741581" cy="10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8693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Algoritmo</a:t>
            </a:r>
            <a:r>
              <a:rPr lang="en" dirty="0"/>
              <a:t> : advección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Marcador de texto 3"/>
          <p:cNvSpPr txBox="1">
            <a:spLocks/>
          </p:cNvSpPr>
          <p:nvPr/>
        </p:nvSpPr>
        <p:spPr>
          <a:xfrm>
            <a:off x="3604154" y="1790502"/>
            <a:ext cx="5264074" cy="2157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¿Qué valor de densidad transportamos?</a:t>
            </a:r>
          </a:p>
          <a:p>
            <a:endParaRPr lang="es-ES" dirty="0"/>
          </a:p>
          <a:p>
            <a:r>
              <a:rPr lang="es-ES" dirty="0"/>
              <a:t> Cogemos las cuatro celdas más cercanas e interpolamos linealmente.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2" y="1790502"/>
            <a:ext cx="2722517" cy="26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070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Codigo</a:t>
            </a: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889983" y="1382629"/>
            <a:ext cx="3480136" cy="33239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Solver</a:t>
            </a:r>
            <a:r>
              <a:rPr lang="es-ES" dirty="0"/>
              <a:t>::</a:t>
            </a:r>
            <a:r>
              <a:rPr lang="es-ES" dirty="0" err="1"/>
              <a:t>DensStep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pPr lvl="2"/>
            <a:r>
              <a:rPr lang="es-ES" dirty="0"/>
              <a:t>    </a:t>
            </a:r>
            <a:r>
              <a:rPr lang="es-ES" dirty="0" err="1"/>
              <a:t>AddSource</a:t>
            </a:r>
            <a:r>
              <a:rPr lang="es-ES" dirty="0"/>
              <a:t>(</a:t>
            </a:r>
            <a:r>
              <a:rPr lang="es-ES" dirty="0" err="1"/>
              <a:t>dens</a:t>
            </a:r>
            <a:r>
              <a:rPr lang="es-ES" dirty="0"/>
              <a:t>, </a:t>
            </a:r>
            <a:r>
              <a:rPr lang="es-ES" dirty="0" err="1"/>
              <a:t>dens_prev</a:t>
            </a:r>
            <a:r>
              <a:rPr lang="es-ES" dirty="0"/>
              <a:t>);</a:t>
            </a:r>
          </a:p>
          <a:p>
            <a:pPr lvl="2"/>
            <a:r>
              <a:rPr lang="es-ES" dirty="0"/>
              <a:t>    SWAP(</a:t>
            </a:r>
            <a:r>
              <a:rPr lang="es-ES" dirty="0" err="1"/>
              <a:t>dens_prev</a:t>
            </a:r>
            <a:r>
              <a:rPr lang="es-ES" dirty="0"/>
              <a:t>, </a:t>
            </a:r>
            <a:r>
              <a:rPr lang="es-ES" dirty="0" err="1"/>
              <a:t>dens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    </a:t>
            </a:r>
            <a:r>
              <a:rPr lang="es-ES" dirty="0" err="1"/>
              <a:t>Diffuse</a:t>
            </a:r>
            <a:r>
              <a:rPr lang="es-ES" dirty="0"/>
              <a:t>(0, </a:t>
            </a:r>
            <a:r>
              <a:rPr lang="es-ES" dirty="0" err="1"/>
              <a:t>dens</a:t>
            </a:r>
            <a:r>
              <a:rPr lang="es-ES" dirty="0"/>
              <a:t>, </a:t>
            </a:r>
            <a:r>
              <a:rPr lang="es-ES" dirty="0" err="1"/>
              <a:t>dens_prev</a:t>
            </a:r>
            <a:r>
              <a:rPr lang="es-ES" dirty="0"/>
              <a:t>);</a:t>
            </a:r>
          </a:p>
          <a:p>
            <a:pPr lvl="2"/>
            <a:r>
              <a:rPr lang="es-ES" dirty="0"/>
              <a:t>    SWAP(</a:t>
            </a:r>
            <a:r>
              <a:rPr lang="es-ES" dirty="0" err="1"/>
              <a:t>dens_prev</a:t>
            </a:r>
            <a:r>
              <a:rPr lang="es-ES" dirty="0"/>
              <a:t>, </a:t>
            </a:r>
            <a:r>
              <a:rPr lang="es-ES" dirty="0" err="1"/>
              <a:t>dens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    </a:t>
            </a:r>
            <a:r>
              <a:rPr lang="es-ES" dirty="0" err="1"/>
              <a:t>Advect</a:t>
            </a:r>
            <a:r>
              <a:rPr lang="es-ES" dirty="0"/>
              <a:t>(0, </a:t>
            </a:r>
            <a:r>
              <a:rPr lang="es-ES" dirty="0" err="1"/>
              <a:t>dens</a:t>
            </a:r>
            <a:r>
              <a:rPr lang="es-ES" dirty="0"/>
              <a:t>, </a:t>
            </a:r>
            <a:r>
              <a:rPr lang="es-ES" dirty="0" err="1"/>
              <a:t>dens_prev</a:t>
            </a:r>
            <a:r>
              <a:rPr lang="es-ES" dirty="0"/>
              <a:t>, u, v);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465122" y="1382629"/>
            <a:ext cx="4453246" cy="33239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Solver</a:t>
            </a:r>
            <a:r>
              <a:rPr lang="es-ES" dirty="0"/>
              <a:t>::</a:t>
            </a:r>
            <a:r>
              <a:rPr lang="es-ES" dirty="0" err="1"/>
              <a:t>VelStep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nl-NL" dirty="0"/>
              <a:t>    AddSource(u, u_prev);</a:t>
            </a:r>
          </a:p>
          <a:p>
            <a:r>
              <a:rPr lang="es-ES" dirty="0"/>
              <a:t>    </a:t>
            </a:r>
            <a:r>
              <a:rPr lang="es-ES" dirty="0" err="1"/>
              <a:t>AddSource</a:t>
            </a:r>
            <a:r>
              <a:rPr lang="es-ES" dirty="0"/>
              <a:t>(v, </a:t>
            </a:r>
            <a:r>
              <a:rPr lang="es-ES" dirty="0" err="1"/>
              <a:t>v_prev</a:t>
            </a:r>
            <a:r>
              <a:rPr lang="es-ES" dirty="0"/>
              <a:t>);</a:t>
            </a:r>
          </a:p>
          <a:p>
            <a:r>
              <a:rPr lang="en-US" dirty="0"/>
              <a:t>    SWAP (</a:t>
            </a:r>
            <a:r>
              <a:rPr lang="en-US" dirty="0" err="1"/>
              <a:t>u_prev,u</a:t>
            </a:r>
            <a:r>
              <a:rPr lang="en-US" dirty="0"/>
              <a:t>)</a:t>
            </a:r>
          </a:p>
          <a:p>
            <a:r>
              <a:rPr lang="es-ES" dirty="0"/>
              <a:t>    SWAP (</a:t>
            </a:r>
            <a:r>
              <a:rPr lang="es-ES" dirty="0" err="1"/>
              <a:t>v_prev</a:t>
            </a:r>
            <a:r>
              <a:rPr lang="es-ES" dirty="0"/>
              <a:t>, v)</a:t>
            </a:r>
          </a:p>
          <a:p>
            <a:r>
              <a:rPr lang="en-US" dirty="0"/>
              <a:t>    Diffuse(1, u, </a:t>
            </a:r>
            <a:r>
              <a:rPr lang="en-US" dirty="0" err="1"/>
              <a:t>u_prev</a:t>
            </a:r>
            <a:r>
              <a:rPr lang="en-US" dirty="0"/>
              <a:t>);</a:t>
            </a:r>
          </a:p>
          <a:p>
            <a:r>
              <a:rPr lang="es-ES" dirty="0"/>
              <a:t>    </a:t>
            </a:r>
            <a:r>
              <a:rPr lang="es-ES" dirty="0" err="1"/>
              <a:t>Diffuse</a:t>
            </a:r>
            <a:r>
              <a:rPr lang="es-ES" dirty="0"/>
              <a:t>(2, v, </a:t>
            </a:r>
            <a:r>
              <a:rPr lang="es-ES" dirty="0" err="1"/>
              <a:t>v_prev</a:t>
            </a:r>
            <a:r>
              <a:rPr lang="es-ES" dirty="0"/>
              <a:t>); </a:t>
            </a:r>
          </a:p>
          <a:p>
            <a:r>
              <a:rPr lang="es-ES" dirty="0"/>
              <a:t>    </a:t>
            </a:r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</a:t>
            </a:r>
            <a:r>
              <a:rPr lang="es-ES" dirty="0"/>
              <a:t>(u, v, </a:t>
            </a:r>
            <a:r>
              <a:rPr lang="es-ES" dirty="0" err="1"/>
              <a:t>u_prev</a:t>
            </a:r>
            <a:r>
              <a:rPr lang="es-ES" dirty="0"/>
              <a:t>, </a:t>
            </a:r>
            <a:r>
              <a:rPr lang="es-ES" dirty="0" err="1"/>
              <a:t>v_prev</a:t>
            </a:r>
            <a:r>
              <a:rPr lang="es-ES" dirty="0"/>
              <a:t>);</a:t>
            </a:r>
          </a:p>
          <a:p>
            <a:r>
              <a:rPr lang="en-US" dirty="0"/>
              <a:t>    SWAP (</a:t>
            </a:r>
            <a:r>
              <a:rPr lang="en-US" dirty="0" err="1"/>
              <a:t>u_prev,u</a:t>
            </a:r>
            <a:r>
              <a:rPr lang="en-US" dirty="0"/>
              <a:t>)</a:t>
            </a:r>
          </a:p>
          <a:p>
            <a:r>
              <a:rPr lang="es-ES" dirty="0"/>
              <a:t>    SWAP (</a:t>
            </a:r>
            <a:r>
              <a:rPr lang="es-ES" dirty="0" err="1"/>
              <a:t>v_prev,v</a:t>
            </a:r>
            <a:r>
              <a:rPr lang="es-ES" dirty="0"/>
              <a:t>)</a:t>
            </a:r>
          </a:p>
          <a:p>
            <a:r>
              <a:rPr lang="es-ES" dirty="0"/>
              <a:t>    </a:t>
            </a:r>
            <a:r>
              <a:rPr lang="es-ES" dirty="0" err="1"/>
              <a:t>Advect</a:t>
            </a:r>
            <a:r>
              <a:rPr lang="es-ES" dirty="0"/>
              <a:t>(1, u, </a:t>
            </a:r>
            <a:r>
              <a:rPr lang="es-ES" dirty="0" err="1"/>
              <a:t>u_prev</a:t>
            </a:r>
            <a:r>
              <a:rPr lang="es-ES" dirty="0"/>
              <a:t>, </a:t>
            </a:r>
            <a:r>
              <a:rPr lang="es-ES" dirty="0" err="1"/>
              <a:t>u_prev</a:t>
            </a:r>
            <a:r>
              <a:rPr lang="es-ES" dirty="0"/>
              <a:t>, </a:t>
            </a:r>
            <a:r>
              <a:rPr lang="es-ES" dirty="0" err="1"/>
              <a:t>v_prev</a:t>
            </a:r>
            <a:r>
              <a:rPr lang="es-ES" dirty="0"/>
              <a:t>);</a:t>
            </a:r>
          </a:p>
          <a:p>
            <a:r>
              <a:rPr lang="es-ES" dirty="0"/>
              <a:t>    </a:t>
            </a:r>
            <a:r>
              <a:rPr lang="es-ES" dirty="0" err="1"/>
              <a:t>Advect</a:t>
            </a:r>
            <a:r>
              <a:rPr lang="es-ES" dirty="0"/>
              <a:t>(2, v, </a:t>
            </a:r>
            <a:r>
              <a:rPr lang="es-ES" dirty="0" err="1"/>
              <a:t>v_prev</a:t>
            </a:r>
            <a:r>
              <a:rPr lang="es-ES" dirty="0"/>
              <a:t>, </a:t>
            </a:r>
            <a:r>
              <a:rPr lang="es-ES" dirty="0" err="1"/>
              <a:t>u_prev</a:t>
            </a:r>
            <a:r>
              <a:rPr lang="es-ES" dirty="0"/>
              <a:t>, </a:t>
            </a:r>
            <a:r>
              <a:rPr lang="es-ES" dirty="0" err="1"/>
              <a:t>v_prev</a:t>
            </a:r>
            <a:r>
              <a:rPr lang="es-ES" dirty="0"/>
              <a:t>);</a:t>
            </a:r>
          </a:p>
          <a:p>
            <a:r>
              <a:rPr lang="es-ES" dirty="0"/>
              <a:t>    </a:t>
            </a:r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</a:t>
            </a:r>
            <a:r>
              <a:rPr lang="es-ES" dirty="0"/>
              <a:t>(u, v, </a:t>
            </a:r>
            <a:r>
              <a:rPr lang="es-ES" dirty="0" err="1"/>
              <a:t>u_prev</a:t>
            </a:r>
            <a:r>
              <a:rPr lang="es-ES" dirty="0"/>
              <a:t>, </a:t>
            </a:r>
            <a:r>
              <a:rPr lang="es-ES" dirty="0" err="1"/>
              <a:t>v_prev</a:t>
            </a:r>
            <a:r>
              <a:rPr lang="es-ES" dirty="0"/>
              <a:t>);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379621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24708" y="4171317"/>
            <a:ext cx="2190613" cy="48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Codigo</a:t>
            </a:r>
            <a:r>
              <a:rPr lang="en" dirty="0"/>
              <a:t>: project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3" y="1492961"/>
            <a:ext cx="4494817" cy="655494"/>
          </a:xfrm>
          <a:prstGeom prst="rect">
            <a:avLst/>
          </a:prstGeom>
        </p:spPr>
      </p:pic>
      <p:sp>
        <p:nvSpPr>
          <p:cNvPr id="13" name="Marcador de texto 3"/>
          <p:cNvSpPr txBox="1">
            <a:spLocks/>
          </p:cNvSpPr>
          <p:nvPr/>
        </p:nvSpPr>
        <p:spPr>
          <a:xfrm>
            <a:off x="889983" y="2283149"/>
            <a:ext cx="7940678" cy="1577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Descomposición de </a:t>
            </a:r>
            <a:r>
              <a:rPr lang="es-ES" dirty="0" err="1"/>
              <a:t>Helmholtz</a:t>
            </a:r>
            <a:r>
              <a:rPr lang="es-ES" dirty="0"/>
              <a:t> – </a:t>
            </a:r>
            <a:r>
              <a:rPr lang="es-ES" dirty="0" err="1"/>
              <a:t>Hodge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“Todo campo vectorial </a:t>
            </a:r>
            <a:r>
              <a:rPr lang="es-ES" b="1" dirty="0"/>
              <a:t>w se puede descomponer como w= u </a:t>
            </a:r>
            <a:r>
              <a:rPr lang="es-ES" dirty="0"/>
              <a:t>+     q donde u es un campo vectorial de divergencia 0,    ·u= 0,  y q es un campo escalar.”</a:t>
            </a:r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9218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72" y="2815771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arcador de texto 3"/>
          <p:cNvSpPr txBox="1">
            <a:spLocks/>
          </p:cNvSpPr>
          <p:nvPr/>
        </p:nvSpPr>
        <p:spPr>
          <a:xfrm>
            <a:off x="781127" y="3700849"/>
            <a:ext cx="8049534" cy="1310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Para obtener ‘q’ hay que resolver la ecuación de </a:t>
            </a:r>
            <a:r>
              <a:rPr lang="es-ES" dirty="0" err="1"/>
              <a:t>Poisson</a:t>
            </a:r>
            <a:r>
              <a:rPr lang="es-ES" dirty="0"/>
              <a:t>:       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b="1" dirty="0"/>
              <a:t>u =  w</a:t>
            </a:r>
            <a:r>
              <a:rPr lang="es-ES" dirty="0"/>
              <a:t>-    q</a:t>
            </a:r>
          </a:p>
          <a:p>
            <a:pPr>
              <a:buNone/>
            </a:pPr>
            <a:r>
              <a:rPr lang="es-ES" b="1" dirty="0"/>
              <a:t>·u =   ·w</a:t>
            </a:r>
            <a:r>
              <a:rPr lang="es-ES" dirty="0"/>
              <a:t>-   ·   q</a:t>
            </a:r>
          </a:p>
          <a:p>
            <a:pPr>
              <a:buNone/>
            </a:pPr>
            <a:endParaRPr lang="es-ES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9222" name="Picture 6" descr="http://latex2png.com/output/latex_b9a4227c9b77df5fc47fb2acfddb2b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60" y="4279051"/>
            <a:ext cx="1919968" cy="3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5" y="4334417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8" y="4781722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75" y="4781722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10" y="4782970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96" y="4781722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curvado 2"/>
          <p:cNvCxnSpPr/>
          <p:nvPr/>
        </p:nvCxnSpPr>
        <p:spPr>
          <a:xfrm flipV="1">
            <a:off x="2841876" y="4436017"/>
            <a:ext cx="782832" cy="4473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34" y="3175970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curvado 5"/>
          <p:cNvCxnSpPr/>
          <p:nvPr/>
        </p:nvCxnSpPr>
        <p:spPr>
          <a:xfrm flipV="1">
            <a:off x="8229599" y="2733982"/>
            <a:ext cx="223670" cy="1174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curvado 21"/>
          <p:cNvCxnSpPr/>
          <p:nvPr/>
        </p:nvCxnSpPr>
        <p:spPr>
          <a:xfrm>
            <a:off x="6520381" y="3390333"/>
            <a:ext cx="386957" cy="240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curvado 23"/>
          <p:cNvCxnSpPr/>
          <p:nvPr/>
        </p:nvCxnSpPr>
        <p:spPr>
          <a:xfrm rot="16200000" flipH="1">
            <a:off x="5338848" y="4695862"/>
            <a:ext cx="240953" cy="1512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519049" y="2644524"/>
            <a:ext cx="763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Gradiente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842649" y="3486344"/>
            <a:ext cx="91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Divergencia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147797" y="4830112"/>
            <a:ext cx="91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Laplaciano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65633251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58" y="1631036"/>
            <a:ext cx="5294747" cy="3196828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Codigo</a:t>
            </a:r>
            <a:r>
              <a:rPr lang="en" dirty="0"/>
              <a:t>: project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617607" y="1358267"/>
            <a:ext cx="37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u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644927" y="1365516"/>
            <a:ext cx="37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w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590287" y="1365516"/>
            <a:ext cx="37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q</a:t>
            </a:r>
          </a:p>
        </p:txBody>
      </p:sp>
      <p:pic>
        <p:nvPicPr>
          <p:cNvPr id="18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14" y="1427836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3566921" y="4700523"/>
            <a:ext cx="37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w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61548" y="4764194"/>
            <a:ext cx="37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q</a:t>
            </a:r>
          </a:p>
        </p:txBody>
      </p:sp>
      <p:pic>
        <p:nvPicPr>
          <p:cNvPr id="15" name="Picture 2" descr="\nab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75" y="4826514"/>
            <a:ext cx="21674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1644927" y="4700523"/>
            <a:ext cx="37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253839452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Codigo</a:t>
            </a:r>
            <a:r>
              <a:rPr lang="en" dirty="0"/>
              <a:t>: fronteras SetBounds()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22" y="1358268"/>
            <a:ext cx="3221107" cy="318087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72143" y="4673600"/>
            <a:ext cx="3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 horizontal de la velocidad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49" y="1358267"/>
            <a:ext cx="3179275" cy="318087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59649" y="4673600"/>
            <a:ext cx="3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 vertical de la velocidad</a:t>
            </a:r>
          </a:p>
        </p:txBody>
      </p:sp>
    </p:spTree>
    <p:extLst>
      <p:ext uri="{BB962C8B-B14F-4D97-AF65-F5344CB8AC3E}">
        <p14:creationId xmlns:p14="http://schemas.microsoft.com/office/powerpoint/2010/main" val="1032974369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¿Visualmente Realista?</a:t>
            </a: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3319706"/>
            <a:ext cx="6123620" cy="17444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7986" t="740" r="17986" b="-740"/>
          <a:stretch/>
        </p:blipFill>
        <p:spPr>
          <a:xfrm>
            <a:off x="0" y="1324560"/>
            <a:ext cx="7504870" cy="19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318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¿Alguna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pregunta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¡Gracias!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Objetivos</a:t>
            </a:r>
          </a:p>
        </p:txBody>
      </p:sp>
      <p:sp>
        <p:nvSpPr>
          <p:cNvPr id="188" name="Shape 188"/>
          <p:cNvSpPr/>
          <p:nvPr/>
        </p:nvSpPr>
        <p:spPr>
          <a:xfrm>
            <a:off x="911816" y="1399409"/>
            <a:ext cx="2221933" cy="2221933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Rápido</a:t>
            </a:r>
          </a:p>
        </p:txBody>
      </p:sp>
      <p:sp>
        <p:nvSpPr>
          <p:cNvPr id="190" name="Shape 190"/>
          <p:cNvSpPr/>
          <p:nvPr/>
        </p:nvSpPr>
        <p:spPr>
          <a:xfrm>
            <a:off x="911815" y="2804111"/>
            <a:ext cx="2221933" cy="2221933"/>
          </a:xfrm>
          <a:prstGeom prst="ellipse">
            <a:avLst/>
          </a:prstGeom>
          <a:solidFill>
            <a:srgbClr val="000000">
              <a:alpha val="38824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Estable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Flecha derecha 9"/>
          <p:cNvSpPr/>
          <p:nvPr/>
        </p:nvSpPr>
        <p:spPr>
          <a:xfrm>
            <a:off x="3574472" y="2771330"/>
            <a:ext cx="1864426" cy="982266"/>
          </a:xfrm>
          <a:prstGeom prst="rightArrow">
            <a:avLst/>
          </a:prstGeom>
          <a:solidFill>
            <a:srgbClr val="FFCD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hape 301"/>
          <p:cNvSpPr/>
          <p:nvPr/>
        </p:nvSpPr>
        <p:spPr>
          <a:xfrm>
            <a:off x="5879621" y="2419913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Calidad Visual</a:t>
            </a:r>
            <a:endParaRPr lang="en" sz="1800" dirty="0">
              <a:latin typeface="Quattrocento Sans"/>
              <a:ea typeface="Quattrocento Sans"/>
              <a:cs typeface="Quattrocento Sans"/>
              <a:sym typeface="Lora"/>
            </a:endParaRPr>
          </a:p>
        </p:txBody>
      </p:sp>
      <p:sp>
        <p:nvSpPr>
          <p:cNvPr id="36" name="Shape 332"/>
          <p:cNvSpPr/>
          <p:nvPr/>
        </p:nvSpPr>
        <p:spPr>
          <a:xfrm>
            <a:off x="7298020" y="1707227"/>
            <a:ext cx="1141130" cy="160629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81" y="1847851"/>
            <a:ext cx="1028701" cy="1283494"/>
          </a:xfrm>
          <a:prstGeom prst="rect">
            <a:avLst/>
          </a:prstGeom>
        </p:spPr>
      </p:pic>
      <p:sp>
        <p:nvSpPr>
          <p:cNvPr id="41" name="Marcador de texto 3"/>
          <p:cNvSpPr txBox="1">
            <a:spLocks/>
          </p:cNvSpPr>
          <p:nvPr/>
        </p:nvSpPr>
        <p:spPr>
          <a:xfrm>
            <a:off x="5859883" y="4257717"/>
            <a:ext cx="2050404" cy="5599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No preciso</a:t>
            </a:r>
          </a:p>
        </p:txBody>
      </p:sp>
    </p:spTree>
    <p:extLst>
      <p:ext uri="{BB962C8B-B14F-4D97-AF65-F5344CB8AC3E}">
        <p14:creationId xmlns:p14="http://schemas.microsoft.com/office/powerpoint/2010/main" val="183910569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Ecuaciones</a:t>
            </a: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2159441"/>
            <a:ext cx="6819350" cy="1773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Describe campo vectorial de velocidades de un fluido.</a:t>
            </a:r>
          </a:p>
          <a:p>
            <a:r>
              <a:rPr lang="es-ES" dirty="0"/>
              <a:t> Modelar movimiento cada partícula es lento.</a:t>
            </a:r>
          </a:p>
          <a:p>
            <a:r>
              <a:rPr lang="es-ES" dirty="0"/>
              <a:t> Sustituimos por densidad (p.ej. de humo) 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9" y="1358267"/>
            <a:ext cx="5428343" cy="7916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11" y="3942912"/>
            <a:ext cx="5430331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788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Pseudocódigo</a:t>
            </a: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1492707"/>
            <a:ext cx="6819350" cy="27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 err="1"/>
              <a:t>While</a:t>
            </a:r>
            <a:r>
              <a:rPr lang="es-ES" dirty="0"/>
              <a:t> (seguimos simulando)</a:t>
            </a:r>
          </a:p>
          <a:p>
            <a:pPr>
              <a:buNone/>
            </a:pPr>
            <a:r>
              <a:rPr lang="es-ES" dirty="0"/>
              <a:t>   Obtener fuerza de UI</a:t>
            </a:r>
          </a:p>
          <a:p>
            <a:pPr>
              <a:buNone/>
            </a:pPr>
            <a:r>
              <a:rPr lang="es-ES" dirty="0"/>
              <a:t>   Obtener fuentes de densidad de UI</a:t>
            </a:r>
          </a:p>
          <a:p>
            <a:pPr>
              <a:buNone/>
            </a:pPr>
            <a:r>
              <a:rPr lang="es-ES" dirty="0"/>
              <a:t>   Actualizar velocidad</a:t>
            </a:r>
          </a:p>
          <a:p>
            <a:pPr>
              <a:buNone/>
            </a:pPr>
            <a:r>
              <a:rPr lang="es-ES" dirty="0"/>
              <a:t>   Actualizar densidad</a:t>
            </a:r>
          </a:p>
          <a:p>
            <a:pPr>
              <a:buNone/>
            </a:pPr>
            <a:r>
              <a:rPr lang="es-ES" dirty="0"/>
              <a:t>   Mostrar densidad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83199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Evolución</a:t>
            </a:r>
            <a:r>
              <a:rPr lang="en" dirty="0"/>
              <a:t> de la densidad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1358266"/>
            <a:ext cx="6819350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Supongamos que la velocidad es conocida.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59" y="2177314"/>
            <a:ext cx="5430331" cy="9307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15886" y="2120266"/>
            <a:ext cx="798285" cy="1044857"/>
          </a:xfrm>
          <a:prstGeom prst="rect">
            <a:avLst/>
          </a:prstGeom>
          <a:noFill/>
          <a:ln w="508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1160209" y="3441066"/>
            <a:ext cx="7040392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En un paso de tiempo la densidad…</a:t>
            </a:r>
          </a:p>
        </p:txBody>
      </p:sp>
    </p:spTree>
    <p:extLst>
      <p:ext uri="{BB962C8B-B14F-4D97-AF65-F5344CB8AC3E}">
        <p14:creationId xmlns:p14="http://schemas.microsoft.com/office/powerpoint/2010/main" val="72910402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Evolución</a:t>
            </a:r>
            <a:r>
              <a:rPr lang="en" dirty="0"/>
              <a:t> de la densidad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1358266"/>
            <a:ext cx="6819350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Supongamos que la velocidad es conocida.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59" y="2177314"/>
            <a:ext cx="5430331" cy="9307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78629" y="2177314"/>
            <a:ext cx="1959428" cy="1044857"/>
          </a:xfrm>
          <a:prstGeom prst="rect">
            <a:avLst/>
          </a:prstGeom>
          <a:noFill/>
          <a:ln w="508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1953367" y="3384019"/>
            <a:ext cx="4650633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Sigue el vector de velocidades.</a:t>
            </a:r>
          </a:p>
        </p:txBody>
      </p:sp>
    </p:spTree>
    <p:extLst>
      <p:ext uri="{BB962C8B-B14F-4D97-AF65-F5344CB8AC3E}">
        <p14:creationId xmlns:p14="http://schemas.microsoft.com/office/powerpoint/2010/main" val="235041007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Evolución</a:t>
            </a:r>
            <a:r>
              <a:rPr lang="en" dirty="0"/>
              <a:t> de la densidad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1358266"/>
            <a:ext cx="6819350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Supongamos que la velocidad es conocida.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59" y="2177314"/>
            <a:ext cx="5430331" cy="9307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617029" y="2177314"/>
            <a:ext cx="1175657" cy="930762"/>
          </a:xfrm>
          <a:prstGeom prst="rect">
            <a:avLst/>
          </a:prstGeom>
          <a:noFill/>
          <a:ln w="508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2317420" y="3384019"/>
            <a:ext cx="4947007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Puede sufrir difusión con el tiempo</a:t>
            </a:r>
          </a:p>
        </p:txBody>
      </p:sp>
    </p:spTree>
    <p:extLst>
      <p:ext uri="{BB962C8B-B14F-4D97-AF65-F5344CB8AC3E}">
        <p14:creationId xmlns:p14="http://schemas.microsoft.com/office/powerpoint/2010/main" val="225141055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highlight>
                  <a:srgbClr val="FFCD00"/>
                </a:highlight>
              </a:rPr>
              <a:t>Evolución</a:t>
            </a:r>
            <a:r>
              <a:rPr lang="en" dirty="0"/>
              <a:t> de la densidad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9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0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Marcador de texto 3"/>
          <p:cNvSpPr txBox="1">
            <a:spLocks/>
          </p:cNvSpPr>
          <p:nvPr/>
        </p:nvSpPr>
        <p:spPr>
          <a:xfrm>
            <a:off x="1381250" y="1358266"/>
            <a:ext cx="6819350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r>
              <a:rPr lang="es-ES" dirty="0"/>
              <a:t> Supongamos que la velocidad es conocida.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59" y="2177314"/>
            <a:ext cx="5430331" cy="9307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082972" y="2177314"/>
            <a:ext cx="638629" cy="930762"/>
          </a:xfrm>
          <a:prstGeom prst="rect">
            <a:avLst/>
          </a:prstGeom>
          <a:noFill/>
          <a:ln w="508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1461697" y="3384019"/>
            <a:ext cx="6658454" cy="54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Incrementa debido a las fuentes que se añaden</a:t>
            </a:r>
          </a:p>
        </p:txBody>
      </p:sp>
    </p:spTree>
    <p:extLst>
      <p:ext uri="{BB962C8B-B14F-4D97-AF65-F5344CB8AC3E}">
        <p14:creationId xmlns:p14="http://schemas.microsoft.com/office/powerpoint/2010/main" val="162155075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822</Words>
  <Application>Microsoft Office PowerPoint</Application>
  <PresentationFormat>Presentación en pantalla (16:9)</PresentationFormat>
  <Paragraphs>145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Lora</vt:lpstr>
      <vt:lpstr>Arial</vt:lpstr>
      <vt:lpstr>Quattrocento Sans</vt:lpstr>
      <vt:lpstr>Viola template</vt:lpstr>
      <vt:lpstr>Simulación de fluidos en tiempo real</vt:lpstr>
      <vt:lpstr>¿Cómo lo hacemos? </vt:lpstr>
      <vt:lpstr>Objetivos</vt:lpstr>
      <vt:lpstr>Ecuaciones</vt:lpstr>
      <vt:lpstr>Pseudocódigo</vt:lpstr>
      <vt:lpstr>Evolución de la densidad</vt:lpstr>
      <vt:lpstr>Evolución de la densidad</vt:lpstr>
      <vt:lpstr>Evolución de la densidad</vt:lpstr>
      <vt:lpstr>Evolución de la densidad</vt:lpstr>
      <vt:lpstr>Algoritmo</vt:lpstr>
      <vt:lpstr>Algoritmo : densidades</vt:lpstr>
      <vt:lpstr>Algoritmo : añadir fuentes</vt:lpstr>
      <vt:lpstr>Algoritmo : difusión</vt:lpstr>
      <vt:lpstr>Algoritmo : difusión</vt:lpstr>
      <vt:lpstr>Algoritmo : difusión</vt:lpstr>
      <vt:lpstr>Algoritmo : difusión</vt:lpstr>
      <vt:lpstr>Algoritmo : difusión</vt:lpstr>
      <vt:lpstr>Algoritmo : advección</vt:lpstr>
      <vt:lpstr>Algoritmo : advección</vt:lpstr>
      <vt:lpstr>Algoritmo : advección</vt:lpstr>
      <vt:lpstr>Codigo</vt:lpstr>
      <vt:lpstr>Codigo: project</vt:lpstr>
      <vt:lpstr>Codigo: project</vt:lpstr>
      <vt:lpstr>Codigo: fronteras SetBounds()</vt:lpstr>
      <vt:lpstr>¿Visualmente Realista?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fluidos en tiempo real</dc:title>
  <dc:creator>Diego</dc:creator>
  <cp:lastModifiedBy>Jesus Mayor Marquez</cp:lastModifiedBy>
  <cp:revision>41</cp:revision>
  <dcterms:modified xsi:type="dcterms:W3CDTF">2018-01-31T17:09:06Z</dcterms:modified>
</cp:coreProperties>
</file>