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11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13.jpeg" ContentType="image/jpeg"/>
  <Override PartName="/ppt/media/image10.png" ContentType="image/png"/>
  <Override PartName="/ppt/media/image9.png" ContentType="image/png"/>
  <Override PartName="/ppt/media/image5.png" ContentType="image/png"/>
  <Override PartName="/ppt/media/image7.png" ContentType="image/png"/>
  <Override PartName="/ppt/media/image12.png" ContentType="image/png"/>
  <Override PartName="/ppt/media/image8.jpeg" ContentType="image/jpeg"/>
  <Override PartName="/ppt/media/image14.jpeg" ContentType="image/jpe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CA68AB-89CA-4B6A-8DFB-4EE3468AE0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34ED27-4086-420B-849A-5DB814CF01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972D5D-8A6C-4DFD-ABB2-E89968D45B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51E408-FEFF-4404-AE25-9F9D4ACE97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70E553-602D-4C53-98FC-4595068B4B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39EBA3-5A36-448C-80FC-A344532120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EB683D-F318-4497-A15E-9CA329E1B3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5A67BB-1810-4837-851A-382DBD19EF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A71049-3ECE-4083-A149-5FBACBD409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770221-67B9-4A8F-B2C1-A47643979C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624DF5-257C-4283-A382-09D5C3F0C0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060306-DF0D-4963-A01F-C1A3D8E84A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075CDD-3836-4E4F-B71F-C5BB9620FE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20DFE3-C883-4B51-B90C-27A5392D8C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3D2B4A-2F8A-476A-A4DC-57BE315F49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83D78E-4D8D-463E-B6D8-6B320F1B2D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6F4921-E630-4AFB-BAD0-F45508B018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55AE3E-A08C-461D-B1EF-9E9FD03315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E525E5-DC33-46CB-85B2-11E74C4F3E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83A335-8A86-43EF-9FDA-209024BAFF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9CAB55-86B6-431A-9B72-243D9FACAA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AC2167-7C23-4FEE-9820-C8DE87A1CB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0868D9-2488-44B3-A1E5-4E1F5A0A67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635C02-7F6C-48C6-9895-2CEA0111CB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Rectangle 8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" name="Group 6"/>
          <p:cNvGrpSpPr/>
          <p:nvPr/>
        </p:nvGrpSpPr>
        <p:grpSpPr>
          <a:xfrm>
            <a:off x="-16920" y="0"/>
            <a:ext cx="12230640" cy="6855840"/>
            <a:chOff x="-16920" y="0"/>
            <a:chExt cx="12230640" cy="6855840"/>
          </a:xfrm>
        </p:grpSpPr>
        <p:pic>
          <p:nvPicPr>
            <p:cNvPr id="6" name="Picture 15" descr="HD-PanelTitleR1.png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Rectangle 25"/>
            <p:cNvSpPr/>
            <p:nvPr/>
          </p:nvSpPr>
          <p:spPr>
            <a:xfrm>
              <a:off x="2328480" y="1540800"/>
              <a:ext cx="7543440" cy="383508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 descr="HDRibbonTitle-UniformTrim.png"/>
            <p:cNvPicPr/>
            <p:nvPr/>
          </p:nvPicPr>
          <p:blipFill>
            <a:blip r:embed="rId7"/>
            <a:stretch/>
          </p:blipFill>
          <p:spPr>
            <a:xfrm>
              <a:off x="-16920" y="3147480"/>
              <a:ext cx="247752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" name="Picture 19" descr="HDRibbonTitle-UniformTrim.png"/>
            <p:cNvPicPr/>
            <p:nvPr/>
          </p:nvPicPr>
          <p:blipFill>
            <a:blip r:embed="rId8"/>
            <a:stretch/>
          </p:blipFill>
          <p:spPr>
            <a:xfrm>
              <a:off x="9736200" y="3147480"/>
              <a:ext cx="2477520" cy="61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ctr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&lt;footer&gt;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ABC7B9-F927-4058-A75E-2666FF7DFBCD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4" name="Straight Connector 14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solidFill>
              <a:srgbClr val="83992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Third Outline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53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" name="Rectangle 8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5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Straight Connector 6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solidFill>
              <a:srgbClr val="83992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Master text styles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Second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Third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4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 idx="5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ctr"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&lt;footer&gt;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 idx="6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573DF2-485A-400E-A47C-A687638BECF6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692440" y="1828800"/>
            <a:ext cx="6815160" cy="155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5000"/>
          </a:bodyPr>
          <a:p>
            <a:pPr algn="ctr">
              <a:lnSpc>
                <a:spcPct val="100000"/>
              </a:lnSpc>
              <a:spcBef>
                <a:spcPts val="9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  <a:ea typeface="PingFang SC"/>
              </a:rPr>
              <a:t>Anomaly Detection in Time Series Data u</a:t>
            </a:r>
            <a:r>
              <a:rPr b="0" lang="en-US" sz="4800" spc="-1" strike="noStrike">
                <a:solidFill>
                  <a:srgbClr val="000000"/>
                </a:solidFill>
                <a:latin typeface="Garamond"/>
              </a:rPr>
              <a:t>sing LSTM</a:t>
            </a:r>
            <a:endParaRPr b="0" lang="en-U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2692440" y="3657600"/>
            <a:ext cx="681516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buNone/>
            </a:pPr>
            <a:r>
              <a:rPr b="0" lang="en-IN" sz="3200" spc="-1" strike="noStrike">
                <a:latin typeface="Arial"/>
              </a:rPr>
              <a:t>Madhavendra Rathore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project worked on finding anomalies in time-series data which was indeed a very tedious task.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accuracy depends a lot on the thresholds that are chosen for the datasets because thresholds vary.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model works better on point anomalies than on collective anomalies.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An Anomaly is a data point in observation that differs significantly from the rest of the data points</a:t>
            </a: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Anomalies can occur due to measurement errors, sensor malfunctions, cyber-attacks, etc.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Detection of these anomalies is essential in many fields as it can help identify problems that would have gone unnoticed with traditional monitoring methods.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Outlier Detection in Time Series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Time series outlier detection aims to identify unexpected or rare instances in data.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Outliers can be of different types: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Point-wise outliers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Pattern-wise outliers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identification of these outliers with the help of LSTM would help identify fraud or malicious activities. 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Dataset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dataset used for the project is the Numenta Anomaly Benchmark(NAB) which consists of different types of time series data.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The dataset had a variety of artificial anomalies, including different types of group anomalies and point anomalies.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The model was also implemented on a Twitter dataset, showing the count of tweets regarding a company on specific time stamps.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LSTM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581256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LSTM model tackles the vanishing gradient problem in time series data.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It helps retain the data inferences for long and helps predict future values.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model looks at the previous values over a time frame and predicts the behaviour using LSTM layers.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09" name="Picture 2" descr="Architecture of an LSTM unit that connects to other units of a ..."/>
          <p:cNvPicPr/>
          <p:nvPr/>
        </p:nvPicPr>
        <p:blipFill>
          <a:blip r:embed="rId1"/>
          <a:stretch/>
        </p:blipFill>
        <p:spPr>
          <a:xfrm>
            <a:off x="7275240" y="2885040"/>
            <a:ext cx="3620880" cy="266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Model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data was split into training and testing data in different ratios for different datasets.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data was scaled using standard scaler.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model has 2 x LSTM layers of 128 hidden neurons each, 20 times, and batch size of 64.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Adam optimizer was then used along with loss parameter as ‘Mae’.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Threshold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model defines a threshold beyond which the instance can be considered an anomaly.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training data loss was calculated by taking absolute difference from predicted value and the actual value.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maximum of training data loss is considered threshold in some datasets depending on the results.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Threshold identification was the key part of the project because it’s a trade-off between finding more actual anomalies or missing out on some anomalies.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95280" y="89460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15" name="Content Placeholder 10" descr=""/>
          <p:cNvPicPr/>
          <p:nvPr/>
        </p:nvPicPr>
        <p:blipFill>
          <a:blip r:embed="rId1"/>
          <a:srcRect l="10572" t="31030" r="30506" b="13505"/>
          <a:stretch/>
        </p:blipFill>
        <p:spPr>
          <a:xfrm>
            <a:off x="912240" y="1342080"/>
            <a:ext cx="4158720" cy="244656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12" descr=""/>
          <p:cNvPicPr/>
          <p:nvPr/>
        </p:nvPicPr>
        <p:blipFill>
          <a:blip r:embed="rId2"/>
          <a:srcRect l="11556" t="29220" r="32063" b="13190"/>
          <a:stretch/>
        </p:blipFill>
        <p:spPr>
          <a:xfrm>
            <a:off x="912240" y="3614400"/>
            <a:ext cx="4158720" cy="265464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16" descr=""/>
          <p:cNvPicPr/>
          <p:nvPr/>
        </p:nvPicPr>
        <p:blipFill>
          <a:blip r:embed="rId3"/>
          <a:stretch/>
        </p:blipFill>
        <p:spPr>
          <a:xfrm>
            <a:off x="7120800" y="1342080"/>
            <a:ext cx="4209840" cy="232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8" descr=""/>
          <p:cNvPicPr/>
          <p:nvPr/>
        </p:nvPicPr>
        <p:blipFill>
          <a:blip r:embed="rId4"/>
          <a:stretch/>
        </p:blipFill>
        <p:spPr>
          <a:xfrm>
            <a:off x="7029000" y="3718440"/>
            <a:ext cx="4393440" cy="244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F1 scores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Flat line dataset-0.59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Jump-down dataset-0.58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Jump up dataset-0.69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Tweet CVS dataset-0.7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IN" sz="2400" spc="-1" strike="noStrike">
                <a:solidFill>
                  <a:srgbClr val="262626"/>
                </a:solidFill>
                <a:latin typeface="Garamond"/>
              </a:rPr>
              <a:t>Speed6005 dataset- 0.50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557</TotalTime>
  <Application>LibreOffice/7.3.3.2$MacOSX_X86_64 LibreOffice_project/d1d0ea68f081ee2800a922cac8f79445e4603348</Application>
  <AppVersion>15.0000</AppVersion>
  <Words>432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2023-05-06T05:53:14Z</dcterms:created>
  <dc:creator>Arindam Shrivastava</dc:creator>
  <dc:description/>
  <dc:language>en-IN</dc:language>
  <cp:lastModifiedBy/>
  <dcterms:modified xsi:type="dcterms:W3CDTF">2023-06-27T22:58:43Z</dcterms:modified>
  <cp:revision>4</cp:revision>
  <dc:subject/>
  <dc:title>Anomaly Detection in Time Series Data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