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_rels/item3.xml.rels" ContentType="application/vnd.openxmlformats-package.relationship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item1.xml" ContentType="application/xml"/>
  <Override PartName="/customXml/item3.xml" ContentType="application/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5.jpeg" ContentType="image/jpeg"/>
  <Override PartName="/ppt/media/image2.png" ContentType="image/png"/>
  <Override PartName="/ppt/media/image3.png" ContentType="image/png"/>
  <Override PartName="/ppt/media/image4.jpeg" ContentType="image/jpeg"/>
  <Override PartName="/ppt/media/image7.png" ContentType="image/png"/>
  <Override PartName="/ppt/media/image6.png" ContentType="image/png"/>
  <Override PartName="/ppt/media/image9.png" ContentType="image/png"/>
  <Override PartName="/ppt/media/image8.png" ContentType="image/png"/>
  <Override PartName="/ppt/media/image10.png" ContentType="image/png"/>
  <Override PartName="/ppt/presProps.xml" ContentType="application/vnd.openxmlformats-officedocument.presentationml.presProps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2EE434-CADD-4A17-AE75-574DD34255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85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818640" y="4123080"/>
            <a:ext cx="5185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54F921-A61C-4759-9B8B-DB6867DDEA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818640" y="41230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3476160" y="41230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9FDC46-5785-48C3-B89D-731628146F4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2571840" y="22222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325040" y="22222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818640" y="41230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2571840" y="41230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4325040" y="41230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584DC1-A929-44A4-A0EE-13448183138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AC367C-9AD9-4113-A42B-51FB60BE31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5A6B87-BE0D-4EC6-8BFF-6D139D69BF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DC65F5-02E9-4E48-BD66-ADC03F5028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2530440" cy="363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3476160" y="2222280"/>
            <a:ext cx="2530440" cy="363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5871E8-1073-499B-983E-2447123F8F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F01155-1BC8-465B-9CD8-74A42A4359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E0CD54-AE5D-40CB-B374-225587CD91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3476160" y="2222280"/>
            <a:ext cx="2530440" cy="363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818640" y="41230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D8B5C3-763C-4C57-A14F-6A0B974F8D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801746-87C8-465C-8AA6-4F2C5A7DF0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2530440" cy="363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3476160" y="41230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75B2DC-C397-4B60-A0C3-B72184D0FF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818640" y="4123080"/>
            <a:ext cx="5185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A28F33-A852-4774-93B9-D7FE525000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85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818640" y="4123080"/>
            <a:ext cx="5185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1B575A-2414-4B2C-AD9E-4A44C22451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18640" y="41230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3476160" y="41230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9E352A-0E10-47BC-AB68-70522D0766F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2571840" y="22222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325040" y="22222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818640" y="41230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2571840" y="41230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4325040" y="41230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C3C5EC-C078-4CE2-932A-09230CFB02B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F3EB06D-EC1E-4666-86FB-238E1521B3F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08B8C72-8812-443C-BD7F-AC4FD88B35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4E01647-7850-4E0E-B5AE-B33CD2111D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2530440" cy="363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3476160" y="2222280"/>
            <a:ext cx="2530440" cy="363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B7D5C26-C459-4E7C-B265-EC0AE89D66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80AE061-A0FB-467F-982F-4F788B5357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9C7B4C-43EA-4915-B6E0-67FC416CA3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9CAA53F-C57B-4FE7-9FD6-078E40D3E7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3476160" y="2222280"/>
            <a:ext cx="2530440" cy="363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818640" y="41230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3829F3D-B940-4907-81A2-25B9E8FD51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2530440" cy="363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3476160" y="41230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B43AE40-0577-42F5-8DCF-1A9AD1E6AA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818640" y="4123080"/>
            <a:ext cx="5185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953FAB7-8673-4091-97BC-3599DD3B4E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85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818640" y="4123080"/>
            <a:ext cx="5185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19A8B18-C1D9-4F8A-AC07-EF5F45B242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818640" y="41230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3476160" y="41230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F930C1A-F904-463B-A75F-C88BBDC7309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2571840" y="22222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325040" y="22222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818640" y="41230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2571840" y="41230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4325040" y="4123080"/>
            <a:ext cx="166932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F9B8F10-686D-41B3-9C3A-A2E7955EE0E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2530440" cy="363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3476160" y="2222280"/>
            <a:ext cx="2530440" cy="363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BE8F6D-F7CE-43EA-9E7D-62ACE8F0B4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87E898-C2A5-4F7C-A625-3C93B6BEF9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B89820-276B-4DC4-A81E-DA83486DCD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3476160" y="2222280"/>
            <a:ext cx="2530440" cy="363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818640" y="41230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B3BBE6-4B2F-42E0-BAC0-396A8EEDCD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2530440" cy="363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3476160" y="41230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7E94C2-40BB-4504-82AD-BC28B32C5B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818640" y="4123080"/>
            <a:ext cx="518544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1DF88A-5A5D-4222-8497-DCC515954B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6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srcRect/>
            <a:tile/>
          </a:blipFill>
          <a:ln cap="rnd">
            <a:solidFill>
              <a:srgbClr val="00c6bb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Century Gothic"/>
              </a:rPr>
              <a:t>&lt;date/time&gt;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bIns="108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2000" spc="-1" strike="noStrike">
                <a:solidFill>
                  <a:srgbClr val="00c6bb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C93E55-152F-4B7F-9FF0-AD0CD154B06F}" type="slidenum">
              <a:rPr b="0" lang="en-US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6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srcRect/>
            <a:tile/>
          </a:blipFill>
          <a:ln cap="rnd">
            <a:solidFill>
              <a:srgbClr val="00c6bb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Century Gothic"/>
              </a:rPr>
              <a:t>&lt;date/time&gt;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bIns="108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2000" spc="-1" strike="noStrike">
                <a:solidFill>
                  <a:srgbClr val="00c6bb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5895B7-DD18-44FC-AAFF-C930DB532833}" type="slidenum">
              <a:rPr b="0" lang="en-US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6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srcRect/>
            <a:tile/>
          </a:blipFill>
          <a:ln cap="rnd">
            <a:solidFill>
              <a:srgbClr val="00c6bb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187320" y="2222280"/>
            <a:ext cx="5194080" cy="363852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 idx="7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Century Gothic"/>
              </a:rPr>
              <a:t>&lt;date/time&gt;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 idx="8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 idx="9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bIns="108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2000" spc="-1" strike="noStrike">
                <a:solidFill>
                  <a:srgbClr val="00c6bb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3D1E06-8863-42BC-94A7-90A7C7EA8598}" type="slidenum">
              <a:rPr b="0" lang="en-US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fefefe"/>
                </a:solidFill>
                <a:latin typeface="Century Gothic"/>
              </a:rPr>
              <a:t>One Shot Learning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810000" y="5545080"/>
            <a:ext cx="5285520" cy="50292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t">
            <a:normAutofit fontScale="61000"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Arindam Shrivastava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Century Gothic"/>
              </a:rPr>
              <a:t>21075015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9" name="Subtitle 2"/>
          <p:cNvSpPr/>
          <p:nvPr/>
        </p:nvSpPr>
        <p:spPr>
          <a:xfrm>
            <a:off x="6095880" y="5545080"/>
            <a:ext cx="5285520" cy="502920"/>
          </a:xfrm>
          <a:prstGeom prst="rect">
            <a:avLst/>
          </a:prstGeom>
          <a:noFill/>
          <a:ln w="0">
            <a:noFill/>
          </a:ln>
          <a:effectLst>
            <a:outerShdw blurRad="5076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normAutofit fontScale="61000"/>
          </a:bodyPr>
          <a:p>
            <a:pPr algn="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Madhavendra Rathore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Century Gothic"/>
              </a:rPr>
              <a:t>21075051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Introduction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One Shot Learning is a machine learning approach where a model is trained to recognize objects or patterns from few examples.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A traditional Machine learning models requires large amount of labeled data for training while One Shot Learning models learn from very few examples.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These models are required where obtaining large amounts of labeled data is very difficult, for example in biometric recognition.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Dataset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276880" cy="41882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The dataset we used is a set of images of cattle muzzles.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The muzzle print of each animal is different from others as is in case of human fingerprints.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For each of the animals, there are 10 images of their muzzle print in the dataset.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Further there are different classes in training and testing/validation data.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34" name="Picture 4" descr=""/>
          <p:cNvPicPr/>
          <p:nvPr/>
        </p:nvPicPr>
        <p:blipFill>
          <a:blip r:embed="rId1"/>
          <a:stretch/>
        </p:blipFill>
        <p:spPr>
          <a:xfrm>
            <a:off x="6783120" y="3963600"/>
            <a:ext cx="2114280" cy="244692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6" descr=""/>
          <p:cNvPicPr/>
          <p:nvPr/>
        </p:nvPicPr>
        <p:blipFill>
          <a:blip r:embed="rId2"/>
          <a:stretch/>
        </p:blipFill>
        <p:spPr>
          <a:xfrm>
            <a:off x="9584280" y="2222280"/>
            <a:ext cx="1978560" cy="244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Preprocessing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1160360" cy="36360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The data is first passed through a pre-trained SRGAN, to super resolution the image so that the features of the image become more distinct.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The number of images in each class is set to 10, so as to make the training process of the model easier and shorter.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The super resolution data is then packed into pickle files along with the class names which are one-hot encoded to be used for training the one shot model.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Model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6923880" cy="363852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The One Shot Model for image recognition consists of two parts.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The Convolutional Network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The Discriminator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1800" spc="-1" strike="noStrike">
                <a:solidFill>
                  <a:srgbClr val="ffffff"/>
                </a:solidFill>
                <a:latin typeface="Century Gothic"/>
              </a:rPr>
              <a:t>The two images are passed through the same Convolutional Network to get two feature vectors corresponding to each image.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40" name="Content Placeholder 11" descr=""/>
          <p:cNvPicPr/>
          <p:nvPr/>
        </p:nvPicPr>
        <p:blipFill>
          <a:blip r:embed="rId1"/>
          <a:stretch/>
        </p:blipFill>
        <p:spPr>
          <a:xfrm>
            <a:off x="8623800" y="2106000"/>
            <a:ext cx="2172240" cy="3638520"/>
          </a:xfrm>
          <a:prstGeom prst="rect">
            <a:avLst/>
          </a:prstGeom>
          <a:ln w="0">
            <a:noFill/>
          </a:ln>
          <a:effectLst>
            <a:outerShdw blurRad="50760" dir="0">
              <a:srgbClr val="000000">
                <a:alpha val="40000"/>
              </a:srgbClr>
            </a:outerShdw>
          </a:effectLst>
        </p:spPr>
      </p:pic>
      <p:sp>
        <p:nvSpPr>
          <p:cNvPr id="141" name="Content Placeholder 2"/>
          <p:cNvSpPr/>
          <p:nvPr/>
        </p:nvSpPr>
        <p:spPr>
          <a:xfrm>
            <a:off x="8623800" y="5861160"/>
            <a:ext cx="2524680" cy="510840"/>
          </a:xfrm>
          <a:prstGeom prst="rect">
            <a:avLst/>
          </a:prstGeom>
          <a:noFill/>
          <a:ln w="0">
            <a:noFill/>
          </a:ln>
          <a:effectLst>
            <a:outerShdw blurRad="5076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2" name="TextBox 13"/>
          <p:cNvSpPr/>
          <p:nvPr/>
        </p:nvSpPr>
        <p:spPr>
          <a:xfrm>
            <a:off x="8808480" y="6003000"/>
            <a:ext cx="1803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The ConvNet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Model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1800" spc="-1" strike="noStrike">
                <a:solidFill>
                  <a:srgbClr val="ffffff"/>
                </a:solidFill>
                <a:latin typeface="Century Gothic"/>
              </a:rPr>
              <a:t>The Discriminator then using the feature vectors calculates the L1 Distance (Absolute Difference) between the vectors and uses a sigmoid layer to output the similarity between the vectors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45" name="Content Placeholder 9" descr=""/>
          <p:cNvPicPr/>
          <p:nvPr/>
        </p:nvPicPr>
        <p:blipFill>
          <a:blip r:embed="rId1"/>
          <a:stretch/>
        </p:blipFill>
        <p:spPr>
          <a:xfrm>
            <a:off x="6364080" y="2628000"/>
            <a:ext cx="5194080" cy="2827080"/>
          </a:xfrm>
          <a:prstGeom prst="rect">
            <a:avLst/>
          </a:prstGeom>
          <a:ln w="0">
            <a:noFill/>
          </a:ln>
          <a:effectLst>
            <a:outerShdw blurRad="50760" dir="0">
              <a:srgbClr val="000000">
                <a:alpha val="40000"/>
              </a:srgbClr>
            </a:outerShdw>
          </a:effectLst>
        </p:spPr>
      </p:pic>
      <p:sp>
        <p:nvSpPr>
          <p:cNvPr id="146" name="TextBox 10"/>
          <p:cNvSpPr/>
          <p:nvPr/>
        </p:nvSpPr>
        <p:spPr>
          <a:xfrm>
            <a:off x="7848720" y="5693040"/>
            <a:ext cx="22248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The One Shot Model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One Shot Task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6093360" cy="429552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The model is given data in form of a One Shot Task. The one shot task consists of a pair of image and support set.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1800" spc="-1" strike="noStrike">
                <a:solidFill>
                  <a:srgbClr val="ffffff"/>
                </a:solidFill>
                <a:latin typeface="Century Gothic"/>
              </a:rPr>
              <a:t>The image is the image that we use to train.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1800" spc="-1" strike="noStrike">
                <a:solidFill>
                  <a:srgbClr val="ffffff"/>
                </a:solidFill>
                <a:latin typeface="Century Gothic"/>
              </a:rPr>
              <a:t>The support set consists of </a:t>
            </a:r>
            <a:r>
              <a:rPr b="0" i="1" lang="en-IN" sz="1800" spc="-1" strike="noStrike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IN" sz="1800" spc="-1" strike="noStrike">
                <a:solidFill>
                  <a:srgbClr val="ffffff"/>
                </a:solidFill>
                <a:latin typeface="Century Gothic"/>
              </a:rPr>
              <a:t> images out of which 1 image is of same class as the training image while others are of different classes.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IN" sz="1800" spc="-1" strike="noStrike">
                <a:solidFill>
                  <a:srgbClr val="ffffff"/>
                </a:solidFill>
                <a:latin typeface="Century Gothic"/>
              </a:rPr>
              <a:t>The goal of the model is to give maximum similarity score to the image of the same class as training image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49" name="Picture 4" descr=""/>
          <p:cNvPicPr/>
          <p:nvPr/>
        </p:nvPicPr>
        <p:blipFill>
          <a:blip r:embed="rId1"/>
          <a:stretch/>
        </p:blipFill>
        <p:spPr>
          <a:xfrm>
            <a:off x="6912360" y="3178800"/>
            <a:ext cx="5163120" cy="2382480"/>
          </a:xfrm>
          <a:prstGeom prst="rect">
            <a:avLst/>
          </a:prstGeom>
          <a:ln w="0">
            <a:noFill/>
          </a:ln>
        </p:spPr>
      </p:pic>
      <p:sp>
        <p:nvSpPr>
          <p:cNvPr id="150" name="TextBox 5"/>
          <p:cNvSpPr/>
          <p:nvPr/>
        </p:nvSpPr>
        <p:spPr>
          <a:xfrm>
            <a:off x="8381520" y="5716800"/>
            <a:ext cx="22248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One Shot Task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(</a:t>
            </a:r>
            <a:r>
              <a:rPr b="0" i="1" lang="en-US" sz="1800" spc="-1" strike="noStrike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= 4)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Results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52" name="Content Placeholder 15" descr=""/>
          <p:cNvPicPr/>
          <p:nvPr/>
        </p:nvPicPr>
        <p:blipFill>
          <a:blip r:embed="rId1"/>
          <a:stretch/>
        </p:blipFill>
        <p:spPr>
          <a:xfrm>
            <a:off x="6333120" y="2222640"/>
            <a:ext cx="4894200" cy="3638160"/>
          </a:xfrm>
          <a:prstGeom prst="rect">
            <a:avLst/>
          </a:prstGeom>
          <a:ln w="0">
            <a:noFill/>
          </a:ln>
          <a:effectLst>
            <a:outerShdw blurRad="50760" dir="0">
              <a:srgbClr val="000000">
                <a:alpha val="40000"/>
              </a:srgbClr>
            </a:outerShdw>
          </a:effectLst>
        </p:spPr>
      </p:pic>
      <p:pic>
        <p:nvPicPr>
          <p:cNvPr id="153" name="Content Placeholder 5" descr=""/>
          <p:cNvPicPr/>
          <p:nvPr/>
        </p:nvPicPr>
        <p:blipFill>
          <a:blip r:embed="rId2"/>
          <a:stretch/>
        </p:blipFill>
        <p:spPr>
          <a:xfrm>
            <a:off x="1029960" y="2222640"/>
            <a:ext cx="4828320" cy="3638160"/>
          </a:xfrm>
          <a:prstGeom prst="rect">
            <a:avLst/>
          </a:prstGeom>
          <a:ln w="0">
            <a:noFill/>
          </a:ln>
          <a:effectLst>
            <a:outerShdw blurRad="50760" dir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Quotable design</Template>
  <TotalTime>99</TotalTime>
  <Application>LibreOffice/7.3.3.2$MacOSX_X86_64 LibreOffice_project/d1d0ea68f081ee2800a922cac8f79445e4603348</Application>
  <AppVersion>15.0000</AppVersion>
  <Words>395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2023-05-13T04:29:50Z</dcterms:created>
  <dc:creator>Arindam Shrivastava</dc:creator>
  <dc:description/>
  <dc:language>en-IN</dc:language>
  <cp:lastModifiedBy/>
  <dcterms:modified xsi:type="dcterms:W3CDTF">2023-05-13T12:51:33Z</dcterms:modified>
  <cp:revision>3</cp:revision>
  <dc:subject/>
  <dc:title>One Shot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