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95196" autoAdjust="0"/>
  </p:normalViewPr>
  <p:slideViewPr>
    <p:cSldViewPr>
      <p:cViewPr varScale="1">
        <p:scale>
          <a:sx n="54" d="100"/>
          <a:sy n="54" d="100"/>
        </p:scale>
        <p:origin x="29" y="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287651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783821" y="2827221"/>
            <a:ext cx="6974549" cy="41582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600" dirty="0"/>
              <a:t>Analyzing Content Popularity and User Engagement</a:t>
            </a:r>
            <a:endParaRPr lang="en-US" sz="72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+mj-lt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2670" y="1911021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6804D6-A1DA-2724-CAD1-8DF2581510B1}"/>
              </a:ext>
            </a:extLst>
          </p:cNvPr>
          <p:cNvSpPr txBox="1"/>
          <p:nvPr/>
        </p:nvSpPr>
        <p:spPr>
          <a:xfrm>
            <a:off x="9144000" y="3238500"/>
            <a:ext cx="6453905" cy="396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0C18A116-3E3C-9ADB-10E4-286FFEFE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523" y="2465100"/>
            <a:ext cx="6971017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identify the top content categories based on user reactions.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Datasets Used: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Content, Reactions,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ReactionTypes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Activities: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Standardization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Merging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Popularity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213846" y="3184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778CABE1-B77C-5188-78A9-7CAD733DD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574" y="5209098"/>
            <a:ext cx="6330199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Business Problem: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Understanding which content categories drive the most user engagement to inform content strategy and resource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Analysis Goal: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determine the top 5 content categories based on the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user reactions.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C1A267-20A4-8497-92B5-696C44DF5537}"/>
              </a:ext>
            </a:extLst>
          </p:cNvPr>
          <p:cNvSpPr txBox="1"/>
          <p:nvPr/>
        </p:nvSpPr>
        <p:spPr>
          <a:xfrm>
            <a:off x="14355004" y="1696491"/>
            <a:ext cx="3170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Andrew Fleming:</a:t>
            </a:r>
            <a:r>
              <a:rPr lang="en-US" sz="2400" dirty="0"/>
              <a:t> Chief Technical Architect</a:t>
            </a:r>
            <a:endParaRPr lang="en-IN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84818E-DFD7-064E-640E-C47650FFB791}"/>
              </a:ext>
            </a:extLst>
          </p:cNvPr>
          <p:cNvSpPr txBox="1"/>
          <p:nvPr/>
        </p:nvSpPr>
        <p:spPr>
          <a:xfrm>
            <a:off x="14293092" y="4610100"/>
            <a:ext cx="3232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Marcus </a:t>
            </a:r>
            <a:r>
              <a:rPr lang="en-IN" sz="2400" b="1" dirty="0" err="1"/>
              <a:t>Rompton</a:t>
            </a:r>
            <a:r>
              <a:rPr lang="en-IN" sz="2400" b="1" dirty="0"/>
              <a:t>:</a:t>
            </a:r>
            <a:r>
              <a:rPr lang="en-IN" sz="2400" dirty="0"/>
              <a:t> 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6AF883-D8BE-8710-5FA7-337C2531F8F2}"/>
              </a:ext>
            </a:extLst>
          </p:cNvPr>
          <p:cNvSpPr txBox="1"/>
          <p:nvPr/>
        </p:nvSpPr>
        <p:spPr>
          <a:xfrm>
            <a:off x="14293092" y="7523709"/>
            <a:ext cx="3232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Dravid Nagi:</a:t>
            </a:r>
            <a:r>
              <a:rPr lang="en-US" dirty="0"/>
              <a:t> </a:t>
            </a:r>
            <a:r>
              <a:rPr lang="en-US" sz="2400" dirty="0"/>
              <a:t>Data Analyst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85459" y="7931882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1089510" y="380116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206435" y="831515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84032E-F892-63E7-DFF3-B84DD7529F09}"/>
              </a:ext>
            </a:extLst>
          </p:cNvPr>
          <p:cNvSpPr txBox="1"/>
          <p:nvPr/>
        </p:nvSpPr>
        <p:spPr>
          <a:xfrm>
            <a:off x="3964947" y="1216448"/>
            <a:ext cx="9750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Import: </a:t>
            </a:r>
            <a:r>
              <a:rPr lang="en-US" sz="2800" dirty="0">
                <a:solidFill>
                  <a:schemeClr val="bg1"/>
                </a:solidFill>
              </a:rPr>
              <a:t>Imported Content, Reactions, and </a:t>
            </a:r>
            <a:r>
              <a:rPr lang="en-US" sz="2800" dirty="0" err="1">
                <a:solidFill>
                  <a:schemeClr val="bg1"/>
                </a:solidFill>
              </a:rPr>
              <a:t>ReactionTypes</a:t>
            </a:r>
            <a:r>
              <a:rPr lang="en-US" sz="2800" dirty="0">
                <a:solidFill>
                  <a:schemeClr val="bg1"/>
                </a:solidFill>
              </a:rPr>
              <a:t> datasets.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73A577-0B9A-2BCF-3ADE-ED524AFE28CE}"/>
              </a:ext>
            </a:extLst>
          </p:cNvPr>
          <p:cNvSpPr txBox="1"/>
          <p:nvPr/>
        </p:nvSpPr>
        <p:spPr>
          <a:xfrm>
            <a:off x="5875257" y="2825554"/>
            <a:ext cx="9750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Merging: </a:t>
            </a:r>
            <a:r>
              <a:rPr lang="en-US" sz="2800" dirty="0">
                <a:solidFill>
                  <a:schemeClr val="bg1"/>
                </a:solidFill>
              </a:rPr>
              <a:t>Merged datasets on '</a:t>
            </a:r>
            <a:r>
              <a:rPr lang="en-US" sz="2800" dirty="0" err="1">
                <a:solidFill>
                  <a:schemeClr val="bg1"/>
                </a:solidFill>
              </a:rPr>
              <a:t>ReactionID</a:t>
            </a:r>
            <a:r>
              <a:rPr lang="en-US" sz="2800" dirty="0">
                <a:solidFill>
                  <a:schemeClr val="bg1"/>
                </a:solidFill>
              </a:rPr>
              <a:t>' to create a comprehensive dataset.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39F380-ECAA-C8B0-4BA3-24427C3C358B}"/>
              </a:ext>
            </a:extLst>
          </p:cNvPr>
          <p:cNvSpPr txBox="1"/>
          <p:nvPr/>
        </p:nvSpPr>
        <p:spPr>
          <a:xfrm>
            <a:off x="7839137" y="4385269"/>
            <a:ext cx="8037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Merging: </a:t>
            </a:r>
            <a:r>
              <a:rPr lang="en-US" sz="2800" dirty="0">
                <a:solidFill>
                  <a:schemeClr val="bg1"/>
                </a:solidFill>
              </a:rPr>
              <a:t>Merged datasets on '</a:t>
            </a:r>
            <a:r>
              <a:rPr lang="en-US" sz="2800" dirty="0" err="1">
                <a:solidFill>
                  <a:schemeClr val="bg1"/>
                </a:solidFill>
              </a:rPr>
              <a:t>ReactionID</a:t>
            </a:r>
            <a:r>
              <a:rPr lang="en-US" sz="2800" dirty="0">
                <a:solidFill>
                  <a:schemeClr val="bg1"/>
                </a:solidFill>
              </a:rPr>
              <a:t>' to create a comprehensive dataset.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7FCFDF-1EA3-D42C-A8EF-1310F311AB85}"/>
              </a:ext>
            </a:extLst>
          </p:cNvPr>
          <p:cNvSpPr txBox="1"/>
          <p:nvPr/>
        </p:nvSpPr>
        <p:spPr>
          <a:xfrm>
            <a:off x="11456540" y="8140332"/>
            <a:ext cx="65049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Result Integration: </a:t>
            </a:r>
            <a:r>
              <a:rPr lang="en-US" sz="2800" dirty="0">
                <a:solidFill>
                  <a:schemeClr val="bg1"/>
                </a:solidFill>
              </a:rPr>
              <a:t>Appended the results to the merged dataset.</a:t>
            </a:r>
          </a:p>
          <a:p>
            <a:r>
              <a:rPr lang="en-US" sz="2800" dirty="0">
                <a:solidFill>
                  <a:schemeClr val="bg1"/>
                </a:solidFill>
              </a:rPr>
              <a:t>Saved the final dataset for further analysis.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4FDDA45C-876D-7C0D-3FDA-6E1A27EF0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4704" y="5973917"/>
            <a:ext cx="8037351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Popularity Analysis:</a:t>
            </a:r>
            <a:r>
              <a:rPr lang="en-US" altLang="en-US" sz="2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Grouped data by 'Category' to count reactions.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Identified and listed the top 5 categories based on reaction 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49F8E1CB-6039-9C7B-93F7-7795BB7F9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6" y="1835177"/>
            <a:ext cx="16406813" cy="443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analysis revealed the top 5 content categories with the highest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insights can guide the content creation strategy to focus on the most engaging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steps include deeper analysis of reaction types and user demographics for more targeted strategies.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4C08BEF-A5C9-109E-B6AE-E6A23B1695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3" y="1402882"/>
            <a:ext cx="11806787" cy="708407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9397CCA-1B2C-F4EA-2940-B013F271F232}"/>
              </a:ext>
            </a:extLst>
          </p:cNvPr>
          <p:cNvSpPr txBox="1"/>
          <p:nvPr/>
        </p:nvSpPr>
        <p:spPr>
          <a:xfrm>
            <a:off x="12115800" y="3009900"/>
            <a:ext cx="548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bar chart shows the top 5 categories based on the number of user reactions.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bar represents content a category, with the height indicating the total reaction count, making it easy to compare the popularity of different categories.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0DFDB3D-D6EB-6999-B5AC-CD089F578E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99" y="1345281"/>
            <a:ext cx="7315215" cy="73152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40FC5D-87B2-40A1-608B-B18275941543}"/>
              </a:ext>
            </a:extLst>
          </p:cNvPr>
          <p:cNvSpPr txBox="1"/>
          <p:nvPr/>
        </p:nvSpPr>
        <p:spPr>
          <a:xfrm>
            <a:off x="9315940" y="3383435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pie chart illustrates the proportion of reactions for the most popular category compared to all other categories combined.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visualization highlights the dominance of the leading category, giving a clear sense of its relative engagement.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357</Words>
  <Application>Microsoft Office PowerPoint</Application>
  <PresentationFormat>Custom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Arial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Dravid Nagi</cp:lastModifiedBy>
  <cp:revision>14</cp:revision>
  <dcterms:created xsi:type="dcterms:W3CDTF">2006-08-16T00:00:00Z</dcterms:created>
  <dcterms:modified xsi:type="dcterms:W3CDTF">2024-08-03T19:41:16Z</dcterms:modified>
  <dc:identifier>DAEhDyfaYKE</dc:identifier>
</cp:coreProperties>
</file>