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9" r:id="rId3"/>
    <p:sldId id="257" r:id="rId4"/>
    <p:sldId id="264" r:id="rId5"/>
    <p:sldId id="258" r:id="rId6"/>
    <p:sldId id="260" r:id="rId7"/>
    <p:sldId id="261" r:id="rId8"/>
    <p:sldId id="262" r:id="rId9"/>
    <p:sldId id="263"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1F7D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7CE81C5-9FD6-4FBC-A17F-483F94EE6BA2}" type="datetimeFigureOut">
              <a:rPr lang="en-IN" smtClean="0"/>
              <a:t>08-08-2025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BA7923A-A55D-42B2-9E0B-43F8F6F3631E}" type="slidenum">
              <a:rPr lang="en-IN" smtClean="0"/>
              <a:t>‹#›</a:t>
            </a:fld>
            <a:endParaRPr lang="en-IN"/>
          </a:p>
        </p:txBody>
      </p:sp>
    </p:spTree>
    <p:extLst>
      <p:ext uri="{BB962C8B-B14F-4D97-AF65-F5344CB8AC3E}">
        <p14:creationId xmlns:p14="http://schemas.microsoft.com/office/powerpoint/2010/main" val="3489761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7BD397-70C8-9482-9846-F54B4540C3D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C17E684-23A5-5987-BDCA-A117E3046F6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F71EB75-6D76-0A51-C49F-21B29A0C8BAD}"/>
              </a:ext>
            </a:extLst>
          </p:cNvPr>
          <p:cNvSpPr>
            <a:spLocks noGrp="1"/>
          </p:cNvSpPr>
          <p:nvPr>
            <p:ph type="dt" sz="half" idx="10"/>
          </p:nvPr>
        </p:nvSpPr>
        <p:spPr/>
        <p:txBody>
          <a:bodyPr/>
          <a:lstStyle/>
          <a:p>
            <a:fld id="{452C640B-8D79-4C09-AB8F-6125947D281B}" type="datetimeFigureOut">
              <a:rPr lang="en-IN" smtClean="0"/>
              <a:t>08-08-2025</a:t>
            </a:fld>
            <a:endParaRPr lang="en-IN"/>
          </a:p>
        </p:txBody>
      </p:sp>
      <p:sp>
        <p:nvSpPr>
          <p:cNvPr id="5" name="Footer Placeholder 4">
            <a:extLst>
              <a:ext uri="{FF2B5EF4-FFF2-40B4-BE49-F238E27FC236}">
                <a16:creationId xmlns:a16="http://schemas.microsoft.com/office/drawing/2014/main" id="{D8FCCAAF-2875-B5FE-2258-83C6DEBD882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FA2C9D6-976C-5C40-9C6B-C2D78946E370}"/>
              </a:ext>
            </a:extLst>
          </p:cNvPr>
          <p:cNvSpPr>
            <a:spLocks noGrp="1"/>
          </p:cNvSpPr>
          <p:nvPr>
            <p:ph type="sldNum" sz="quarter" idx="12"/>
          </p:nvPr>
        </p:nvSpPr>
        <p:spPr/>
        <p:txBody>
          <a:bodyPr/>
          <a:lstStyle/>
          <a:p>
            <a:fld id="{A2FAA716-8B14-426B-BEF3-6029B349B1A3}" type="slidenum">
              <a:rPr lang="en-IN" smtClean="0"/>
              <a:t>‹#›</a:t>
            </a:fld>
            <a:endParaRPr lang="en-IN"/>
          </a:p>
        </p:txBody>
      </p:sp>
    </p:spTree>
    <p:extLst>
      <p:ext uri="{BB962C8B-B14F-4D97-AF65-F5344CB8AC3E}">
        <p14:creationId xmlns:p14="http://schemas.microsoft.com/office/powerpoint/2010/main" val="35907500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66240-BEB1-AA16-97C8-A552FCE398F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C2C8CB9-636B-60B9-74E2-0DECB419317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901AD49-9C39-E878-8354-18309684A569}"/>
              </a:ext>
            </a:extLst>
          </p:cNvPr>
          <p:cNvSpPr>
            <a:spLocks noGrp="1"/>
          </p:cNvSpPr>
          <p:nvPr>
            <p:ph type="dt" sz="half" idx="10"/>
          </p:nvPr>
        </p:nvSpPr>
        <p:spPr/>
        <p:txBody>
          <a:bodyPr/>
          <a:lstStyle/>
          <a:p>
            <a:fld id="{452C640B-8D79-4C09-AB8F-6125947D281B}" type="datetimeFigureOut">
              <a:rPr lang="en-IN" smtClean="0"/>
              <a:t>08-08-2025</a:t>
            </a:fld>
            <a:endParaRPr lang="en-IN"/>
          </a:p>
        </p:txBody>
      </p:sp>
      <p:sp>
        <p:nvSpPr>
          <p:cNvPr id="5" name="Footer Placeholder 4">
            <a:extLst>
              <a:ext uri="{FF2B5EF4-FFF2-40B4-BE49-F238E27FC236}">
                <a16:creationId xmlns:a16="http://schemas.microsoft.com/office/drawing/2014/main" id="{20C8C174-44FD-9347-23A1-22E1299B547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0BF244B-DF74-4E35-AD46-DEDBF1B51BF8}"/>
              </a:ext>
            </a:extLst>
          </p:cNvPr>
          <p:cNvSpPr>
            <a:spLocks noGrp="1"/>
          </p:cNvSpPr>
          <p:nvPr>
            <p:ph type="sldNum" sz="quarter" idx="12"/>
          </p:nvPr>
        </p:nvSpPr>
        <p:spPr/>
        <p:txBody>
          <a:bodyPr/>
          <a:lstStyle/>
          <a:p>
            <a:fld id="{A2FAA716-8B14-426B-BEF3-6029B349B1A3}" type="slidenum">
              <a:rPr lang="en-IN" smtClean="0"/>
              <a:t>‹#›</a:t>
            </a:fld>
            <a:endParaRPr lang="en-IN"/>
          </a:p>
        </p:txBody>
      </p:sp>
    </p:spTree>
    <p:extLst>
      <p:ext uri="{BB962C8B-B14F-4D97-AF65-F5344CB8AC3E}">
        <p14:creationId xmlns:p14="http://schemas.microsoft.com/office/powerpoint/2010/main" val="28478718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86A093C-0E44-908C-D603-141A2D1F320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9DC98F8-4F50-CECD-809A-D74F5A075FE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D55AB8A-1D2B-B313-C2A4-3962713FDA10}"/>
              </a:ext>
            </a:extLst>
          </p:cNvPr>
          <p:cNvSpPr>
            <a:spLocks noGrp="1"/>
          </p:cNvSpPr>
          <p:nvPr>
            <p:ph type="dt" sz="half" idx="10"/>
          </p:nvPr>
        </p:nvSpPr>
        <p:spPr/>
        <p:txBody>
          <a:bodyPr/>
          <a:lstStyle/>
          <a:p>
            <a:fld id="{452C640B-8D79-4C09-AB8F-6125947D281B}" type="datetimeFigureOut">
              <a:rPr lang="en-IN" smtClean="0"/>
              <a:t>08-08-2025</a:t>
            </a:fld>
            <a:endParaRPr lang="en-IN"/>
          </a:p>
        </p:txBody>
      </p:sp>
      <p:sp>
        <p:nvSpPr>
          <p:cNvPr id="5" name="Footer Placeholder 4">
            <a:extLst>
              <a:ext uri="{FF2B5EF4-FFF2-40B4-BE49-F238E27FC236}">
                <a16:creationId xmlns:a16="http://schemas.microsoft.com/office/drawing/2014/main" id="{FBA33449-E670-8BE5-55A8-EAFEEF658DE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5AC7E24-D341-8C5E-7AA5-54E25FFCE3E1}"/>
              </a:ext>
            </a:extLst>
          </p:cNvPr>
          <p:cNvSpPr>
            <a:spLocks noGrp="1"/>
          </p:cNvSpPr>
          <p:nvPr>
            <p:ph type="sldNum" sz="quarter" idx="12"/>
          </p:nvPr>
        </p:nvSpPr>
        <p:spPr/>
        <p:txBody>
          <a:bodyPr/>
          <a:lstStyle/>
          <a:p>
            <a:fld id="{A2FAA716-8B14-426B-BEF3-6029B349B1A3}" type="slidenum">
              <a:rPr lang="en-IN" smtClean="0"/>
              <a:t>‹#›</a:t>
            </a:fld>
            <a:endParaRPr lang="en-IN"/>
          </a:p>
        </p:txBody>
      </p:sp>
    </p:spTree>
    <p:extLst>
      <p:ext uri="{BB962C8B-B14F-4D97-AF65-F5344CB8AC3E}">
        <p14:creationId xmlns:p14="http://schemas.microsoft.com/office/powerpoint/2010/main" val="23430512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1C373-D6BD-D551-2120-579E68D3F98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6D5E0C2-4B64-8D82-9995-2C7C87053FB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8560FD3-5FFE-B92F-4614-C1C30750A656}"/>
              </a:ext>
            </a:extLst>
          </p:cNvPr>
          <p:cNvSpPr>
            <a:spLocks noGrp="1"/>
          </p:cNvSpPr>
          <p:nvPr>
            <p:ph type="dt" sz="half" idx="10"/>
          </p:nvPr>
        </p:nvSpPr>
        <p:spPr/>
        <p:txBody>
          <a:bodyPr/>
          <a:lstStyle/>
          <a:p>
            <a:fld id="{452C640B-8D79-4C09-AB8F-6125947D281B}" type="datetimeFigureOut">
              <a:rPr lang="en-IN" smtClean="0"/>
              <a:t>08-08-2025</a:t>
            </a:fld>
            <a:endParaRPr lang="en-IN"/>
          </a:p>
        </p:txBody>
      </p:sp>
      <p:sp>
        <p:nvSpPr>
          <p:cNvPr id="5" name="Footer Placeholder 4">
            <a:extLst>
              <a:ext uri="{FF2B5EF4-FFF2-40B4-BE49-F238E27FC236}">
                <a16:creationId xmlns:a16="http://schemas.microsoft.com/office/drawing/2014/main" id="{D817F242-3D58-DBBC-B07D-4E59CB09DE1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C80BACD-CD8E-7D0A-368B-4F0A76438100}"/>
              </a:ext>
            </a:extLst>
          </p:cNvPr>
          <p:cNvSpPr>
            <a:spLocks noGrp="1"/>
          </p:cNvSpPr>
          <p:nvPr>
            <p:ph type="sldNum" sz="quarter" idx="12"/>
          </p:nvPr>
        </p:nvSpPr>
        <p:spPr/>
        <p:txBody>
          <a:bodyPr/>
          <a:lstStyle/>
          <a:p>
            <a:fld id="{A2FAA716-8B14-426B-BEF3-6029B349B1A3}" type="slidenum">
              <a:rPr lang="en-IN" smtClean="0"/>
              <a:t>‹#›</a:t>
            </a:fld>
            <a:endParaRPr lang="en-IN"/>
          </a:p>
        </p:txBody>
      </p:sp>
    </p:spTree>
    <p:extLst>
      <p:ext uri="{BB962C8B-B14F-4D97-AF65-F5344CB8AC3E}">
        <p14:creationId xmlns:p14="http://schemas.microsoft.com/office/powerpoint/2010/main" val="3770169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A8A1CC-A707-0A0A-6C1C-3332E15EE4B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AE11F9F-1EB6-299F-7EF2-7299904A694C}"/>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EF72652-F177-A41A-F4A6-99133E820940}"/>
              </a:ext>
            </a:extLst>
          </p:cNvPr>
          <p:cNvSpPr>
            <a:spLocks noGrp="1"/>
          </p:cNvSpPr>
          <p:nvPr>
            <p:ph type="dt" sz="half" idx="10"/>
          </p:nvPr>
        </p:nvSpPr>
        <p:spPr/>
        <p:txBody>
          <a:bodyPr/>
          <a:lstStyle/>
          <a:p>
            <a:fld id="{452C640B-8D79-4C09-AB8F-6125947D281B}" type="datetimeFigureOut">
              <a:rPr lang="en-IN" smtClean="0"/>
              <a:t>08-08-2025</a:t>
            </a:fld>
            <a:endParaRPr lang="en-IN"/>
          </a:p>
        </p:txBody>
      </p:sp>
      <p:sp>
        <p:nvSpPr>
          <p:cNvPr id="5" name="Footer Placeholder 4">
            <a:extLst>
              <a:ext uri="{FF2B5EF4-FFF2-40B4-BE49-F238E27FC236}">
                <a16:creationId xmlns:a16="http://schemas.microsoft.com/office/drawing/2014/main" id="{BDB24FC8-5536-A96D-9641-92E73973FCC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D376C78-413A-A7CA-BD2A-0A3A4A23A5D2}"/>
              </a:ext>
            </a:extLst>
          </p:cNvPr>
          <p:cNvSpPr>
            <a:spLocks noGrp="1"/>
          </p:cNvSpPr>
          <p:nvPr>
            <p:ph type="sldNum" sz="quarter" idx="12"/>
          </p:nvPr>
        </p:nvSpPr>
        <p:spPr/>
        <p:txBody>
          <a:bodyPr/>
          <a:lstStyle/>
          <a:p>
            <a:fld id="{A2FAA716-8B14-426B-BEF3-6029B349B1A3}" type="slidenum">
              <a:rPr lang="en-IN" smtClean="0"/>
              <a:t>‹#›</a:t>
            </a:fld>
            <a:endParaRPr lang="en-IN"/>
          </a:p>
        </p:txBody>
      </p:sp>
    </p:spTree>
    <p:extLst>
      <p:ext uri="{BB962C8B-B14F-4D97-AF65-F5344CB8AC3E}">
        <p14:creationId xmlns:p14="http://schemas.microsoft.com/office/powerpoint/2010/main" val="29847846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B836A-1043-209E-FE8B-76F021CDA17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55FA90E-728F-EA45-10F7-84DFAB9B8D4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69D58FF-05E2-5F9B-1781-4A317902B4C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39FFC09-4878-D7D5-3717-5B9138BAEA83}"/>
              </a:ext>
            </a:extLst>
          </p:cNvPr>
          <p:cNvSpPr>
            <a:spLocks noGrp="1"/>
          </p:cNvSpPr>
          <p:nvPr>
            <p:ph type="dt" sz="half" idx="10"/>
          </p:nvPr>
        </p:nvSpPr>
        <p:spPr/>
        <p:txBody>
          <a:bodyPr/>
          <a:lstStyle/>
          <a:p>
            <a:fld id="{452C640B-8D79-4C09-AB8F-6125947D281B}" type="datetimeFigureOut">
              <a:rPr lang="en-IN" smtClean="0"/>
              <a:t>08-08-2025</a:t>
            </a:fld>
            <a:endParaRPr lang="en-IN"/>
          </a:p>
        </p:txBody>
      </p:sp>
      <p:sp>
        <p:nvSpPr>
          <p:cNvPr id="6" name="Footer Placeholder 5">
            <a:extLst>
              <a:ext uri="{FF2B5EF4-FFF2-40B4-BE49-F238E27FC236}">
                <a16:creationId xmlns:a16="http://schemas.microsoft.com/office/drawing/2014/main" id="{11373D8A-73EA-F14E-940D-5669AD781C5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10A3F29-C325-6081-FB3F-9CB09BA1F859}"/>
              </a:ext>
            </a:extLst>
          </p:cNvPr>
          <p:cNvSpPr>
            <a:spLocks noGrp="1"/>
          </p:cNvSpPr>
          <p:nvPr>
            <p:ph type="sldNum" sz="quarter" idx="12"/>
          </p:nvPr>
        </p:nvSpPr>
        <p:spPr/>
        <p:txBody>
          <a:bodyPr/>
          <a:lstStyle/>
          <a:p>
            <a:fld id="{A2FAA716-8B14-426B-BEF3-6029B349B1A3}" type="slidenum">
              <a:rPr lang="en-IN" smtClean="0"/>
              <a:t>‹#›</a:t>
            </a:fld>
            <a:endParaRPr lang="en-IN"/>
          </a:p>
        </p:txBody>
      </p:sp>
    </p:spTree>
    <p:extLst>
      <p:ext uri="{BB962C8B-B14F-4D97-AF65-F5344CB8AC3E}">
        <p14:creationId xmlns:p14="http://schemas.microsoft.com/office/powerpoint/2010/main" val="39191747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F58A5B-21C4-F43C-C03F-5FCCA121175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25A887A-A9ED-919D-5959-208DA5D926E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4B6379-AD28-B8A9-CF27-9165E0B1B01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BA6A3B7-6E41-3CAF-590D-56F585C1877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6E444CE-2849-C2C7-FF01-B6480429F43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2F896E7-9C5C-F4BA-629F-526C2B99289F}"/>
              </a:ext>
            </a:extLst>
          </p:cNvPr>
          <p:cNvSpPr>
            <a:spLocks noGrp="1"/>
          </p:cNvSpPr>
          <p:nvPr>
            <p:ph type="dt" sz="half" idx="10"/>
          </p:nvPr>
        </p:nvSpPr>
        <p:spPr/>
        <p:txBody>
          <a:bodyPr/>
          <a:lstStyle/>
          <a:p>
            <a:fld id="{452C640B-8D79-4C09-AB8F-6125947D281B}" type="datetimeFigureOut">
              <a:rPr lang="en-IN" smtClean="0"/>
              <a:t>08-08-2025</a:t>
            </a:fld>
            <a:endParaRPr lang="en-IN"/>
          </a:p>
        </p:txBody>
      </p:sp>
      <p:sp>
        <p:nvSpPr>
          <p:cNvPr id="8" name="Footer Placeholder 7">
            <a:extLst>
              <a:ext uri="{FF2B5EF4-FFF2-40B4-BE49-F238E27FC236}">
                <a16:creationId xmlns:a16="http://schemas.microsoft.com/office/drawing/2014/main" id="{793E3A07-450F-AE08-8A1F-E46488142D3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D31AFCA-0E0F-C99C-8AD9-D563D38567AD}"/>
              </a:ext>
            </a:extLst>
          </p:cNvPr>
          <p:cNvSpPr>
            <a:spLocks noGrp="1"/>
          </p:cNvSpPr>
          <p:nvPr>
            <p:ph type="sldNum" sz="quarter" idx="12"/>
          </p:nvPr>
        </p:nvSpPr>
        <p:spPr/>
        <p:txBody>
          <a:bodyPr/>
          <a:lstStyle/>
          <a:p>
            <a:fld id="{A2FAA716-8B14-426B-BEF3-6029B349B1A3}" type="slidenum">
              <a:rPr lang="en-IN" smtClean="0"/>
              <a:t>‹#›</a:t>
            </a:fld>
            <a:endParaRPr lang="en-IN"/>
          </a:p>
        </p:txBody>
      </p:sp>
    </p:spTree>
    <p:extLst>
      <p:ext uri="{BB962C8B-B14F-4D97-AF65-F5344CB8AC3E}">
        <p14:creationId xmlns:p14="http://schemas.microsoft.com/office/powerpoint/2010/main" val="13705695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1A199-34B7-4C17-104C-CAB7BFA194B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C1CCE81-B5D4-C1BC-E081-85A0F70AA6DE}"/>
              </a:ext>
            </a:extLst>
          </p:cNvPr>
          <p:cNvSpPr>
            <a:spLocks noGrp="1"/>
          </p:cNvSpPr>
          <p:nvPr>
            <p:ph type="dt" sz="half" idx="10"/>
          </p:nvPr>
        </p:nvSpPr>
        <p:spPr/>
        <p:txBody>
          <a:bodyPr/>
          <a:lstStyle/>
          <a:p>
            <a:fld id="{452C640B-8D79-4C09-AB8F-6125947D281B}" type="datetimeFigureOut">
              <a:rPr lang="en-IN" smtClean="0"/>
              <a:t>08-08-2025</a:t>
            </a:fld>
            <a:endParaRPr lang="en-IN"/>
          </a:p>
        </p:txBody>
      </p:sp>
      <p:sp>
        <p:nvSpPr>
          <p:cNvPr id="4" name="Footer Placeholder 3">
            <a:extLst>
              <a:ext uri="{FF2B5EF4-FFF2-40B4-BE49-F238E27FC236}">
                <a16:creationId xmlns:a16="http://schemas.microsoft.com/office/drawing/2014/main" id="{649D7D1B-DBD1-5552-5027-D4BA4A7752F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317B945-9348-90AF-FD38-DF3F267C8671}"/>
              </a:ext>
            </a:extLst>
          </p:cNvPr>
          <p:cNvSpPr>
            <a:spLocks noGrp="1"/>
          </p:cNvSpPr>
          <p:nvPr>
            <p:ph type="sldNum" sz="quarter" idx="12"/>
          </p:nvPr>
        </p:nvSpPr>
        <p:spPr/>
        <p:txBody>
          <a:bodyPr/>
          <a:lstStyle/>
          <a:p>
            <a:fld id="{A2FAA716-8B14-426B-BEF3-6029B349B1A3}" type="slidenum">
              <a:rPr lang="en-IN" smtClean="0"/>
              <a:t>‹#›</a:t>
            </a:fld>
            <a:endParaRPr lang="en-IN"/>
          </a:p>
        </p:txBody>
      </p:sp>
    </p:spTree>
    <p:extLst>
      <p:ext uri="{BB962C8B-B14F-4D97-AF65-F5344CB8AC3E}">
        <p14:creationId xmlns:p14="http://schemas.microsoft.com/office/powerpoint/2010/main" val="17411605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5D79D27-E316-640D-93C3-C3E01029C4CB}"/>
              </a:ext>
            </a:extLst>
          </p:cNvPr>
          <p:cNvSpPr>
            <a:spLocks noGrp="1"/>
          </p:cNvSpPr>
          <p:nvPr>
            <p:ph type="dt" sz="half" idx="10"/>
          </p:nvPr>
        </p:nvSpPr>
        <p:spPr/>
        <p:txBody>
          <a:bodyPr/>
          <a:lstStyle/>
          <a:p>
            <a:fld id="{452C640B-8D79-4C09-AB8F-6125947D281B}" type="datetimeFigureOut">
              <a:rPr lang="en-IN" smtClean="0"/>
              <a:t>08-08-2025</a:t>
            </a:fld>
            <a:endParaRPr lang="en-IN"/>
          </a:p>
        </p:txBody>
      </p:sp>
      <p:sp>
        <p:nvSpPr>
          <p:cNvPr id="3" name="Footer Placeholder 2">
            <a:extLst>
              <a:ext uri="{FF2B5EF4-FFF2-40B4-BE49-F238E27FC236}">
                <a16:creationId xmlns:a16="http://schemas.microsoft.com/office/drawing/2014/main" id="{F1261403-8D1B-40F9-CE4F-CA3A5AF9C2F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F7B1B87-42B1-10E5-2F11-92BF56FAF6F1}"/>
              </a:ext>
            </a:extLst>
          </p:cNvPr>
          <p:cNvSpPr>
            <a:spLocks noGrp="1"/>
          </p:cNvSpPr>
          <p:nvPr>
            <p:ph type="sldNum" sz="quarter" idx="12"/>
          </p:nvPr>
        </p:nvSpPr>
        <p:spPr/>
        <p:txBody>
          <a:bodyPr/>
          <a:lstStyle/>
          <a:p>
            <a:fld id="{A2FAA716-8B14-426B-BEF3-6029B349B1A3}" type="slidenum">
              <a:rPr lang="en-IN" smtClean="0"/>
              <a:t>‹#›</a:t>
            </a:fld>
            <a:endParaRPr lang="en-IN"/>
          </a:p>
        </p:txBody>
      </p:sp>
    </p:spTree>
    <p:extLst>
      <p:ext uri="{BB962C8B-B14F-4D97-AF65-F5344CB8AC3E}">
        <p14:creationId xmlns:p14="http://schemas.microsoft.com/office/powerpoint/2010/main" val="36490046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4C5D17-CBCC-FD8A-FE8A-E88E4F45E06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EEBDC87-45D3-EB32-F40D-804D19DDAA8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81F4973-0942-E5B3-0C49-BD160011BBD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F36603-627D-40AC-AE63-31867A7D691C}"/>
              </a:ext>
            </a:extLst>
          </p:cNvPr>
          <p:cNvSpPr>
            <a:spLocks noGrp="1"/>
          </p:cNvSpPr>
          <p:nvPr>
            <p:ph type="dt" sz="half" idx="10"/>
          </p:nvPr>
        </p:nvSpPr>
        <p:spPr/>
        <p:txBody>
          <a:bodyPr/>
          <a:lstStyle/>
          <a:p>
            <a:fld id="{452C640B-8D79-4C09-AB8F-6125947D281B}" type="datetimeFigureOut">
              <a:rPr lang="en-IN" smtClean="0"/>
              <a:t>08-08-2025</a:t>
            </a:fld>
            <a:endParaRPr lang="en-IN"/>
          </a:p>
        </p:txBody>
      </p:sp>
      <p:sp>
        <p:nvSpPr>
          <p:cNvPr id="6" name="Footer Placeholder 5">
            <a:extLst>
              <a:ext uri="{FF2B5EF4-FFF2-40B4-BE49-F238E27FC236}">
                <a16:creationId xmlns:a16="http://schemas.microsoft.com/office/drawing/2014/main" id="{2119551D-33B9-E94C-516B-33F5E6D0534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946BF7F-F6B8-A78B-D91E-A85D2DA822AA}"/>
              </a:ext>
            </a:extLst>
          </p:cNvPr>
          <p:cNvSpPr>
            <a:spLocks noGrp="1"/>
          </p:cNvSpPr>
          <p:nvPr>
            <p:ph type="sldNum" sz="quarter" idx="12"/>
          </p:nvPr>
        </p:nvSpPr>
        <p:spPr/>
        <p:txBody>
          <a:bodyPr/>
          <a:lstStyle/>
          <a:p>
            <a:fld id="{A2FAA716-8B14-426B-BEF3-6029B349B1A3}" type="slidenum">
              <a:rPr lang="en-IN" smtClean="0"/>
              <a:t>‹#›</a:t>
            </a:fld>
            <a:endParaRPr lang="en-IN"/>
          </a:p>
        </p:txBody>
      </p:sp>
    </p:spTree>
    <p:extLst>
      <p:ext uri="{BB962C8B-B14F-4D97-AF65-F5344CB8AC3E}">
        <p14:creationId xmlns:p14="http://schemas.microsoft.com/office/powerpoint/2010/main" val="27318233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986813-3EEE-4379-F213-0A95189693C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F7A4C55-A99C-B076-9B09-71470B75B9A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74C3C11-9A74-3C60-2549-B04167F442B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FEB51F9-D54A-7469-A3E7-F3200B4560E8}"/>
              </a:ext>
            </a:extLst>
          </p:cNvPr>
          <p:cNvSpPr>
            <a:spLocks noGrp="1"/>
          </p:cNvSpPr>
          <p:nvPr>
            <p:ph type="dt" sz="half" idx="10"/>
          </p:nvPr>
        </p:nvSpPr>
        <p:spPr/>
        <p:txBody>
          <a:bodyPr/>
          <a:lstStyle/>
          <a:p>
            <a:fld id="{452C640B-8D79-4C09-AB8F-6125947D281B}" type="datetimeFigureOut">
              <a:rPr lang="en-IN" smtClean="0"/>
              <a:t>08-08-2025</a:t>
            </a:fld>
            <a:endParaRPr lang="en-IN"/>
          </a:p>
        </p:txBody>
      </p:sp>
      <p:sp>
        <p:nvSpPr>
          <p:cNvPr id="6" name="Footer Placeholder 5">
            <a:extLst>
              <a:ext uri="{FF2B5EF4-FFF2-40B4-BE49-F238E27FC236}">
                <a16:creationId xmlns:a16="http://schemas.microsoft.com/office/drawing/2014/main" id="{2AF0C662-6FF2-8D29-6029-7466EE9EDD2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71DCA3E-E62D-8941-9E30-18BF2BFD4665}"/>
              </a:ext>
            </a:extLst>
          </p:cNvPr>
          <p:cNvSpPr>
            <a:spLocks noGrp="1"/>
          </p:cNvSpPr>
          <p:nvPr>
            <p:ph type="sldNum" sz="quarter" idx="12"/>
          </p:nvPr>
        </p:nvSpPr>
        <p:spPr/>
        <p:txBody>
          <a:bodyPr/>
          <a:lstStyle/>
          <a:p>
            <a:fld id="{A2FAA716-8B14-426B-BEF3-6029B349B1A3}" type="slidenum">
              <a:rPr lang="en-IN" smtClean="0"/>
              <a:t>‹#›</a:t>
            </a:fld>
            <a:endParaRPr lang="en-IN"/>
          </a:p>
        </p:txBody>
      </p:sp>
    </p:spTree>
    <p:extLst>
      <p:ext uri="{BB962C8B-B14F-4D97-AF65-F5344CB8AC3E}">
        <p14:creationId xmlns:p14="http://schemas.microsoft.com/office/powerpoint/2010/main" val="21279885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1ED1A05-20D5-B833-B687-F954C6DBCA0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A3C1B09-7B6B-35BF-F1E1-E50FC131AD2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6964B11-120A-4BDC-B510-61C98331278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452C640B-8D79-4C09-AB8F-6125947D281B}" type="datetimeFigureOut">
              <a:rPr lang="en-IN" smtClean="0"/>
              <a:t>08-08-2025</a:t>
            </a:fld>
            <a:endParaRPr lang="en-IN"/>
          </a:p>
        </p:txBody>
      </p:sp>
      <p:sp>
        <p:nvSpPr>
          <p:cNvPr id="5" name="Footer Placeholder 4">
            <a:extLst>
              <a:ext uri="{FF2B5EF4-FFF2-40B4-BE49-F238E27FC236}">
                <a16:creationId xmlns:a16="http://schemas.microsoft.com/office/drawing/2014/main" id="{56134C78-C63F-7DDB-232C-C73DDB7A34B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3C751A2C-DAA5-42D4-987A-B02B17A9290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A2FAA716-8B14-426B-BEF3-6029B349B1A3}" type="slidenum">
              <a:rPr lang="en-IN" smtClean="0"/>
              <a:t>‹#›</a:t>
            </a:fld>
            <a:endParaRPr lang="en-IN"/>
          </a:p>
        </p:txBody>
      </p:sp>
    </p:spTree>
    <p:extLst>
      <p:ext uri="{BB962C8B-B14F-4D97-AF65-F5344CB8AC3E}">
        <p14:creationId xmlns:p14="http://schemas.microsoft.com/office/powerpoint/2010/main" val="19399619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cloud in the sky&#10;&#10;AI-generated content may be incorrect.">
            <a:extLst>
              <a:ext uri="{FF2B5EF4-FFF2-40B4-BE49-F238E27FC236}">
                <a16:creationId xmlns:a16="http://schemas.microsoft.com/office/drawing/2014/main" id="{CBC9150C-320D-E839-83C3-5312332B2E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5" y="17252"/>
            <a:ext cx="12189630" cy="6858000"/>
          </a:xfrm>
          <a:prstGeom prst="rect">
            <a:avLst/>
          </a:prstGeom>
        </p:spPr>
      </p:pic>
      <p:sp>
        <p:nvSpPr>
          <p:cNvPr id="10" name="Title 1">
            <a:extLst>
              <a:ext uri="{FF2B5EF4-FFF2-40B4-BE49-F238E27FC236}">
                <a16:creationId xmlns:a16="http://schemas.microsoft.com/office/drawing/2014/main" id="{BD8D69CD-1A5B-0838-99B3-5284636E3ED0}"/>
              </a:ext>
            </a:extLst>
          </p:cNvPr>
          <p:cNvSpPr txBox="1">
            <a:spLocks/>
          </p:cNvSpPr>
          <p:nvPr/>
        </p:nvSpPr>
        <p:spPr>
          <a:xfrm>
            <a:off x="3667432" y="1639183"/>
            <a:ext cx="5211097" cy="64529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2800" dirty="0">
                <a:solidFill>
                  <a:schemeClr val="bg1"/>
                </a:solidFill>
                <a:latin typeface="Rubik" pitchFamily="2" charset="-79"/>
                <a:cs typeface="Rubik" pitchFamily="2" charset="-79"/>
              </a:rPr>
              <a:t>Team Name : AZURA</a:t>
            </a:r>
          </a:p>
        </p:txBody>
      </p:sp>
      <p:sp>
        <p:nvSpPr>
          <p:cNvPr id="11" name="Subtitle 2">
            <a:extLst>
              <a:ext uri="{FF2B5EF4-FFF2-40B4-BE49-F238E27FC236}">
                <a16:creationId xmlns:a16="http://schemas.microsoft.com/office/drawing/2014/main" id="{A504D5B7-5E29-C467-05E6-D54DFC102902}"/>
              </a:ext>
            </a:extLst>
          </p:cNvPr>
          <p:cNvSpPr txBox="1">
            <a:spLocks/>
          </p:cNvSpPr>
          <p:nvPr/>
        </p:nvSpPr>
        <p:spPr>
          <a:xfrm>
            <a:off x="924232" y="2747904"/>
            <a:ext cx="9144000" cy="2120370"/>
          </a:xfrm>
          <a:prstGeom prst="rect">
            <a:avLst/>
          </a:prstGeom>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dirty="0">
                <a:solidFill>
                  <a:schemeClr val="bg1"/>
                </a:solidFill>
                <a:latin typeface="Rubik" pitchFamily="2" charset="-79"/>
                <a:cs typeface="Rubik" pitchFamily="2" charset="-79"/>
              </a:rPr>
              <a:t>Team Members : Dravid B M and Dhayanithi M U</a:t>
            </a:r>
          </a:p>
          <a:p>
            <a:pPr marL="0" indent="0">
              <a:buNone/>
            </a:pPr>
            <a:r>
              <a:rPr lang="en-IN" dirty="0">
                <a:solidFill>
                  <a:schemeClr val="bg1"/>
                </a:solidFill>
                <a:latin typeface="Rubik" pitchFamily="2" charset="-79"/>
                <a:cs typeface="Rubik" pitchFamily="2" charset="-79"/>
              </a:rPr>
              <a:t>College Name   : Chennai Institute of Technology</a:t>
            </a:r>
          </a:p>
          <a:p>
            <a:pPr marL="0" indent="0">
              <a:buNone/>
            </a:pPr>
            <a:r>
              <a:rPr lang="en-IN" dirty="0">
                <a:solidFill>
                  <a:schemeClr val="bg1"/>
                </a:solidFill>
                <a:latin typeface="Rubik" pitchFamily="2" charset="-79"/>
                <a:cs typeface="Rubik" pitchFamily="2" charset="-79"/>
              </a:rPr>
              <a:t>Graduating year: 2028 </a:t>
            </a:r>
          </a:p>
          <a:p>
            <a:endParaRPr lang="en-IN" dirty="0">
              <a:solidFill>
                <a:schemeClr val="bg1"/>
              </a:solidFill>
              <a:latin typeface="Rubik" pitchFamily="2" charset="-79"/>
              <a:cs typeface="Rubik" pitchFamily="2" charset="-79"/>
            </a:endParaRPr>
          </a:p>
        </p:txBody>
      </p:sp>
    </p:spTree>
    <p:extLst>
      <p:ext uri="{BB962C8B-B14F-4D97-AF65-F5344CB8AC3E}">
        <p14:creationId xmlns:p14="http://schemas.microsoft.com/office/powerpoint/2010/main" val="29178364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F613AC-77CF-3766-AD9F-B1AAD13E81C4}"/>
            </a:ext>
          </a:extLst>
        </p:cNvPr>
        <p:cNvGrpSpPr/>
        <p:nvPr/>
      </p:nvGrpSpPr>
      <p:grpSpPr>
        <a:xfrm>
          <a:off x="0" y="0"/>
          <a:ext cx="0" cy="0"/>
          <a:chOff x="0" y="0"/>
          <a:chExt cx="0" cy="0"/>
        </a:xfrm>
      </p:grpSpPr>
      <p:pic>
        <p:nvPicPr>
          <p:cNvPr id="5" name="Picture 4" descr="A cloud in the sky&#10;&#10;AI-generated content may be incorrect.">
            <a:extLst>
              <a:ext uri="{FF2B5EF4-FFF2-40B4-BE49-F238E27FC236}">
                <a16:creationId xmlns:a16="http://schemas.microsoft.com/office/drawing/2014/main" id="{B65607A3-3916-1DB7-1A34-7953BF14DA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5" y="0"/>
            <a:ext cx="12189630" cy="6858000"/>
          </a:xfrm>
          <a:prstGeom prst="rect">
            <a:avLst/>
          </a:prstGeom>
        </p:spPr>
      </p:pic>
      <p:sp>
        <p:nvSpPr>
          <p:cNvPr id="2" name="Title 1">
            <a:extLst>
              <a:ext uri="{FF2B5EF4-FFF2-40B4-BE49-F238E27FC236}">
                <a16:creationId xmlns:a16="http://schemas.microsoft.com/office/drawing/2014/main" id="{0C4FF3AF-E44B-21DC-AE9A-A1FE15A6C83C}"/>
              </a:ext>
            </a:extLst>
          </p:cNvPr>
          <p:cNvSpPr txBox="1">
            <a:spLocks/>
          </p:cNvSpPr>
          <p:nvPr/>
        </p:nvSpPr>
        <p:spPr>
          <a:xfrm>
            <a:off x="98322" y="1447325"/>
            <a:ext cx="8968996" cy="64529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lang="en-IN" sz="3600" b="1" dirty="0">
                <a:solidFill>
                  <a:srgbClr val="00FFFF"/>
                </a:solidFill>
                <a:latin typeface="Rubik" pitchFamily="2" charset="-79"/>
                <a:cs typeface="Rubik" pitchFamily="2" charset="-79"/>
              </a:rPr>
              <a:t>Acceptance Criteria Coverage:</a:t>
            </a:r>
            <a:endParaRPr kumimoji="0" lang="en-IN" sz="3600" b="1" i="0" u="none" strike="noStrike" kern="1200" cap="none" spc="0" normalizeH="0" baseline="0" noProof="0" dirty="0">
              <a:ln>
                <a:noFill/>
              </a:ln>
              <a:solidFill>
                <a:srgbClr val="00FFFF"/>
              </a:solidFill>
              <a:effectLst/>
              <a:uLnTx/>
              <a:uFillTx/>
              <a:latin typeface="Rubik" pitchFamily="2" charset="-79"/>
              <a:ea typeface="+mj-ea"/>
              <a:cs typeface="Rubik" pitchFamily="2" charset="-79"/>
            </a:endParaRPr>
          </a:p>
        </p:txBody>
      </p:sp>
      <p:sp>
        <p:nvSpPr>
          <p:cNvPr id="3" name="Subtitle 2">
            <a:extLst>
              <a:ext uri="{FF2B5EF4-FFF2-40B4-BE49-F238E27FC236}">
                <a16:creationId xmlns:a16="http://schemas.microsoft.com/office/drawing/2014/main" id="{595B8BEA-81B5-FA44-0F46-D5F882D9C963}"/>
              </a:ext>
            </a:extLst>
          </p:cNvPr>
          <p:cNvSpPr txBox="1">
            <a:spLocks/>
          </p:cNvSpPr>
          <p:nvPr/>
        </p:nvSpPr>
        <p:spPr>
          <a:xfrm>
            <a:off x="0" y="1989511"/>
            <a:ext cx="12016996" cy="4450490"/>
          </a:xfrm>
          <a:prstGeom prst="rect">
            <a:avLst/>
          </a:prstGeom>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defRPr/>
            </a:pPr>
            <a:r>
              <a:rPr lang="en-US" sz="2400" b="1" dirty="0">
                <a:solidFill>
                  <a:schemeClr val="bg1"/>
                </a:solidFill>
                <a:latin typeface="Times New Roman" panose="02020603050405020304" pitchFamily="18" charset="0"/>
                <a:cs typeface="Times New Roman" panose="02020603050405020304" pitchFamily="18" charset="0"/>
              </a:rPr>
              <a:t>Natural Language Query Support:</a:t>
            </a:r>
          </a:p>
          <a:p>
            <a:pPr>
              <a:defRPr/>
            </a:pPr>
            <a:r>
              <a:rPr lang="en-US" sz="2400" dirty="0">
                <a:solidFill>
                  <a:schemeClr val="bg1"/>
                </a:solidFill>
                <a:latin typeface="Times New Roman" panose="02020603050405020304" pitchFamily="18" charset="0"/>
                <a:cs typeface="Times New Roman" panose="02020603050405020304" pitchFamily="18" charset="0"/>
              </a:rPr>
              <a:t>Users can input complex, conversational queries without needing exact keyword</a:t>
            </a:r>
          </a:p>
          <a:p>
            <a:pPr marL="0" indent="0">
              <a:buNone/>
              <a:defRPr/>
            </a:pPr>
            <a:r>
              <a:rPr lang="en-IN" sz="2400" b="1" dirty="0">
                <a:solidFill>
                  <a:schemeClr val="bg1"/>
                </a:solidFill>
                <a:latin typeface="Times New Roman" panose="02020603050405020304" pitchFamily="18" charset="0"/>
                <a:cs typeface="Times New Roman" panose="02020603050405020304" pitchFamily="18" charset="0"/>
              </a:rPr>
              <a:t>Multi-format Document Handling:</a:t>
            </a:r>
          </a:p>
          <a:p>
            <a:pPr>
              <a:defRPr/>
            </a:pPr>
            <a:r>
              <a:rPr lang="en-IN" sz="2400" dirty="0">
                <a:solidFill>
                  <a:schemeClr val="bg1"/>
                </a:solidFill>
                <a:latin typeface="Times New Roman" panose="02020603050405020304" pitchFamily="18" charset="0"/>
                <a:cs typeface="Times New Roman" panose="02020603050405020304" pitchFamily="18" charset="0"/>
              </a:rPr>
              <a:t>Supports PDFs, DOCX, TXT, and emails—ensuring wide document compatibility.</a:t>
            </a:r>
          </a:p>
          <a:p>
            <a:pPr marL="0" indent="0">
              <a:buNone/>
              <a:defRPr/>
            </a:pPr>
            <a:r>
              <a:rPr lang="en-US" sz="2400" b="1" dirty="0">
                <a:solidFill>
                  <a:schemeClr val="bg1"/>
                </a:solidFill>
                <a:latin typeface="Times New Roman" panose="02020603050405020304" pitchFamily="18" charset="0"/>
                <a:cs typeface="Times New Roman" panose="02020603050405020304" pitchFamily="18" charset="0"/>
              </a:rPr>
              <a:t>Context-Aware Retrieval:</a:t>
            </a:r>
          </a:p>
          <a:p>
            <a:pPr>
              <a:defRPr/>
            </a:pPr>
            <a:r>
              <a:rPr lang="en-US" sz="2400" dirty="0">
                <a:solidFill>
                  <a:schemeClr val="bg1"/>
                </a:solidFill>
                <a:latin typeface="Times New Roman" panose="02020603050405020304" pitchFamily="18" charset="0"/>
                <a:cs typeface="Times New Roman" panose="02020603050405020304" pitchFamily="18" charset="0"/>
              </a:rPr>
              <a:t>Uses embeddings and vector search to retrieve semantically relevant content.</a:t>
            </a:r>
          </a:p>
          <a:p>
            <a:pPr marL="0" indent="0">
              <a:buNone/>
              <a:defRPr/>
            </a:pPr>
            <a:r>
              <a:rPr lang="en-US" sz="2400" b="1" dirty="0">
                <a:solidFill>
                  <a:schemeClr val="bg1"/>
                </a:solidFill>
                <a:latin typeface="Times New Roman" panose="02020603050405020304" pitchFamily="18" charset="0"/>
                <a:cs typeface="Times New Roman" panose="02020603050405020304" pitchFamily="18" charset="0"/>
              </a:rPr>
              <a:t>Accurate and Explainable Responses:</a:t>
            </a:r>
          </a:p>
          <a:p>
            <a:pPr>
              <a:defRPr/>
            </a:pPr>
            <a:r>
              <a:rPr lang="en-US" sz="2400" dirty="0">
                <a:solidFill>
                  <a:schemeClr val="bg1"/>
                </a:solidFill>
                <a:latin typeface="Times New Roman" panose="02020603050405020304" pitchFamily="18" charset="0"/>
                <a:cs typeface="Times New Roman" panose="02020603050405020304" pitchFamily="18" charset="0"/>
              </a:rPr>
              <a:t>Combines LLM output with retrieved context to generate grounded, traceable answers.</a:t>
            </a:r>
          </a:p>
          <a:p>
            <a:pPr marL="0" indent="0">
              <a:buNone/>
              <a:defRPr/>
            </a:pPr>
            <a:r>
              <a:rPr lang="en-US" sz="2400" b="1" dirty="0">
                <a:solidFill>
                  <a:schemeClr val="bg1"/>
                </a:solidFill>
                <a:latin typeface="Times New Roman" panose="02020603050405020304" pitchFamily="18" charset="0"/>
                <a:cs typeface="Times New Roman" panose="02020603050405020304" pitchFamily="18" charset="0"/>
              </a:rPr>
              <a:t>Low-Cost and Open-Source Stack:</a:t>
            </a:r>
          </a:p>
          <a:p>
            <a:pPr>
              <a:defRPr/>
            </a:pPr>
            <a:r>
              <a:rPr lang="en-US" sz="2400" dirty="0">
                <a:solidFill>
                  <a:schemeClr val="bg1"/>
                </a:solidFill>
                <a:latin typeface="Times New Roman" panose="02020603050405020304" pitchFamily="18" charset="0"/>
                <a:cs typeface="Times New Roman" panose="02020603050405020304" pitchFamily="18" charset="0"/>
              </a:rPr>
              <a:t>Fully functional without relying on paid APIs—ideal for MVPs and local deployments.</a:t>
            </a:r>
            <a:endParaRPr kumimoji="0" lang="en-IN" sz="2400" b="0" i="0" u="none" strike="noStrike" kern="1200" cap="none" spc="0" normalizeH="0" baseline="0" noProof="0" dirty="0">
              <a:ln>
                <a:noFill/>
              </a:ln>
              <a:solidFill>
                <a:schemeClr val="bg1"/>
              </a:solidFill>
              <a:effectLst/>
              <a:uLnTx/>
              <a:uFillTx/>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301911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583F7B-4D3D-59CD-3AAB-5AF2B7394783}"/>
            </a:ext>
          </a:extLst>
        </p:cNvPr>
        <p:cNvGrpSpPr/>
        <p:nvPr/>
      </p:nvGrpSpPr>
      <p:grpSpPr>
        <a:xfrm>
          <a:off x="0" y="0"/>
          <a:ext cx="0" cy="0"/>
          <a:chOff x="0" y="0"/>
          <a:chExt cx="0" cy="0"/>
        </a:xfrm>
      </p:grpSpPr>
      <p:pic>
        <p:nvPicPr>
          <p:cNvPr id="5" name="Picture 4" descr="A cloud in the sky&#10;&#10;AI-generated content may be incorrect.">
            <a:extLst>
              <a:ext uri="{FF2B5EF4-FFF2-40B4-BE49-F238E27FC236}">
                <a16:creationId xmlns:a16="http://schemas.microsoft.com/office/drawing/2014/main" id="{0C8F8ACE-3C5F-B78A-A9D2-19857B06D3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5" y="0"/>
            <a:ext cx="12189630" cy="6858000"/>
          </a:xfrm>
          <a:prstGeom prst="rect">
            <a:avLst/>
          </a:prstGeom>
        </p:spPr>
      </p:pic>
      <p:sp>
        <p:nvSpPr>
          <p:cNvPr id="2" name="Title 1">
            <a:extLst>
              <a:ext uri="{FF2B5EF4-FFF2-40B4-BE49-F238E27FC236}">
                <a16:creationId xmlns:a16="http://schemas.microsoft.com/office/drawing/2014/main" id="{22458F23-496C-F954-3609-B1AA1DEDB7D3}"/>
              </a:ext>
            </a:extLst>
          </p:cNvPr>
          <p:cNvSpPr txBox="1">
            <a:spLocks/>
          </p:cNvSpPr>
          <p:nvPr/>
        </p:nvSpPr>
        <p:spPr>
          <a:xfrm>
            <a:off x="175004" y="1590022"/>
            <a:ext cx="8968996" cy="64529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defRPr/>
            </a:pPr>
            <a:r>
              <a:rPr lang="en-US" b="1" dirty="0">
                <a:solidFill>
                  <a:srgbClr val="31F7D6"/>
                </a:solidFill>
              </a:rPr>
              <a:t>What Makes Our Project Different?</a:t>
            </a:r>
            <a:endParaRPr lang="en-IN" dirty="0">
              <a:solidFill>
                <a:srgbClr val="31F7D6"/>
              </a:solidFill>
            </a:endParaRPr>
          </a:p>
        </p:txBody>
      </p:sp>
      <p:sp>
        <p:nvSpPr>
          <p:cNvPr id="3" name="Subtitle 2">
            <a:extLst>
              <a:ext uri="{FF2B5EF4-FFF2-40B4-BE49-F238E27FC236}">
                <a16:creationId xmlns:a16="http://schemas.microsoft.com/office/drawing/2014/main" id="{C8E37846-9D13-0FA3-9E02-A3D77EE41CD8}"/>
              </a:ext>
            </a:extLst>
          </p:cNvPr>
          <p:cNvSpPr txBox="1">
            <a:spLocks/>
          </p:cNvSpPr>
          <p:nvPr/>
        </p:nvSpPr>
        <p:spPr>
          <a:xfrm>
            <a:off x="0" y="2355763"/>
            <a:ext cx="12016996" cy="4165482"/>
          </a:xfrm>
          <a:prstGeom prst="rect">
            <a:avLst/>
          </a:prstGeom>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defRPr/>
            </a:pPr>
            <a:r>
              <a:rPr lang="en-US" sz="2400" b="1" dirty="0">
                <a:solidFill>
                  <a:schemeClr val="bg1"/>
                </a:solidFill>
                <a:latin typeface="Times New Roman" panose="02020603050405020304" pitchFamily="18" charset="0"/>
                <a:cs typeface="Times New Roman" panose="02020603050405020304" pitchFamily="18" charset="0"/>
              </a:rPr>
              <a:t>True Semantic Understanding, Not Just Keyword Matching:</a:t>
            </a:r>
          </a:p>
          <a:p>
            <a:pPr>
              <a:defRPr/>
            </a:pPr>
            <a:r>
              <a:rPr lang="en-US" sz="2400" dirty="0">
                <a:solidFill>
                  <a:schemeClr val="bg1"/>
                </a:solidFill>
                <a:latin typeface="Times New Roman" panose="02020603050405020304" pitchFamily="18" charset="0"/>
                <a:cs typeface="Times New Roman" panose="02020603050405020304" pitchFamily="18" charset="0"/>
              </a:rPr>
              <a:t>Our system understands </a:t>
            </a:r>
            <a:r>
              <a:rPr lang="en-US" sz="2400" i="1" dirty="0">
                <a:solidFill>
                  <a:schemeClr val="bg1"/>
                </a:solidFill>
                <a:latin typeface="Times New Roman" panose="02020603050405020304" pitchFamily="18" charset="0"/>
                <a:cs typeface="Times New Roman" panose="02020603050405020304" pitchFamily="18" charset="0"/>
              </a:rPr>
              <a:t>what the user means</a:t>
            </a:r>
            <a:r>
              <a:rPr lang="en-US" sz="2400" dirty="0">
                <a:solidFill>
                  <a:schemeClr val="bg1"/>
                </a:solidFill>
                <a:latin typeface="Times New Roman" panose="02020603050405020304" pitchFamily="18" charset="0"/>
                <a:cs typeface="Times New Roman" panose="02020603050405020304" pitchFamily="18" charset="0"/>
              </a:rPr>
              <a:t>, not just what they type making responses more accurate and relevant.</a:t>
            </a:r>
          </a:p>
          <a:p>
            <a:pPr marL="0" indent="0">
              <a:buNone/>
              <a:defRPr/>
            </a:pPr>
            <a:r>
              <a:rPr lang="en-US" sz="2400" b="1" dirty="0">
                <a:solidFill>
                  <a:schemeClr val="bg1"/>
                </a:solidFill>
                <a:latin typeface="Times New Roman" panose="02020603050405020304" pitchFamily="18" charset="0"/>
                <a:cs typeface="Times New Roman" panose="02020603050405020304" pitchFamily="18" charset="0"/>
              </a:rPr>
              <a:t>Cross-Format Search Capability:</a:t>
            </a:r>
          </a:p>
          <a:p>
            <a:pPr>
              <a:defRPr/>
            </a:pPr>
            <a:r>
              <a:rPr lang="en-US" sz="2400" dirty="0">
                <a:solidFill>
                  <a:schemeClr val="bg1"/>
                </a:solidFill>
                <a:latin typeface="Times New Roman" panose="02020603050405020304" pitchFamily="18" charset="0"/>
                <a:cs typeface="Times New Roman" panose="02020603050405020304" pitchFamily="18" charset="0"/>
              </a:rPr>
              <a:t>Unlike many systems limited to one file type, we support PDFs, DOCX, emails, and more—out of the box.</a:t>
            </a:r>
          </a:p>
          <a:p>
            <a:pPr marL="0" indent="0">
              <a:buNone/>
              <a:defRPr/>
            </a:pPr>
            <a:r>
              <a:rPr lang="en-US" sz="2400" b="1" dirty="0">
                <a:solidFill>
                  <a:schemeClr val="bg1"/>
                </a:solidFill>
                <a:latin typeface="Times New Roman" panose="02020603050405020304" pitchFamily="18" charset="0"/>
                <a:cs typeface="Times New Roman" panose="02020603050405020304" pitchFamily="18" charset="0"/>
              </a:rPr>
              <a:t>Open-Source, Cost-Efficient LLM Pipeline:</a:t>
            </a:r>
          </a:p>
          <a:p>
            <a:pPr>
              <a:defRPr/>
            </a:pPr>
            <a:r>
              <a:rPr lang="en-US" sz="2400" dirty="0">
                <a:solidFill>
                  <a:schemeClr val="bg1"/>
                </a:solidFill>
                <a:latin typeface="Times New Roman" panose="02020603050405020304" pitchFamily="18" charset="0"/>
                <a:cs typeface="Times New Roman" panose="02020603050405020304" pitchFamily="18" charset="0"/>
              </a:rPr>
              <a:t>We use local, free models and tools (like FAISS and MiniLM), avoiding the need for costly APIs like GPT-4.</a:t>
            </a:r>
            <a:endParaRPr kumimoji="0" lang="en-IN" sz="2400" b="0" i="0" u="none" strike="noStrike" kern="1200" cap="none" spc="0" normalizeH="0" baseline="0" noProof="0" dirty="0">
              <a:ln>
                <a:noFill/>
              </a:ln>
              <a:solidFill>
                <a:schemeClr val="bg1"/>
              </a:solidFill>
              <a:effectLst/>
              <a:uLnTx/>
              <a:uFillTx/>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6723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76324C-345D-00F7-62AC-1F1D7C2D2EA9}"/>
            </a:ext>
          </a:extLst>
        </p:cNvPr>
        <p:cNvGrpSpPr/>
        <p:nvPr/>
      </p:nvGrpSpPr>
      <p:grpSpPr>
        <a:xfrm>
          <a:off x="0" y="0"/>
          <a:ext cx="0" cy="0"/>
          <a:chOff x="0" y="0"/>
          <a:chExt cx="0" cy="0"/>
        </a:xfrm>
      </p:grpSpPr>
      <p:pic>
        <p:nvPicPr>
          <p:cNvPr id="5" name="Picture 4" descr="A cloud in the sky&#10;&#10;AI-generated content may be incorrect.">
            <a:extLst>
              <a:ext uri="{FF2B5EF4-FFF2-40B4-BE49-F238E27FC236}">
                <a16:creationId xmlns:a16="http://schemas.microsoft.com/office/drawing/2014/main" id="{67FF727C-637A-5257-5B82-E3DCBC46CA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70" y="0"/>
            <a:ext cx="12189630" cy="6858000"/>
          </a:xfrm>
          <a:prstGeom prst="rect">
            <a:avLst/>
          </a:prstGeom>
        </p:spPr>
      </p:pic>
      <p:sp>
        <p:nvSpPr>
          <p:cNvPr id="6" name="Content Placeholder 5">
            <a:extLst>
              <a:ext uri="{FF2B5EF4-FFF2-40B4-BE49-F238E27FC236}">
                <a16:creationId xmlns:a16="http://schemas.microsoft.com/office/drawing/2014/main" id="{97803A35-B08F-CB8D-AB27-3AA64BF61AAE}"/>
              </a:ext>
            </a:extLst>
          </p:cNvPr>
          <p:cNvSpPr>
            <a:spLocks noGrp="1"/>
          </p:cNvSpPr>
          <p:nvPr>
            <p:ph idx="1"/>
          </p:nvPr>
        </p:nvSpPr>
        <p:spPr>
          <a:xfrm>
            <a:off x="2902974" y="2484386"/>
            <a:ext cx="6624484" cy="1517343"/>
          </a:xfrm>
        </p:spPr>
        <p:txBody>
          <a:bodyPr>
            <a:normAutofit/>
          </a:bodyPr>
          <a:lstStyle/>
          <a:p>
            <a:pPr marL="0" indent="0">
              <a:buNone/>
            </a:pPr>
            <a:r>
              <a:rPr lang="en-IN" sz="8800" dirty="0">
                <a:solidFill>
                  <a:schemeClr val="bg1"/>
                </a:solidFill>
              </a:rPr>
              <a:t>THANK YOU</a:t>
            </a:r>
          </a:p>
        </p:txBody>
      </p:sp>
    </p:spTree>
    <p:extLst>
      <p:ext uri="{BB962C8B-B14F-4D97-AF65-F5344CB8AC3E}">
        <p14:creationId xmlns:p14="http://schemas.microsoft.com/office/powerpoint/2010/main" val="26871421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A41D0E-670D-1400-003A-357069A796F1}"/>
            </a:ext>
          </a:extLst>
        </p:cNvPr>
        <p:cNvGrpSpPr/>
        <p:nvPr/>
      </p:nvGrpSpPr>
      <p:grpSpPr>
        <a:xfrm>
          <a:off x="0" y="0"/>
          <a:ext cx="0" cy="0"/>
          <a:chOff x="0" y="0"/>
          <a:chExt cx="0" cy="0"/>
        </a:xfrm>
      </p:grpSpPr>
      <p:pic>
        <p:nvPicPr>
          <p:cNvPr id="5" name="Picture 4" descr="A cloud in the sky&#10;&#10;AI-generated content may be incorrect.">
            <a:extLst>
              <a:ext uri="{FF2B5EF4-FFF2-40B4-BE49-F238E27FC236}">
                <a16:creationId xmlns:a16="http://schemas.microsoft.com/office/drawing/2014/main" id="{35F778AD-2B33-4F11-AA65-3C080CC90A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5" y="0"/>
            <a:ext cx="12189630" cy="6858000"/>
          </a:xfrm>
          <a:prstGeom prst="rect">
            <a:avLst/>
          </a:prstGeom>
        </p:spPr>
      </p:pic>
      <p:sp>
        <p:nvSpPr>
          <p:cNvPr id="2" name="Title 1">
            <a:extLst>
              <a:ext uri="{FF2B5EF4-FFF2-40B4-BE49-F238E27FC236}">
                <a16:creationId xmlns:a16="http://schemas.microsoft.com/office/drawing/2014/main" id="{AF2C100F-E97E-FFD2-9BC4-9A556CD1F19B}"/>
              </a:ext>
            </a:extLst>
          </p:cNvPr>
          <p:cNvSpPr txBox="1">
            <a:spLocks/>
          </p:cNvSpPr>
          <p:nvPr/>
        </p:nvSpPr>
        <p:spPr>
          <a:xfrm>
            <a:off x="175004" y="1590022"/>
            <a:ext cx="8968996" cy="64529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3600" b="1" dirty="0">
                <a:solidFill>
                  <a:srgbClr val="00FFFF"/>
                </a:solidFill>
                <a:latin typeface="Rubik" pitchFamily="2" charset="-79"/>
                <a:cs typeface="Rubik" pitchFamily="2" charset="-79"/>
              </a:rPr>
              <a:t>Tell us a bit about yourself:</a:t>
            </a:r>
          </a:p>
        </p:txBody>
      </p:sp>
      <p:sp>
        <p:nvSpPr>
          <p:cNvPr id="3" name="Subtitle 2">
            <a:extLst>
              <a:ext uri="{FF2B5EF4-FFF2-40B4-BE49-F238E27FC236}">
                <a16:creationId xmlns:a16="http://schemas.microsoft.com/office/drawing/2014/main" id="{F05321B1-ED65-57A7-AD5D-3441AAA84C28}"/>
              </a:ext>
            </a:extLst>
          </p:cNvPr>
          <p:cNvSpPr txBox="1">
            <a:spLocks/>
          </p:cNvSpPr>
          <p:nvPr/>
        </p:nvSpPr>
        <p:spPr>
          <a:xfrm>
            <a:off x="0" y="2235318"/>
            <a:ext cx="12189630" cy="2075425"/>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00000"/>
              </a:lnSpc>
              <a:buNone/>
            </a:pPr>
            <a:r>
              <a:rPr lang="en-US" sz="2400" dirty="0">
                <a:solidFill>
                  <a:schemeClr val="bg1"/>
                </a:solidFill>
                <a:latin typeface="Times New Roman" panose="02020603050405020304" pitchFamily="18" charset="0"/>
                <a:cs typeface="Times New Roman" panose="02020603050405020304" pitchFamily="18" charset="0"/>
              </a:rPr>
              <a:t>We are working together on a GPS and IoT-based tracking system for farm machinery, and we are also participating in the Hackersearth Hackathon to build an Emergency Safe Agent app that helps people in urgent situations by quickly locating nearby hospitals, gas stations, and repair shops saving valuable time when it matters most.</a:t>
            </a:r>
            <a:endParaRPr lang="en-IN" sz="24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545088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890A82-DA4B-8A78-D333-BAB334E85242}"/>
            </a:ext>
          </a:extLst>
        </p:cNvPr>
        <p:cNvGrpSpPr/>
        <p:nvPr/>
      </p:nvGrpSpPr>
      <p:grpSpPr>
        <a:xfrm>
          <a:off x="0" y="0"/>
          <a:ext cx="0" cy="0"/>
          <a:chOff x="0" y="0"/>
          <a:chExt cx="0" cy="0"/>
        </a:xfrm>
      </p:grpSpPr>
      <p:pic>
        <p:nvPicPr>
          <p:cNvPr id="5" name="Picture 4" descr="A cloud in the sky&#10;&#10;AI-generated content may be incorrect.">
            <a:extLst>
              <a:ext uri="{FF2B5EF4-FFF2-40B4-BE49-F238E27FC236}">
                <a16:creationId xmlns:a16="http://schemas.microsoft.com/office/drawing/2014/main" id="{7EF53C59-D996-C97D-7754-03DE8614FD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70" y="0"/>
            <a:ext cx="12189630" cy="6858000"/>
          </a:xfrm>
          <a:prstGeom prst="rect">
            <a:avLst/>
          </a:prstGeom>
        </p:spPr>
      </p:pic>
      <p:sp>
        <p:nvSpPr>
          <p:cNvPr id="4" name="Title 1">
            <a:extLst>
              <a:ext uri="{FF2B5EF4-FFF2-40B4-BE49-F238E27FC236}">
                <a16:creationId xmlns:a16="http://schemas.microsoft.com/office/drawing/2014/main" id="{4A90AEF2-B83F-030C-C175-C5716AFEB6C1}"/>
              </a:ext>
            </a:extLst>
          </p:cNvPr>
          <p:cNvSpPr txBox="1">
            <a:spLocks/>
          </p:cNvSpPr>
          <p:nvPr/>
        </p:nvSpPr>
        <p:spPr>
          <a:xfrm>
            <a:off x="175004" y="1413041"/>
            <a:ext cx="8968996" cy="64529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3600" b="1" dirty="0">
                <a:solidFill>
                  <a:srgbClr val="00FFFF"/>
                </a:solidFill>
                <a:latin typeface="Rubik" pitchFamily="2" charset="-79"/>
                <a:cs typeface="Rubik" pitchFamily="2" charset="-79"/>
              </a:rPr>
              <a:t>Problem Statement:</a:t>
            </a:r>
          </a:p>
        </p:txBody>
      </p:sp>
      <p:sp>
        <p:nvSpPr>
          <p:cNvPr id="3" name="TextBox 2">
            <a:extLst>
              <a:ext uri="{FF2B5EF4-FFF2-40B4-BE49-F238E27FC236}">
                <a16:creationId xmlns:a16="http://schemas.microsoft.com/office/drawing/2014/main" id="{F571645A-EC6C-6E07-4D94-F4A9CAB4F0AE}"/>
              </a:ext>
            </a:extLst>
          </p:cNvPr>
          <p:cNvSpPr txBox="1"/>
          <p:nvPr/>
        </p:nvSpPr>
        <p:spPr>
          <a:xfrm>
            <a:off x="291660" y="1989384"/>
            <a:ext cx="11608679" cy="4524315"/>
          </a:xfrm>
          <a:prstGeom prst="rect">
            <a:avLst/>
          </a:prstGeom>
          <a:noFill/>
        </p:spPr>
        <p:txBody>
          <a:bodyPr wrap="square">
            <a:spAutoFit/>
          </a:bodyPr>
          <a:lstStyle/>
          <a:p>
            <a:pPr algn="just"/>
            <a:r>
              <a:rPr lang="en-US" sz="2400" dirty="0">
                <a:solidFill>
                  <a:schemeClr val="bg1"/>
                </a:solidFill>
                <a:latin typeface="Times New Roman" panose="02020603050405020304" pitchFamily="18" charset="0"/>
                <a:cs typeface="Times New Roman" panose="02020603050405020304" pitchFamily="18" charset="0"/>
              </a:rPr>
              <a:t>In today’s digital age, organizations are flooded with all kinds of unstructured documents policy papers, legal contracts, technical manuals, emails, and more. Finding specific information buried in these documents is often slow, frustrating, and prone to errors. People waste valuable time scanning through pages, only to miss key details or misunderstand important points. Traditional keyword search tools don’t help much they simply look for exact word matches without understanding what the user is asking. That means they struggle with complex or context-based questions. To make things worse, important information is spread across different file types like PDFs, Word docs, and emails, which makes it even harder to access everything in one place. All of this slows down decision-making and reduces productivity. At the heart of the problem is the lack of smart systems that can truly understand natural language queries and deliver accurate, relevant answers from messy, unstructured data.</a:t>
            </a:r>
            <a:endParaRPr lang="en-IN" sz="24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397302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F630F6-12EB-027F-4A20-B32ACDF84389}"/>
            </a:ext>
          </a:extLst>
        </p:cNvPr>
        <p:cNvGrpSpPr/>
        <p:nvPr/>
      </p:nvGrpSpPr>
      <p:grpSpPr>
        <a:xfrm>
          <a:off x="0" y="0"/>
          <a:ext cx="0" cy="0"/>
          <a:chOff x="0" y="0"/>
          <a:chExt cx="0" cy="0"/>
        </a:xfrm>
      </p:grpSpPr>
      <p:pic>
        <p:nvPicPr>
          <p:cNvPr id="5" name="Picture 4" descr="A cloud in the sky&#10;&#10;AI-generated content may be incorrect.">
            <a:extLst>
              <a:ext uri="{FF2B5EF4-FFF2-40B4-BE49-F238E27FC236}">
                <a16:creationId xmlns:a16="http://schemas.microsoft.com/office/drawing/2014/main" id="{D705ECB1-6D1B-EA75-D879-5A7BD43AE7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5" y="0"/>
            <a:ext cx="12189630" cy="6858000"/>
          </a:xfrm>
          <a:prstGeom prst="rect">
            <a:avLst/>
          </a:prstGeom>
        </p:spPr>
      </p:pic>
      <p:sp>
        <p:nvSpPr>
          <p:cNvPr id="3" name="Title 1">
            <a:extLst>
              <a:ext uri="{FF2B5EF4-FFF2-40B4-BE49-F238E27FC236}">
                <a16:creationId xmlns:a16="http://schemas.microsoft.com/office/drawing/2014/main" id="{37CB2FB1-4937-557E-081A-3952E612A0E1}"/>
              </a:ext>
            </a:extLst>
          </p:cNvPr>
          <p:cNvSpPr txBox="1">
            <a:spLocks/>
          </p:cNvSpPr>
          <p:nvPr/>
        </p:nvSpPr>
        <p:spPr>
          <a:xfrm>
            <a:off x="175004" y="1590022"/>
            <a:ext cx="8968996" cy="64529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lang="en-IN" sz="3600" b="1" dirty="0">
                <a:solidFill>
                  <a:srgbClr val="00FFFF"/>
                </a:solidFill>
                <a:latin typeface="Rubik" pitchFamily="2" charset="-79"/>
                <a:cs typeface="Rubik" pitchFamily="2" charset="-79"/>
              </a:rPr>
              <a:t>Tech Stack(Cost Efficient):</a:t>
            </a:r>
            <a:endParaRPr kumimoji="0" lang="en-IN" sz="3600" b="1" i="0" u="none" strike="noStrike" kern="1200" cap="none" spc="0" normalizeH="0" baseline="0" noProof="0" dirty="0">
              <a:ln>
                <a:noFill/>
              </a:ln>
              <a:solidFill>
                <a:srgbClr val="00FFFF"/>
              </a:solidFill>
              <a:effectLst/>
              <a:uLnTx/>
              <a:uFillTx/>
              <a:latin typeface="Rubik" pitchFamily="2" charset="-79"/>
              <a:ea typeface="+mj-ea"/>
              <a:cs typeface="Rubik" pitchFamily="2" charset="-79"/>
            </a:endParaRPr>
          </a:p>
        </p:txBody>
      </p:sp>
      <p:sp>
        <p:nvSpPr>
          <p:cNvPr id="4" name="Subtitle 2">
            <a:extLst>
              <a:ext uri="{FF2B5EF4-FFF2-40B4-BE49-F238E27FC236}">
                <a16:creationId xmlns:a16="http://schemas.microsoft.com/office/drawing/2014/main" id="{77E609C1-A1F9-BFD3-F8BB-8D52A970B10D}"/>
              </a:ext>
            </a:extLst>
          </p:cNvPr>
          <p:cNvSpPr txBox="1">
            <a:spLocks/>
          </p:cNvSpPr>
          <p:nvPr/>
        </p:nvSpPr>
        <p:spPr>
          <a:xfrm>
            <a:off x="0" y="2235318"/>
            <a:ext cx="11114314" cy="3849795"/>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gn="just">
              <a:lnSpc>
                <a:spcPct val="120000"/>
              </a:lnSpc>
            </a:pPr>
            <a:r>
              <a:rPr kumimoji="0" lang="en-IN" i="0" u="none" strike="noStrike" kern="1200" cap="none" spc="0" normalizeH="0" baseline="0" noProof="0" dirty="0">
                <a:ln>
                  <a:noFill/>
                </a:ln>
                <a:solidFill>
                  <a:schemeClr val="bg1"/>
                </a:solidFill>
                <a:effectLst/>
                <a:uLnTx/>
                <a:uFillTx/>
                <a:latin typeface="Times New Roman" panose="02020603050405020304" pitchFamily="18" charset="0"/>
                <a:cs typeface="Times New Roman" panose="02020603050405020304" pitchFamily="18" charset="0"/>
              </a:rPr>
              <a:t>Cloud</a:t>
            </a:r>
            <a:r>
              <a:rPr lang="en-IN" dirty="0">
                <a:solidFill>
                  <a:schemeClr val="bg1"/>
                </a:solidFill>
                <a:latin typeface="Times New Roman" panose="02020603050405020304" pitchFamily="18" charset="0"/>
                <a:cs typeface="Times New Roman" panose="02020603050405020304" pitchFamily="18" charset="0"/>
              </a:rPr>
              <a:t> Service Providers: Google Cloud Platform.</a:t>
            </a:r>
          </a:p>
          <a:p>
            <a:pPr lvl="1" algn="just">
              <a:lnSpc>
                <a:spcPct val="120000"/>
              </a:lnSpc>
            </a:pPr>
            <a:r>
              <a:rPr kumimoji="0" lang="en-IN" i="0" u="none" strike="noStrike" kern="1200" cap="none" spc="0" normalizeH="0" baseline="0" noProof="0" dirty="0">
                <a:ln>
                  <a:noFill/>
                </a:ln>
                <a:solidFill>
                  <a:schemeClr val="bg1"/>
                </a:solidFill>
                <a:effectLst/>
                <a:uLnTx/>
                <a:uFillTx/>
                <a:latin typeface="Times New Roman" panose="02020603050405020304" pitchFamily="18" charset="0"/>
                <a:cs typeface="Times New Roman" panose="02020603050405020304" pitchFamily="18" charset="0"/>
              </a:rPr>
              <a:t>Database:</a:t>
            </a:r>
            <a:r>
              <a:rPr lang="en-IN" dirty="0">
                <a:solidFill>
                  <a:schemeClr val="bg1"/>
                </a:solidFill>
                <a:latin typeface="Times New Roman" panose="02020603050405020304" pitchFamily="18" charset="0"/>
                <a:cs typeface="Times New Roman" panose="02020603050405020304" pitchFamily="18" charset="0"/>
              </a:rPr>
              <a:t>FAISS (local vector store).</a:t>
            </a:r>
            <a:endParaRPr kumimoji="0" lang="en-IN" i="0" u="none" strike="noStrike" kern="1200" cap="none" spc="0" normalizeH="0" baseline="0" noProof="0" dirty="0">
              <a:ln>
                <a:noFill/>
              </a:ln>
              <a:solidFill>
                <a:schemeClr val="bg1"/>
              </a:solidFill>
              <a:effectLst/>
              <a:uLnTx/>
              <a:uFillTx/>
              <a:latin typeface="Times New Roman" panose="02020603050405020304" pitchFamily="18" charset="0"/>
              <a:cs typeface="Times New Roman" panose="02020603050405020304" pitchFamily="18" charset="0"/>
            </a:endParaRPr>
          </a:p>
          <a:p>
            <a:pPr lvl="1" algn="just">
              <a:lnSpc>
                <a:spcPct val="120000"/>
              </a:lnSpc>
            </a:pPr>
            <a:r>
              <a:rPr lang="en-IN" dirty="0">
                <a:solidFill>
                  <a:schemeClr val="bg1"/>
                </a:solidFill>
                <a:latin typeface="Times New Roman" panose="02020603050405020304" pitchFamily="18" charset="0"/>
                <a:cs typeface="Times New Roman" panose="02020603050405020304" pitchFamily="18" charset="0"/>
              </a:rPr>
              <a:t>Backend:FastAPI (lightweight)</a:t>
            </a:r>
          </a:p>
          <a:p>
            <a:pPr lvl="1" algn="just">
              <a:lnSpc>
                <a:spcPct val="120000"/>
              </a:lnSpc>
            </a:pPr>
            <a:r>
              <a:rPr kumimoji="0" lang="en-IN" i="0" u="none" strike="noStrike" kern="1200" cap="none" spc="0" normalizeH="0" baseline="0" noProof="0" dirty="0">
                <a:ln>
                  <a:noFill/>
                </a:ln>
                <a:solidFill>
                  <a:schemeClr val="bg1"/>
                </a:solidFill>
                <a:effectLst/>
                <a:uLnTx/>
                <a:uFillTx/>
                <a:latin typeface="Times New Roman" panose="02020603050405020304" pitchFamily="18" charset="0"/>
                <a:cs typeface="Times New Roman" panose="02020603050405020304" pitchFamily="18" charset="0"/>
              </a:rPr>
              <a:t>Frontend</a:t>
            </a:r>
            <a:r>
              <a:rPr lang="en-IN" dirty="0">
                <a:solidFill>
                  <a:schemeClr val="bg1"/>
                </a:solidFill>
                <a:latin typeface="Times New Roman" panose="02020603050405020304" pitchFamily="18" charset="0"/>
                <a:cs typeface="Times New Roman" panose="02020603050405020304" pitchFamily="18" charset="0"/>
              </a:rPr>
              <a:t>:React.js.</a:t>
            </a:r>
          </a:p>
          <a:p>
            <a:pPr lvl="1" algn="just">
              <a:lnSpc>
                <a:spcPct val="120000"/>
              </a:lnSpc>
            </a:pPr>
            <a:r>
              <a:rPr lang="en-IN" dirty="0">
                <a:solidFill>
                  <a:schemeClr val="bg1"/>
                </a:solidFill>
                <a:latin typeface="Times New Roman" panose="02020603050405020304" pitchFamily="18" charset="0"/>
                <a:cs typeface="Times New Roman" panose="02020603050405020304" pitchFamily="18" charset="0"/>
              </a:rPr>
              <a:t>LLM/Embeddings: Sentence transformers.</a:t>
            </a:r>
          </a:p>
          <a:p>
            <a:pPr lvl="1" algn="just">
              <a:lnSpc>
                <a:spcPct val="120000"/>
              </a:lnSpc>
            </a:pPr>
            <a:r>
              <a:rPr lang="en-IN" dirty="0">
                <a:solidFill>
                  <a:schemeClr val="bg1"/>
                </a:solidFill>
                <a:latin typeface="Times New Roman" panose="02020603050405020304" pitchFamily="18" charset="0"/>
                <a:cs typeface="Times New Roman" panose="02020603050405020304" pitchFamily="18" charset="0"/>
              </a:rPr>
              <a:t>Document Parser: PyMuPDF, docx2txt, </a:t>
            </a:r>
            <a:r>
              <a:rPr lang="en-IN" dirty="0" err="1">
                <a:solidFill>
                  <a:schemeClr val="bg1"/>
                </a:solidFill>
                <a:latin typeface="Times New Roman" panose="02020603050405020304" pitchFamily="18" charset="0"/>
                <a:cs typeface="Times New Roman" panose="02020603050405020304" pitchFamily="18" charset="0"/>
              </a:rPr>
              <a:t>email.parser</a:t>
            </a:r>
            <a:r>
              <a:rPr lang="en-IN" dirty="0">
                <a:solidFill>
                  <a:schemeClr val="bg1"/>
                </a:solidFill>
                <a:latin typeface="Times New Roman" panose="02020603050405020304" pitchFamily="18" charset="0"/>
                <a:cs typeface="Times New Roman" panose="02020603050405020304" pitchFamily="18" charset="0"/>
              </a:rPr>
              <a:t>.</a:t>
            </a:r>
          </a:p>
          <a:p>
            <a:pPr lvl="1" algn="just">
              <a:lnSpc>
                <a:spcPct val="120000"/>
              </a:lnSpc>
            </a:pPr>
            <a:endParaRPr kumimoji="0" lang="en-IN"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633611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F0FB3C-1A75-96C3-2F17-7BC65751A8CD}"/>
            </a:ext>
          </a:extLst>
        </p:cNvPr>
        <p:cNvGrpSpPr/>
        <p:nvPr/>
      </p:nvGrpSpPr>
      <p:grpSpPr>
        <a:xfrm>
          <a:off x="0" y="0"/>
          <a:ext cx="0" cy="0"/>
          <a:chOff x="0" y="0"/>
          <a:chExt cx="0" cy="0"/>
        </a:xfrm>
      </p:grpSpPr>
      <p:pic>
        <p:nvPicPr>
          <p:cNvPr id="5" name="Picture 4" descr="A cloud in the sky&#10;&#10;AI-generated content may be incorrect.">
            <a:extLst>
              <a:ext uri="{FF2B5EF4-FFF2-40B4-BE49-F238E27FC236}">
                <a16:creationId xmlns:a16="http://schemas.microsoft.com/office/drawing/2014/main" id="{00EF93E9-DEF0-E2C4-7FF5-680C7B646F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70" y="0"/>
            <a:ext cx="12189630" cy="6858000"/>
          </a:xfrm>
          <a:prstGeom prst="rect">
            <a:avLst/>
          </a:prstGeom>
        </p:spPr>
      </p:pic>
      <p:sp>
        <p:nvSpPr>
          <p:cNvPr id="2" name="Title 1">
            <a:extLst>
              <a:ext uri="{FF2B5EF4-FFF2-40B4-BE49-F238E27FC236}">
                <a16:creationId xmlns:a16="http://schemas.microsoft.com/office/drawing/2014/main" id="{D1CB5981-95D2-1CBC-4CC1-7CE2D8E27038}"/>
              </a:ext>
            </a:extLst>
          </p:cNvPr>
          <p:cNvSpPr txBox="1">
            <a:spLocks/>
          </p:cNvSpPr>
          <p:nvPr/>
        </p:nvSpPr>
        <p:spPr>
          <a:xfrm>
            <a:off x="96346" y="1338591"/>
            <a:ext cx="8968996" cy="64529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lang="en-IN" sz="3600" b="1" dirty="0">
                <a:solidFill>
                  <a:srgbClr val="00FFFF"/>
                </a:solidFill>
                <a:latin typeface="Rubik" pitchFamily="2" charset="-79"/>
                <a:cs typeface="Rubik" pitchFamily="2" charset="-79"/>
              </a:rPr>
              <a:t>Description of the Solution:</a:t>
            </a:r>
          </a:p>
        </p:txBody>
      </p:sp>
      <p:sp>
        <p:nvSpPr>
          <p:cNvPr id="3" name="Subtitle 2">
            <a:extLst>
              <a:ext uri="{FF2B5EF4-FFF2-40B4-BE49-F238E27FC236}">
                <a16:creationId xmlns:a16="http://schemas.microsoft.com/office/drawing/2014/main" id="{F25A71A6-339E-01C7-C227-0AE522F85923}"/>
              </a:ext>
            </a:extLst>
          </p:cNvPr>
          <p:cNvSpPr txBox="1">
            <a:spLocks/>
          </p:cNvSpPr>
          <p:nvPr/>
        </p:nvSpPr>
        <p:spPr>
          <a:xfrm>
            <a:off x="0" y="2235318"/>
            <a:ext cx="11114314" cy="645297"/>
          </a:xfrm>
          <a:prstGeom prst="rect">
            <a:avLst/>
          </a:prstGeom>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kumimoji="0" lang="en-IN" sz="2400" b="0" i="0" u="none" strike="noStrike" kern="1200" cap="none" spc="0" normalizeH="0" baseline="0" noProof="0" dirty="0">
              <a:ln>
                <a:noFill/>
              </a:ln>
              <a:solidFill>
                <a:prstClr val="white"/>
              </a:solidFill>
              <a:effectLst/>
              <a:uLnTx/>
              <a:uFillTx/>
              <a:latin typeface="Rubik" pitchFamily="2" charset="-79"/>
              <a:ea typeface="+mn-ea"/>
              <a:cs typeface="Rubik" pitchFamily="2" charset="-79"/>
            </a:endParaRPr>
          </a:p>
        </p:txBody>
      </p:sp>
      <p:pic>
        <p:nvPicPr>
          <p:cNvPr id="6" name="Picture 5" descr="A screenshot of a computer program&#10;&#10;AI-generated content may be incorrect.">
            <a:extLst>
              <a:ext uri="{FF2B5EF4-FFF2-40B4-BE49-F238E27FC236}">
                <a16:creationId xmlns:a16="http://schemas.microsoft.com/office/drawing/2014/main" id="{B33A0C96-0000-7319-1215-F15CA4CD74B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11038" y="1983888"/>
            <a:ext cx="8146897" cy="4874112"/>
          </a:xfrm>
          <a:prstGeom prst="rect">
            <a:avLst/>
          </a:prstGeom>
        </p:spPr>
      </p:pic>
    </p:spTree>
    <p:extLst>
      <p:ext uri="{BB962C8B-B14F-4D97-AF65-F5344CB8AC3E}">
        <p14:creationId xmlns:p14="http://schemas.microsoft.com/office/powerpoint/2010/main" val="41088962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0940FA-7C23-F651-7AF5-99F26340AC44}"/>
            </a:ext>
          </a:extLst>
        </p:cNvPr>
        <p:cNvGrpSpPr/>
        <p:nvPr/>
      </p:nvGrpSpPr>
      <p:grpSpPr>
        <a:xfrm>
          <a:off x="0" y="0"/>
          <a:ext cx="0" cy="0"/>
          <a:chOff x="0" y="0"/>
          <a:chExt cx="0" cy="0"/>
        </a:xfrm>
      </p:grpSpPr>
      <p:pic>
        <p:nvPicPr>
          <p:cNvPr id="5" name="Picture 4" descr="A cloud in the sky&#10;&#10;AI-generated content may be incorrect.">
            <a:extLst>
              <a:ext uri="{FF2B5EF4-FFF2-40B4-BE49-F238E27FC236}">
                <a16:creationId xmlns:a16="http://schemas.microsoft.com/office/drawing/2014/main" id="{500D9DFB-A718-06EC-27BE-DB3334E3CB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5" y="0"/>
            <a:ext cx="12189630" cy="6858000"/>
          </a:xfrm>
          <a:prstGeom prst="rect">
            <a:avLst/>
          </a:prstGeom>
        </p:spPr>
      </p:pic>
      <p:sp>
        <p:nvSpPr>
          <p:cNvPr id="2" name="Title 1">
            <a:extLst>
              <a:ext uri="{FF2B5EF4-FFF2-40B4-BE49-F238E27FC236}">
                <a16:creationId xmlns:a16="http://schemas.microsoft.com/office/drawing/2014/main" id="{C4C12FC9-E487-1A12-3124-7B04A8C4001B}"/>
              </a:ext>
            </a:extLst>
          </p:cNvPr>
          <p:cNvSpPr txBox="1">
            <a:spLocks/>
          </p:cNvSpPr>
          <p:nvPr/>
        </p:nvSpPr>
        <p:spPr>
          <a:xfrm>
            <a:off x="0" y="1393377"/>
            <a:ext cx="8968996" cy="64529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IN" sz="3600" b="1" i="0" u="none" strike="noStrike" kern="1200" cap="none" spc="0" normalizeH="0" baseline="0" noProof="0" dirty="0">
                <a:ln>
                  <a:noFill/>
                </a:ln>
                <a:solidFill>
                  <a:srgbClr val="00FFFF"/>
                </a:solidFill>
                <a:effectLst/>
                <a:uLnTx/>
                <a:uFillTx/>
                <a:latin typeface="Rubik" pitchFamily="2" charset="-79"/>
                <a:ea typeface="+mj-ea"/>
                <a:cs typeface="Rubik" pitchFamily="2" charset="-79"/>
              </a:rPr>
              <a:t>Data Flow </a:t>
            </a:r>
            <a:r>
              <a:rPr lang="en-IN" sz="3600" b="1" dirty="0">
                <a:solidFill>
                  <a:srgbClr val="00FFFF"/>
                </a:solidFill>
                <a:latin typeface="Rubik" pitchFamily="2" charset="-79"/>
                <a:cs typeface="Rubik" pitchFamily="2" charset="-79"/>
              </a:rPr>
              <a:t>of your Solution:</a:t>
            </a:r>
            <a:endParaRPr kumimoji="0" lang="en-IN" sz="3600" b="1" i="0" u="none" strike="noStrike" kern="1200" cap="none" spc="0" normalizeH="0" baseline="0" noProof="0" dirty="0">
              <a:ln>
                <a:noFill/>
              </a:ln>
              <a:solidFill>
                <a:srgbClr val="00FFFF"/>
              </a:solidFill>
              <a:effectLst/>
              <a:uLnTx/>
              <a:uFillTx/>
              <a:latin typeface="Rubik" pitchFamily="2" charset="-79"/>
              <a:ea typeface="+mj-ea"/>
              <a:cs typeface="Rubik" pitchFamily="2" charset="-79"/>
            </a:endParaRPr>
          </a:p>
        </p:txBody>
      </p:sp>
      <p:sp>
        <p:nvSpPr>
          <p:cNvPr id="3" name="Subtitle 2">
            <a:extLst>
              <a:ext uri="{FF2B5EF4-FFF2-40B4-BE49-F238E27FC236}">
                <a16:creationId xmlns:a16="http://schemas.microsoft.com/office/drawing/2014/main" id="{8372BCC9-0481-6F56-2974-9F120DBF75CB}"/>
              </a:ext>
            </a:extLst>
          </p:cNvPr>
          <p:cNvSpPr txBox="1">
            <a:spLocks/>
          </p:cNvSpPr>
          <p:nvPr/>
        </p:nvSpPr>
        <p:spPr>
          <a:xfrm>
            <a:off x="0" y="1960015"/>
            <a:ext cx="12103510" cy="4814411"/>
          </a:xfrm>
          <a:prstGeom prst="rect">
            <a:avLst/>
          </a:prstGeom>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IN" sz="2000" b="1" dirty="0">
                <a:solidFill>
                  <a:schemeClr val="bg1"/>
                </a:solidFill>
                <a:latin typeface="Times New Roman" panose="02020603050405020304" pitchFamily="18" charset="0"/>
                <a:cs typeface="Times New Roman" panose="02020603050405020304" pitchFamily="18" charset="0"/>
              </a:rPr>
              <a:t>Document Ingestion :</a:t>
            </a:r>
          </a:p>
          <a:p>
            <a:pPr algn="just"/>
            <a:r>
              <a:rPr lang="en-IN" sz="2000" dirty="0">
                <a:solidFill>
                  <a:schemeClr val="bg1"/>
                </a:solidFill>
                <a:latin typeface="Times New Roman" panose="02020603050405020304" pitchFamily="18" charset="0"/>
                <a:cs typeface="Times New Roman" panose="02020603050405020304" pitchFamily="18" charset="0"/>
              </a:rPr>
              <a:t>The Uploader / Sync Service receives documents from local uploads or cloud storage like Google Drive or Dropbox.</a:t>
            </a:r>
          </a:p>
          <a:p>
            <a:pPr algn="just"/>
            <a:r>
              <a:rPr lang="en-IN" sz="2000" dirty="0">
                <a:solidFill>
                  <a:schemeClr val="bg1"/>
                </a:solidFill>
                <a:latin typeface="Times New Roman" panose="02020603050405020304" pitchFamily="18" charset="0"/>
                <a:cs typeface="Times New Roman" panose="02020603050405020304" pitchFamily="18" charset="0"/>
              </a:rPr>
              <a:t> The Document Parser (PyMuPDF, docx2txt, </a:t>
            </a:r>
            <a:r>
              <a:rPr lang="en-IN" sz="2000" dirty="0" err="1">
                <a:solidFill>
                  <a:schemeClr val="bg1"/>
                </a:solidFill>
                <a:latin typeface="Times New Roman" panose="02020603050405020304" pitchFamily="18" charset="0"/>
                <a:cs typeface="Times New Roman" panose="02020603050405020304" pitchFamily="18" charset="0"/>
              </a:rPr>
              <a:t>email.parser</a:t>
            </a:r>
            <a:r>
              <a:rPr lang="en-IN" sz="2000" dirty="0">
                <a:solidFill>
                  <a:schemeClr val="bg1"/>
                </a:solidFill>
                <a:latin typeface="Times New Roman" panose="02020603050405020304" pitchFamily="18" charset="0"/>
                <a:cs typeface="Times New Roman" panose="02020603050405020304" pitchFamily="18" charset="0"/>
              </a:rPr>
              <a:t>) extracts raw text from PDFs, DOCX files, and emails. </a:t>
            </a:r>
          </a:p>
          <a:p>
            <a:pPr marL="0" indent="0" algn="just">
              <a:buNone/>
            </a:pPr>
            <a:r>
              <a:rPr lang="en-US" sz="2000" b="1" dirty="0">
                <a:solidFill>
                  <a:schemeClr val="bg1"/>
                </a:solidFill>
                <a:latin typeface="Times New Roman" panose="02020603050405020304" pitchFamily="18" charset="0"/>
                <a:cs typeface="Times New Roman" panose="02020603050405020304" pitchFamily="18" charset="0"/>
              </a:rPr>
              <a:t>Query Processing :</a:t>
            </a:r>
          </a:p>
          <a:p>
            <a:pPr algn="just"/>
            <a:r>
              <a:rPr lang="en-US" sz="2000" dirty="0">
                <a:solidFill>
                  <a:schemeClr val="bg1"/>
                </a:solidFill>
                <a:latin typeface="Times New Roman" panose="02020603050405020304" pitchFamily="18" charset="0"/>
                <a:cs typeface="Times New Roman" panose="02020603050405020304" pitchFamily="18" charset="0"/>
              </a:rPr>
              <a:t>The user submits a natural language query through the React.js frontend.</a:t>
            </a:r>
          </a:p>
          <a:p>
            <a:pPr algn="just"/>
            <a:r>
              <a:rPr lang="en-US" sz="2000" dirty="0">
                <a:solidFill>
                  <a:schemeClr val="bg1"/>
                </a:solidFill>
                <a:latin typeface="Times New Roman" panose="02020603050405020304" pitchFamily="18" charset="0"/>
                <a:cs typeface="Times New Roman" panose="02020603050405020304" pitchFamily="18" charset="0"/>
              </a:rPr>
              <a:t> The Fast API Backend receives the query, manages authentication, and embeds it using Sentence Transformers. </a:t>
            </a:r>
          </a:p>
          <a:p>
            <a:pPr marL="0" indent="0" algn="just">
              <a:buNone/>
            </a:pPr>
            <a:r>
              <a:rPr lang="en-US" sz="2000" b="1" dirty="0">
                <a:solidFill>
                  <a:schemeClr val="bg1"/>
                </a:solidFill>
                <a:latin typeface="Times New Roman" panose="02020603050405020304" pitchFamily="18" charset="0"/>
                <a:cs typeface="Times New Roman" panose="02020603050405020304" pitchFamily="18" charset="0"/>
              </a:rPr>
              <a:t>Post-Processing and Output:</a:t>
            </a:r>
          </a:p>
          <a:p>
            <a:pPr algn="just"/>
            <a:r>
              <a:rPr lang="en-US" sz="2000" dirty="0">
                <a:solidFill>
                  <a:schemeClr val="bg1"/>
                </a:solidFill>
                <a:latin typeface="Times New Roman" panose="02020603050405020304" pitchFamily="18" charset="0"/>
                <a:cs typeface="Times New Roman" panose="02020603050405020304" pitchFamily="18" charset="0"/>
              </a:rPr>
              <a:t> The Post-Processor adds source citations and highlights supporting snippets. </a:t>
            </a:r>
          </a:p>
          <a:p>
            <a:pPr algn="just"/>
            <a:r>
              <a:rPr lang="en-US" sz="2000" dirty="0">
                <a:solidFill>
                  <a:schemeClr val="bg1"/>
                </a:solidFill>
                <a:latin typeface="Times New Roman" panose="02020603050405020304" pitchFamily="18" charset="0"/>
                <a:cs typeface="Times New Roman" panose="02020603050405020304" pitchFamily="18" charset="0"/>
              </a:rPr>
              <a:t>The frontend shows the final answer along with clickable links to the original documents.</a:t>
            </a:r>
            <a:endParaRPr kumimoji="0" lang="en-IN" sz="2000" b="0" i="0" u="none" strike="noStrike" kern="1200" cap="none" spc="0" normalizeH="0" baseline="0" noProof="0" dirty="0">
              <a:ln>
                <a:noFill/>
              </a:ln>
              <a:solidFill>
                <a:schemeClr val="bg1"/>
              </a:solidFill>
              <a:effectLst/>
              <a:uLnTx/>
              <a:uFillTx/>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985892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E99531-9EF6-937A-C2C3-0B49838043DC}"/>
            </a:ext>
          </a:extLst>
        </p:cNvPr>
        <p:cNvGrpSpPr/>
        <p:nvPr/>
      </p:nvGrpSpPr>
      <p:grpSpPr>
        <a:xfrm>
          <a:off x="0" y="0"/>
          <a:ext cx="0" cy="0"/>
          <a:chOff x="0" y="0"/>
          <a:chExt cx="0" cy="0"/>
        </a:xfrm>
      </p:grpSpPr>
      <p:pic>
        <p:nvPicPr>
          <p:cNvPr id="5" name="Picture 4" descr="A cloud in the sky&#10;&#10;AI-generated content may be incorrect.">
            <a:extLst>
              <a:ext uri="{FF2B5EF4-FFF2-40B4-BE49-F238E27FC236}">
                <a16:creationId xmlns:a16="http://schemas.microsoft.com/office/drawing/2014/main" id="{2762BC64-50D0-4CC1-67F5-CE34CEA870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5" y="0"/>
            <a:ext cx="12189630" cy="6858000"/>
          </a:xfrm>
          <a:prstGeom prst="rect">
            <a:avLst/>
          </a:prstGeom>
        </p:spPr>
      </p:pic>
      <p:sp>
        <p:nvSpPr>
          <p:cNvPr id="2" name="Title 1">
            <a:extLst>
              <a:ext uri="{FF2B5EF4-FFF2-40B4-BE49-F238E27FC236}">
                <a16:creationId xmlns:a16="http://schemas.microsoft.com/office/drawing/2014/main" id="{2839E5C4-4DE9-20B9-D478-9BB390D1CE03}"/>
              </a:ext>
            </a:extLst>
          </p:cNvPr>
          <p:cNvSpPr txBox="1">
            <a:spLocks/>
          </p:cNvSpPr>
          <p:nvPr/>
        </p:nvSpPr>
        <p:spPr>
          <a:xfrm>
            <a:off x="175004" y="1590022"/>
            <a:ext cx="8968996" cy="64529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lang="en-IN" sz="3600" b="1" dirty="0">
                <a:solidFill>
                  <a:srgbClr val="00FFFF"/>
                </a:solidFill>
                <a:latin typeface="Rubik" pitchFamily="2" charset="-79"/>
                <a:cs typeface="Rubik" pitchFamily="2" charset="-79"/>
              </a:rPr>
              <a:t>So, how if your solution different?</a:t>
            </a:r>
            <a:endParaRPr kumimoji="0" lang="en-IN" sz="3600" b="1" i="0" u="none" strike="noStrike" kern="1200" cap="none" spc="0" normalizeH="0" baseline="0" noProof="0" dirty="0">
              <a:ln>
                <a:noFill/>
              </a:ln>
              <a:solidFill>
                <a:srgbClr val="00FFFF"/>
              </a:solidFill>
              <a:effectLst/>
              <a:uLnTx/>
              <a:uFillTx/>
              <a:latin typeface="Rubik" pitchFamily="2" charset="-79"/>
              <a:ea typeface="+mj-ea"/>
              <a:cs typeface="Rubik" pitchFamily="2" charset="-79"/>
            </a:endParaRPr>
          </a:p>
        </p:txBody>
      </p:sp>
      <p:sp>
        <p:nvSpPr>
          <p:cNvPr id="3" name="Subtitle 2">
            <a:extLst>
              <a:ext uri="{FF2B5EF4-FFF2-40B4-BE49-F238E27FC236}">
                <a16:creationId xmlns:a16="http://schemas.microsoft.com/office/drawing/2014/main" id="{30BF3FF3-8BD4-4BE3-D029-1D52CBF8FCA9}"/>
              </a:ext>
            </a:extLst>
          </p:cNvPr>
          <p:cNvSpPr txBox="1">
            <a:spLocks/>
          </p:cNvSpPr>
          <p:nvPr/>
        </p:nvSpPr>
        <p:spPr>
          <a:xfrm>
            <a:off x="0" y="2235318"/>
            <a:ext cx="11114314" cy="4775082"/>
          </a:xfrm>
          <a:prstGeom prst="rect">
            <a:avLst/>
          </a:prstGeom>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b="1" dirty="0">
                <a:solidFill>
                  <a:schemeClr val="bg1"/>
                </a:solidFill>
                <a:latin typeface="Times New Roman" panose="02020603050405020304" pitchFamily="18" charset="0"/>
                <a:cs typeface="Times New Roman" panose="02020603050405020304" pitchFamily="18" charset="0"/>
              </a:rPr>
              <a:t>Semantic Understanding over Keyword Matching:</a:t>
            </a:r>
          </a:p>
          <a:p>
            <a:r>
              <a:rPr lang="en-US" sz="2400" dirty="0">
                <a:solidFill>
                  <a:schemeClr val="bg1"/>
                </a:solidFill>
                <a:latin typeface="Times New Roman" panose="02020603050405020304" pitchFamily="18" charset="0"/>
                <a:cs typeface="Times New Roman" panose="02020603050405020304" pitchFamily="18" charset="0"/>
              </a:rPr>
              <a:t> Understands the intent behind queries for accurate, context-aware results</a:t>
            </a:r>
          </a:p>
          <a:p>
            <a:pPr marL="0" indent="0">
              <a:buNone/>
            </a:pPr>
            <a:r>
              <a:rPr lang="en-IN" sz="2400" b="1" dirty="0">
                <a:solidFill>
                  <a:schemeClr val="bg1"/>
                </a:solidFill>
                <a:latin typeface="Times New Roman" panose="02020603050405020304" pitchFamily="18" charset="0"/>
                <a:cs typeface="Times New Roman" panose="02020603050405020304" pitchFamily="18" charset="0"/>
              </a:rPr>
              <a:t>Supports Multiple Formats:</a:t>
            </a:r>
          </a:p>
          <a:p>
            <a:r>
              <a:rPr lang="en-US" sz="2400" dirty="0">
                <a:solidFill>
                  <a:schemeClr val="bg1"/>
                </a:solidFill>
                <a:latin typeface="Times New Roman" panose="02020603050405020304" pitchFamily="18" charset="0"/>
                <a:cs typeface="Times New Roman" panose="02020603050405020304" pitchFamily="18" charset="0"/>
              </a:rPr>
              <a:t>Seamlessly handles PDFs, DOCX, and emails in one unified search system</a:t>
            </a:r>
          </a:p>
          <a:p>
            <a:pPr marL="0" indent="0">
              <a:buNone/>
            </a:pPr>
            <a:r>
              <a:rPr lang="en-US" sz="2400" b="1" dirty="0">
                <a:solidFill>
                  <a:schemeClr val="bg1"/>
                </a:solidFill>
                <a:latin typeface="Times New Roman" panose="02020603050405020304" pitchFamily="18" charset="0"/>
                <a:cs typeface="Times New Roman" panose="02020603050405020304" pitchFamily="18" charset="0"/>
              </a:rPr>
              <a:t>RAG-Based Answering:</a:t>
            </a:r>
          </a:p>
          <a:p>
            <a:r>
              <a:rPr lang="en-US" sz="2400" dirty="0">
                <a:solidFill>
                  <a:schemeClr val="bg1"/>
                </a:solidFill>
                <a:latin typeface="Times New Roman" panose="02020603050405020304" pitchFamily="18" charset="0"/>
                <a:cs typeface="Times New Roman" panose="02020603050405020304" pitchFamily="18" charset="0"/>
              </a:rPr>
              <a:t>Combines vector retrieval with LLMs to generate reliable, sourced answers.</a:t>
            </a:r>
          </a:p>
          <a:p>
            <a:pPr marL="0" indent="0">
              <a:buNone/>
            </a:pPr>
            <a:r>
              <a:rPr lang="en-US" sz="2400" b="1" dirty="0">
                <a:solidFill>
                  <a:schemeClr val="bg1"/>
                </a:solidFill>
                <a:latin typeface="Times New Roman" panose="02020603050405020304" pitchFamily="18" charset="0"/>
                <a:cs typeface="Times New Roman" panose="02020603050405020304" pitchFamily="18" charset="0"/>
              </a:rPr>
              <a:t>Fully Open-Source &amp; Cost-Efficient:</a:t>
            </a:r>
          </a:p>
          <a:p>
            <a:r>
              <a:rPr lang="en-US" sz="2400" dirty="0">
                <a:solidFill>
                  <a:schemeClr val="bg1"/>
                </a:solidFill>
                <a:latin typeface="Times New Roman" panose="02020603050405020304" pitchFamily="18" charset="0"/>
                <a:cs typeface="Times New Roman" panose="02020603050405020304" pitchFamily="18" charset="0"/>
              </a:rPr>
              <a:t>Built using free, local tools—no expensive APIs or vendor lock-in.</a:t>
            </a:r>
            <a:endParaRPr kumimoji="0" lang="en-US" sz="2400" u="none" strike="noStrike" kern="1200" cap="none" spc="0" normalizeH="0" baseline="0" noProof="0" dirty="0">
              <a:ln>
                <a:noFill/>
              </a:ln>
              <a:solidFill>
                <a:schemeClr val="bg1"/>
              </a:solidFill>
              <a:effectLst/>
              <a:uLnTx/>
              <a:uFillTx/>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0510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2BEC4A-44C1-F3B0-15B7-46C14A17D300}"/>
            </a:ext>
          </a:extLst>
        </p:cNvPr>
        <p:cNvGrpSpPr/>
        <p:nvPr/>
      </p:nvGrpSpPr>
      <p:grpSpPr>
        <a:xfrm>
          <a:off x="0" y="0"/>
          <a:ext cx="0" cy="0"/>
          <a:chOff x="0" y="0"/>
          <a:chExt cx="0" cy="0"/>
        </a:xfrm>
      </p:grpSpPr>
      <p:pic>
        <p:nvPicPr>
          <p:cNvPr id="5" name="Picture 4" descr="A cloud in the sky&#10;&#10;AI-generated content may be incorrect.">
            <a:extLst>
              <a:ext uri="{FF2B5EF4-FFF2-40B4-BE49-F238E27FC236}">
                <a16:creationId xmlns:a16="http://schemas.microsoft.com/office/drawing/2014/main" id="{CE84C908-D6FB-8BDF-4BEB-2C5270A450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5" y="0"/>
            <a:ext cx="12189630" cy="6858000"/>
          </a:xfrm>
          <a:prstGeom prst="rect">
            <a:avLst/>
          </a:prstGeom>
        </p:spPr>
      </p:pic>
      <p:sp>
        <p:nvSpPr>
          <p:cNvPr id="2" name="Title 1">
            <a:extLst>
              <a:ext uri="{FF2B5EF4-FFF2-40B4-BE49-F238E27FC236}">
                <a16:creationId xmlns:a16="http://schemas.microsoft.com/office/drawing/2014/main" id="{EB513DCF-CAC4-8484-106C-C58A5C505018}"/>
              </a:ext>
            </a:extLst>
          </p:cNvPr>
          <p:cNvSpPr txBox="1">
            <a:spLocks/>
          </p:cNvSpPr>
          <p:nvPr/>
        </p:nvSpPr>
        <p:spPr>
          <a:xfrm>
            <a:off x="175004" y="1590022"/>
            <a:ext cx="8968996" cy="64529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lang="en-IN" sz="3600" b="1" dirty="0">
                <a:solidFill>
                  <a:srgbClr val="00FFFF"/>
                </a:solidFill>
                <a:latin typeface="Rubik" pitchFamily="2" charset="-79"/>
                <a:cs typeface="Rubik" pitchFamily="2" charset="-79"/>
              </a:rPr>
              <a:t>Future possible Enhancements:</a:t>
            </a:r>
            <a:endParaRPr kumimoji="0" lang="en-IN" sz="3600" b="1" i="0" u="none" strike="noStrike" kern="1200" cap="none" spc="0" normalizeH="0" baseline="0" noProof="0" dirty="0">
              <a:ln>
                <a:noFill/>
              </a:ln>
              <a:solidFill>
                <a:srgbClr val="00FFFF"/>
              </a:solidFill>
              <a:effectLst/>
              <a:uLnTx/>
              <a:uFillTx/>
              <a:latin typeface="Rubik" pitchFamily="2" charset="-79"/>
              <a:ea typeface="+mj-ea"/>
              <a:cs typeface="Rubik" pitchFamily="2" charset="-79"/>
            </a:endParaRPr>
          </a:p>
        </p:txBody>
      </p:sp>
      <p:sp>
        <p:nvSpPr>
          <p:cNvPr id="3" name="Subtitle 2">
            <a:extLst>
              <a:ext uri="{FF2B5EF4-FFF2-40B4-BE49-F238E27FC236}">
                <a16:creationId xmlns:a16="http://schemas.microsoft.com/office/drawing/2014/main" id="{D2DCBC5A-5442-51B0-B5D3-032BF6734860}"/>
              </a:ext>
            </a:extLst>
          </p:cNvPr>
          <p:cNvSpPr txBox="1">
            <a:spLocks/>
          </p:cNvSpPr>
          <p:nvPr/>
        </p:nvSpPr>
        <p:spPr>
          <a:xfrm>
            <a:off x="0" y="2235318"/>
            <a:ext cx="11114314" cy="3555882"/>
          </a:xfrm>
          <a:prstGeom prst="rect">
            <a:avLst/>
          </a:prstGeom>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IN" sz="2400" dirty="0">
                <a:solidFill>
                  <a:schemeClr val="bg1"/>
                </a:solidFill>
                <a:latin typeface="Times New Roman" panose="02020603050405020304" pitchFamily="18" charset="0"/>
                <a:cs typeface="Times New Roman" panose="02020603050405020304" pitchFamily="18" charset="0"/>
              </a:rPr>
              <a:t>Please mention possible enhancements that you for see in future</a:t>
            </a:r>
          </a:p>
          <a:p>
            <a:pPr marL="0" lvl="0" indent="0">
              <a:buNone/>
              <a:defRPr/>
            </a:pPr>
            <a:r>
              <a:rPr lang="en-US" sz="2400" b="1" dirty="0">
                <a:solidFill>
                  <a:schemeClr val="bg1"/>
                </a:solidFill>
                <a:latin typeface="Times New Roman" panose="02020603050405020304" pitchFamily="18" charset="0"/>
                <a:cs typeface="Times New Roman" panose="02020603050405020304" pitchFamily="18" charset="0"/>
              </a:rPr>
              <a:t>OCR Integration:</a:t>
            </a:r>
          </a:p>
          <a:p>
            <a:pPr lvl="0">
              <a:defRPr/>
            </a:pPr>
            <a:r>
              <a:rPr lang="en-US" sz="2400" dirty="0">
                <a:solidFill>
                  <a:schemeClr val="bg1"/>
                </a:solidFill>
                <a:latin typeface="Times New Roman" panose="02020603050405020304" pitchFamily="18" charset="0"/>
                <a:cs typeface="Times New Roman" panose="02020603050405020304" pitchFamily="18" charset="0"/>
              </a:rPr>
              <a:t>Add OCR capabilities to extract and search text from scanned PDFs and images.</a:t>
            </a:r>
          </a:p>
          <a:p>
            <a:pPr marL="0" lvl="0" indent="0">
              <a:buNone/>
              <a:defRPr/>
            </a:pPr>
            <a:r>
              <a:rPr lang="en-IN" sz="2400" b="1" dirty="0">
                <a:solidFill>
                  <a:schemeClr val="bg1"/>
                </a:solidFill>
                <a:latin typeface="Times New Roman" panose="02020603050405020304" pitchFamily="18" charset="0"/>
                <a:cs typeface="Times New Roman" panose="02020603050405020304" pitchFamily="18" charset="0"/>
              </a:rPr>
              <a:t>Conversational Chat Interface:</a:t>
            </a:r>
          </a:p>
          <a:p>
            <a:pPr lvl="0">
              <a:defRPr/>
            </a:pPr>
            <a:r>
              <a:rPr lang="en-IN" sz="2400" dirty="0">
                <a:solidFill>
                  <a:schemeClr val="bg1"/>
                </a:solidFill>
                <a:latin typeface="Times New Roman" panose="02020603050405020304" pitchFamily="18" charset="0"/>
                <a:cs typeface="Times New Roman" panose="02020603050405020304" pitchFamily="18" charset="0"/>
              </a:rPr>
              <a:t>Enable multi-turn question-answering for deeper document exploration.</a:t>
            </a:r>
          </a:p>
          <a:p>
            <a:pPr marL="0" lvl="0" indent="0">
              <a:buNone/>
              <a:defRPr/>
            </a:pPr>
            <a:r>
              <a:rPr lang="en-IN" sz="2400" b="1" dirty="0">
                <a:solidFill>
                  <a:schemeClr val="bg1"/>
                </a:solidFill>
                <a:latin typeface="Times New Roman" panose="02020603050405020304" pitchFamily="18" charset="0"/>
                <a:cs typeface="Times New Roman" panose="02020603050405020304" pitchFamily="18" charset="0"/>
              </a:rPr>
              <a:t>Conversational Chat Interface:</a:t>
            </a:r>
          </a:p>
          <a:p>
            <a:pPr lvl="0">
              <a:defRPr/>
            </a:pPr>
            <a:r>
              <a:rPr lang="en-IN" sz="2400" dirty="0">
                <a:solidFill>
                  <a:schemeClr val="bg1"/>
                </a:solidFill>
                <a:latin typeface="Times New Roman" panose="02020603050405020304" pitchFamily="18" charset="0"/>
                <a:cs typeface="Times New Roman" panose="02020603050405020304" pitchFamily="18" charset="0"/>
              </a:rPr>
              <a:t>Enable multi-turn question-answering for deeper document exploration.</a:t>
            </a:r>
          </a:p>
          <a:p>
            <a:pPr marL="0" lvl="0" indent="0">
              <a:buNone/>
              <a:defRPr/>
            </a:pPr>
            <a:r>
              <a:rPr lang="en-IN" sz="2400" b="1" dirty="0">
                <a:solidFill>
                  <a:schemeClr val="bg1"/>
                </a:solidFill>
                <a:latin typeface="Times New Roman" panose="02020603050405020304" pitchFamily="18" charset="0"/>
                <a:cs typeface="Times New Roman" panose="02020603050405020304" pitchFamily="18" charset="0"/>
              </a:rPr>
              <a:t>Real-Time Document Syncing:</a:t>
            </a:r>
          </a:p>
          <a:p>
            <a:pPr lvl="0">
              <a:defRPr/>
            </a:pPr>
            <a:r>
              <a:rPr lang="en-IN" sz="2400" dirty="0">
                <a:solidFill>
                  <a:schemeClr val="bg1"/>
                </a:solidFill>
                <a:latin typeface="Times New Roman" panose="02020603050405020304" pitchFamily="18" charset="0"/>
                <a:cs typeface="Times New Roman" panose="02020603050405020304" pitchFamily="18" charset="0"/>
              </a:rPr>
              <a:t>Auto-sync and re-index documents from cloud storage (e.g., Google Drive, Dropbox</a:t>
            </a:r>
            <a:endParaRPr kumimoji="0" lang="en-IN" sz="2400" b="0" i="0" u="none" strike="noStrike" kern="1200" cap="none" spc="0" normalizeH="0" baseline="0" noProof="0" dirty="0">
              <a:ln>
                <a:noFill/>
              </a:ln>
              <a:solidFill>
                <a:schemeClr val="bg1"/>
              </a:solidFill>
              <a:effectLst/>
              <a:uLnTx/>
              <a:uFillTx/>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638485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C683C0-D860-6C52-B354-13294C797703}"/>
            </a:ext>
          </a:extLst>
        </p:cNvPr>
        <p:cNvGrpSpPr/>
        <p:nvPr/>
      </p:nvGrpSpPr>
      <p:grpSpPr>
        <a:xfrm>
          <a:off x="0" y="0"/>
          <a:ext cx="0" cy="0"/>
          <a:chOff x="0" y="0"/>
          <a:chExt cx="0" cy="0"/>
        </a:xfrm>
      </p:grpSpPr>
      <p:pic>
        <p:nvPicPr>
          <p:cNvPr id="5" name="Picture 4" descr="A cloud in the sky&#10;&#10;AI-generated content may be incorrect.">
            <a:extLst>
              <a:ext uri="{FF2B5EF4-FFF2-40B4-BE49-F238E27FC236}">
                <a16:creationId xmlns:a16="http://schemas.microsoft.com/office/drawing/2014/main" id="{17D3D18E-DFE2-27E1-5A5D-A713D611DD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9630" cy="6858000"/>
          </a:xfrm>
          <a:prstGeom prst="rect">
            <a:avLst/>
          </a:prstGeom>
        </p:spPr>
      </p:pic>
      <p:sp>
        <p:nvSpPr>
          <p:cNvPr id="2" name="Title 1">
            <a:extLst>
              <a:ext uri="{FF2B5EF4-FFF2-40B4-BE49-F238E27FC236}">
                <a16:creationId xmlns:a16="http://schemas.microsoft.com/office/drawing/2014/main" id="{1BDD127D-C5BD-0B45-B1E3-63C1B2F1FF74}"/>
              </a:ext>
            </a:extLst>
          </p:cNvPr>
          <p:cNvSpPr txBox="1">
            <a:spLocks/>
          </p:cNvSpPr>
          <p:nvPr/>
        </p:nvSpPr>
        <p:spPr>
          <a:xfrm>
            <a:off x="103752" y="1423767"/>
            <a:ext cx="8968996" cy="64529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lang="en-IN" sz="3600" b="1" dirty="0">
                <a:solidFill>
                  <a:srgbClr val="00FFFF"/>
                </a:solidFill>
                <a:latin typeface="Rubik" pitchFamily="2" charset="-79"/>
                <a:cs typeface="Rubik" pitchFamily="2" charset="-79"/>
              </a:rPr>
              <a:t>Risks/Challenges/Dependencies:</a:t>
            </a:r>
            <a:endParaRPr kumimoji="0" lang="en-IN" sz="3600" b="1" i="0" u="none" strike="noStrike" kern="1200" cap="none" spc="0" normalizeH="0" baseline="0" noProof="0" dirty="0">
              <a:ln>
                <a:noFill/>
              </a:ln>
              <a:solidFill>
                <a:srgbClr val="00FFFF"/>
              </a:solidFill>
              <a:effectLst/>
              <a:uLnTx/>
              <a:uFillTx/>
              <a:latin typeface="Rubik" pitchFamily="2" charset="-79"/>
              <a:ea typeface="+mj-ea"/>
              <a:cs typeface="Rubik" pitchFamily="2" charset="-79"/>
            </a:endParaRPr>
          </a:p>
        </p:txBody>
      </p:sp>
      <p:sp>
        <p:nvSpPr>
          <p:cNvPr id="6" name="Content Placeholder 5">
            <a:extLst>
              <a:ext uri="{FF2B5EF4-FFF2-40B4-BE49-F238E27FC236}">
                <a16:creationId xmlns:a16="http://schemas.microsoft.com/office/drawing/2014/main" id="{49A8A715-1140-E8C9-D5B4-3B51DD94F583}"/>
              </a:ext>
            </a:extLst>
          </p:cNvPr>
          <p:cNvSpPr>
            <a:spLocks noGrp="1"/>
          </p:cNvSpPr>
          <p:nvPr>
            <p:ph idx="1"/>
          </p:nvPr>
        </p:nvSpPr>
        <p:spPr>
          <a:xfrm>
            <a:off x="103751" y="2235319"/>
            <a:ext cx="11866575" cy="3941644"/>
          </a:xfrm>
        </p:spPr>
        <p:txBody>
          <a:bodyPr>
            <a:normAutofit lnSpcReduction="10000"/>
          </a:bodyPr>
          <a:lstStyle/>
          <a:p>
            <a:pPr marL="0" indent="0">
              <a:buNone/>
            </a:pPr>
            <a:r>
              <a:rPr lang="en-US" sz="2400" b="1" dirty="0">
                <a:solidFill>
                  <a:schemeClr val="bg1"/>
                </a:solidFill>
                <a:latin typeface="Times New Roman" panose="02020603050405020304" pitchFamily="18" charset="0"/>
                <a:cs typeface="Times New Roman" panose="02020603050405020304" pitchFamily="18" charset="0"/>
              </a:rPr>
              <a:t>Accuracy of LLM Responses:</a:t>
            </a:r>
          </a:p>
          <a:p>
            <a:r>
              <a:rPr lang="en-US" sz="2400" dirty="0">
                <a:solidFill>
                  <a:schemeClr val="bg1"/>
                </a:solidFill>
                <a:latin typeface="Times New Roman" panose="02020603050405020304" pitchFamily="18" charset="0"/>
                <a:cs typeface="Times New Roman" panose="02020603050405020304" pitchFamily="18" charset="0"/>
              </a:rPr>
              <a:t>LLMs may generate plausible but incorrect answers if retrieval is weak or context is missing.</a:t>
            </a:r>
          </a:p>
          <a:p>
            <a:pPr marL="0" indent="0">
              <a:buNone/>
            </a:pPr>
            <a:r>
              <a:rPr lang="en-US" sz="2400" b="1" dirty="0">
                <a:solidFill>
                  <a:schemeClr val="bg1"/>
                </a:solidFill>
                <a:latin typeface="Times New Roman" panose="02020603050405020304" pitchFamily="18" charset="0"/>
                <a:cs typeface="Times New Roman" panose="02020603050405020304" pitchFamily="18" charset="0"/>
              </a:rPr>
              <a:t>Data Privacy &amp; Security:</a:t>
            </a:r>
          </a:p>
          <a:p>
            <a:r>
              <a:rPr lang="en-US" sz="2400" dirty="0">
                <a:solidFill>
                  <a:schemeClr val="bg1"/>
                </a:solidFill>
                <a:latin typeface="Times New Roman" panose="02020603050405020304" pitchFamily="18" charset="0"/>
                <a:cs typeface="Times New Roman" panose="02020603050405020304" pitchFamily="18" charset="0"/>
              </a:rPr>
              <a:t>Ensuring sensitive documents are not exposed or misused, especially if hosted in the cloud.</a:t>
            </a:r>
          </a:p>
          <a:p>
            <a:pPr marL="0" indent="0">
              <a:buNone/>
            </a:pPr>
            <a:r>
              <a:rPr lang="en-US" sz="2400" b="1" dirty="0">
                <a:solidFill>
                  <a:schemeClr val="bg1"/>
                </a:solidFill>
                <a:latin typeface="Times New Roman" panose="02020603050405020304" pitchFamily="18" charset="0"/>
                <a:cs typeface="Times New Roman" panose="02020603050405020304" pitchFamily="18" charset="0"/>
              </a:rPr>
              <a:t>Handling Poorly Formatted or Scanned Documents:</a:t>
            </a:r>
          </a:p>
          <a:p>
            <a:r>
              <a:rPr lang="en-US" sz="2400" dirty="0">
                <a:solidFill>
                  <a:schemeClr val="bg1"/>
                </a:solidFill>
                <a:latin typeface="Times New Roman" panose="02020603050405020304" pitchFamily="18" charset="0"/>
                <a:cs typeface="Times New Roman" panose="02020603050405020304" pitchFamily="18" charset="0"/>
              </a:rPr>
              <a:t>Extracting clean text from noisy or image-based files can affect indexing quality</a:t>
            </a:r>
          </a:p>
          <a:p>
            <a:pPr marL="0" indent="0">
              <a:buNone/>
            </a:pPr>
            <a:r>
              <a:rPr lang="en-US" sz="2400" b="1" dirty="0">
                <a:solidFill>
                  <a:schemeClr val="bg1"/>
                </a:solidFill>
                <a:latin typeface="Times New Roman" panose="02020603050405020304" pitchFamily="18" charset="0"/>
                <a:cs typeface="Times New Roman" panose="02020603050405020304" pitchFamily="18" charset="0"/>
              </a:rPr>
              <a:t>Limited Generalization:</a:t>
            </a:r>
          </a:p>
          <a:p>
            <a:r>
              <a:rPr lang="en-US" sz="2400" dirty="0">
                <a:solidFill>
                  <a:schemeClr val="bg1"/>
                </a:solidFill>
                <a:latin typeface="Times New Roman" panose="02020603050405020304" pitchFamily="18" charset="0"/>
                <a:cs typeface="Times New Roman" panose="02020603050405020304" pitchFamily="18" charset="0"/>
              </a:rPr>
              <a:t>Pretrained models may not perform well on highly domain-specific queries without fine-tuning..</a:t>
            </a:r>
            <a:endParaRPr lang="en-IN" sz="24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96189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131</TotalTime>
  <Words>859</Words>
  <Application>Microsoft Office PowerPoint</Application>
  <PresentationFormat>Widescreen</PresentationFormat>
  <Paragraphs>73</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Aptos</vt:lpstr>
      <vt:lpstr>Aptos Display</vt:lpstr>
      <vt:lpstr>Arial</vt:lpstr>
      <vt:lpstr>Rubik</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Mrunali Mishra</dc:creator>
  <cp:lastModifiedBy>Dhayanithi Murugesan Uma</cp:lastModifiedBy>
  <cp:revision>10</cp:revision>
  <dcterms:created xsi:type="dcterms:W3CDTF">2025-07-09T08:36:41Z</dcterms:created>
  <dcterms:modified xsi:type="dcterms:W3CDTF">2025-08-08T17:19:09Z</dcterms:modified>
</cp:coreProperties>
</file>