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1524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6452" y="3683507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0577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4" y="0"/>
                </a:moveTo>
                <a:lnTo>
                  <a:pt x="2043498" y="0"/>
                </a:lnTo>
                <a:lnTo>
                  <a:pt x="0" y="6857996"/>
                </a:lnTo>
                <a:lnTo>
                  <a:pt x="3008374" y="6857996"/>
                </a:lnTo>
                <a:lnTo>
                  <a:pt x="3008374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5858" y="0"/>
            <a:ext cx="2586355" cy="6858000"/>
          </a:xfrm>
          <a:custGeom>
            <a:avLst/>
            <a:gdLst/>
            <a:ahLst/>
            <a:cxnLst/>
            <a:rect l="l" t="t" r="r" b="b"/>
            <a:pathLst>
              <a:path w="2586354" h="6858000">
                <a:moveTo>
                  <a:pt x="2586141" y="0"/>
                </a:moveTo>
                <a:lnTo>
                  <a:pt x="0" y="0"/>
                </a:lnTo>
                <a:lnTo>
                  <a:pt x="1207429" y="6857996"/>
                </a:lnTo>
                <a:lnTo>
                  <a:pt x="2586141" y="6857996"/>
                </a:lnTo>
                <a:lnTo>
                  <a:pt x="2586141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9312" y="0"/>
            <a:ext cx="2849880" cy="6858000"/>
          </a:xfrm>
          <a:custGeom>
            <a:avLst/>
            <a:gdLst/>
            <a:ahLst/>
            <a:cxnLst/>
            <a:rect l="l" t="t" r="r" b="b"/>
            <a:pathLst>
              <a:path w="2849879" h="6858000">
                <a:moveTo>
                  <a:pt x="2849639" y="0"/>
                </a:moveTo>
                <a:lnTo>
                  <a:pt x="0" y="0"/>
                </a:lnTo>
                <a:lnTo>
                  <a:pt x="2466225" y="6857996"/>
                </a:lnTo>
                <a:lnTo>
                  <a:pt x="2849639" y="6857996"/>
                </a:lnTo>
                <a:lnTo>
                  <a:pt x="284963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9649" y="0"/>
            <a:ext cx="1289685" cy="6858000"/>
          </a:xfrm>
          <a:custGeom>
            <a:avLst/>
            <a:gdLst/>
            <a:ahLst/>
            <a:cxnLst/>
            <a:rect l="l" t="t" r="r" b="b"/>
            <a:pathLst>
              <a:path w="1289684" h="6858000">
                <a:moveTo>
                  <a:pt x="1289303" y="0"/>
                </a:moveTo>
                <a:lnTo>
                  <a:pt x="1017690" y="0"/>
                </a:lnTo>
                <a:lnTo>
                  <a:pt x="0" y="6857996"/>
                </a:lnTo>
                <a:lnTo>
                  <a:pt x="1289303" y="6857996"/>
                </a:lnTo>
                <a:lnTo>
                  <a:pt x="1289303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0"/>
            <a:ext cx="841375" cy="5666740"/>
          </a:xfrm>
          <a:custGeom>
            <a:avLst/>
            <a:gdLst/>
            <a:ahLst/>
            <a:cxnLst/>
            <a:rect l="l" t="t" r="r" b="b"/>
            <a:pathLst>
              <a:path w="841375" h="5666740">
                <a:moveTo>
                  <a:pt x="841247" y="0"/>
                </a:moveTo>
                <a:lnTo>
                  <a:pt x="0" y="0"/>
                </a:lnTo>
                <a:lnTo>
                  <a:pt x="0" y="5666232"/>
                </a:lnTo>
                <a:lnTo>
                  <a:pt x="841247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20544" y="1487804"/>
            <a:ext cx="7550911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1524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6452" y="3683507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0577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4" y="0"/>
                </a:moveTo>
                <a:lnTo>
                  <a:pt x="2043498" y="0"/>
                </a:lnTo>
                <a:lnTo>
                  <a:pt x="0" y="6857996"/>
                </a:lnTo>
                <a:lnTo>
                  <a:pt x="3008374" y="6857996"/>
                </a:lnTo>
                <a:lnTo>
                  <a:pt x="3008374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5858" y="0"/>
            <a:ext cx="2586355" cy="6858000"/>
          </a:xfrm>
          <a:custGeom>
            <a:avLst/>
            <a:gdLst/>
            <a:ahLst/>
            <a:cxnLst/>
            <a:rect l="l" t="t" r="r" b="b"/>
            <a:pathLst>
              <a:path w="2586354" h="6858000">
                <a:moveTo>
                  <a:pt x="2586141" y="0"/>
                </a:moveTo>
                <a:lnTo>
                  <a:pt x="0" y="0"/>
                </a:lnTo>
                <a:lnTo>
                  <a:pt x="1207429" y="6857996"/>
                </a:lnTo>
                <a:lnTo>
                  <a:pt x="2586141" y="6857996"/>
                </a:lnTo>
                <a:lnTo>
                  <a:pt x="2586141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9312" y="0"/>
            <a:ext cx="2849880" cy="6858000"/>
          </a:xfrm>
          <a:custGeom>
            <a:avLst/>
            <a:gdLst/>
            <a:ahLst/>
            <a:cxnLst/>
            <a:rect l="l" t="t" r="r" b="b"/>
            <a:pathLst>
              <a:path w="2849879" h="6858000">
                <a:moveTo>
                  <a:pt x="2849639" y="0"/>
                </a:moveTo>
                <a:lnTo>
                  <a:pt x="0" y="0"/>
                </a:lnTo>
                <a:lnTo>
                  <a:pt x="2466225" y="6857996"/>
                </a:lnTo>
                <a:lnTo>
                  <a:pt x="2849639" y="6857996"/>
                </a:lnTo>
                <a:lnTo>
                  <a:pt x="284963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9649" y="0"/>
            <a:ext cx="1289685" cy="6858000"/>
          </a:xfrm>
          <a:custGeom>
            <a:avLst/>
            <a:gdLst/>
            <a:ahLst/>
            <a:cxnLst/>
            <a:rect l="l" t="t" r="r" b="b"/>
            <a:pathLst>
              <a:path w="1289684" h="6858000">
                <a:moveTo>
                  <a:pt x="1289303" y="0"/>
                </a:moveTo>
                <a:lnTo>
                  <a:pt x="1017690" y="0"/>
                </a:lnTo>
                <a:lnTo>
                  <a:pt x="0" y="6857996"/>
                </a:lnTo>
                <a:lnTo>
                  <a:pt x="1289303" y="6857996"/>
                </a:lnTo>
                <a:lnTo>
                  <a:pt x="1289303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4215"/>
            <a:ext cx="448309" cy="2844165"/>
          </a:xfrm>
          <a:custGeom>
            <a:avLst/>
            <a:gdLst/>
            <a:ahLst/>
            <a:cxnLst/>
            <a:rect l="l" t="t" r="r" b="b"/>
            <a:pathLst>
              <a:path w="448309" h="2844165">
                <a:moveTo>
                  <a:pt x="0" y="0"/>
                </a:moveTo>
                <a:lnTo>
                  <a:pt x="0" y="2843783"/>
                </a:lnTo>
                <a:lnTo>
                  <a:pt x="448056" y="2843783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1524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6452" y="3683507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3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0577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4" y="0"/>
                </a:moveTo>
                <a:lnTo>
                  <a:pt x="2043498" y="0"/>
                </a:lnTo>
                <a:lnTo>
                  <a:pt x="0" y="6857996"/>
                </a:lnTo>
                <a:lnTo>
                  <a:pt x="3008374" y="6857996"/>
                </a:lnTo>
                <a:lnTo>
                  <a:pt x="3008374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5858" y="0"/>
            <a:ext cx="2586355" cy="6858000"/>
          </a:xfrm>
          <a:custGeom>
            <a:avLst/>
            <a:gdLst/>
            <a:ahLst/>
            <a:cxnLst/>
            <a:rect l="l" t="t" r="r" b="b"/>
            <a:pathLst>
              <a:path w="2586354" h="6858000">
                <a:moveTo>
                  <a:pt x="2586141" y="0"/>
                </a:moveTo>
                <a:lnTo>
                  <a:pt x="0" y="0"/>
                </a:lnTo>
                <a:lnTo>
                  <a:pt x="1207429" y="6857996"/>
                </a:lnTo>
                <a:lnTo>
                  <a:pt x="2586141" y="6857996"/>
                </a:lnTo>
                <a:lnTo>
                  <a:pt x="2586141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9312" y="0"/>
            <a:ext cx="2849880" cy="6858000"/>
          </a:xfrm>
          <a:custGeom>
            <a:avLst/>
            <a:gdLst/>
            <a:ahLst/>
            <a:cxnLst/>
            <a:rect l="l" t="t" r="r" b="b"/>
            <a:pathLst>
              <a:path w="2849879" h="6858000">
                <a:moveTo>
                  <a:pt x="2849639" y="0"/>
                </a:moveTo>
                <a:lnTo>
                  <a:pt x="0" y="0"/>
                </a:lnTo>
                <a:lnTo>
                  <a:pt x="2466225" y="6857996"/>
                </a:lnTo>
                <a:lnTo>
                  <a:pt x="2849639" y="6857996"/>
                </a:lnTo>
                <a:lnTo>
                  <a:pt x="284963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9649" y="0"/>
            <a:ext cx="1289685" cy="6858000"/>
          </a:xfrm>
          <a:custGeom>
            <a:avLst/>
            <a:gdLst/>
            <a:ahLst/>
            <a:cxnLst/>
            <a:rect l="l" t="t" r="r" b="b"/>
            <a:pathLst>
              <a:path w="1289684" h="6858000">
                <a:moveTo>
                  <a:pt x="1289303" y="0"/>
                </a:moveTo>
                <a:lnTo>
                  <a:pt x="1017690" y="0"/>
                </a:lnTo>
                <a:lnTo>
                  <a:pt x="0" y="6857996"/>
                </a:lnTo>
                <a:lnTo>
                  <a:pt x="1289303" y="6857996"/>
                </a:lnTo>
                <a:lnTo>
                  <a:pt x="1289303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10" y="631063"/>
            <a:ext cx="106793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1689608"/>
            <a:ext cx="10679379" cy="3934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0544" y="1487804"/>
            <a:ext cx="64458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90C225"/>
                </a:solidFill>
                <a:latin typeface="Arial MT"/>
                <a:cs typeface="Arial MT"/>
              </a:rPr>
              <a:t>MAINTAIN</a:t>
            </a:r>
            <a:r>
              <a:rPr sz="3600" spc="-85" dirty="0">
                <a:solidFill>
                  <a:srgbClr val="90C225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90C225"/>
                </a:solidFill>
                <a:latin typeface="Arial MT"/>
                <a:cs typeface="Arial MT"/>
              </a:rPr>
              <a:t>COURIER</a:t>
            </a:r>
            <a:r>
              <a:rPr sz="3600" spc="-40" dirty="0">
                <a:solidFill>
                  <a:srgbClr val="90C225"/>
                </a:solidFill>
                <a:latin typeface="Arial MT"/>
                <a:cs typeface="Arial MT"/>
              </a:rPr>
              <a:t> </a:t>
            </a:r>
            <a:r>
              <a:rPr sz="3600" spc="5" dirty="0">
                <a:solidFill>
                  <a:srgbClr val="90C225"/>
                </a:solidFill>
                <a:latin typeface="Arial MT"/>
                <a:cs typeface="Arial MT"/>
              </a:rPr>
              <a:t>SYSTEM</a:t>
            </a:r>
            <a:endParaRPr sz="36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3600" spc="-5" dirty="0">
                <a:solidFill>
                  <a:srgbClr val="90C225"/>
                </a:solidFill>
                <a:latin typeface="Arial MT"/>
                <a:cs typeface="Arial MT"/>
              </a:rPr>
              <a:t>USING</a:t>
            </a:r>
            <a:r>
              <a:rPr sz="3600" spc="-70" dirty="0">
                <a:solidFill>
                  <a:srgbClr val="90C225"/>
                </a:solidFill>
                <a:latin typeface="Arial MT"/>
                <a:cs typeface="Arial MT"/>
              </a:rPr>
              <a:t> </a:t>
            </a:r>
            <a:r>
              <a:rPr sz="3600" spc="-135" dirty="0">
                <a:solidFill>
                  <a:srgbClr val="90C225"/>
                </a:solidFill>
                <a:latin typeface="Arial MT"/>
                <a:cs typeface="Arial MT"/>
              </a:rPr>
              <a:t>JAVA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53480" y="3087700"/>
            <a:ext cx="236664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marR="5080" indent="-1371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- </a:t>
            </a:r>
            <a:r>
              <a:rPr sz="1800" spc="-30" dirty="0">
                <a:latin typeface="Trebuchet MS"/>
                <a:cs typeface="Trebuchet MS"/>
              </a:rPr>
              <a:t>DHIVAKAR </a:t>
            </a:r>
            <a:r>
              <a:rPr sz="1800" spc="-5" dirty="0">
                <a:latin typeface="Trebuchet MS"/>
                <a:cs typeface="Trebuchet MS"/>
              </a:rPr>
              <a:t>E-23EIR025 </a:t>
            </a:r>
            <a:r>
              <a:rPr sz="1800" spc="-535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DINESH S-23EIR026 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DRAVID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" dirty="0">
                <a:latin typeface="Trebuchet MS"/>
                <a:cs typeface="Trebuchet MS"/>
              </a:rPr>
              <a:t>R-23EIR027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1063"/>
            <a:ext cx="26479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89608"/>
            <a:ext cx="8108950" cy="393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195580" indent="-344805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Courier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Management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System is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a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comprehensive</a:t>
            </a:r>
            <a:r>
              <a:rPr sz="18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solution</a:t>
            </a:r>
            <a:r>
              <a:rPr sz="18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designed</a:t>
            </a:r>
            <a:r>
              <a:rPr sz="18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to </a:t>
            </a:r>
            <a:r>
              <a:rPr sz="1800" spc="-48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streamline</a:t>
            </a:r>
            <a:r>
              <a:rPr sz="18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optimize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courier</a:t>
            </a:r>
            <a:r>
              <a:rPr sz="18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operations.</a:t>
            </a:r>
            <a:endParaRPr sz="1800">
              <a:latin typeface="Arial MT"/>
              <a:cs typeface="Arial MT"/>
            </a:endParaRPr>
          </a:p>
          <a:p>
            <a:pPr marL="356870" marR="216535" indent="-344805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By leveraging 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technology,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the system enhances 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efficiency, accuracy,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and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customer</a:t>
            </a:r>
            <a:r>
              <a:rPr sz="18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satisfaction.</a:t>
            </a:r>
            <a:r>
              <a:rPr sz="18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Improved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operational</a:t>
            </a:r>
            <a:r>
              <a:rPr sz="18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efficiency</a:t>
            </a: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through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automation.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Enhanced</a:t>
            </a:r>
            <a:r>
              <a:rPr sz="18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customer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experience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through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real-time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tracking.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Increased</a:t>
            </a:r>
            <a:r>
              <a:rPr sz="18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accuracy</a:t>
            </a:r>
            <a:r>
              <a:rPr sz="18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reduced</a:t>
            </a:r>
            <a:r>
              <a:rPr sz="18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manual</a:t>
            </a:r>
            <a:r>
              <a:rPr sz="18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errors.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42100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Cost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savings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through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optimized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routes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streamlined</a:t>
            </a:r>
            <a:r>
              <a:rPr sz="18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operations.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56870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Scalability</a:t>
            </a:r>
            <a:r>
              <a:rPr sz="18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adaptability</a:t>
            </a:r>
            <a:r>
              <a:rPr sz="18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business</a:t>
            </a:r>
            <a:r>
              <a:rPr sz="1800" spc="-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growth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35687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Implement</a:t>
            </a:r>
            <a:r>
              <a:rPr sz="18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robust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security</a:t>
            </a:r>
            <a:r>
              <a:rPr sz="18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measures</a:t>
            </a:r>
            <a:r>
              <a:rPr sz="18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protect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data.</a:t>
            </a:r>
            <a:endParaRPr sz="18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Conduct regular system updates and maintenance.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Provide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comprehensive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training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staff.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Monitor</a:t>
            </a:r>
            <a:r>
              <a:rPr sz="1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performance</a:t>
            </a:r>
            <a:r>
              <a:rPr sz="18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and address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technical</a:t>
            </a:r>
            <a:r>
              <a:rPr sz="18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issues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promptly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1063"/>
            <a:ext cx="222694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5" dirty="0"/>
              <a:t>ABSTRACT: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689608"/>
            <a:ext cx="8423910" cy="399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32384" indent="-344805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Courier Management System aims to streamline the process of courier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service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management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by enabling users to book and calculate the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cost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of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shipments 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efficiently.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system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allows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users to input necessary details such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as sender and receiver information,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pickup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and delivery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locations,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phone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numbers, and the package's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weight.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It calculates the shipping cost based on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package</a:t>
            </a:r>
            <a:r>
              <a:rPr sz="18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weight</a:t>
            </a:r>
            <a:r>
              <a:rPr sz="1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distance</a:t>
            </a:r>
            <a:r>
              <a:rPr sz="18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between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sender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receiver.</a:t>
            </a:r>
            <a:r>
              <a:rPr sz="1800" spc="-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Additionally,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1800" spc="-48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system supports multiple payment options, including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cash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and internet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transactions. For cash payments, a confirmation message is displayed to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indicate</a:t>
            </a:r>
            <a:r>
              <a:rPr sz="18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successful</a:t>
            </a:r>
            <a:r>
              <a:rPr sz="1800" spc="-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booking.</a:t>
            </a:r>
            <a:endParaRPr sz="1800">
              <a:latin typeface="Arial MT"/>
              <a:cs typeface="Arial MT"/>
            </a:endParaRPr>
          </a:p>
          <a:p>
            <a:pPr marL="356870" marR="5080" indent="-344805">
              <a:lnSpc>
                <a:spcPct val="100000"/>
              </a:lnSpc>
              <a:spcBef>
                <a:spcPts val="1015"/>
              </a:spcBef>
              <a:tabLst>
                <a:tab pos="356870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 system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designed</a:t>
            </a:r>
            <a:r>
              <a:rPr sz="18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manage</a:t>
            </a:r>
            <a:r>
              <a:rPr sz="18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predefined</a:t>
            </a:r>
            <a:r>
              <a:rPr sz="18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list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valid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locations</a:t>
            </a:r>
            <a:r>
              <a:rPr sz="1800" spc="-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courier </a:t>
            </a:r>
            <a:r>
              <a:rPr sz="1800" spc="-48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services, ensuring operations are limited to these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places.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By integrating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essential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functionalities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such as package registration, cost calculation, and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payment handling, the Courier Management System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simplifies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and automates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courier</a:t>
            </a:r>
            <a:r>
              <a:rPr sz="18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service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operations</a:t>
            </a:r>
            <a:r>
              <a:rPr sz="18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for users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providers.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1063"/>
            <a:ext cx="43472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PROBLEM</a:t>
            </a:r>
            <a:r>
              <a:rPr sz="3200" spc="-80" dirty="0"/>
              <a:t> </a:t>
            </a:r>
            <a:r>
              <a:rPr sz="3200" spc="-9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188286"/>
            <a:ext cx="8336915" cy="3807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Courier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Management System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is a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software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solution aimed at automating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the process of courier booking and pricing for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users.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It facilitates efficient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package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delivery by managing sender and receiver details, validating courier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destinations,</a:t>
            </a:r>
            <a:r>
              <a:rPr sz="18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calculating</a:t>
            </a:r>
            <a:r>
              <a:rPr sz="18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shipping</a:t>
            </a:r>
            <a:r>
              <a:rPr sz="18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costs</a:t>
            </a:r>
            <a:r>
              <a:rPr sz="18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weight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distance.</a:t>
            </a:r>
            <a:r>
              <a:rPr sz="1800" spc="-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1800" spc="-48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also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provides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payment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options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user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complete</a:t>
            </a:r>
            <a:r>
              <a:rPr sz="18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booking.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356870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Problem</a:t>
            </a:r>
            <a:r>
              <a:rPr sz="18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Requirements:</a:t>
            </a:r>
            <a:endParaRPr sz="1800">
              <a:latin typeface="Arial MT"/>
              <a:cs typeface="Arial MT"/>
            </a:endParaRPr>
          </a:p>
          <a:p>
            <a:pPr marL="646430" marR="5229225" indent="-60960">
              <a:lnSpc>
                <a:spcPts val="3170"/>
              </a:lnSpc>
              <a:spcBef>
                <a:spcPts val="250"/>
              </a:spcBef>
              <a:buAutoNum type="arabicPeriod"/>
              <a:tabLst>
                <a:tab pos="838835" algn="l"/>
              </a:tabLst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Location</a:t>
            </a:r>
            <a:r>
              <a:rPr sz="1800" spc="-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Management </a:t>
            </a:r>
            <a:r>
              <a:rPr sz="1800" spc="-48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2.Package Details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3.Payement</a:t>
            </a: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options</a:t>
            </a:r>
            <a:endParaRPr sz="1800">
              <a:latin typeface="Arial MT"/>
              <a:cs typeface="Arial MT"/>
            </a:endParaRPr>
          </a:p>
          <a:p>
            <a:pPr marL="902335" lvl="1" indent="-192405">
              <a:lnSpc>
                <a:spcPct val="100000"/>
              </a:lnSpc>
              <a:spcBef>
                <a:spcPts val="710"/>
              </a:spcBef>
              <a:buSzPct val="94444"/>
              <a:buAutoNum type="arabicPeriod" startAt="4"/>
              <a:tabLst>
                <a:tab pos="902969" algn="l"/>
              </a:tabLst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Cost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calculation</a:t>
            </a:r>
            <a:endParaRPr sz="1800">
              <a:latin typeface="Arial MT"/>
              <a:cs typeface="Arial MT"/>
            </a:endParaRPr>
          </a:p>
          <a:p>
            <a:pPr marL="902335" lvl="1" indent="-192405">
              <a:lnSpc>
                <a:spcPct val="100000"/>
              </a:lnSpc>
              <a:spcBef>
                <a:spcPts val="1010"/>
              </a:spcBef>
              <a:buSzPct val="94444"/>
              <a:buAutoNum type="arabicPeriod" startAt="4"/>
              <a:tabLst>
                <a:tab pos="902969" algn="l"/>
              </a:tabLst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18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output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1063"/>
            <a:ext cx="21043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Methology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62957"/>
            <a:ext cx="7689215" cy="298132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90"/>
              </a:spcBef>
              <a:buClr>
                <a:srgbClr val="90C225"/>
              </a:buClr>
              <a:buSzPct val="80555"/>
              <a:buAutoNum type="arabicPeriod"/>
              <a:tabLst>
                <a:tab pos="356870" algn="l"/>
                <a:tab pos="357505" algn="l"/>
              </a:tabLst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Maintains</a:t>
            </a:r>
            <a:r>
              <a:rPr sz="18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list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places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where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couriers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sent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received.</a:t>
            </a:r>
            <a:endParaRPr sz="1800">
              <a:latin typeface="Trebuchet MS"/>
              <a:cs typeface="Trebuchet MS"/>
            </a:endParaRPr>
          </a:p>
          <a:p>
            <a:pPr marL="356870" indent="-344805">
              <a:lnSpc>
                <a:spcPct val="100000"/>
              </a:lnSpc>
              <a:spcBef>
                <a:spcPts val="985"/>
              </a:spcBef>
              <a:buClr>
                <a:srgbClr val="90C225"/>
              </a:buClr>
              <a:buSzPct val="80555"/>
              <a:buAutoNum type="arabicPeriod"/>
              <a:tabLst>
                <a:tab pos="356870" algn="l"/>
                <a:tab pos="35750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Accepts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user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input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sender/receiver</a:t>
            </a:r>
            <a:r>
              <a:rPr sz="18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details such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as:Sender/Receiver</a:t>
            </a:r>
            <a:endParaRPr sz="1800">
              <a:latin typeface="Trebuchet MS"/>
              <a:cs typeface="Trebuchet MS"/>
            </a:endParaRPr>
          </a:p>
          <a:p>
            <a:pPr marL="35687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nameFrom</a:t>
            </a:r>
            <a:r>
              <a:rPr sz="18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locationTo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locationPhone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number</a:t>
            </a:r>
            <a:endParaRPr sz="1800">
              <a:latin typeface="Trebuchet MS"/>
              <a:cs typeface="Trebuchet MS"/>
            </a:endParaRPr>
          </a:p>
          <a:p>
            <a:pPr marL="356870" indent="-344805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80555"/>
              <a:buAutoNum type="arabicPeriod" startAt="3"/>
              <a:tabLst>
                <a:tab pos="356870" algn="l"/>
                <a:tab pos="357505" algn="l"/>
              </a:tabLst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Calculates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the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weight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package.</a:t>
            </a:r>
            <a:endParaRPr sz="1800">
              <a:latin typeface="Trebuchet MS"/>
              <a:cs typeface="Trebuchet MS"/>
            </a:endParaRPr>
          </a:p>
          <a:p>
            <a:pPr marL="356870" indent="-344805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80555"/>
              <a:buAutoNum type="arabicPeriod" startAt="3"/>
              <a:tabLst>
                <a:tab pos="356870" algn="l"/>
                <a:tab pos="357505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Determines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price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based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package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weight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distance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between</a:t>
            </a:r>
            <a:endParaRPr sz="1800">
              <a:latin typeface="Trebuchet MS"/>
              <a:cs typeface="Trebuchet MS"/>
            </a:endParaRPr>
          </a:p>
          <a:p>
            <a:pPr marL="356870">
              <a:lnSpc>
                <a:spcPct val="100000"/>
              </a:lnSpc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locations.</a:t>
            </a:r>
            <a:endParaRPr sz="1800">
              <a:latin typeface="Trebuchet MS"/>
              <a:cs typeface="Trebuchet MS"/>
            </a:endParaRPr>
          </a:p>
          <a:p>
            <a:pPr marL="356870" indent="-344805">
              <a:lnSpc>
                <a:spcPct val="100000"/>
              </a:lnSpc>
              <a:spcBef>
                <a:spcPts val="985"/>
              </a:spcBef>
              <a:buClr>
                <a:srgbClr val="90C225"/>
              </a:buClr>
              <a:buSzPct val="80555"/>
              <a:buAutoNum type="arabicPeriod" startAt="5"/>
              <a:tabLst>
                <a:tab pos="356870" algn="l"/>
                <a:tab pos="357505" algn="l"/>
              </a:tabLst>
            </a:pP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Provides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payment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options (cash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online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transaction).</a:t>
            </a:r>
            <a:endParaRPr sz="1800">
              <a:latin typeface="Trebuchet MS"/>
              <a:cs typeface="Trebuchet MS"/>
            </a:endParaRPr>
          </a:p>
          <a:p>
            <a:pPr marL="424180" indent="-41148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80555"/>
              <a:buAutoNum type="arabicPeriod" startAt="5"/>
              <a:tabLst>
                <a:tab pos="423545" algn="l"/>
                <a:tab pos="424180" algn="l"/>
              </a:tabLst>
            </a:pP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Displays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confirmation</a:t>
            </a:r>
            <a:r>
              <a:rPr sz="18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message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cash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payment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selected.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1063"/>
            <a:ext cx="306006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IMPLEM</a:t>
            </a:r>
            <a:r>
              <a:rPr sz="3200" spc="-20" dirty="0"/>
              <a:t>E</a:t>
            </a:r>
            <a:r>
              <a:rPr sz="3200" spc="-5" dirty="0"/>
              <a:t>NT</a:t>
            </a:r>
            <a:r>
              <a:rPr sz="3200" spc="5" dirty="0"/>
              <a:t>I</a:t>
            </a:r>
            <a:r>
              <a:rPr sz="3200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830925"/>
            <a:ext cx="4463415" cy="323913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687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User</a:t>
            </a: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Registration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42100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Validate</a:t>
            </a:r>
            <a:r>
              <a:rPr sz="18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user</a:t>
            </a:r>
            <a:r>
              <a:rPr sz="18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input.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6870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Store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user</a:t>
            </a:r>
            <a:r>
              <a:rPr sz="18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information</a:t>
            </a:r>
            <a:r>
              <a:rPr sz="1800" spc="-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database.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Package</a:t>
            </a:r>
            <a:r>
              <a:rPr sz="18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Registration: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42100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Calculate</a:t>
            </a:r>
            <a:r>
              <a:rPr sz="18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package</a:t>
            </a:r>
            <a:r>
              <a:rPr sz="18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weight</a:t>
            </a:r>
            <a:r>
              <a:rPr sz="18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distance.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42100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Determine</a:t>
            </a:r>
            <a:r>
              <a:rPr sz="18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service</a:t>
            </a:r>
            <a:r>
              <a:rPr sz="18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type.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48450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Calculate</a:t>
            </a:r>
            <a:r>
              <a:rPr sz="1800" spc="-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cost.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42100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Payment</a:t>
            </a:r>
            <a:r>
              <a:rPr sz="18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Processing: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1063"/>
            <a:ext cx="26168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85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826717"/>
            <a:ext cx="8379459" cy="35833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100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Improved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Efficiency: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Automates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package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registration,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tracking,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endParaRPr sz="20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delivery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processes.</a:t>
            </a:r>
            <a:endParaRPr sz="2000">
              <a:latin typeface="Arial MT"/>
              <a:cs typeface="Arial MT"/>
            </a:endParaRPr>
          </a:p>
          <a:p>
            <a:pPr marL="356870" marR="362585" indent="-344805">
              <a:lnSpc>
                <a:spcPct val="100000"/>
              </a:lnSpc>
              <a:spcBef>
                <a:spcPts val="1010"/>
              </a:spcBef>
              <a:tabLst>
                <a:tab pos="426720" algn="l"/>
              </a:tabLst>
            </a:pPr>
            <a:r>
              <a:rPr sz="160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	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Increased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Accuracy: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Reduces manual errors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package processing </a:t>
            </a:r>
            <a:r>
              <a:rPr sz="2000" spc="-5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delivery.</a:t>
            </a:r>
            <a:endParaRPr sz="2000">
              <a:latin typeface="Arial MT"/>
              <a:cs typeface="Arial MT"/>
            </a:endParaRPr>
          </a:p>
          <a:p>
            <a:pPr marL="356870" marR="746125" indent="-344805">
              <a:lnSpc>
                <a:spcPct val="100000"/>
              </a:lnSpc>
              <a:spcBef>
                <a:spcPts val="990"/>
              </a:spcBef>
              <a:tabLst>
                <a:tab pos="497205" algn="l"/>
              </a:tabLst>
            </a:pPr>
            <a:r>
              <a:rPr sz="160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	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Cost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Savings: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Optimizes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routes, reduces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fuel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consumption,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and </a:t>
            </a:r>
            <a:r>
              <a:rPr sz="2000" spc="-5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streamlines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operations.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497205" algn="l"/>
              </a:tabLst>
            </a:pPr>
            <a:r>
              <a:rPr sz="160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Scalability:</a:t>
            </a:r>
            <a:r>
              <a:rPr sz="2000" spc="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Supports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business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growth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through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flexible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adaptable</a:t>
            </a:r>
            <a:endParaRPr sz="20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architecture.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497205" algn="l"/>
              </a:tabLst>
            </a:pPr>
            <a:r>
              <a:rPr sz="160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Competitive</a:t>
            </a:r>
            <a:r>
              <a:rPr sz="20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Advantage:</a:t>
            </a:r>
            <a:r>
              <a:rPr sz="20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Enhances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market</a:t>
            </a:r>
            <a:r>
              <a:rPr sz="20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positioning</a:t>
            </a:r>
            <a:r>
              <a:rPr sz="20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through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modern</a:t>
            </a:r>
            <a:endParaRPr sz="20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technology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1063"/>
            <a:ext cx="324421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5" dirty="0"/>
              <a:t>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958467"/>
            <a:ext cx="8273415" cy="3277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26720" algn="l"/>
              </a:tabLst>
            </a:pPr>
            <a:r>
              <a:rPr sz="160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High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Initial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Investment: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Requires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significant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upfront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costs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endParaRPr sz="20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development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implementation.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421005" algn="l"/>
              </a:tabLst>
            </a:pPr>
            <a:r>
              <a:rPr sz="160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Technical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Issues: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Vulnerable</a:t>
            </a:r>
            <a:r>
              <a:rPr sz="20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to 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downtime,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bugs,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technical</a:t>
            </a:r>
            <a:endParaRPr sz="20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glitches.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426720" algn="l"/>
              </a:tabLst>
            </a:pPr>
            <a:r>
              <a:rPr sz="160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Dependence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Internet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Connectivity:</a:t>
            </a:r>
            <a:r>
              <a:rPr sz="2000" spc="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Requires</a:t>
            </a: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stable</a:t>
            </a:r>
            <a:r>
              <a:rPr sz="20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internet</a:t>
            </a: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endParaRPr sz="20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optimal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performance.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426720" algn="l"/>
              </a:tabLst>
            </a:pPr>
            <a:r>
              <a:rPr sz="160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Security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Risks: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Exposed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to 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cyber</a:t>
            </a:r>
            <a:r>
              <a:rPr sz="20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threats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0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breaches.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6870" algn="l"/>
              </a:tabLst>
            </a:pPr>
            <a:r>
              <a:rPr sz="160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Training</a:t>
            </a:r>
            <a:r>
              <a:rPr sz="20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Requirements:</a:t>
            </a:r>
            <a:r>
              <a:rPr sz="20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Staff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may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need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training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effectively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endParaRPr sz="20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system.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1063"/>
            <a:ext cx="22713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80" dirty="0"/>
              <a:t>LIMITATION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706550"/>
            <a:ext cx="7282815" cy="427545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6870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Dependence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internet</a:t>
            </a:r>
            <a:r>
              <a:rPr sz="2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connectivity.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441959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Potential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security</a:t>
            </a:r>
            <a:r>
              <a:rPr sz="2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risks.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441959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Integration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challenges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4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existing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systems.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b="1" spc="-5" dirty="0">
                <a:solidFill>
                  <a:srgbClr val="404040"/>
                </a:solidFill>
                <a:latin typeface="Arial"/>
                <a:cs typeface="Arial"/>
              </a:rPr>
              <a:t>Future</a:t>
            </a:r>
            <a:r>
              <a:rPr sz="24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04040"/>
                </a:solidFill>
                <a:latin typeface="Arial"/>
                <a:cs typeface="Arial"/>
              </a:rPr>
              <a:t>Directions: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441959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Integration</a:t>
            </a:r>
            <a:r>
              <a:rPr sz="2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4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emerging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technologies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(e.g.,</a:t>
            </a:r>
            <a:r>
              <a:rPr sz="2400" spc="-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AI,</a:t>
            </a:r>
            <a:endParaRPr sz="24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blockchain).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441959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Expansion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new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markets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services.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441959" algn="l"/>
              </a:tabLst>
            </a:pPr>
            <a:r>
              <a:rPr sz="1900" spc="-17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Continuous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optimization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and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improvement.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631063"/>
            <a:ext cx="15011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70" dirty="0"/>
              <a:t>RESULT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866087"/>
            <a:ext cx="8185150" cy="378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00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Successful</a:t>
            </a:r>
            <a:r>
              <a:rPr sz="18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implementation</a:t>
            </a:r>
            <a:r>
              <a:rPr sz="1800" spc="-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user-friendly</a:t>
            </a:r>
            <a:r>
              <a:rPr sz="18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Courier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Management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8450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Efficient</a:t>
            </a:r>
            <a:r>
              <a:rPr sz="18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package</a:t>
            </a:r>
            <a:r>
              <a:rPr sz="18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registration</a:t>
            </a:r>
            <a:r>
              <a:rPr sz="18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tracking.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40830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Accurate</a:t>
            </a:r>
            <a:r>
              <a:rPr sz="18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cost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calculation</a:t>
            </a:r>
            <a:r>
              <a:rPr sz="18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based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weight,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distance,</a:t>
            </a:r>
            <a:r>
              <a:rPr sz="18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service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type.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421005" algn="l"/>
              </a:tabLst>
            </a:pPr>
            <a:r>
              <a:rPr sz="1450" spc="-150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Secure</a:t>
            </a:r>
            <a:r>
              <a:rPr sz="18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payment</a:t>
            </a:r>
            <a:r>
              <a:rPr sz="18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processing</a:t>
            </a:r>
            <a:r>
              <a:rPr sz="18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through</a:t>
            </a:r>
            <a:r>
              <a:rPr sz="1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integrated</a:t>
            </a:r>
            <a:r>
              <a:rPr sz="18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payment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Arial MT"/>
                <a:cs typeface="Arial MT"/>
              </a:rPr>
              <a:t>gateways.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421005" algn="l"/>
              </a:tabLst>
            </a:pPr>
            <a:r>
              <a:rPr sz="1450" spc="-14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Improved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customer</a:t>
            </a:r>
            <a:r>
              <a:rPr sz="1800" spc="-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satisfaction</a:t>
            </a:r>
            <a:r>
              <a:rPr sz="1800" spc="-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through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automated</a:t>
            </a:r>
            <a:r>
              <a:rPr sz="18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booking</a:t>
            </a:r>
            <a:r>
              <a:rPr sz="18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confirmation</a:t>
            </a:r>
            <a:r>
              <a:rPr sz="18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solidFill>
                  <a:srgbClr val="404040"/>
                </a:solidFill>
                <a:latin typeface="Arial MT"/>
                <a:cs typeface="Arial MT"/>
              </a:rPr>
              <a:t>package</a:t>
            </a:r>
            <a:r>
              <a:rPr sz="1800" spc="-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tracking</a:t>
            </a:r>
            <a:r>
              <a:rPr sz="18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updates.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749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MT</vt:lpstr>
      <vt:lpstr>Calibri</vt:lpstr>
      <vt:lpstr>Lucida Sans Unicode</vt:lpstr>
      <vt:lpstr>Trebuchet MS</vt:lpstr>
      <vt:lpstr>Office Theme</vt:lpstr>
      <vt:lpstr>PowerPoint Presentation</vt:lpstr>
      <vt:lpstr>ABSTRACT:</vt:lpstr>
      <vt:lpstr>PROBLEM STATEMENT</vt:lpstr>
      <vt:lpstr>Methology</vt:lpstr>
      <vt:lpstr>IMPLEMENTION</vt:lpstr>
      <vt:lpstr>ADVANTAGES</vt:lpstr>
      <vt:lpstr>DISADVANTAGES</vt:lpstr>
      <vt:lpstr>LIMITATION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Dhivakar Eswaramoorthy</cp:lastModifiedBy>
  <cp:revision>1</cp:revision>
  <dcterms:created xsi:type="dcterms:W3CDTF">2024-11-18T16:32:09Z</dcterms:created>
  <dcterms:modified xsi:type="dcterms:W3CDTF">2024-11-18T17:01:23Z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2024-11-18T00:00:00Z</vt:filetime>
  </property>
</Properties>
</file>