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 name="Shape 65"/>
        <p:cNvGrpSpPr/>
        <p:nvPr/>
      </p:nvGrpSpPr>
      <p:grpSpPr>
        <a:xfrm>
          <a:off x="0" y="0"/>
          <a:ext cx="0" cy="0"/>
          <a:chOff x="0" y="0"/>
          <a:chExt cx="0" cy="0"/>
        </a:xfrm>
      </p:grpSpPr>
      <p:sp>
        <p:nvSpPr>
          <p:cNvPr id="66" name="Google Shape;66;n"/>
          <p:cNvSpPr txBox="1"/>
          <p:nvPr>
            <p:ph idx="2" type="hdr"/>
          </p:nvPr>
        </p:nvSpPr>
        <p:spPr>
          <a:xfrm>
            <a:off x="0" y="0"/>
            <a:ext cx="5283300" cy="344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n"/>
          <p:cNvSpPr txBox="1"/>
          <p:nvPr>
            <p:ph idx="10" type="dt"/>
          </p:nvPr>
        </p:nvSpPr>
        <p:spPr>
          <a:xfrm>
            <a:off x="6905625" y="0"/>
            <a:ext cx="5283300" cy="3444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Google Shape;68;n"/>
          <p:cNvSpPr/>
          <p:nvPr>
            <p:ph idx="3"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 name="Google Shape;69;n"/>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0" name="Google Shape;70;n"/>
          <p:cNvSpPr txBox="1"/>
          <p:nvPr>
            <p:ph idx="11" type="ftr"/>
          </p:nvPr>
        </p:nvSpPr>
        <p:spPr>
          <a:xfrm>
            <a:off x="0" y="6513513"/>
            <a:ext cx="5283300" cy="3444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n"/>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1: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1: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0: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0: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p11: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11: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2: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1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2: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3: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4: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4: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4: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5: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5: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6: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6: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7: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7: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8: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p8: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8: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9: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p9: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9: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88" name="Shape 88"/>
        <p:cNvGrpSpPr/>
        <p:nvPr/>
      </p:nvGrpSpPr>
      <p:grpSpPr>
        <a:xfrm>
          <a:off x="0" y="0"/>
          <a:ext cx="0" cy="0"/>
          <a:chOff x="0" y="0"/>
          <a:chExt cx="0" cy="0"/>
        </a:xfrm>
      </p:grpSpPr>
      <p:sp>
        <p:nvSpPr>
          <p:cNvPr id="89" name="Google Shape;89;p2"/>
          <p:cNvSpPr txBox="1"/>
          <p:nvPr>
            <p:ph type="ctrTitle"/>
          </p:nvPr>
        </p:nvSpPr>
        <p:spPr>
          <a:xfrm>
            <a:off x="3195574" y="2067305"/>
            <a:ext cx="5800800" cy="51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0" name="Google Shape;90;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p2"/>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2" name="Google Shape;92;p2"/>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2"/>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94" name="Shape 94"/>
        <p:cNvGrpSpPr/>
        <p:nvPr/>
      </p:nvGrpSpPr>
      <p:grpSpPr>
        <a:xfrm>
          <a:off x="0" y="0"/>
          <a:ext cx="0" cy="0"/>
          <a:chOff x="0" y="0"/>
          <a:chExt cx="0" cy="0"/>
        </a:xfrm>
      </p:grpSpPr>
      <p:sp>
        <p:nvSpPr>
          <p:cNvPr id="95" name="Google Shape;95;p3"/>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6" name="Google Shape;96;p3"/>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7" name="Google Shape;97;p3"/>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p3"/>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99" name="Shape 99"/>
        <p:cNvGrpSpPr/>
        <p:nvPr/>
      </p:nvGrpSpPr>
      <p:grpSpPr>
        <a:xfrm>
          <a:off x="0" y="0"/>
          <a:ext cx="0" cy="0"/>
          <a:chOff x="0" y="0"/>
          <a:chExt cx="0" cy="0"/>
        </a:xfrm>
      </p:grpSpPr>
      <p:sp>
        <p:nvSpPr>
          <p:cNvPr id="100" name="Google Shape;100;p4"/>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1" name="Google Shape;101;p4"/>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02" name="Google Shape;102;p4"/>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3" name="Google Shape;103;p4"/>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4" name="Google Shape;104;p4"/>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05" name="Shape 105"/>
        <p:cNvGrpSpPr/>
        <p:nvPr/>
      </p:nvGrpSpPr>
      <p:grpSpPr>
        <a:xfrm>
          <a:off x="0" y="0"/>
          <a:ext cx="0" cy="0"/>
          <a:chOff x="0" y="0"/>
          <a:chExt cx="0" cy="0"/>
        </a:xfrm>
      </p:grpSpPr>
      <p:sp>
        <p:nvSpPr>
          <p:cNvPr id="106" name="Google Shape;106;p5"/>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7" name="Google Shape;107;p5"/>
          <p:cNvSpPr txBox="1"/>
          <p:nvPr>
            <p:ph idx="1" type="body"/>
          </p:nvPr>
        </p:nvSpPr>
        <p:spPr>
          <a:xfrm>
            <a:off x="609600" y="1577340"/>
            <a:ext cx="53034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08" name="Google Shape;108;p5"/>
          <p:cNvSpPr txBox="1"/>
          <p:nvPr>
            <p:ph idx="2" type="body"/>
          </p:nvPr>
        </p:nvSpPr>
        <p:spPr>
          <a:xfrm>
            <a:off x="6278880" y="1577340"/>
            <a:ext cx="53034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09" name="Google Shape;109;p5"/>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0" name="Google Shape;110;p5"/>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1" name="Google Shape;111;p5"/>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12" name="Shape 112"/>
        <p:cNvGrpSpPr/>
        <p:nvPr/>
      </p:nvGrpSpPr>
      <p:grpSpPr>
        <a:xfrm>
          <a:off x="0" y="0"/>
          <a:ext cx="0" cy="0"/>
          <a:chOff x="0" y="0"/>
          <a:chExt cx="0" cy="0"/>
        </a:xfrm>
      </p:grpSpPr>
      <p:sp>
        <p:nvSpPr>
          <p:cNvPr id="113" name="Google Shape;113;p6"/>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4" name="Google Shape;114;p6"/>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5" name="Google Shape;115;p6"/>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2" name="Shape 72"/>
        <p:cNvGrpSpPr/>
        <p:nvPr/>
      </p:nvGrpSpPr>
      <p:grpSpPr>
        <a:xfrm>
          <a:off x="0" y="0"/>
          <a:ext cx="0" cy="0"/>
          <a:chOff x="0" y="0"/>
          <a:chExt cx="0" cy="0"/>
        </a:xfrm>
      </p:grpSpPr>
      <p:sp>
        <p:nvSpPr>
          <p:cNvPr id="73" name="Google Shape;73;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1"/>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1"/>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1"/>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4" name="Google Shape;84;p1"/>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5" name="Google Shape;85;p1"/>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6" name="Google Shape;86;p1"/>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7" name="Google Shape;87;p1"/>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grpSp>
        <p:nvGrpSpPr>
          <p:cNvPr id="121" name="Google Shape;121;p7"/>
          <p:cNvGrpSpPr/>
          <p:nvPr/>
        </p:nvGrpSpPr>
        <p:grpSpPr>
          <a:xfrm>
            <a:off x="876299" y="990600"/>
            <a:ext cx="1743075" cy="1333500"/>
            <a:chOff x="742950" y="1104900"/>
            <a:chExt cx="1743075" cy="1333500"/>
          </a:xfrm>
        </p:grpSpPr>
        <p:sp>
          <p:nvSpPr>
            <p:cNvPr id="122" name="Google Shape;122;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3" name="Google Shape;123;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124" name="Google Shape;124;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5" name="Google Shape;125;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6" name="Google Shape;126;p7"/>
          <p:cNvSpPr txBox="1"/>
          <p:nvPr>
            <p:ph type="ctrTitle"/>
          </p:nvPr>
        </p:nvSpPr>
        <p:spPr>
          <a:xfrm>
            <a:off x="0" y="392874"/>
            <a:ext cx="9982200" cy="9978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127" name="Google Shape;127;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28" name="Google Shape;128;p7"/>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29" name="Google Shape;129;p7"/>
          <p:cNvSpPr txBox="1"/>
          <p:nvPr/>
        </p:nvSpPr>
        <p:spPr>
          <a:xfrm>
            <a:off x="0" y="2718570"/>
            <a:ext cx="12192000" cy="213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Calibri"/>
                <a:ea typeface="Calibri"/>
                <a:cs typeface="Calibri"/>
                <a:sym typeface="Calibri"/>
              </a:rPr>
              <a:t>STUDENT NAME : DRAVID SP</a:t>
            </a:r>
            <a:endParaRPr b="1" sz="1800">
              <a:latin typeface="Calibri"/>
              <a:ea typeface="Calibri"/>
              <a:cs typeface="Calibri"/>
              <a:sym typeface="Calibri"/>
            </a:endParaRPr>
          </a:p>
          <a:p>
            <a:pPr indent="0" lvl="0" marL="0" rtl="0" algn="l">
              <a:spcBef>
                <a:spcPts val="0"/>
              </a:spcBef>
              <a:spcAft>
                <a:spcPts val="0"/>
              </a:spcAft>
              <a:buNone/>
            </a:pPr>
            <a:r>
              <a:rPr b="1" lang="en-US" sz="1800">
                <a:latin typeface="Calibri"/>
                <a:ea typeface="Calibri"/>
                <a:cs typeface="Calibri"/>
                <a:sym typeface="Calibri"/>
              </a:rPr>
              <a:t>REGISTER NO      : 312210601</a:t>
            </a:r>
            <a:endParaRPr b="1" sz="1800">
              <a:latin typeface="Calibri"/>
              <a:ea typeface="Calibri"/>
              <a:cs typeface="Calibri"/>
              <a:sym typeface="Calibri"/>
            </a:endParaRPr>
          </a:p>
          <a:p>
            <a:pPr indent="0" lvl="0" marL="0" rtl="0" algn="l">
              <a:spcBef>
                <a:spcPts val="0"/>
              </a:spcBef>
              <a:spcAft>
                <a:spcPts val="0"/>
              </a:spcAft>
              <a:buNone/>
            </a:pPr>
            <a:r>
              <a:rPr b="1" lang="en-US" sz="1800">
                <a:latin typeface="Calibri"/>
                <a:ea typeface="Calibri"/>
                <a:cs typeface="Calibri"/>
                <a:sym typeface="Calibri"/>
              </a:rPr>
              <a:t>DEPARTMENT     : B.COM(GENERAL)</a:t>
            </a:r>
            <a:endParaRPr b="1" sz="1800">
              <a:latin typeface="Calibri"/>
              <a:ea typeface="Calibri"/>
              <a:cs typeface="Calibri"/>
              <a:sym typeface="Calibri"/>
            </a:endParaRPr>
          </a:p>
          <a:p>
            <a:pPr indent="0" lvl="0" marL="0" rtl="0" algn="l">
              <a:spcBef>
                <a:spcPts val="0"/>
              </a:spcBef>
              <a:spcAft>
                <a:spcPts val="0"/>
              </a:spcAft>
              <a:buNone/>
            </a:pPr>
            <a:r>
              <a:rPr b="1" lang="en-US" sz="1800">
                <a:latin typeface="Calibri"/>
                <a:ea typeface="Calibri"/>
                <a:cs typeface="Calibri"/>
                <a:sym typeface="Calibri"/>
              </a:rPr>
              <a:t>COLLEGE              : SRM ARTS AND SCIENCE COLLEGE</a:t>
            </a:r>
            <a:r>
              <a:rPr lang="en-US" sz="1800">
                <a:latin typeface="Calibri"/>
                <a:ea typeface="Calibri"/>
                <a:cs typeface="Calibri"/>
                <a:sym typeface="Calibri"/>
              </a:rPr>
              <a:t>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58" name="Google Shape;258;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59" name="Google Shape;259;p16"/>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60" name="Google Shape;260;p16"/>
          <p:cNvSpPr txBox="1"/>
          <p:nvPr/>
        </p:nvSpPr>
        <p:spPr>
          <a:xfrm>
            <a:off x="739775" y="291147"/>
            <a:ext cx="3303900" cy="758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61" name="Google Shape;261;p16"/>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2" name="Google Shape;262;p16"/>
          <p:cNvSpPr txBox="1"/>
          <p:nvPr/>
        </p:nvSpPr>
        <p:spPr>
          <a:xfrm>
            <a:off x="1219200" y="1600200"/>
            <a:ext cx="7924800" cy="2923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Data Cleaning:</a:t>
            </a:r>
            <a:r>
              <a:rPr lang="en-US" sz="1800">
                <a:solidFill>
                  <a:schemeClr val="dk1"/>
                </a:solidFill>
                <a:latin typeface="Calibri"/>
                <a:ea typeface="Calibri"/>
                <a:cs typeface="Calibri"/>
                <a:sym typeface="Calibri"/>
              </a:rPr>
              <a:t> Removing duplicates, handling missing values, and ensuring data consistency.</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Exploratory Data Analysis (EDA):</a:t>
            </a:r>
            <a:r>
              <a:rPr lang="en-US" sz="1800">
                <a:solidFill>
                  <a:schemeClr val="dk1"/>
                </a:solidFill>
                <a:latin typeface="Calibri"/>
                <a:ea typeface="Calibri"/>
                <a:cs typeface="Calibri"/>
                <a:sym typeface="Calibri"/>
              </a:rPr>
              <a:t> Understanding the data distribution and </a:t>
            </a:r>
            <a:r>
              <a:rPr lang="en-US" sz="2000">
                <a:solidFill>
                  <a:schemeClr val="dk1"/>
                </a:solidFill>
                <a:latin typeface="Calibri"/>
                <a:ea typeface="Calibri"/>
                <a:cs typeface="Calibri"/>
                <a:sym typeface="Calibri"/>
              </a:rPr>
              <a:t>identifying</a:t>
            </a:r>
            <a:r>
              <a:rPr lang="en-US" sz="1800">
                <a:solidFill>
                  <a:schemeClr val="dk1"/>
                </a:solidFill>
                <a:latin typeface="Calibri"/>
                <a:ea typeface="Calibri"/>
                <a:cs typeface="Calibri"/>
                <a:sym typeface="Calibri"/>
              </a:rPr>
              <a:t> initial patterns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r>
              <a:rPr b="1" lang="en-US" sz="1800">
                <a:solidFill>
                  <a:schemeClr val="dk1"/>
                </a:solidFill>
                <a:latin typeface="Calibri"/>
                <a:ea typeface="Calibri"/>
                <a:cs typeface="Calibri"/>
                <a:sym typeface="Calibri"/>
              </a:rPr>
              <a:t>Statistical Analysis:</a:t>
            </a:r>
            <a:r>
              <a:rPr lang="en-US" sz="1800">
                <a:solidFill>
                  <a:schemeClr val="dk1"/>
                </a:solidFill>
                <a:latin typeface="Calibri"/>
                <a:ea typeface="Calibri"/>
                <a:cs typeface="Calibri"/>
                <a:sym typeface="Calibri"/>
              </a:rPr>
              <a:t> Calculating turnover rates and correlating attrition with various factors.</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Visualization</a:t>
            </a:r>
            <a:r>
              <a:rPr b="1" lang="en-US" sz="1800">
                <a:solidFill>
                  <a:schemeClr val="dk1"/>
                </a:solidFill>
                <a:latin typeface="Calibri"/>
                <a:ea typeface="Calibri"/>
                <a:cs typeface="Calibri"/>
                <a:sym typeface="Calibri"/>
              </a:rPr>
              <a:t> Creation:</a:t>
            </a:r>
            <a:r>
              <a:rPr lang="en-US" sz="1800">
                <a:solidFill>
                  <a:schemeClr val="dk1"/>
                </a:solidFill>
                <a:latin typeface="Calibri"/>
                <a:ea typeface="Calibri"/>
                <a:cs typeface="Calibri"/>
                <a:sym typeface="Calibri"/>
              </a:rPr>
              <a:t> Developing charts, graphs, and other visual elements to represent the data effectively.</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Trend Analysis:</a:t>
            </a:r>
            <a:r>
              <a:rPr lang="en-US" sz="1800">
                <a:solidFill>
                  <a:schemeClr val="dk1"/>
                </a:solidFill>
                <a:latin typeface="Calibri"/>
                <a:ea typeface="Calibri"/>
                <a:cs typeface="Calibri"/>
                <a:sym typeface="Calibri"/>
              </a:rPr>
              <a:t> Analyzing historical data to identify patterns and predict future attrition trends.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69" name="Google Shape;269;p1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70" name="Google Shape;270;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271" name="Google Shape;271;p1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72" name="Google Shape;272;p17"/>
          <p:cNvSpPr txBox="1"/>
          <p:nvPr>
            <p:ph type="title"/>
          </p:nvPr>
        </p:nvSpPr>
        <p:spPr>
          <a:xfrm>
            <a:off x="755322" y="385449"/>
            <a:ext cx="3582600" cy="7542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dk1"/>
              </a:buClr>
              <a:buSzPts val="4800"/>
              <a:buFont typeface="Trebuchet MS"/>
              <a:buNone/>
            </a:pPr>
            <a:r>
              <a:rPr lang="en-US"/>
              <a:t>RESULTS</a:t>
            </a:r>
            <a:endParaRPr/>
          </a:p>
        </p:txBody>
      </p:sp>
      <p:sp>
        <p:nvSpPr>
          <p:cNvPr id="273" name="Google Shape;273;p17"/>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descr="ppt.PNG" id="274" name="Google Shape;274;p17"/>
          <p:cNvPicPr preferRelativeResize="0"/>
          <p:nvPr/>
        </p:nvPicPr>
        <p:blipFill rotWithShape="1">
          <a:blip r:embed="rId4">
            <a:alphaModFix/>
          </a:blip>
          <a:srcRect b="0" l="0" r="0" t="0"/>
          <a:stretch/>
        </p:blipFill>
        <p:spPr>
          <a:xfrm>
            <a:off x="1524000" y="1600200"/>
            <a:ext cx="5868219" cy="379147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8"/>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80" name="Google Shape;280;p18"/>
          <p:cNvSpPr txBox="1"/>
          <p:nvPr/>
        </p:nvSpPr>
        <p:spPr>
          <a:xfrm>
            <a:off x="1143000" y="1600200"/>
            <a:ext cx="7467600" cy="2831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3" name="Shape 133"/>
        <p:cNvGrpSpPr/>
        <p:nvPr/>
      </p:nvGrpSpPr>
      <p:grpSpPr>
        <a:xfrm>
          <a:off x="0" y="0"/>
          <a:ext cx="0" cy="0"/>
          <a:chOff x="0" y="0"/>
          <a:chExt cx="0" cy="0"/>
        </a:xfrm>
      </p:grpSpPr>
      <p:sp>
        <p:nvSpPr>
          <p:cNvPr id="134" name="Google Shape;134;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135" name="Google Shape;135;p8"/>
          <p:cNvGrpSpPr/>
          <p:nvPr/>
        </p:nvGrpSpPr>
        <p:grpSpPr>
          <a:xfrm>
            <a:off x="7448612" y="0"/>
            <a:ext cx="4743795" cy="6858466"/>
            <a:chOff x="7448612" y="0"/>
            <a:chExt cx="4743795" cy="6858466"/>
          </a:xfrm>
        </p:grpSpPr>
        <p:sp>
          <p:nvSpPr>
            <p:cNvPr id="136" name="Google Shape;136;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Google Shape;139;p8"/>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 name="Google Shape;143;p8"/>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 name="Google Shape;144;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5" name="Google Shape;145;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 name="Google Shape;146;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 name="Google Shape;148;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8"/>
          <p:cNvSpPr txBox="1"/>
          <p:nvPr>
            <p:ph type="title"/>
          </p:nvPr>
        </p:nvSpPr>
        <p:spPr>
          <a:xfrm>
            <a:off x="739775" y="829627"/>
            <a:ext cx="39096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150" name="Google Shape;150;p8"/>
          <p:cNvGrpSpPr/>
          <p:nvPr/>
        </p:nvGrpSpPr>
        <p:grpSpPr>
          <a:xfrm>
            <a:off x="466725" y="6410325"/>
            <a:ext cx="3705225" cy="295275"/>
            <a:chOff x="466725" y="6410325"/>
            <a:chExt cx="3705225" cy="295275"/>
          </a:xfrm>
        </p:grpSpPr>
        <p:pic>
          <p:nvPicPr>
            <p:cNvPr id="151" name="Google Shape;151;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152" name="Google Shape;152;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153" name="Google Shape;153;p8"/>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4" name="Google Shape;154;p8"/>
          <p:cNvSpPr txBox="1"/>
          <p:nvPr/>
        </p:nvSpPr>
        <p:spPr>
          <a:xfrm>
            <a:off x="1217522" y="2123271"/>
            <a:ext cx="8593200" cy="1446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Employee Attrition Analysis</a:t>
            </a:r>
            <a:endParaRPr/>
          </a:p>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Using Excel Dashboard </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8" name="Shape 158"/>
        <p:cNvGrpSpPr/>
        <p:nvPr/>
      </p:nvGrpSpPr>
      <p:grpSpPr>
        <a:xfrm>
          <a:off x="0" y="0"/>
          <a:ext cx="0" cy="0"/>
          <a:chOff x="0" y="0"/>
          <a:chExt cx="0" cy="0"/>
        </a:xfrm>
      </p:grpSpPr>
      <p:sp>
        <p:nvSpPr>
          <p:cNvPr id="159" name="Google Shape;159;p9"/>
          <p:cNvSpPr/>
          <p:nvPr/>
        </p:nvSpPr>
        <p:spPr>
          <a:xfrm>
            <a:off x="-76200" y="28579"/>
            <a:ext cx="124968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60" name="Google Shape;160;p9"/>
          <p:cNvGrpSpPr/>
          <p:nvPr/>
        </p:nvGrpSpPr>
        <p:grpSpPr>
          <a:xfrm>
            <a:off x="7448612" y="0"/>
            <a:ext cx="4743795" cy="6858466"/>
            <a:chOff x="7448612" y="0"/>
            <a:chExt cx="4743795" cy="6858466"/>
          </a:xfrm>
        </p:grpSpPr>
        <p:sp>
          <p:nvSpPr>
            <p:cNvPr id="161" name="Google Shape;161;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9"/>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 name="Google Shape;166;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 name="Google Shape;168;p9"/>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70" name="Google Shape;170;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9"/>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2" name="Google Shape;172;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74" name="Google Shape;174;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75" name="Google Shape;175;p9"/>
          <p:cNvGrpSpPr/>
          <p:nvPr/>
        </p:nvGrpSpPr>
        <p:grpSpPr>
          <a:xfrm>
            <a:off x="47625" y="3819523"/>
            <a:ext cx="4124325" cy="3009897"/>
            <a:chOff x="47625" y="3819523"/>
            <a:chExt cx="4124325" cy="3009897"/>
          </a:xfrm>
        </p:grpSpPr>
        <p:pic>
          <p:nvPicPr>
            <p:cNvPr id="176" name="Google Shape;176;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77" name="Google Shape;177;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78" name="Google Shape;178;p9"/>
          <p:cNvSpPr txBox="1"/>
          <p:nvPr>
            <p:ph type="title"/>
          </p:nvPr>
        </p:nvSpPr>
        <p:spPr>
          <a:xfrm>
            <a:off x="739775" y="445388"/>
            <a:ext cx="23571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79" name="Google Shape;179;p9"/>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80" name="Google Shape;180;p9"/>
          <p:cNvSpPr txBox="1"/>
          <p:nvPr/>
        </p:nvSpPr>
        <p:spPr>
          <a:xfrm>
            <a:off x="2509807" y="1041533"/>
            <a:ext cx="5029200" cy="4401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grpSp>
        <p:nvGrpSpPr>
          <p:cNvPr id="186" name="Google Shape;186;p10"/>
          <p:cNvGrpSpPr/>
          <p:nvPr/>
        </p:nvGrpSpPr>
        <p:grpSpPr>
          <a:xfrm>
            <a:off x="7991475" y="2933700"/>
            <a:ext cx="2762251" cy="3257550"/>
            <a:chOff x="7991475" y="2933700"/>
            <a:chExt cx="2762251" cy="3257550"/>
          </a:xfrm>
        </p:grpSpPr>
        <p:sp>
          <p:nvSpPr>
            <p:cNvPr id="187" name="Google Shape;187;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88" name="Google Shape;188;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89" name="Google Shape;189;p10"/>
            <p:cNvPicPr preferRelativeResize="0"/>
            <p:nvPr/>
          </p:nvPicPr>
          <p:blipFill rotWithShape="1">
            <a:blip r:embed="rId3">
              <a:alphaModFix/>
            </a:blip>
            <a:srcRect b="0" l="0" r="0" t="0"/>
            <a:stretch/>
          </p:blipFill>
          <p:spPr>
            <a:xfrm>
              <a:off x="7991475" y="2933700"/>
              <a:ext cx="2762251" cy="3257550"/>
            </a:xfrm>
            <a:prstGeom prst="rect">
              <a:avLst/>
            </a:prstGeom>
            <a:noFill/>
            <a:ln>
              <a:noFill/>
            </a:ln>
          </p:spPr>
        </p:pic>
      </p:grpSp>
      <p:sp>
        <p:nvSpPr>
          <p:cNvPr id="190" name="Google Shape;190;p10"/>
          <p:cNvSpPr/>
          <p:nvPr/>
        </p:nvSpPr>
        <p:spPr>
          <a:xfrm>
            <a:off x="7086600" y="1248179"/>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91" name="Google Shape;191;p10"/>
          <p:cNvSpPr txBox="1"/>
          <p:nvPr>
            <p:ph type="title"/>
          </p:nvPr>
        </p:nvSpPr>
        <p:spPr>
          <a:xfrm>
            <a:off x="834076" y="575054"/>
            <a:ext cx="75126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PROBLEM	STATEMENT</a:t>
            </a:r>
            <a:endParaRPr sz="4250"/>
          </a:p>
        </p:txBody>
      </p:sp>
      <p:pic>
        <p:nvPicPr>
          <p:cNvPr id="192" name="Google Shape;192;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93" name="Google Shape;193;p10"/>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94" name="Google Shape;194;p10"/>
          <p:cNvSpPr/>
          <p:nvPr/>
        </p:nvSpPr>
        <p:spPr>
          <a:xfrm>
            <a:off x="762000" y="1295400"/>
            <a:ext cx="9448800" cy="6462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195" name="Google Shape;195;p10"/>
          <p:cNvSpPr txBox="1"/>
          <p:nvPr/>
        </p:nvSpPr>
        <p:spPr>
          <a:xfrm>
            <a:off x="1143000" y="1618565"/>
            <a:ext cx="5562600" cy="3170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grpSp>
        <p:nvGrpSpPr>
          <p:cNvPr id="200" name="Google Shape;200;p11"/>
          <p:cNvGrpSpPr/>
          <p:nvPr/>
        </p:nvGrpSpPr>
        <p:grpSpPr>
          <a:xfrm>
            <a:off x="8658225" y="2647950"/>
            <a:ext cx="3533775" cy="3810000"/>
            <a:chOff x="8658225" y="2647950"/>
            <a:chExt cx="3533775" cy="3810000"/>
          </a:xfrm>
        </p:grpSpPr>
        <p:sp>
          <p:nvSpPr>
            <p:cNvPr id="201" name="Google Shape;201;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3" name="Google Shape;203;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204" name="Google Shape;204;p11"/>
          <p:cNvSpPr/>
          <p:nvPr/>
        </p:nvSpPr>
        <p:spPr>
          <a:xfrm flipH="1">
            <a:off x="7467457" y="1183957"/>
            <a:ext cx="457343"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 name="Google Shape;205;p11"/>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206" name="Google Shape;206;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207" name="Google Shape;207;p1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08" name="Google Shape;208;p11"/>
          <p:cNvSpPr txBox="1"/>
          <p:nvPr/>
        </p:nvSpPr>
        <p:spPr>
          <a:xfrm>
            <a:off x="739775" y="2133600"/>
            <a:ext cx="6324600" cy="2554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14" name="Google Shape;214;p12"/>
          <p:cNvSpPr/>
          <p:nvPr/>
        </p:nvSpPr>
        <p:spPr>
          <a:xfrm>
            <a:off x="7391400" y="1150872"/>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15" name="Google Shape;215;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16" name="Google Shape;216;p12"/>
          <p:cNvSpPr txBox="1"/>
          <p:nvPr>
            <p:ph type="title"/>
          </p:nvPr>
        </p:nvSpPr>
        <p:spPr>
          <a:xfrm>
            <a:off x="699449" y="891798"/>
            <a:ext cx="6691800" cy="507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3200"/>
              <a:buFont typeface="Trebuchet MS"/>
              <a:buNone/>
            </a:pPr>
            <a:r>
              <a:rPr lang="en-US" sz="3200"/>
              <a:t>WHO ARE THE END USERS?</a:t>
            </a:r>
            <a:endParaRPr sz="3200"/>
          </a:p>
        </p:txBody>
      </p:sp>
      <p:pic>
        <p:nvPicPr>
          <p:cNvPr id="217" name="Google Shape;217;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218" name="Google Shape;218;p12"/>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219" name="Google Shape;219;p12"/>
          <p:cNvSpPr txBox="1"/>
          <p:nvPr/>
        </p:nvSpPr>
        <p:spPr>
          <a:xfrm>
            <a:off x="609600" y="1828800"/>
            <a:ext cx="5410200" cy="3170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Calibri"/>
              <a:buNone/>
            </a:pPr>
            <a:r>
              <a:rPr b="1" lang="en-US" sz="2000">
                <a:solidFill>
                  <a:schemeClr val="dk1"/>
                </a:solidFill>
                <a:latin typeface="Calibri"/>
                <a:ea typeface="Calibri"/>
                <a:cs typeface="Calibri"/>
                <a:sym typeface="Calibri"/>
              </a:rPr>
              <a:t>HR Managers:</a:t>
            </a:r>
            <a:r>
              <a:rPr lang="en-US" sz="2000">
                <a:solidFill>
                  <a:schemeClr val="dk1"/>
                </a:solidFill>
                <a:latin typeface="Calibri"/>
                <a:ea typeface="Calibri"/>
                <a:cs typeface="Calibri"/>
                <a:sym typeface="Calibri"/>
              </a:rPr>
              <a:t> To gain insights into attrition trends and identify areas for intervention</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t>
            </a:r>
            <a:r>
              <a:rPr b="1" lang="en-US" sz="2000">
                <a:solidFill>
                  <a:schemeClr val="dk1"/>
                </a:solidFill>
                <a:latin typeface="Calibri"/>
                <a:ea typeface="Calibri"/>
                <a:cs typeface="Calibri"/>
                <a:sym typeface="Calibri"/>
              </a:rPr>
              <a:t>Department Heads:</a:t>
            </a:r>
            <a:r>
              <a:rPr lang="en-US" sz="2000">
                <a:solidFill>
                  <a:schemeClr val="dk1"/>
                </a:solidFill>
                <a:latin typeface="Calibri"/>
                <a:ea typeface="Calibri"/>
                <a:cs typeface="Calibri"/>
                <a:sym typeface="Calibri"/>
              </a:rPr>
              <a:t> To understand turnover patterns within their specific departments and address concerns</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t>
            </a:r>
            <a:r>
              <a:rPr b="1" lang="en-US" sz="2000">
                <a:solidFill>
                  <a:schemeClr val="dk1"/>
                </a:solidFill>
                <a:latin typeface="Calibri"/>
                <a:ea typeface="Calibri"/>
                <a:cs typeface="Calibri"/>
                <a:sym typeface="Calibri"/>
              </a:rPr>
              <a:t>Executives:</a:t>
            </a:r>
            <a:r>
              <a:rPr lang="en-US" sz="2000">
                <a:solidFill>
                  <a:schemeClr val="dk1"/>
                </a:solidFill>
                <a:latin typeface="Calibri"/>
                <a:ea typeface="Calibri"/>
                <a:cs typeface="Calibri"/>
                <a:sym typeface="Calibri"/>
              </a:rPr>
              <a:t> To make strategic decisions related to employee retention and overall organizational health</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t>
            </a:r>
            <a:r>
              <a:rPr b="1" lang="en-US" sz="2000">
                <a:solidFill>
                  <a:schemeClr val="dk1"/>
                </a:solidFill>
                <a:latin typeface="Calibri"/>
                <a:ea typeface="Calibri"/>
                <a:cs typeface="Calibri"/>
                <a:sym typeface="Calibri"/>
              </a:rPr>
              <a:t>Data Analysts:</a:t>
            </a:r>
            <a:r>
              <a:rPr lang="en-US" sz="2000">
                <a:solidFill>
                  <a:schemeClr val="dk1"/>
                </a:solidFill>
                <a:latin typeface="Calibri"/>
                <a:ea typeface="Calibri"/>
                <a:cs typeface="Calibri"/>
                <a:sym typeface="Calibri"/>
              </a:rPr>
              <a:t> To perform detailed analysis and generate reports based on the dashboard findings.</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13"/>
          <p:cNvPicPr preferRelativeResize="0"/>
          <p:nvPr/>
        </p:nvPicPr>
        <p:blipFill rotWithShape="1">
          <a:blip r:embed="rId3">
            <a:alphaModFix/>
          </a:blip>
          <a:srcRect b="0" l="0" r="0" t="0"/>
          <a:stretch/>
        </p:blipFill>
        <p:spPr>
          <a:xfrm>
            <a:off x="400050" y="1640307"/>
            <a:ext cx="2695574" cy="3248025"/>
          </a:xfrm>
          <a:prstGeom prst="rect">
            <a:avLst/>
          </a:prstGeom>
          <a:noFill/>
          <a:ln>
            <a:noFill/>
          </a:ln>
        </p:spPr>
      </p:pic>
      <p:sp>
        <p:nvSpPr>
          <p:cNvPr id="225" name="Google Shape;225;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 name="Google Shape;226;p13"/>
          <p:cNvSpPr/>
          <p:nvPr/>
        </p:nvSpPr>
        <p:spPr>
          <a:xfrm>
            <a:off x="6477000" y="3048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 name="Google Shape;227;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 name="Google Shape;228;p13"/>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OUR SOLUTION AND ITS VALUE PROPOSITION</a:t>
            </a:r>
            <a:endParaRPr/>
          </a:p>
        </p:txBody>
      </p:sp>
      <p:pic>
        <p:nvPicPr>
          <p:cNvPr id="229" name="Google Shape;229;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230" name="Google Shape;230;p13"/>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31" name="Google Shape;231;p13"/>
          <p:cNvSpPr txBox="1"/>
          <p:nvPr/>
        </p:nvSpPr>
        <p:spPr>
          <a:xfrm>
            <a:off x="3274756" y="1730085"/>
            <a:ext cx="6324600" cy="4062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Our solution involves designing an interactive Excel dashboard that integrates various data visualization techniques to provide a clear and actionable analysis of employee attrition. The dashboard will feature:</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Visualizations:</a:t>
            </a:r>
            <a:r>
              <a:rPr lang="en-US" sz="2000">
                <a:solidFill>
                  <a:schemeClr val="dk1"/>
                </a:solidFill>
                <a:latin typeface="Calibri"/>
                <a:ea typeface="Calibri"/>
                <a:cs typeface="Calibri"/>
                <a:sym typeface="Calibri"/>
              </a:rPr>
              <a:t> Charts and graphs to represent attrition rates, trends, and key factors.</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Filters:</a:t>
            </a:r>
            <a:r>
              <a:rPr lang="en-US" sz="2000">
                <a:solidFill>
                  <a:schemeClr val="dk1"/>
                </a:solidFill>
                <a:latin typeface="Calibri"/>
                <a:ea typeface="Calibri"/>
                <a:cs typeface="Calibri"/>
                <a:sym typeface="Calibri"/>
              </a:rPr>
              <a:t> Options to drill down into specific departments, job roles, or time periods.</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Metrics:</a:t>
            </a:r>
            <a:r>
              <a:rPr lang="en-US" sz="2000">
                <a:solidFill>
                  <a:schemeClr val="dk1"/>
                </a:solidFill>
                <a:latin typeface="Calibri"/>
                <a:ea typeface="Calibri"/>
                <a:cs typeface="Calibri"/>
                <a:sym typeface="Calibri"/>
              </a:rPr>
              <a:t> Key performance indicators (KPIs) such as turnover rate, average tenure, and reasons for leaving.</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Predictive Analysis:</a:t>
            </a:r>
            <a:r>
              <a:rPr lang="en-US" sz="2000">
                <a:solidFill>
                  <a:schemeClr val="dk1"/>
                </a:solidFill>
                <a:latin typeface="Calibri"/>
                <a:ea typeface="Calibri"/>
                <a:cs typeface="Calibri"/>
                <a:sym typeface="Calibri"/>
              </a:rPr>
              <a:t> Basic forecasting of potential future attrition trends based on historical data.</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4"/>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238" name="Google Shape;238;p14"/>
          <p:cNvSpPr txBox="1"/>
          <p:nvPr/>
        </p:nvSpPr>
        <p:spPr>
          <a:xfrm>
            <a:off x="755332" y="1447800"/>
            <a:ext cx="7239000" cy="378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The dataset used for this analysis includes employee records with attributes such as:</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Employee ID:</a:t>
            </a:r>
            <a:r>
              <a:rPr lang="en-US" sz="2000">
                <a:solidFill>
                  <a:schemeClr val="dk1"/>
                </a:solidFill>
                <a:latin typeface="Calibri"/>
                <a:ea typeface="Calibri"/>
                <a:cs typeface="Calibri"/>
                <a:sym typeface="Calibri"/>
              </a:rPr>
              <a:t> Unique identifier for each employee.</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Department:</a:t>
            </a:r>
            <a:r>
              <a:rPr lang="en-US" sz="2000">
                <a:solidFill>
                  <a:schemeClr val="dk1"/>
                </a:solidFill>
                <a:latin typeface="Calibri"/>
                <a:ea typeface="Calibri"/>
                <a:cs typeface="Calibri"/>
                <a:sym typeface="Calibri"/>
              </a:rPr>
              <a:t> Department to which the employee belongs.</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Job Role:</a:t>
            </a:r>
            <a:r>
              <a:rPr lang="en-US" sz="2000">
                <a:solidFill>
                  <a:schemeClr val="dk1"/>
                </a:solidFill>
                <a:latin typeface="Calibri"/>
                <a:ea typeface="Calibri"/>
                <a:cs typeface="Calibri"/>
                <a:sym typeface="Calibri"/>
              </a:rPr>
              <a:t> The role or position of the employee.</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Tenure:</a:t>
            </a:r>
            <a:r>
              <a:rPr lang="en-US" sz="2000">
                <a:solidFill>
                  <a:schemeClr val="dk1"/>
                </a:solidFill>
                <a:latin typeface="Calibri"/>
                <a:ea typeface="Calibri"/>
                <a:cs typeface="Calibri"/>
                <a:sym typeface="Calibri"/>
              </a:rPr>
              <a:t> Length of time the employee has been with the company.</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Attrition Status:</a:t>
            </a:r>
            <a:r>
              <a:rPr lang="en-US" sz="2000">
                <a:solidFill>
                  <a:schemeClr val="dk1"/>
                </a:solidFill>
                <a:latin typeface="Calibri"/>
                <a:ea typeface="Calibri"/>
                <a:cs typeface="Calibri"/>
                <a:sym typeface="Calibri"/>
              </a:rPr>
              <a:t> Whether the employee has left the company or is still employed.</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Reason for Leaving:</a:t>
            </a:r>
            <a:r>
              <a:rPr lang="en-US" sz="2000">
                <a:solidFill>
                  <a:schemeClr val="dk1"/>
                </a:solidFill>
                <a:latin typeface="Calibri"/>
                <a:ea typeface="Calibri"/>
                <a:cs typeface="Calibri"/>
                <a:sym typeface="Calibri"/>
              </a:rPr>
              <a:t> Categories such as personal reasons, career advancement, or job dissatisfaction.</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Performance Metrics:</a:t>
            </a:r>
            <a:r>
              <a:rPr lang="en-US" sz="2000">
                <a:solidFill>
                  <a:schemeClr val="dk1"/>
                </a:solidFill>
                <a:latin typeface="Calibri"/>
                <a:ea typeface="Calibri"/>
                <a:cs typeface="Calibri"/>
                <a:sym typeface="Calibri"/>
              </a:rPr>
              <a:t> Performance ratings or reviews.</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5"/>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245" name="Google Shape;245;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 name="Google Shape;246;p15"/>
          <p:cNvSpPr/>
          <p:nvPr/>
        </p:nvSpPr>
        <p:spPr>
          <a:xfrm>
            <a:off x="983379" y="2067724"/>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 name="Google Shape;247;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48" name="Google Shape;248;p15"/>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249" name="Google Shape;249;p15"/>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OUR SOLUTION</a:t>
            </a:r>
            <a:endParaRPr sz="4250"/>
          </a:p>
        </p:txBody>
      </p:sp>
      <p:sp>
        <p:nvSpPr>
          <p:cNvPr id="250" name="Google Shape;250;p15"/>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51" name="Google Shape;251;p15"/>
          <p:cNvSpPr txBox="1"/>
          <p:nvPr/>
        </p:nvSpPr>
        <p:spPr>
          <a:xfrm>
            <a:off x="2743200" y="2354703"/>
            <a:ext cx="8534100" cy="95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252" name="Google Shape;252;p15"/>
          <p:cNvSpPr txBox="1"/>
          <p:nvPr/>
        </p:nvSpPr>
        <p:spPr>
          <a:xfrm>
            <a:off x="2362200" y="1697655"/>
            <a:ext cx="6477000" cy="1877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=J2+K2+L2+other components</a:t>
            </a:r>
            <a:endParaRPr/>
          </a:p>
          <a:p>
            <a:pPr indent="0" lvl="0" marL="0" marR="0" rtl="0" algn="l">
              <a:spcBef>
                <a:spcPts val="0"/>
              </a:spcBef>
              <a:spcAft>
                <a:spcPts val="0"/>
              </a:spcAft>
              <a:buNone/>
            </a:pPr>
            <a:r>
              <a:rPr b="1" lang="en-US" sz="3200">
                <a:solidFill>
                  <a:schemeClr val="dk1"/>
                </a:solidFill>
                <a:latin typeface="Calibri"/>
                <a:ea typeface="Calibri"/>
                <a:cs typeface="Calibri"/>
                <a:sym typeface="Calibri"/>
              </a:rPr>
              <a:t>=J2+K2+L2</a:t>
            </a:r>
            <a:endParaRPr/>
          </a:p>
          <a:p>
            <a:pPr indent="0" lvl="0" marL="0" marR="0" rtl="0" algn="l">
              <a:spcBef>
                <a:spcPts val="0"/>
              </a:spcBef>
              <a:spcAft>
                <a:spcPts val="0"/>
              </a:spcAft>
              <a:buNone/>
            </a:pPr>
            <a:r>
              <a:rPr b="1" lang="en-US" sz="3200">
                <a:solidFill>
                  <a:schemeClr val="dk1"/>
                </a:solidFill>
                <a:latin typeface="Calibri"/>
                <a:ea typeface="Calibri"/>
                <a:cs typeface="Calibri"/>
                <a:sym typeface="Calibri"/>
              </a:rPr>
              <a:t>=F2-(G2+H2+I2)</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