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62" r:id="rId5"/>
    <p:sldId id="293" r:id="rId6"/>
    <p:sldId id="259" r:id="rId7"/>
    <p:sldId id="297" r:id="rId8"/>
    <p:sldId id="290" r:id="rId9"/>
    <p:sldId id="276" r:id="rId10"/>
    <p:sldId id="295" r:id="rId11"/>
    <p:sldId id="296" r:id="rId12"/>
    <p:sldId id="301" r:id="rId13"/>
    <p:sldId id="302" r:id="rId14"/>
    <p:sldId id="303" r:id="rId15"/>
    <p:sldId id="304" r:id="rId16"/>
    <p:sldId id="305" r:id="rId17"/>
    <p:sldId id="298" r:id="rId18"/>
    <p:sldId id="300" r:id="rId19"/>
    <p:sldId id="310" r:id="rId20"/>
    <p:sldId id="311" r:id="rId21"/>
    <p:sldId id="309" r:id="rId22"/>
    <p:sldId id="313" r:id="rId23"/>
    <p:sldId id="315" r:id="rId24"/>
    <p:sldId id="312" r:id="rId25"/>
    <p:sldId id="316" r:id="rId26"/>
    <p:sldId id="317" r:id="rId27"/>
    <p:sldId id="318" r:id="rId28"/>
    <p:sldId id="314" r:id="rId29"/>
    <p:sldId id="320" r:id="rId30"/>
    <p:sldId id="319" r:id="rId31"/>
    <p:sldId id="322" r:id="rId32"/>
    <p:sldId id="321" r:id="rId33"/>
    <p:sldId id="329" r:id="rId34"/>
    <p:sldId id="294" r:id="rId35"/>
    <p:sldId id="323" r:id="rId36"/>
    <p:sldId id="325" r:id="rId37"/>
    <p:sldId id="326" r:id="rId38"/>
    <p:sldId id="324" r:id="rId39"/>
    <p:sldId id="330" r:id="rId40"/>
    <p:sldId id="328" r:id="rId41"/>
    <p:sldId id="260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3812950-5ED4-4594-90B8-3B22EE6508F9}">
          <p14:sldIdLst>
            <p14:sldId id="256"/>
            <p14:sldId id="257"/>
            <p14:sldId id="258"/>
            <p14:sldId id="262"/>
            <p14:sldId id="293"/>
            <p14:sldId id="259"/>
            <p14:sldId id="297"/>
            <p14:sldId id="290"/>
            <p14:sldId id="276"/>
            <p14:sldId id="295"/>
            <p14:sldId id="296"/>
            <p14:sldId id="301"/>
            <p14:sldId id="302"/>
            <p14:sldId id="303"/>
            <p14:sldId id="304"/>
            <p14:sldId id="305"/>
            <p14:sldId id="298"/>
            <p14:sldId id="300"/>
            <p14:sldId id="310"/>
            <p14:sldId id="311"/>
            <p14:sldId id="309"/>
            <p14:sldId id="313"/>
            <p14:sldId id="315"/>
            <p14:sldId id="312"/>
            <p14:sldId id="316"/>
            <p14:sldId id="317"/>
            <p14:sldId id="318"/>
            <p14:sldId id="314"/>
            <p14:sldId id="320"/>
            <p14:sldId id="319"/>
            <p14:sldId id="322"/>
            <p14:sldId id="321"/>
            <p14:sldId id="329"/>
            <p14:sldId id="294"/>
            <p14:sldId id="323"/>
            <p14:sldId id="325"/>
            <p14:sldId id="326"/>
            <p14:sldId id="324"/>
            <p14:sldId id="330"/>
            <p14:sldId id="32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8CB3"/>
    <a:srgbClr val="44464B"/>
    <a:srgbClr val="42AFBE"/>
    <a:srgbClr val="70C3CE"/>
    <a:srgbClr val="4BAD16"/>
    <a:srgbClr val="FADA2F"/>
    <a:srgbClr val="F9ED07"/>
    <a:srgbClr val="6388A8"/>
    <a:srgbClr val="1EB0BD"/>
    <a:srgbClr val="916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0599" autoAdjust="0"/>
  </p:normalViewPr>
  <p:slideViewPr>
    <p:cSldViewPr>
      <p:cViewPr varScale="1">
        <p:scale>
          <a:sx n="60" d="100"/>
          <a:sy n="60" d="100"/>
        </p:scale>
        <p:origin x="1432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6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ECE1B-7726-44AB-B68E-C11CE166C321}" type="datetimeFigureOut">
              <a:rPr lang="ko-KR" altLang="en-US" smtClean="0"/>
              <a:pPr/>
              <a:t>2021-10-17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ECAE5-0202-457F-B7B5-C12BC9B75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E0B50-12A7-4706-9B6D-E5E8A50018B8}" type="datetimeFigureOut">
              <a:rPr lang="ko-KR" altLang="en-US" smtClean="0"/>
              <a:pPr/>
              <a:t>2021-10-17</a:t>
            </a:fld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6DB7-65CD-4CC6-B354-EFC016D177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프로젝트별 조직이라고 가정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50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CorpCollector</a:t>
            </a:r>
            <a:r>
              <a:rPr lang="en-US" altLang="ko-KR" baseline="0" dirty="0"/>
              <a:t> </a:t>
            </a:r>
            <a:r>
              <a:rPr lang="ko-KR" altLang="en-US" baseline="0" dirty="0"/>
              <a:t>프로젝트 설명 </a:t>
            </a:r>
            <a:r>
              <a:rPr lang="en-US" altLang="ko-KR" baseline="0" dirty="0"/>
              <a:t>- </a:t>
            </a:r>
            <a:r>
              <a:rPr lang="ko-KR" altLang="en-US" dirty="0"/>
              <a:t>빅데이터를 활용한 소비자 측면의 착한 기업</a:t>
            </a:r>
            <a:r>
              <a:rPr lang="en-US" altLang="ko-KR" dirty="0"/>
              <a:t>(</a:t>
            </a:r>
            <a:r>
              <a:rPr lang="ko-KR" altLang="en-US" dirty="0"/>
              <a:t>환경 보호</a:t>
            </a:r>
            <a:r>
              <a:rPr lang="en-US" altLang="ko-KR" dirty="0"/>
              <a:t>, </a:t>
            </a:r>
            <a:r>
              <a:rPr lang="ko-KR" altLang="en-US" dirty="0"/>
              <a:t>노동자 복지 등</a:t>
            </a:r>
            <a:r>
              <a:rPr lang="en-US" altLang="ko-KR" dirty="0"/>
              <a:t>) </a:t>
            </a:r>
            <a:r>
              <a:rPr lang="ko-KR" altLang="en-US" dirty="0"/>
              <a:t>정보를 제공하는 웹 사이트 제작</a:t>
            </a:r>
            <a:endParaRPr lang="en-US" altLang="ko-KR" dirty="0"/>
          </a:p>
          <a:p>
            <a:r>
              <a:rPr lang="ko-KR" altLang="en-US" dirty="0"/>
              <a:t>여기서 착한 기업</a:t>
            </a:r>
            <a:r>
              <a:rPr lang="en-US" altLang="ko-KR" dirty="0"/>
              <a:t>, </a:t>
            </a:r>
            <a:r>
              <a:rPr lang="ko-KR" altLang="en-US" dirty="0"/>
              <a:t>선한 기업의 예시를 몇 가지 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06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CorpCollector</a:t>
            </a:r>
            <a:r>
              <a:rPr lang="en-US" altLang="ko-KR" baseline="0" dirty="0"/>
              <a:t> </a:t>
            </a:r>
            <a:r>
              <a:rPr lang="ko-KR" altLang="en-US" baseline="0" dirty="0"/>
              <a:t>프로젝트 설명 </a:t>
            </a:r>
            <a:r>
              <a:rPr lang="en-US" altLang="ko-KR" baseline="0" dirty="0"/>
              <a:t>- </a:t>
            </a:r>
            <a:r>
              <a:rPr lang="ko-KR" altLang="en-US" dirty="0"/>
              <a:t>빅데이터를 활용한 소비자 측면의 착한 기업</a:t>
            </a:r>
            <a:r>
              <a:rPr lang="en-US" altLang="ko-KR" dirty="0"/>
              <a:t>(</a:t>
            </a:r>
            <a:r>
              <a:rPr lang="ko-KR" altLang="en-US" dirty="0"/>
              <a:t>환경 보호</a:t>
            </a:r>
            <a:r>
              <a:rPr lang="en-US" altLang="ko-KR" dirty="0"/>
              <a:t>, </a:t>
            </a:r>
            <a:r>
              <a:rPr lang="ko-KR" altLang="en-US" dirty="0"/>
              <a:t>노동자 복지 등</a:t>
            </a:r>
            <a:r>
              <a:rPr lang="en-US" altLang="ko-KR" dirty="0"/>
              <a:t>) </a:t>
            </a:r>
            <a:r>
              <a:rPr lang="ko-KR" altLang="en-US" dirty="0"/>
              <a:t>정보를 제공하는 웹 사이트 제작</a:t>
            </a:r>
            <a:endParaRPr lang="en-US" altLang="ko-KR" dirty="0"/>
          </a:p>
          <a:p>
            <a:r>
              <a:rPr lang="ko-KR" altLang="en-US" dirty="0"/>
              <a:t>여기서 착한 기업</a:t>
            </a:r>
            <a:r>
              <a:rPr lang="en-US" altLang="ko-KR" dirty="0"/>
              <a:t>, </a:t>
            </a:r>
            <a:r>
              <a:rPr lang="ko-KR" altLang="en-US" dirty="0"/>
              <a:t>선한 기업의 예시를 몇 가지 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707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Rapid-application development ( RAD ) </a:t>
            </a:r>
            <a:r>
              <a:rPr lang="ko-KR" altLang="en-US" dirty="0"/>
              <a:t>방법론을 기반으로 계획을 구성했다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다만 </a:t>
            </a:r>
            <a:r>
              <a:rPr lang="ko-KR" altLang="en-US" dirty="0" err="1"/>
              <a:t>백엔드</a:t>
            </a:r>
            <a:r>
              <a:rPr lang="ko-KR" altLang="en-US" dirty="0"/>
              <a:t> 개발 언어로 </a:t>
            </a:r>
            <a:r>
              <a:rPr lang="en-US" altLang="ko-KR" dirty="0"/>
              <a:t>JSP</a:t>
            </a:r>
            <a:r>
              <a:rPr lang="ko-KR" altLang="en-US" dirty="0"/>
              <a:t>를 채택했는데</a:t>
            </a:r>
            <a:r>
              <a:rPr lang="en-US" altLang="ko-KR" dirty="0"/>
              <a:t>, </a:t>
            </a:r>
            <a:r>
              <a:rPr lang="ko-KR" altLang="en-US" dirty="0"/>
              <a:t>그래서 프로토타입 자체는 </a:t>
            </a:r>
            <a:r>
              <a:rPr lang="en-US" altLang="ko-KR" dirty="0"/>
              <a:t>HTML</a:t>
            </a:r>
            <a:r>
              <a:rPr lang="ko-KR" altLang="en-US" dirty="0"/>
              <a:t>을 기반으로 한 </a:t>
            </a:r>
            <a:r>
              <a:rPr lang="ko-KR" altLang="en-US" dirty="0" err="1"/>
              <a:t>프론트엔드</a:t>
            </a:r>
            <a:r>
              <a:rPr lang="ko-KR" altLang="en-US" dirty="0"/>
              <a:t> 작업으로 대체했다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실제로도 세세한 </a:t>
            </a:r>
            <a:r>
              <a:rPr lang="en-US" altLang="ko-KR" dirty="0"/>
              <a:t>CSS</a:t>
            </a:r>
            <a:r>
              <a:rPr lang="ko-KR" altLang="en-US" dirty="0"/>
              <a:t>효과보다는 전체적인 틀부터 먼저 제작했다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25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메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메인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pic>
        <p:nvPicPr>
          <p:cNvPr id="12" name="그림 11" descr="메인_라인b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pic>
        <p:nvPicPr>
          <p:cNvPr id="15" name="그림 14" descr="메인_상단이미지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48762" y="0"/>
            <a:ext cx="4295238" cy="596190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48164" y="2275732"/>
            <a:ext cx="5838348" cy="1939086"/>
          </a:xfrm>
          <a:ln w="952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5400" b="1" kern="1200" cap="none" spc="0" baseline="0" dirty="0">
                <a:ln>
                  <a:noFill/>
                </a:ln>
                <a:solidFill>
                  <a:srgbClr val="44464B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7646" y="4176718"/>
            <a:ext cx="4536504" cy="504056"/>
          </a:xfrm>
        </p:spPr>
        <p:txBody>
          <a:bodyPr>
            <a:normAutofit/>
          </a:bodyPr>
          <a:lstStyle>
            <a:lvl1pPr marL="0" indent="0" algn="l">
              <a:buNone/>
              <a:defRPr sz="1000" b="0" cap="none" spc="0">
                <a:ln>
                  <a:noFill/>
                </a:ln>
                <a:solidFill>
                  <a:srgbClr val="44464B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16" name="그림 15" descr="메인_하단이미지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5153238"/>
            <a:ext cx="2238095" cy="1704762"/>
          </a:xfrm>
          <a:prstGeom prst="rect">
            <a:avLst/>
          </a:prstGeom>
        </p:spPr>
      </p:pic>
      <p:pic>
        <p:nvPicPr>
          <p:cNvPr id="19" name="그림 18" descr="메인_라인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1" y="0"/>
            <a:ext cx="9142858" cy="95238"/>
          </a:xfrm>
          <a:prstGeom prst="rect">
            <a:avLst/>
          </a:prstGeom>
        </p:spPr>
      </p:pic>
      <p:pic>
        <p:nvPicPr>
          <p:cNvPr id="21" name="그림 20" descr="메인_라인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1" y="6762762"/>
            <a:ext cx="9142858" cy="9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메인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"/>
            <a:ext cx="9142858" cy="6857143"/>
          </a:xfrm>
          <a:prstGeom prst="rect">
            <a:avLst/>
          </a:prstGeom>
        </p:spPr>
      </p:pic>
      <p:pic>
        <p:nvPicPr>
          <p:cNvPr id="10" name="그림 9" descr="목차_b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pic>
        <p:nvPicPr>
          <p:cNvPr id="11" name="그림 10" descr="목차_상단이미지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933333" cy="25428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0"/>
            <a:ext cx="6408712" cy="1143000"/>
          </a:xfrm>
          <a:ln w="952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000" b="1" kern="1200" cap="none" spc="0" dirty="0">
                <a:ln>
                  <a:noFill/>
                </a:ln>
                <a:solidFill>
                  <a:srgbClr val="44464B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2" name="그림 11" descr="목차_하단이미지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534476" y="3991333"/>
            <a:ext cx="2609524" cy="2866667"/>
          </a:xfrm>
          <a:prstGeom prst="rect">
            <a:avLst/>
          </a:prstGeom>
        </p:spPr>
      </p:pic>
      <p:pic>
        <p:nvPicPr>
          <p:cNvPr id="13" name="그림 12" descr="메인_라인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1" y="0"/>
            <a:ext cx="9142858" cy="95238"/>
          </a:xfrm>
          <a:prstGeom prst="rect">
            <a:avLst/>
          </a:prstGeom>
        </p:spPr>
      </p:pic>
      <p:pic>
        <p:nvPicPr>
          <p:cNvPr id="19" name="그림 18" descr="메인_라인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1" y="6762762"/>
            <a:ext cx="9142858" cy="9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메인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2858" cy="6857143"/>
          </a:xfrm>
          <a:prstGeom prst="rect">
            <a:avLst/>
          </a:prstGeom>
        </p:spPr>
      </p:pic>
      <p:pic>
        <p:nvPicPr>
          <p:cNvPr id="12" name="그림 11" descr="간지_b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pic>
        <p:nvPicPr>
          <p:cNvPr id="15" name="그림 14" descr="간지_상단이미지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2590476" cy="34571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222" y="2458621"/>
            <a:ext cx="5770984" cy="1143000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800" b="1" kern="1200" cap="none" spc="0" dirty="0">
                <a:ln>
                  <a:noFill/>
                </a:ln>
                <a:solidFill>
                  <a:srgbClr val="44464B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2313490" y="3639324"/>
            <a:ext cx="4032448" cy="504056"/>
          </a:xfrm>
        </p:spPr>
        <p:txBody>
          <a:bodyPr>
            <a:normAutofit/>
          </a:bodyPr>
          <a:lstStyle>
            <a:lvl1pPr marL="0" indent="0" algn="ctr">
              <a:buNone/>
              <a:defRPr sz="1000" b="0" cap="none" spc="0">
                <a:ln>
                  <a:noFill/>
                </a:ln>
                <a:solidFill>
                  <a:srgbClr val="44464B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16" name="그림 15" descr="간지_하단이미지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848762" y="2562762"/>
            <a:ext cx="4295238" cy="4295238"/>
          </a:xfrm>
          <a:prstGeom prst="rect">
            <a:avLst/>
          </a:prstGeom>
        </p:spPr>
      </p:pic>
      <p:pic>
        <p:nvPicPr>
          <p:cNvPr id="19" name="그림 18" descr="메인_라인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1" y="0"/>
            <a:ext cx="9142858" cy="95238"/>
          </a:xfrm>
          <a:prstGeom prst="rect">
            <a:avLst/>
          </a:prstGeom>
        </p:spPr>
      </p:pic>
      <p:pic>
        <p:nvPicPr>
          <p:cNvPr id="20" name="그림 19" descr="메인_라인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1" y="6762762"/>
            <a:ext cx="9142858" cy="9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메인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pic>
        <p:nvPicPr>
          <p:cNvPr id="12" name="그림 11" descr="속지_상단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2" y="0"/>
            <a:ext cx="9142858" cy="9523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4231"/>
            <a:ext cx="5904656" cy="922114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600" b="1" kern="1200" cap="none" spc="0" dirty="0">
                <a:ln>
                  <a:noFill/>
                </a:ln>
                <a:solidFill>
                  <a:srgbClr val="44464B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1268760"/>
            <a:ext cx="7488832" cy="45259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3" name="그림 12" descr="메인_라인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1" y="6762762"/>
            <a:ext cx="9142858" cy="9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메인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pic>
        <p:nvPicPr>
          <p:cNvPr id="9" name="그림 8" descr="속지_상단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2858" cy="952381"/>
          </a:xfrm>
          <a:prstGeom prst="rect">
            <a:avLst/>
          </a:prstGeom>
        </p:spPr>
      </p:pic>
      <p:pic>
        <p:nvPicPr>
          <p:cNvPr id="11" name="그림 10" descr="메인_라인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1" y="6762762"/>
            <a:ext cx="9142858" cy="95238"/>
          </a:xfrm>
          <a:prstGeom prst="rect">
            <a:avLst/>
          </a:prstGeom>
        </p:spPr>
      </p:pic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395536" y="34231"/>
            <a:ext cx="5904656" cy="922114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600" b="0" kern="1200" cap="none" spc="0" dirty="0">
                <a:ln>
                  <a:noFill/>
                </a:ln>
                <a:solidFill>
                  <a:srgbClr val="44464B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001D7-0EF8-42A4-B6F4-C2BD2ECC42D7}" type="datetimeFigureOut">
              <a:rPr lang="ko-KR" altLang="en-US" smtClean="0"/>
              <a:pPr/>
              <a:t>2021-10-17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3759-B688-484D-9832-F00424944A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0" r:id="rId4"/>
    <p:sldLayoutId id="2147483656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bplanet.co.kr/contents/news-99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500034" y="2143116"/>
            <a:ext cx="5460068" cy="208994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err="1"/>
              <a:t>CorpCollector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529697" y="3834588"/>
            <a:ext cx="6480720" cy="1023172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201801628_</a:t>
            </a:r>
            <a:r>
              <a:rPr lang="ko-KR" altLang="en-US" sz="16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오혜진</a:t>
            </a:r>
          </a:p>
          <a:p>
            <a:r>
              <a:rPr lang="en-US" altLang="ko-KR" sz="16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201801825_</a:t>
            </a:r>
            <a:r>
              <a:rPr lang="ko-KR" altLang="en-US" sz="1600" dirty="0" err="1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천세륜</a:t>
            </a:r>
            <a:endParaRPr lang="ko-KR" altLang="en-US" sz="16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r>
              <a:rPr lang="en-US" altLang="ko-KR" sz="16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201801825_</a:t>
            </a:r>
            <a:r>
              <a:rPr lang="ko-KR" altLang="en-US" sz="1600" dirty="0" err="1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오규진</a:t>
            </a:r>
            <a:endParaRPr lang="ko-KR" altLang="en-US" sz="16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endParaRPr lang="ko-KR" altLang="en-US" sz="900" dirty="0">
              <a:latin typeface="Arial" pitchFamily="34" charset="0"/>
              <a:cs typeface="Arial" pitchFamily="34" charset="0"/>
            </a:endParaRPr>
          </a:p>
          <a:p>
            <a:endParaRPr lang="ko-KR" altLang="en-US" sz="900" dirty="0">
              <a:latin typeface="Arial" pitchFamily="34" charset="0"/>
              <a:cs typeface="Arial" pitchFamily="34" charset="0"/>
            </a:endParaRPr>
          </a:p>
          <a:p>
            <a:endParaRPr lang="ko-KR" alt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322" y="1909752"/>
            <a:ext cx="37818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TEAM </a:t>
            </a:r>
            <a:r>
              <a:rPr lang="ko-KR" altLang="en-US" sz="3000" b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그릴그린</a:t>
            </a:r>
            <a:r>
              <a:rPr lang="en-US" altLang="ko-KR" sz="3000" b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endParaRPr lang="ko-KR" altLang="en-US" sz="3000" b="1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56812" y="2786058"/>
            <a:ext cx="6336704" cy="720080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03.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산출물 공개</a:t>
            </a:r>
          </a:p>
        </p:txBody>
      </p:sp>
      <p:sp>
        <p:nvSpPr>
          <p:cNvPr id="5" name="부제목 6"/>
          <p:cNvSpPr>
            <a:spLocks noGrp="1"/>
          </p:cNvSpPr>
          <p:nvPr>
            <p:ph type="subTitle" idx="1"/>
          </p:nvPr>
        </p:nvSpPr>
        <p:spPr>
          <a:xfrm>
            <a:off x="1020808" y="3381172"/>
            <a:ext cx="6408712" cy="2136060"/>
          </a:xfrm>
        </p:spPr>
        <p:txBody>
          <a:bodyPr>
            <a:normAutofit/>
          </a:bodyPr>
          <a:lstStyle/>
          <a:p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퍼트 차트</a:t>
            </a:r>
            <a:r>
              <a:rPr lang="en-US" altLang="ko-KR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/</a:t>
            </a:r>
            <a:r>
              <a:rPr lang="ko-KR" altLang="en-US" sz="1200" dirty="0" err="1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간트</a:t>
            </a:r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 차트</a:t>
            </a:r>
            <a:endParaRPr lang="en-US" altLang="ko-KR" sz="1200" dirty="0"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 err="1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사이트맵</a:t>
            </a:r>
            <a:r>
              <a:rPr lang="en-US" altLang="ko-KR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/</a:t>
            </a:r>
            <a:r>
              <a:rPr lang="ko-KR" altLang="en-US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기능</a:t>
            </a:r>
            <a:r>
              <a:rPr lang="en-US" altLang="ko-KR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(</a:t>
            </a:r>
            <a:r>
              <a:rPr lang="ko-KR" altLang="en-US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요구사항</a:t>
            </a:r>
            <a:r>
              <a:rPr lang="en-US" altLang="ko-KR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) </a:t>
            </a:r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정리</a:t>
            </a:r>
            <a:endParaRPr lang="en-US" altLang="ko-KR" sz="1200" dirty="0"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비용 산정</a:t>
            </a:r>
            <a:endParaRPr lang="en-US" altLang="ko-KR" sz="1200" dirty="0">
              <a:effectLst/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리스크 도출</a:t>
            </a:r>
            <a:endParaRPr lang="en-US" altLang="ko-KR" sz="1200" dirty="0">
              <a:effectLst/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화면 구성 설계서</a:t>
            </a:r>
            <a:endParaRPr lang="en-US" altLang="ko-KR" sz="1200" dirty="0"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프로세스별 플로우 차트</a:t>
            </a:r>
            <a:endParaRPr lang="en-US" altLang="ko-KR" sz="1200" dirty="0">
              <a:effectLst/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데이터베이스 설계서</a:t>
            </a:r>
            <a:endParaRPr lang="ko-KR" altLang="en-US" sz="1200" dirty="0">
              <a:effectLst/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7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17649" y="5830665"/>
            <a:ext cx="189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전체 퍼트 차트</a:t>
            </a:r>
            <a:endParaRPr lang="ko-KR" altLang="ko-KR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퍼트 차트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3A66BCC-DBA2-4BC8-AB13-4F4865CEE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24" y="1268413"/>
            <a:ext cx="6779553" cy="4525962"/>
          </a:xfrm>
        </p:spPr>
      </p:pic>
    </p:spTree>
    <p:extLst>
      <p:ext uri="{BB962C8B-B14F-4D97-AF65-F5344CB8AC3E}">
        <p14:creationId xmlns:p14="http://schemas.microsoft.com/office/powerpoint/2010/main" val="3502686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61222" y="5830665"/>
            <a:ext cx="320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1~3</a:t>
            </a:r>
            <a:r>
              <a:rPr lang="ko-KR" altLang="en-US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차 주기 상세 퍼트 차트</a:t>
            </a:r>
            <a:endParaRPr lang="ko-KR" altLang="ko-KR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퍼트 차트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5FA20D6-A605-4ADE-BF73-7FE7BF2AE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1406088"/>
            <a:ext cx="7489825" cy="4250612"/>
          </a:xfrm>
        </p:spPr>
      </p:pic>
    </p:spTree>
    <p:extLst>
      <p:ext uri="{BB962C8B-B14F-4D97-AF65-F5344CB8AC3E}">
        <p14:creationId xmlns:p14="http://schemas.microsoft.com/office/powerpoint/2010/main" val="211797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193" y="5830665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4</a:t>
            </a:r>
            <a:r>
              <a:rPr lang="ko-KR" altLang="en-US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차 주기 상세 퍼트 차트</a:t>
            </a:r>
            <a:endParaRPr lang="ko-KR" altLang="ko-KR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퍼트 차트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617BB43-8C8E-4CC2-9945-7A1DFBFE5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38" y="1268413"/>
            <a:ext cx="6099724" cy="4525962"/>
          </a:xfrm>
        </p:spPr>
      </p:pic>
    </p:spTree>
    <p:extLst>
      <p:ext uri="{BB962C8B-B14F-4D97-AF65-F5344CB8AC3E}">
        <p14:creationId xmlns:p14="http://schemas.microsoft.com/office/powerpoint/2010/main" val="2698846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30689" y="544522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▲ </a:t>
            </a:r>
            <a:r>
              <a:rPr lang="ko-KR" altLang="en-US" b="1" i="1" dirty="0" err="1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간트</a:t>
            </a:r>
            <a:r>
              <a:rPr lang="ko-KR" altLang="en-US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 차트</a:t>
            </a:r>
            <a:r>
              <a:rPr lang="en-US" altLang="ko-KR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간략</a:t>
            </a:r>
            <a:r>
              <a:rPr lang="en-US" altLang="ko-KR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ko-KR" dirty="0">
              <a:solidFill>
                <a:srgbClr val="168CB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52E7B3E-69FB-4A51-832C-AD1FAC2BF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1863848"/>
            <a:ext cx="7489825" cy="3335092"/>
          </a:xfrm>
        </p:spPr>
      </p:pic>
    </p:spTree>
    <p:extLst>
      <p:ext uri="{BB962C8B-B14F-4D97-AF65-F5344CB8AC3E}">
        <p14:creationId xmlns:p14="http://schemas.microsoft.com/office/powerpoint/2010/main" val="393977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30690" y="592177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▲ </a:t>
            </a:r>
            <a:r>
              <a:rPr lang="ko-KR" altLang="en-US" b="1" i="1" dirty="0" err="1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간트</a:t>
            </a:r>
            <a:r>
              <a:rPr lang="ko-KR" altLang="en-US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 차트</a:t>
            </a:r>
            <a:r>
              <a:rPr lang="en-US" altLang="ko-KR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상세</a:t>
            </a:r>
            <a:r>
              <a:rPr lang="en-US" altLang="ko-KR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ko-KR" dirty="0">
              <a:solidFill>
                <a:srgbClr val="168CB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987484F-2DC9-484C-BD60-9C72ECEB6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" y="1268413"/>
            <a:ext cx="6931090" cy="4525962"/>
          </a:xfrm>
        </p:spPr>
      </p:pic>
    </p:spTree>
    <p:extLst>
      <p:ext uri="{BB962C8B-B14F-4D97-AF65-F5344CB8AC3E}">
        <p14:creationId xmlns:p14="http://schemas.microsoft.com/office/powerpoint/2010/main" val="3001579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7634" y="5921777"/>
            <a:ext cx="192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▲ </a:t>
            </a:r>
            <a:r>
              <a:rPr lang="ko-KR" altLang="en-US" b="1" i="1" dirty="0" err="1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사이트맵</a:t>
            </a:r>
            <a:r>
              <a:rPr lang="ko-KR" altLang="en-US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 구조</a:t>
            </a:r>
            <a:endParaRPr lang="ko-KR" altLang="ko-KR" dirty="0">
              <a:solidFill>
                <a:srgbClr val="168CB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사이트맵</a:t>
            </a:r>
            <a:endParaRPr lang="ko-KR" altLang="en-US" dirty="0"/>
          </a:p>
        </p:txBody>
      </p:sp>
      <p:pic>
        <p:nvPicPr>
          <p:cNvPr id="6" name="내용 개체 틀 5" descr="테이블이(가) 표시된 사진&#10;&#10;자동 생성된 설명">
            <a:extLst>
              <a:ext uri="{FF2B5EF4-FFF2-40B4-BE49-F238E27FC236}">
                <a16:creationId xmlns:a16="http://schemas.microsoft.com/office/drawing/2014/main" id="{85C534AF-8BA2-44EB-9325-D15E54272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75" y="1268413"/>
            <a:ext cx="6159451" cy="4525962"/>
          </a:xfrm>
        </p:spPr>
      </p:pic>
    </p:spTree>
    <p:extLst>
      <p:ext uri="{BB962C8B-B14F-4D97-AF65-F5344CB8AC3E}">
        <p14:creationId xmlns:p14="http://schemas.microsoft.com/office/powerpoint/2010/main" val="186503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평행 사변형 96"/>
          <p:cNvSpPr/>
          <p:nvPr/>
        </p:nvSpPr>
        <p:spPr>
          <a:xfrm flipH="1">
            <a:off x="1663105" y="5157192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평행 사변형 95"/>
          <p:cNvSpPr/>
          <p:nvPr/>
        </p:nvSpPr>
        <p:spPr>
          <a:xfrm flipH="1">
            <a:off x="1312590" y="3861048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평행 사변형 97"/>
          <p:cNvSpPr/>
          <p:nvPr/>
        </p:nvSpPr>
        <p:spPr>
          <a:xfrm flipH="1">
            <a:off x="2089820" y="6445002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평행 사변형 94"/>
          <p:cNvSpPr/>
          <p:nvPr/>
        </p:nvSpPr>
        <p:spPr>
          <a:xfrm flipH="1">
            <a:off x="910552" y="2522984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 </a:t>
            </a:r>
            <a:r>
              <a:rPr lang="ko-KR" altLang="en-US" dirty="0"/>
              <a:t>정리</a:t>
            </a:r>
            <a:endParaRPr lang="en-US" altLang="ko-KR" dirty="0"/>
          </a:p>
        </p:txBody>
      </p:sp>
      <p:sp>
        <p:nvSpPr>
          <p:cNvPr id="10" name="자유형 9"/>
          <p:cNvSpPr/>
          <p:nvPr/>
        </p:nvSpPr>
        <p:spPr>
          <a:xfrm flipH="1">
            <a:off x="943026" y="1403446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893417" y="1616031"/>
            <a:ext cx="4968552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기업 찾기</a:t>
            </a:r>
            <a:r>
              <a:rPr kumimoji="1" lang="en-US" altLang="ko-KR" sz="16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기업 리스트 조회 및 검색 기능</a:t>
            </a:r>
            <a:endParaRPr kumimoji="1" lang="ko-KR" altLang="ko-K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74" name="자유형 73"/>
          <p:cNvSpPr/>
          <p:nvPr/>
        </p:nvSpPr>
        <p:spPr>
          <a:xfrm flipH="1">
            <a:off x="1303066" y="2708793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2" name="그룹 74"/>
          <p:cNvGrpSpPr/>
          <p:nvPr/>
        </p:nvGrpSpPr>
        <p:grpSpPr>
          <a:xfrm>
            <a:off x="1259632" y="2682155"/>
            <a:ext cx="929755" cy="841276"/>
            <a:chOff x="467544" y="1187549"/>
            <a:chExt cx="929755" cy="935238"/>
          </a:xfrm>
        </p:grpSpPr>
        <p:sp>
          <p:nvSpPr>
            <p:cNvPr id="76" name="대각선 줄무늬 75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rgbClr val="42AFB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7" name="직각 삼각형 76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rgbClr val="70C3CE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1331640" y="2835374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2</a:t>
            </a:r>
          </a:p>
        </p:txBody>
      </p:sp>
      <p:sp>
        <p:nvSpPr>
          <p:cNvPr id="79" name="Rectangle 15"/>
          <p:cNvSpPr>
            <a:spLocks noChangeArrowheads="1"/>
          </p:cNvSpPr>
          <p:nvPr/>
        </p:nvSpPr>
        <p:spPr bwMode="auto">
          <a:xfrm>
            <a:off x="2483768" y="2799086"/>
            <a:ext cx="4968552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정보나눔</a:t>
            </a:r>
            <a:r>
              <a:rPr kumimoji="1" lang="en-US" altLang="ko-KR" sz="16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기업 관련 공공데이터를 바탕으로 데이터 분석 자료를 첨부</a:t>
            </a:r>
            <a:r>
              <a:rPr kumimoji="1" lang="en-US" altLang="ko-KR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기업 유형에 따른 기업 기사 링크 모음 제공</a:t>
            </a:r>
            <a:endParaRPr kumimoji="1" lang="ko-KR" altLang="ko-K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80" name="자유형 79"/>
          <p:cNvSpPr/>
          <p:nvPr/>
        </p:nvSpPr>
        <p:spPr>
          <a:xfrm flipH="1">
            <a:off x="1663106" y="4013718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3" name="그룹 80"/>
          <p:cNvGrpSpPr/>
          <p:nvPr/>
        </p:nvGrpSpPr>
        <p:grpSpPr>
          <a:xfrm>
            <a:off x="1619672" y="3987080"/>
            <a:ext cx="929755" cy="841276"/>
            <a:chOff x="467544" y="1187549"/>
            <a:chExt cx="929755" cy="935238"/>
          </a:xfrm>
        </p:grpSpPr>
        <p:sp>
          <p:nvSpPr>
            <p:cNvPr id="82" name="대각선 줄무늬 81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3" name="직각 삼각형 82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rgbClr val="168CB3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4" name="Text Box 76"/>
          <p:cNvSpPr txBox="1">
            <a:spLocks noChangeArrowheads="1"/>
          </p:cNvSpPr>
          <p:nvPr/>
        </p:nvSpPr>
        <p:spPr bwMode="auto">
          <a:xfrm>
            <a:off x="1691680" y="4140299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3</a:t>
            </a:r>
          </a:p>
        </p:txBody>
      </p:sp>
      <p:sp>
        <p:nvSpPr>
          <p:cNvPr id="85" name="Rectangle 15"/>
          <p:cNvSpPr>
            <a:spLocks noChangeArrowheads="1"/>
          </p:cNvSpPr>
          <p:nvPr/>
        </p:nvSpPr>
        <p:spPr bwMode="auto">
          <a:xfrm>
            <a:off x="2749728" y="4236221"/>
            <a:ext cx="4968552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커뮤니티</a:t>
            </a:r>
            <a:r>
              <a:rPr kumimoji="1" lang="en-US" altLang="ko-KR" sz="16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공지사항 게시판</a:t>
            </a:r>
            <a:r>
              <a:rPr kumimoji="1" lang="en-US" altLang="ko-KR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kumimoji="1" lang="ko-KR" altLang="en-US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고객후기 게시판 기능</a:t>
            </a:r>
            <a:endParaRPr kumimoji="1" lang="ko-KR" altLang="ko-K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86" name="자유형 85"/>
          <p:cNvSpPr/>
          <p:nvPr/>
        </p:nvSpPr>
        <p:spPr>
          <a:xfrm flipH="1">
            <a:off x="2095154" y="5318643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4" name="그룹 86"/>
          <p:cNvGrpSpPr/>
          <p:nvPr/>
        </p:nvGrpSpPr>
        <p:grpSpPr>
          <a:xfrm>
            <a:off x="2051720" y="5292005"/>
            <a:ext cx="929755" cy="841276"/>
            <a:chOff x="467544" y="1187549"/>
            <a:chExt cx="929755" cy="935238"/>
          </a:xfrm>
        </p:grpSpPr>
        <p:sp>
          <p:nvSpPr>
            <p:cNvPr id="88" name="대각선 줄무늬 87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9" name="직각 삼각형 88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90" name="Text Box 76"/>
          <p:cNvSpPr txBox="1">
            <a:spLocks noChangeArrowheads="1"/>
          </p:cNvSpPr>
          <p:nvPr/>
        </p:nvSpPr>
        <p:spPr bwMode="auto">
          <a:xfrm>
            <a:off x="2123728" y="5445224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4</a:t>
            </a:r>
          </a:p>
        </p:txBody>
      </p:sp>
      <p:sp>
        <p:nvSpPr>
          <p:cNvPr id="91" name="Rectangle 15"/>
          <p:cNvSpPr>
            <a:spLocks noChangeArrowheads="1"/>
          </p:cNvSpPr>
          <p:nvPr/>
        </p:nvSpPr>
        <p:spPr bwMode="auto">
          <a:xfrm>
            <a:off x="3275856" y="5408936"/>
            <a:ext cx="4968552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마이페이지</a:t>
            </a:r>
            <a:r>
              <a:rPr kumimoji="1" lang="en-US" altLang="ko-KR" sz="16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개인정보 관리</a:t>
            </a:r>
            <a:r>
              <a:rPr kumimoji="1" lang="en-US" altLang="ko-KR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kumimoji="1" lang="ko-KR" altLang="en-US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최근 검색 기업과 관심 기업 확인 가능</a:t>
            </a:r>
            <a:r>
              <a:rPr kumimoji="1" lang="en-US" altLang="ko-KR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고객후기 게시판에 남긴 내가 쓴 글 관리 가능</a:t>
            </a:r>
            <a:endParaRPr kumimoji="1" lang="ko-KR" altLang="ko-K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grpSp>
        <p:nvGrpSpPr>
          <p:cNvPr id="5" name="그룹 72"/>
          <p:cNvGrpSpPr/>
          <p:nvPr/>
        </p:nvGrpSpPr>
        <p:grpSpPr>
          <a:xfrm>
            <a:off x="899592" y="1376808"/>
            <a:ext cx="929755" cy="841276"/>
            <a:chOff x="467544" y="1187549"/>
            <a:chExt cx="929755" cy="935238"/>
          </a:xfrm>
        </p:grpSpPr>
        <p:sp>
          <p:nvSpPr>
            <p:cNvPr id="12" name="대각선 줄무늬 11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rgbClr val="FADA2F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14" name="Text Box 76"/>
          <p:cNvSpPr txBox="1">
            <a:spLocks noChangeArrowheads="1"/>
          </p:cNvSpPr>
          <p:nvPr/>
        </p:nvSpPr>
        <p:spPr bwMode="auto">
          <a:xfrm>
            <a:off x="971600" y="1530027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2910598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99592" y="1772816"/>
            <a:ext cx="7488832" cy="40324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6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기능점수</a:t>
            </a:r>
            <a:r>
              <a:rPr lang="en-US" altLang="ko-KR" sz="26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(FP) </a:t>
            </a:r>
            <a:r>
              <a:rPr lang="ko-KR" altLang="en-US" sz="26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방법</a:t>
            </a:r>
            <a:br>
              <a:rPr lang="en-US" altLang="ko-KR" b="1" dirty="0">
                <a:latin typeface="Arial" pitchFamily="34" charset="0"/>
                <a:cs typeface="Arial" pitchFamily="34" charset="0"/>
              </a:rPr>
            </a:b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SW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사업 대가산정 가이드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(2021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년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참고했다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복잡도는 모두 낮음으로 통일한다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내부 논리 파일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(ILF)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화면 또는 보고서 출력을 위한 추출파일은 제외 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&gt;&gt;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공공데이터 및 기업 관련 기사 데이터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최근검색기업 데이터는 제외한다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외부 연계 파일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(ELF),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외부 출력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(EO)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없다고 판단했다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sz="14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95536" y="34231"/>
            <a:ext cx="6624736" cy="922114"/>
          </a:xfrm>
        </p:spPr>
        <p:txBody>
          <a:bodyPr>
            <a:normAutofit/>
          </a:bodyPr>
          <a:lstStyle/>
          <a:p>
            <a:r>
              <a:rPr lang="ko-KR" altLang="en-US" dirty="0"/>
              <a:t>비용 산정</a:t>
            </a:r>
          </a:p>
        </p:txBody>
      </p:sp>
    </p:spTree>
    <p:extLst>
      <p:ext uri="{BB962C8B-B14F-4D97-AF65-F5344CB8AC3E}">
        <p14:creationId xmlns:p14="http://schemas.microsoft.com/office/powerpoint/2010/main" val="187837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95536" y="34231"/>
            <a:ext cx="6624736" cy="922114"/>
          </a:xfrm>
        </p:spPr>
        <p:txBody>
          <a:bodyPr>
            <a:normAutofit/>
          </a:bodyPr>
          <a:lstStyle/>
          <a:p>
            <a:r>
              <a:rPr lang="ko-KR" altLang="en-US" dirty="0"/>
              <a:t>비용 산정</a:t>
            </a:r>
            <a:r>
              <a:rPr lang="en-US" altLang="ko-KR" dirty="0"/>
              <a:t> 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F771BE-051A-43C8-8394-11E46E50CD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993687"/>
              </p:ext>
            </p:extLst>
          </p:nvPr>
        </p:nvGraphicFramePr>
        <p:xfrm>
          <a:off x="399437" y="1124744"/>
          <a:ext cx="2808312" cy="1849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19785">
                  <a:extLst>
                    <a:ext uri="{9D8B030D-6E8A-4147-A177-3AD203B41FA5}">
                      <a16:colId xmlns:a16="http://schemas.microsoft.com/office/drawing/2014/main" val="476612952"/>
                    </a:ext>
                  </a:extLst>
                </a:gridCol>
                <a:gridCol w="888527">
                  <a:extLst>
                    <a:ext uri="{9D8B030D-6E8A-4147-A177-3AD203B41FA5}">
                      <a16:colId xmlns:a16="http://schemas.microsoft.com/office/drawing/2014/main" val="1032423964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내부논리파일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13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데이터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68CB3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7</a:t>
                      </a:r>
                      <a:endParaRPr lang="ko-KR" altLang="en-US" dirty="0">
                        <a:solidFill>
                          <a:srgbClr val="168CB3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19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데이터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89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고객후기 데이터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9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관심기업 데이터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617949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D7EC2DB4-7E63-4904-AEA4-90EDD4CEB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28708"/>
              </p:ext>
            </p:extLst>
          </p:nvPr>
        </p:nvGraphicFramePr>
        <p:xfrm>
          <a:off x="3299676" y="1131471"/>
          <a:ext cx="2686652" cy="4389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15814">
                  <a:extLst>
                    <a:ext uri="{9D8B030D-6E8A-4147-A177-3AD203B41FA5}">
                      <a16:colId xmlns:a16="http://schemas.microsoft.com/office/drawing/2014/main" val="3022956467"/>
                    </a:ext>
                  </a:extLst>
                </a:gridCol>
                <a:gridCol w="870838">
                  <a:extLst>
                    <a:ext uri="{9D8B030D-6E8A-4147-A177-3AD203B41FA5}">
                      <a16:colId xmlns:a16="http://schemas.microsoft.com/office/drawing/2014/main" val="4277509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044517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</a:p>
                  </a:txBody>
                  <a:tcPr anchor="ctr"/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68CB3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168CB3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815509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회원탈퇴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584069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개인정보 수정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90415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등록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68356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수정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96909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삭제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41039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고객후기 등록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088592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고객후기 수정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56871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고객후기 삭제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22703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관심기업 등록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59812"/>
                  </a:ext>
                </a:extLst>
              </a:tr>
              <a:tr h="259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관심기업 삭제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03620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E19D9B59-ED52-411A-B5CD-FB6E67238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18883"/>
              </p:ext>
            </p:extLst>
          </p:nvPr>
        </p:nvGraphicFramePr>
        <p:xfrm>
          <a:off x="6089272" y="1124744"/>
          <a:ext cx="2686652" cy="5577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22213">
                  <a:extLst>
                    <a:ext uri="{9D8B030D-6E8A-4147-A177-3AD203B41FA5}">
                      <a16:colId xmlns:a16="http://schemas.microsoft.com/office/drawing/2014/main" val="3786644495"/>
                    </a:ext>
                  </a:extLst>
                </a:gridCol>
                <a:gridCol w="964439">
                  <a:extLst>
                    <a:ext uri="{9D8B030D-6E8A-4147-A177-3AD203B41FA5}">
                      <a16:colId xmlns:a16="http://schemas.microsoft.com/office/drawing/2014/main" val="1927762334"/>
                    </a:ext>
                  </a:extLst>
                </a:gridCol>
              </a:tblGrid>
              <a:tr h="333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504977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68CB3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168CB3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79489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인증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43102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 리스트 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212781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 기사 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조회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58037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관심기업 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조회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52379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최근 검색 기업 리스트 조회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538283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 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조회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62308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고객후기 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조회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20611"/>
                  </a:ext>
                </a:extLst>
              </a:tr>
              <a:tr h="333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내가 쓴 글 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목록조회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23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85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>
            <a:spLocks noGrp="1"/>
          </p:cNvSpPr>
          <p:nvPr>
            <p:ph type="title"/>
          </p:nvPr>
        </p:nvSpPr>
        <p:spPr>
          <a:xfrm>
            <a:off x="4069178" y="365423"/>
            <a:ext cx="3240360" cy="864096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sz="4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563888" y="1628800"/>
            <a:ext cx="4680520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Rectangle 303"/>
          <p:cNvSpPr txBox="1">
            <a:spLocks noChangeArrowheads="1"/>
          </p:cNvSpPr>
          <p:nvPr/>
        </p:nvSpPr>
        <p:spPr>
          <a:xfrm>
            <a:off x="4139952" y="1765890"/>
            <a:ext cx="3981481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0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Arial" pitchFamily="34" charset="0"/>
              </a:rPr>
              <a:t>팀 구조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210 M고딕 060" panose="02020603020101020101" pitchFamily="18" charset="-127"/>
              <a:ea typeface="210 M고딕 060" panose="02020603020101020101" pitchFamily="18" charset="-127"/>
              <a:cs typeface="Arial" pitchFamily="34" charset="0"/>
            </a:endParaRPr>
          </a:p>
        </p:txBody>
      </p:sp>
      <p:grpSp>
        <p:nvGrpSpPr>
          <p:cNvPr id="76" name="그룹 55"/>
          <p:cNvGrpSpPr/>
          <p:nvPr/>
        </p:nvGrpSpPr>
        <p:grpSpPr>
          <a:xfrm>
            <a:off x="2979347" y="1484784"/>
            <a:ext cx="1335366" cy="1198918"/>
            <a:chOff x="1547664" y="1484784"/>
            <a:chExt cx="1335366" cy="1198918"/>
          </a:xfrm>
        </p:grpSpPr>
        <p:sp>
          <p:nvSpPr>
            <p:cNvPr id="77" name="평행 사변형 76"/>
            <p:cNvSpPr/>
            <p:nvPr/>
          </p:nvSpPr>
          <p:spPr>
            <a:xfrm rot="20466336" flipH="1">
              <a:off x="1695878" y="2126688"/>
              <a:ext cx="1187152" cy="557014"/>
            </a:xfrm>
            <a:prstGeom prst="parallelogram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1547664" y="1484784"/>
              <a:ext cx="1080120" cy="1080120"/>
            </a:xfrm>
            <a:prstGeom prst="ellipse">
              <a:avLst/>
            </a:prstGeom>
            <a:solidFill>
              <a:srgbClr val="FADA2F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1655676" y="1592796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236224" y="1763234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849508" y="2780928"/>
            <a:ext cx="4680520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303"/>
          <p:cNvSpPr txBox="1">
            <a:spLocks noChangeArrowheads="1"/>
          </p:cNvSpPr>
          <p:nvPr/>
        </p:nvSpPr>
        <p:spPr>
          <a:xfrm>
            <a:off x="3425572" y="2918018"/>
            <a:ext cx="3981481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0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Arial" pitchFamily="34" charset="0"/>
              </a:rPr>
              <a:t>프로젝트 설명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210 M고딕 060" panose="02020603020101020101" pitchFamily="18" charset="-127"/>
              <a:ea typeface="210 M고딕 060" panose="02020603020101020101" pitchFamily="18" charset="-127"/>
              <a:cs typeface="Arial" pitchFamily="34" charset="0"/>
            </a:endParaRPr>
          </a:p>
        </p:txBody>
      </p:sp>
      <p:grpSp>
        <p:nvGrpSpPr>
          <p:cNvPr id="83" name="그룹 56"/>
          <p:cNvGrpSpPr/>
          <p:nvPr/>
        </p:nvGrpSpPr>
        <p:grpSpPr>
          <a:xfrm>
            <a:off x="2264967" y="2636912"/>
            <a:ext cx="1335366" cy="1198918"/>
            <a:chOff x="1547664" y="2708920"/>
            <a:chExt cx="1335366" cy="1198918"/>
          </a:xfrm>
        </p:grpSpPr>
        <p:sp>
          <p:nvSpPr>
            <p:cNvPr id="84" name="평행 사변형 83"/>
            <p:cNvSpPr/>
            <p:nvPr/>
          </p:nvSpPr>
          <p:spPr>
            <a:xfrm rot="20466336" flipH="1">
              <a:off x="1695878" y="3350824"/>
              <a:ext cx="1187152" cy="557014"/>
            </a:xfrm>
            <a:prstGeom prst="parallelogram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1547664" y="2708920"/>
              <a:ext cx="1080120" cy="1080120"/>
            </a:xfrm>
            <a:prstGeom prst="ellipse">
              <a:avLst/>
            </a:prstGeom>
            <a:solidFill>
              <a:srgbClr val="70C3CE"/>
            </a:solidFill>
            <a:ln w="28575">
              <a:solidFill>
                <a:srgbClr val="42AF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1655676" y="2816932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521844" y="2915362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2135128" y="3933056"/>
            <a:ext cx="4680520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Rectangle 303"/>
          <p:cNvSpPr txBox="1">
            <a:spLocks noChangeArrowheads="1"/>
          </p:cNvSpPr>
          <p:nvPr/>
        </p:nvSpPr>
        <p:spPr>
          <a:xfrm>
            <a:off x="2711192" y="4070146"/>
            <a:ext cx="3981481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Arial" pitchFamily="34" charset="0"/>
              </a:rPr>
              <a:t>산출물 소개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210 M고딕 060" panose="02020603020101020101" pitchFamily="18" charset="-127"/>
              <a:ea typeface="210 M고딕 060" panose="02020603020101020101" pitchFamily="18" charset="-127"/>
              <a:cs typeface="Arial" pitchFamily="34" charset="0"/>
            </a:endParaRPr>
          </a:p>
        </p:txBody>
      </p:sp>
      <p:grpSp>
        <p:nvGrpSpPr>
          <p:cNvPr id="90" name="그룹 73"/>
          <p:cNvGrpSpPr/>
          <p:nvPr/>
        </p:nvGrpSpPr>
        <p:grpSpPr>
          <a:xfrm>
            <a:off x="1550587" y="3789040"/>
            <a:ext cx="1335366" cy="1198918"/>
            <a:chOff x="1547664" y="3977233"/>
            <a:chExt cx="1335366" cy="1198918"/>
          </a:xfrm>
        </p:grpSpPr>
        <p:sp>
          <p:nvSpPr>
            <p:cNvPr id="91" name="평행 사변형 90"/>
            <p:cNvSpPr/>
            <p:nvPr/>
          </p:nvSpPr>
          <p:spPr>
            <a:xfrm rot="20466336" flipH="1">
              <a:off x="1695878" y="4619137"/>
              <a:ext cx="1187152" cy="557014"/>
            </a:xfrm>
            <a:prstGeom prst="parallelogram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1547664" y="3977233"/>
              <a:ext cx="1080120" cy="1080120"/>
            </a:xfrm>
            <a:prstGeom prst="ellipse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타원 92"/>
            <p:cNvSpPr/>
            <p:nvPr/>
          </p:nvSpPr>
          <p:spPr>
            <a:xfrm>
              <a:off x="1655676" y="4085245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807464" y="4067490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308913" y="5091352"/>
            <a:ext cx="4680520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ectangle 303"/>
          <p:cNvSpPr txBox="1">
            <a:spLocks noChangeArrowheads="1"/>
          </p:cNvSpPr>
          <p:nvPr/>
        </p:nvSpPr>
        <p:spPr>
          <a:xfrm>
            <a:off x="1884977" y="5228442"/>
            <a:ext cx="3981481" cy="517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0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Arial" pitchFamily="34" charset="0"/>
              </a:rPr>
              <a:t>현재 진행 상황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210 M고딕 060" panose="02020603020101020101" pitchFamily="18" charset="-127"/>
              <a:ea typeface="210 M고딕 060" panose="02020603020101020101" pitchFamily="18" charset="-127"/>
              <a:cs typeface="Arial" pitchFamily="34" charset="0"/>
            </a:endParaRPr>
          </a:p>
        </p:txBody>
      </p:sp>
      <p:grpSp>
        <p:nvGrpSpPr>
          <p:cNvPr id="97" name="그룹 74"/>
          <p:cNvGrpSpPr/>
          <p:nvPr/>
        </p:nvGrpSpPr>
        <p:grpSpPr>
          <a:xfrm>
            <a:off x="724372" y="4947336"/>
            <a:ext cx="1335366" cy="1198918"/>
            <a:chOff x="1547664" y="5189140"/>
            <a:chExt cx="1335366" cy="1198918"/>
          </a:xfrm>
        </p:grpSpPr>
        <p:sp>
          <p:nvSpPr>
            <p:cNvPr id="98" name="평행 사변형 97"/>
            <p:cNvSpPr/>
            <p:nvPr/>
          </p:nvSpPr>
          <p:spPr>
            <a:xfrm rot="20466336" flipH="1">
              <a:off x="1695878" y="5831044"/>
              <a:ext cx="1187152" cy="557014"/>
            </a:xfrm>
            <a:prstGeom prst="parallelogram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547664" y="5189140"/>
              <a:ext cx="1080120" cy="10801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1655676" y="5297152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981249" y="5225786"/>
            <a:ext cx="5854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95536" y="34231"/>
            <a:ext cx="6624736" cy="922114"/>
          </a:xfrm>
        </p:spPr>
        <p:txBody>
          <a:bodyPr>
            <a:normAutofit/>
          </a:bodyPr>
          <a:lstStyle/>
          <a:p>
            <a:r>
              <a:rPr lang="ko-KR" altLang="en-US" dirty="0"/>
              <a:t>비용 산정</a:t>
            </a:r>
            <a:r>
              <a:rPr lang="en-US" altLang="ko-KR" dirty="0"/>
              <a:t> 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6F007CDF-7144-4A7C-93F9-896F9B775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929432"/>
              </p:ext>
            </p:extLst>
          </p:nvPr>
        </p:nvGraphicFramePr>
        <p:xfrm>
          <a:off x="834121" y="2276872"/>
          <a:ext cx="7489824" cy="2595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96608">
                  <a:extLst>
                    <a:ext uri="{9D8B030D-6E8A-4147-A177-3AD203B41FA5}">
                      <a16:colId xmlns:a16="http://schemas.microsoft.com/office/drawing/2014/main" val="1680201051"/>
                    </a:ext>
                  </a:extLst>
                </a:gridCol>
                <a:gridCol w="2496608">
                  <a:extLst>
                    <a:ext uri="{9D8B030D-6E8A-4147-A177-3AD203B41FA5}">
                      <a16:colId xmlns:a16="http://schemas.microsoft.com/office/drawing/2014/main" val="2820843277"/>
                    </a:ext>
                  </a:extLst>
                </a:gridCol>
                <a:gridCol w="2496608">
                  <a:extLst>
                    <a:ext uri="{9D8B030D-6E8A-4147-A177-3AD203B41FA5}">
                      <a16:colId xmlns:a16="http://schemas.microsoft.com/office/drawing/2014/main" val="2656298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낮음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3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내부논리파일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 × 7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20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외부연계파일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78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 × 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03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63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 × 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27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5058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기능점수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68CB3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88</a:t>
                      </a:r>
                      <a:endParaRPr lang="ko-KR" altLang="en-US" dirty="0">
                        <a:solidFill>
                          <a:srgbClr val="168CB3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3317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CF2C4F-3124-4191-BA84-276969C6DCBE}"/>
              </a:ext>
            </a:extLst>
          </p:cNvPr>
          <p:cNvSpPr txBox="1"/>
          <p:nvPr/>
        </p:nvSpPr>
        <p:spPr>
          <a:xfrm>
            <a:off x="834121" y="1638842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 b="1" u="sng" dirty="0" err="1">
                <a:solidFill>
                  <a:prstClr val="black">
                    <a:lumMod val="65000"/>
                    <a:lumOff val="35000"/>
                  </a:prstClr>
                </a:solidFill>
                <a:latin typeface="210 M고딕 070" panose="02020603020101020101" pitchFamily="18" charset="-127"/>
                <a:ea typeface="210 M고딕 070" panose="02020603020101020101" pitchFamily="18" charset="-127"/>
                <a:cs typeface="Arial" pitchFamily="34" charset="0"/>
              </a:rPr>
              <a:t>전통법</a:t>
            </a:r>
            <a:r>
              <a:rPr lang="ko-KR" altLang="en-US" sz="26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210 M고딕 070" panose="02020603020101020101" pitchFamily="18" charset="-127"/>
                <a:ea typeface="210 M고딕 070" panose="02020603020101020101" pitchFamily="18" charset="-127"/>
                <a:cs typeface="Arial" pitchFamily="34" charset="0"/>
              </a:rPr>
              <a:t> 기능점수 산정</a:t>
            </a:r>
            <a:endParaRPr lang="ko-KR" altLang="en-US" dirty="0">
              <a:latin typeface="210 M고딕 070" panose="02020603020101020101" pitchFamily="18" charset="-127"/>
              <a:ea typeface="210 M고딕 07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92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420907" y="1905219"/>
            <a:ext cx="7488832" cy="38164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2021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년 기준 기능점수당 단가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: 553,114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원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보정전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개발원가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= 88 x 553,114 = 48,674,032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원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기능 점수가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500FP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미만이므로 </a:t>
            </a:r>
            <a:r>
              <a:rPr lang="ko-KR" altLang="en-US" sz="1600" dirty="0">
                <a:solidFill>
                  <a:srgbClr val="168CB3"/>
                </a:solidFill>
                <a:latin typeface="210 M고딕 070" panose="02020603020101020101" pitchFamily="18" charset="-127"/>
                <a:ea typeface="210 M고딕 070" panose="02020603020101020101" pitchFamily="18" charset="-127"/>
                <a:cs typeface="Arial" pitchFamily="34" charset="0"/>
              </a:rPr>
              <a:t>규모 보정계수 </a:t>
            </a:r>
            <a:r>
              <a:rPr lang="en-US" altLang="ko-KR" sz="1600" dirty="0">
                <a:solidFill>
                  <a:srgbClr val="168CB3"/>
                </a:solidFill>
                <a:latin typeface="210 M고딕 070" panose="02020603020101020101" pitchFamily="18" charset="-127"/>
                <a:ea typeface="210 M고딕 070" panose="02020603020101020101" pitchFamily="18" charset="-127"/>
                <a:cs typeface="Arial" pitchFamily="34" charset="0"/>
              </a:rPr>
              <a:t>= 1.28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600" dirty="0">
              <a:solidFill>
                <a:srgbClr val="168CB3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그 외 애플리케이션 복잡도 보정계수는 모두 제일 낮은 수준으로 측정</a:t>
            </a:r>
          </a:p>
          <a:p>
            <a:pPr>
              <a:buNone/>
            </a:pPr>
            <a:endParaRPr lang="ko-KR" altLang="en-US" sz="14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95536" y="34231"/>
            <a:ext cx="6408712" cy="922114"/>
          </a:xfrm>
        </p:spPr>
        <p:txBody>
          <a:bodyPr>
            <a:noAutofit/>
          </a:bodyPr>
          <a:lstStyle/>
          <a:p>
            <a:r>
              <a:rPr lang="ko-KR" altLang="en-US" dirty="0"/>
              <a:t>비용 산정 </a:t>
            </a:r>
            <a:r>
              <a:rPr lang="en-US" altLang="ko-KR" dirty="0"/>
              <a:t>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946991FF-AD11-4C9C-AB67-315FE5EE3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023296"/>
              </p:ext>
            </p:extLst>
          </p:nvPr>
        </p:nvGraphicFramePr>
        <p:xfrm>
          <a:off x="1564923" y="4281483"/>
          <a:ext cx="5760640" cy="1849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43196">
                  <a:extLst>
                    <a:ext uri="{9D8B030D-6E8A-4147-A177-3AD203B41FA5}">
                      <a16:colId xmlns:a16="http://schemas.microsoft.com/office/drawing/2014/main" val="4261628241"/>
                    </a:ext>
                  </a:extLst>
                </a:gridCol>
                <a:gridCol w="2713082">
                  <a:extLst>
                    <a:ext uri="{9D8B030D-6E8A-4147-A177-3AD203B41FA5}">
                      <a16:colId xmlns:a16="http://schemas.microsoft.com/office/drawing/2014/main" val="2505202112"/>
                    </a:ext>
                  </a:extLst>
                </a:gridCol>
                <a:gridCol w="904362">
                  <a:extLst>
                    <a:ext uri="{9D8B030D-6E8A-4147-A177-3AD203B41FA5}">
                      <a16:colId xmlns:a16="http://schemas.microsoft.com/office/drawing/2014/main" val="2228934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보정요인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난이도 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연계복잡성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타기관 연계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0.88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7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성능 요구수준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특별한 요구사항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57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운영환경 호환성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05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보안성 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보안 요구사항 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0.97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931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99F11F-951C-421C-BBB3-30725954EB24}"/>
              </a:ext>
            </a:extLst>
          </p:cNvPr>
          <p:cNvSpPr txBox="1"/>
          <p:nvPr/>
        </p:nvSpPr>
        <p:spPr>
          <a:xfrm>
            <a:off x="1420907" y="1136357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210 M고딕 070" panose="02020603020101020101" pitchFamily="18" charset="-127"/>
                <a:ea typeface="210 M고딕 070" panose="02020603020101020101" pitchFamily="18" charset="-127"/>
                <a:cs typeface="Arial" pitchFamily="34" charset="0"/>
              </a:rPr>
              <a:t>보정계수 결정</a:t>
            </a:r>
            <a:endParaRPr lang="ko-KR" altLang="en-US" dirty="0">
              <a:latin typeface="210 M고딕 070" panose="02020603020101020101" pitchFamily="18" charset="-127"/>
              <a:ea typeface="210 M고딕 07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241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95536" y="34231"/>
            <a:ext cx="6624736" cy="922114"/>
          </a:xfrm>
        </p:spPr>
        <p:txBody>
          <a:bodyPr>
            <a:normAutofit/>
          </a:bodyPr>
          <a:lstStyle/>
          <a:p>
            <a:r>
              <a:rPr lang="ko-KR" altLang="en-US" dirty="0"/>
              <a:t>비용 산정</a:t>
            </a:r>
            <a:r>
              <a:rPr lang="en-US" altLang="ko-KR" dirty="0"/>
              <a:t> – </a:t>
            </a:r>
            <a:r>
              <a:rPr lang="ko-KR" altLang="en-US" dirty="0"/>
              <a:t>기능점수</a:t>
            </a:r>
            <a:r>
              <a:rPr lang="en-US" altLang="ko-KR" dirty="0"/>
              <a:t>(FP) </a:t>
            </a:r>
            <a:r>
              <a:rPr lang="ko-KR" altLang="en-US" dirty="0"/>
              <a:t>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CF2C4F-3124-4191-BA84-276969C6DCBE}"/>
              </a:ext>
            </a:extLst>
          </p:cNvPr>
          <p:cNvSpPr txBox="1"/>
          <p:nvPr/>
        </p:nvSpPr>
        <p:spPr>
          <a:xfrm>
            <a:off x="971600" y="1628800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 b="1" u="sng" dirty="0" err="1">
                <a:solidFill>
                  <a:prstClr val="black">
                    <a:lumMod val="65000"/>
                    <a:lumOff val="35000"/>
                  </a:prstClr>
                </a:solidFill>
                <a:latin typeface="210 M고딕 070" panose="02020603020101020101" pitchFamily="18" charset="-127"/>
                <a:ea typeface="210 M고딕 070" panose="02020603020101020101" pitchFamily="18" charset="-127"/>
                <a:cs typeface="Arial" pitchFamily="34" charset="0"/>
              </a:rPr>
              <a:t>보정후</a:t>
            </a:r>
            <a:r>
              <a:rPr lang="ko-KR" altLang="en-US" sz="26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210 M고딕 070" panose="02020603020101020101" pitchFamily="18" charset="-127"/>
                <a:ea typeface="210 M고딕 070" panose="02020603020101020101" pitchFamily="18" charset="-127"/>
                <a:cs typeface="Arial" pitchFamily="34" charset="0"/>
              </a:rPr>
              <a:t> 개발원가</a:t>
            </a:r>
            <a:endParaRPr lang="ko-KR" altLang="en-US" dirty="0">
              <a:latin typeface="210 M고딕 070" panose="02020603020101020101" pitchFamily="18" charset="-127"/>
              <a:ea typeface="210 M고딕 070" panose="02020603020101020101" pitchFamily="18" charset="-127"/>
            </a:endParaRP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B8AAA26B-C74F-40BB-9F7B-D5CFD6E0F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857458"/>
              </p:ext>
            </p:extLst>
          </p:nvPr>
        </p:nvGraphicFramePr>
        <p:xfrm>
          <a:off x="153133" y="2411937"/>
          <a:ext cx="8856984" cy="23248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9882">
                  <a:extLst>
                    <a:ext uri="{9D8B030D-6E8A-4147-A177-3AD203B41FA5}">
                      <a16:colId xmlns:a16="http://schemas.microsoft.com/office/drawing/2014/main" val="2210989824"/>
                    </a:ext>
                  </a:extLst>
                </a:gridCol>
                <a:gridCol w="1265283">
                  <a:extLst>
                    <a:ext uri="{9D8B030D-6E8A-4147-A177-3AD203B41FA5}">
                      <a16:colId xmlns:a16="http://schemas.microsoft.com/office/drawing/2014/main" val="1082810423"/>
                    </a:ext>
                  </a:extLst>
                </a:gridCol>
                <a:gridCol w="948963">
                  <a:extLst>
                    <a:ext uri="{9D8B030D-6E8A-4147-A177-3AD203B41FA5}">
                      <a16:colId xmlns:a16="http://schemas.microsoft.com/office/drawing/2014/main" val="2090779349"/>
                    </a:ext>
                  </a:extLst>
                </a:gridCol>
                <a:gridCol w="1107123">
                  <a:extLst>
                    <a:ext uri="{9D8B030D-6E8A-4147-A177-3AD203B41FA5}">
                      <a16:colId xmlns:a16="http://schemas.microsoft.com/office/drawing/2014/main" val="18719485"/>
                    </a:ext>
                  </a:extLst>
                </a:gridCol>
                <a:gridCol w="948963">
                  <a:extLst>
                    <a:ext uri="{9D8B030D-6E8A-4147-A177-3AD203B41FA5}">
                      <a16:colId xmlns:a16="http://schemas.microsoft.com/office/drawing/2014/main" val="3934533049"/>
                    </a:ext>
                  </a:extLst>
                </a:gridCol>
                <a:gridCol w="1186204">
                  <a:extLst>
                    <a:ext uri="{9D8B030D-6E8A-4147-A177-3AD203B41FA5}">
                      <a16:colId xmlns:a16="http://schemas.microsoft.com/office/drawing/2014/main" val="1299995187"/>
                    </a:ext>
                  </a:extLst>
                </a:gridCol>
                <a:gridCol w="986688">
                  <a:extLst>
                    <a:ext uri="{9D8B030D-6E8A-4147-A177-3AD203B41FA5}">
                      <a16:colId xmlns:a16="http://schemas.microsoft.com/office/drawing/2014/main" val="977735110"/>
                    </a:ext>
                  </a:extLst>
                </a:gridCol>
                <a:gridCol w="1543878">
                  <a:extLst>
                    <a:ext uri="{9D8B030D-6E8A-4147-A177-3AD203B41FA5}">
                      <a16:colId xmlns:a16="http://schemas.microsoft.com/office/drawing/2014/main" val="3229519911"/>
                    </a:ext>
                  </a:extLst>
                </a:gridCol>
              </a:tblGrid>
              <a:tr h="6450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점수당 단가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보정계수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금액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847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규모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연계 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복잡성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 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호환성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보안성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75014"/>
                  </a:ext>
                </a:extLst>
              </a:tr>
              <a:tr h="10396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88 FP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553,114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1.2800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0.88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0.95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0.97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68CB3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47,491,202</a:t>
                      </a:r>
                      <a:br>
                        <a:rPr lang="en-US" altLang="ko-KR" dirty="0">
                          <a:solidFill>
                            <a:srgbClr val="168CB3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</a:br>
                      <a:r>
                        <a:rPr lang="en-US" altLang="ko-KR" dirty="0">
                          <a:solidFill>
                            <a:srgbClr val="168CB3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168CB3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원</a:t>
                      </a:r>
                      <a:r>
                        <a:rPr lang="en-US" altLang="ko-KR" dirty="0">
                          <a:solidFill>
                            <a:srgbClr val="168CB3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  <a:endParaRPr lang="ko-KR" altLang="en-US" dirty="0">
                        <a:solidFill>
                          <a:srgbClr val="168CB3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19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381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442510" y="2492896"/>
            <a:ext cx="7488832" cy="38164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개발 그룹 성숙도가 낮다고 판단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사후 처리 위주 방법 사용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모든 리스크 관리 방법에는 지도교수님의 조언이 포함되어 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>
              <a:buNone/>
            </a:pPr>
            <a:endParaRPr lang="ko-KR" altLang="en-US" sz="1400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95536" y="34231"/>
            <a:ext cx="6408712" cy="922114"/>
          </a:xfrm>
        </p:spPr>
        <p:txBody>
          <a:bodyPr>
            <a:noAutofit/>
          </a:bodyPr>
          <a:lstStyle/>
          <a:p>
            <a:r>
              <a:rPr lang="ko-KR" altLang="en-US" dirty="0"/>
              <a:t>리스크 도출</a:t>
            </a: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946991FF-AD11-4C9C-AB67-315FE5EE3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97426"/>
              </p:ext>
            </p:extLst>
          </p:nvPr>
        </p:nvGraphicFramePr>
        <p:xfrm>
          <a:off x="1490224" y="3800653"/>
          <a:ext cx="6206758" cy="1849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91004">
                  <a:extLst>
                    <a:ext uri="{9D8B030D-6E8A-4147-A177-3AD203B41FA5}">
                      <a16:colId xmlns:a16="http://schemas.microsoft.com/office/drawing/2014/main" val="4261628241"/>
                    </a:ext>
                  </a:extLst>
                </a:gridCol>
                <a:gridCol w="2560288">
                  <a:extLst>
                    <a:ext uri="{9D8B030D-6E8A-4147-A177-3AD203B41FA5}">
                      <a16:colId xmlns:a16="http://schemas.microsoft.com/office/drawing/2014/main" val="2505202112"/>
                    </a:ext>
                  </a:extLst>
                </a:gridCol>
                <a:gridCol w="2855466">
                  <a:extLst>
                    <a:ext uri="{9D8B030D-6E8A-4147-A177-3AD203B41FA5}">
                      <a16:colId xmlns:a16="http://schemas.microsoft.com/office/drawing/2014/main" val="2228934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리스크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리스크 관리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기술적 취약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프로토타이핑 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수정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관리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7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실시간 성능 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시뮬레이션 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조정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57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잘못된 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 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프로토타이핑 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수정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05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지속적 요구사항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변경상한선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931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99F11F-951C-421C-BBB3-30725954EB24}"/>
              </a:ext>
            </a:extLst>
          </p:cNvPr>
          <p:cNvSpPr txBox="1"/>
          <p:nvPr/>
        </p:nvSpPr>
        <p:spPr>
          <a:xfrm>
            <a:off x="1442510" y="1724034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6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210 M고딕 070" panose="02020603020101020101" pitchFamily="18" charset="-127"/>
                <a:ea typeface="210 M고딕 070" panose="02020603020101020101" pitchFamily="18" charset="-127"/>
                <a:cs typeface="Arial" pitchFamily="34" charset="0"/>
              </a:rPr>
              <a:t>리스크 내용 및 관리 방법</a:t>
            </a:r>
            <a:endParaRPr lang="ko-KR" altLang="en-US" dirty="0">
              <a:latin typeface="210 M고딕 070" panose="02020603020101020101" pitchFamily="18" charset="-127"/>
              <a:ea typeface="210 M고딕 07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223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도출</a:t>
            </a: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B2D1BF0E-4F07-4A07-AAFF-9C1BA060481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78544073"/>
              </p:ext>
            </p:extLst>
          </p:nvPr>
        </p:nvGraphicFramePr>
        <p:xfrm>
          <a:off x="1873188" y="1772816"/>
          <a:ext cx="5397624" cy="28904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9604">
                  <a:extLst>
                    <a:ext uri="{9D8B030D-6E8A-4147-A177-3AD203B41FA5}">
                      <a16:colId xmlns:a16="http://schemas.microsoft.com/office/drawing/2014/main" val="2655301425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309784123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2451139482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2490482066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526048670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191010979"/>
                    </a:ext>
                  </a:extLst>
                </a:gridCol>
              </a:tblGrid>
              <a:tr h="456819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기술적 취약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64413"/>
                  </a:ext>
                </a:extLst>
              </a:tr>
              <a:tr h="36550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 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PMhw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PMsw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PChw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PCsw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PD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82289"/>
                  </a:ext>
                </a:extLst>
              </a:tr>
              <a:tr h="3558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68487"/>
                  </a:ext>
                </a:extLst>
              </a:tr>
              <a:tr h="456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56650"/>
                  </a:ext>
                </a:extLst>
              </a:tr>
              <a:tr h="39424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심각성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78080"/>
                  </a:ext>
                </a:extLst>
              </a:tr>
              <a:tr h="394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81459"/>
                  </a:ext>
                </a:extLst>
              </a:tr>
              <a:tr h="456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697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E0A460-34DC-414C-834B-4E629E27FE14}"/>
              </a:ext>
            </a:extLst>
          </p:cNvPr>
          <p:cNvSpPr txBox="1"/>
          <p:nvPr/>
        </p:nvSpPr>
        <p:spPr>
          <a:xfrm>
            <a:off x="1006751" y="5157192"/>
            <a:ext cx="7356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P = (0.3 × 0.2) + (0.3 × 0.4) + (0.1 × 0.1) + (0.3 × 0.2) + (0.1 × 0.1) = 0.26</a:t>
            </a:r>
          </a:p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C = (0.5 × 0.4) + (0.1 × 0.2) + (0.3 × 0.4) = 0.34</a:t>
            </a:r>
          </a:p>
          <a:p>
            <a:pPr algn="ctr"/>
            <a:endParaRPr lang="en-US" altLang="ko-KR" dirty="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Risk = P + C – (P × C) = 0.5116</a:t>
            </a:r>
            <a:endParaRPr lang="ko-KR" altLang="en-US" dirty="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231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도출</a:t>
            </a: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3BBF5D22-FDDF-4369-9F54-CF6D7190866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24873782"/>
              </p:ext>
            </p:extLst>
          </p:nvPr>
        </p:nvGraphicFramePr>
        <p:xfrm>
          <a:off x="1873188" y="1772816"/>
          <a:ext cx="5397624" cy="28904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9604">
                  <a:extLst>
                    <a:ext uri="{9D8B030D-6E8A-4147-A177-3AD203B41FA5}">
                      <a16:colId xmlns:a16="http://schemas.microsoft.com/office/drawing/2014/main" val="2655301425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309784123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2451139482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2490482066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526048670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191010979"/>
                    </a:ext>
                  </a:extLst>
                </a:gridCol>
              </a:tblGrid>
              <a:tr h="456819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실시간 성능 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64413"/>
                  </a:ext>
                </a:extLst>
              </a:tr>
              <a:tr h="36550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 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PMhw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PMsw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PChw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PCsw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PD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82289"/>
                  </a:ext>
                </a:extLst>
              </a:tr>
              <a:tr h="3558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68487"/>
                  </a:ext>
                </a:extLst>
              </a:tr>
              <a:tr h="456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56650"/>
                  </a:ext>
                </a:extLst>
              </a:tr>
              <a:tr h="39424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심각성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78080"/>
                  </a:ext>
                </a:extLst>
              </a:tr>
              <a:tr h="394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81459"/>
                  </a:ext>
                </a:extLst>
              </a:tr>
              <a:tr h="456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6978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1A45E6E-EF42-46D6-A94C-6B2C61106587}"/>
              </a:ext>
            </a:extLst>
          </p:cNvPr>
          <p:cNvSpPr txBox="1"/>
          <p:nvPr/>
        </p:nvSpPr>
        <p:spPr>
          <a:xfrm>
            <a:off x="1006751" y="5157192"/>
            <a:ext cx="7356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P = (0.3 × 0.2) + (0.5 × 0.3) + (0.3 × 0.1) + (0.1 × 0.4) + (0.1 × 0.1) = 0.29</a:t>
            </a:r>
          </a:p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C = (0.3 × 0.3) + (0.1 × 0.4) + (0.1 × 0.3) = 0.16</a:t>
            </a:r>
          </a:p>
          <a:p>
            <a:pPr algn="ctr"/>
            <a:endParaRPr lang="en-US" altLang="ko-KR" dirty="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Risk = P + C – (P × C) = 0.4036</a:t>
            </a:r>
            <a:endParaRPr lang="ko-KR" altLang="en-US" dirty="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034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도출</a:t>
            </a: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3BBF5D22-FDDF-4369-9F54-CF6D7190866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7505175"/>
              </p:ext>
            </p:extLst>
          </p:nvPr>
        </p:nvGraphicFramePr>
        <p:xfrm>
          <a:off x="1873188" y="1772816"/>
          <a:ext cx="5397624" cy="28904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9604">
                  <a:extLst>
                    <a:ext uri="{9D8B030D-6E8A-4147-A177-3AD203B41FA5}">
                      <a16:colId xmlns:a16="http://schemas.microsoft.com/office/drawing/2014/main" val="2655301425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309784123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2451139482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2490482066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526048670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191010979"/>
                    </a:ext>
                  </a:extLst>
                </a:gridCol>
              </a:tblGrid>
              <a:tr h="456819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잘못된 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 개발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64413"/>
                  </a:ext>
                </a:extLst>
              </a:tr>
              <a:tr h="36550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 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PMhw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PMsw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PChw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PCsw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PD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82289"/>
                  </a:ext>
                </a:extLst>
              </a:tr>
              <a:tr h="3558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68487"/>
                  </a:ext>
                </a:extLst>
              </a:tr>
              <a:tr h="456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56650"/>
                  </a:ext>
                </a:extLst>
              </a:tr>
              <a:tr h="39424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심각성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78080"/>
                  </a:ext>
                </a:extLst>
              </a:tr>
              <a:tr h="394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81459"/>
                  </a:ext>
                </a:extLst>
              </a:tr>
              <a:tr h="456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6978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1A45E6E-EF42-46D6-A94C-6B2C61106587}"/>
              </a:ext>
            </a:extLst>
          </p:cNvPr>
          <p:cNvSpPr txBox="1"/>
          <p:nvPr/>
        </p:nvSpPr>
        <p:spPr>
          <a:xfrm>
            <a:off x="1014766" y="5157192"/>
            <a:ext cx="7340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P = (0.1 × 0.2) + (0.5 × 0.4) + (0.1 × 0.1) + (0.2 × 0.2) + (0.1 × 0.1) = 0.28</a:t>
            </a:r>
          </a:p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C = (0.3 × 0.3) + (0.1 × 0.4) + (0.1 × 0.3) = 0.34</a:t>
            </a:r>
          </a:p>
          <a:p>
            <a:pPr algn="ctr"/>
            <a:endParaRPr lang="en-US" altLang="ko-KR" dirty="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Risk = P + C – (P × C) = 0.5248</a:t>
            </a:r>
            <a:endParaRPr lang="ko-KR" altLang="en-US" dirty="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604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리스크 도출</a:t>
            </a: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3BBF5D22-FDDF-4369-9F54-CF6D7190866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03436786"/>
              </p:ext>
            </p:extLst>
          </p:nvPr>
        </p:nvGraphicFramePr>
        <p:xfrm>
          <a:off x="1873188" y="1772816"/>
          <a:ext cx="5397624" cy="289046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99604">
                  <a:extLst>
                    <a:ext uri="{9D8B030D-6E8A-4147-A177-3AD203B41FA5}">
                      <a16:colId xmlns:a16="http://schemas.microsoft.com/office/drawing/2014/main" val="2655301425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309784123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2451139482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2490482066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526048670"/>
                    </a:ext>
                  </a:extLst>
                </a:gridCol>
                <a:gridCol w="899604">
                  <a:extLst>
                    <a:ext uri="{9D8B030D-6E8A-4147-A177-3AD203B41FA5}">
                      <a16:colId xmlns:a16="http://schemas.microsoft.com/office/drawing/2014/main" val="3191010979"/>
                    </a:ext>
                  </a:extLst>
                </a:gridCol>
              </a:tblGrid>
              <a:tr h="456819"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지속적 요구사항 변경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164413"/>
                  </a:ext>
                </a:extLst>
              </a:tr>
              <a:tr h="36550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 </a:t>
                      </a:r>
                      <a:b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가능성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PMhw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PMsw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PChw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PCsw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PD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82289"/>
                  </a:ext>
                </a:extLst>
              </a:tr>
              <a:tr h="3558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68487"/>
                  </a:ext>
                </a:extLst>
              </a:tr>
              <a:tr h="456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56650"/>
                  </a:ext>
                </a:extLst>
              </a:tr>
              <a:tr h="39424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심각성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78080"/>
                  </a:ext>
                </a:extLst>
              </a:tr>
              <a:tr h="394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881459"/>
                  </a:ext>
                </a:extLst>
              </a:tr>
              <a:tr h="456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6978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1A45E6E-EF42-46D6-A94C-6B2C61106587}"/>
              </a:ext>
            </a:extLst>
          </p:cNvPr>
          <p:cNvSpPr txBox="1"/>
          <p:nvPr/>
        </p:nvSpPr>
        <p:spPr>
          <a:xfrm>
            <a:off x="1022781" y="5157192"/>
            <a:ext cx="7324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P = (0.1 × 0.2) + (0.3 × 0.5) + (0.1 × 0.1) + (0.3 × 0.1) + (0.1 × 0.1) = 0.22</a:t>
            </a:r>
          </a:p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C = (0.3 × 0.3) + (0.1 × 0.1) + (0.3 × 0.6) = 0.28</a:t>
            </a:r>
          </a:p>
          <a:p>
            <a:pPr algn="ctr"/>
            <a:endParaRPr lang="en-US" altLang="ko-KR" dirty="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  <a:p>
            <a:pPr algn="ctr"/>
            <a:r>
              <a:rPr lang="en-US" altLang="ko-KR" dirty="0">
                <a:latin typeface="210 M고딕 030" panose="02020603020101020101" pitchFamily="18" charset="-127"/>
                <a:ea typeface="210 M고딕 030" panose="02020603020101020101" pitchFamily="18" charset="-127"/>
              </a:rPr>
              <a:t>Risk = P + C – (P × C) = 0.4384</a:t>
            </a:r>
            <a:endParaRPr lang="ko-KR" altLang="en-US" dirty="0">
              <a:latin typeface="210 M고딕 030" panose="02020603020101020101" pitchFamily="18" charset="-127"/>
              <a:ea typeface="210 M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183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 구성 설계 </a:t>
            </a:r>
            <a:r>
              <a:rPr lang="en-US" altLang="ko-KR" dirty="0"/>
              <a:t>– </a:t>
            </a:r>
            <a:r>
              <a:rPr lang="ko-KR" altLang="en-US" dirty="0"/>
              <a:t>인덱스 페이지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CC74D96-D98C-487F-AF0C-8A2278812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1424881"/>
            <a:ext cx="7489825" cy="42130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DA3BD5-5011-4514-A174-81F84969253F}"/>
              </a:ext>
            </a:extLst>
          </p:cNvPr>
          <p:cNvSpPr txBox="1"/>
          <p:nvPr/>
        </p:nvSpPr>
        <p:spPr>
          <a:xfrm>
            <a:off x="3377602" y="5747967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인덱스 페이지 구성</a:t>
            </a:r>
            <a:endParaRPr lang="ko-KR" altLang="ko-KR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00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95536" y="34231"/>
            <a:ext cx="6624736" cy="9221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화면 구성 설계 </a:t>
            </a:r>
            <a:r>
              <a:rPr lang="en-US" altLang="ko-KR" dirty="0"/>
              <a:t>– </a:t>
            </a:r>
            <a:r>
              <a:rPr lang="ko-KR" altLang="en-US" dirty="0"/>
              <a:t>기업 찾기 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A3BD5-5011-4514-A174-81F84969253F}"/>
              </a:ext>
            </a:extLst>
          </p:cNvPr>
          <p:cNvSpPr txBox="1"/>
          <p:nvPr/>
        </p:nvSpPr>
        <p:spPr>
          <a:xfrm>
            <a:off x="3269400" y="5747967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기업 찾기 페이지 구성</a:t>
            </a:r>
            <a:endParaRPr lang="ko-KR" altLang="ko-KR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5534975-8AC6-4B3D-8A3F-5540FF19C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1424881"/>
            <a:ext cx="7489825" cy="4213026"/>
          </a:xfrm>
        </p:spPr>
      </p:pic>
    </p:spTree>
    <p:extLst>
      <p:ext uri="{BB962C8B-B14F-4D97-AF65-F5344CB8AC3E}">
        <p14:creationId xmlns:p14="http://schemas.microsoft.com/office/powerpoint/2010/main" val="95696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56812" y="2786058"/>
            <a:ext cx="6336704" cy="720080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구조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427984" y="1558534"/>
            <a:ext cx="4032448" cy="46787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6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기업 찾기 흐름</a:t>
            </a:r>
            <a:br>
              <a:rPr lang="en-US" altLang="ko-KR" b="1" dirty="0">
                <a:latin typeface="Arial" pitchFamily="34" charset="0"/>
                <a:cs typeface="Arial" pitchFamily="34" charset="0"/>
              </a:rPr>
            </a:b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기업 유형 선택 여부를 확인한다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b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</a:br>
            <a:endParaRPr lang="en-US" altLang="ko-KR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키워드 유무를 확인한다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b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</a:br>
            <a:endParaRPr lang="en-US" altLang="ko-KR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선택한 기업 유형에 따라 해당하는 결과 테이블을 생성하고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, 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키워드와 기업 유형이 정해지지 않았으면 기업 찾기 메인 페이지로 이동한다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결과 유무를 판단하여 결과가 없다면</a:t>
            </a:r>
            <a:b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</a:b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[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검색 결과가 없습니다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.]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 메시지를 표시한다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  <a:endParaRPr lang="ko-KR" altLang="en-US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플로우 차트 </a:t>
            </a:r>
            <a:r>
              <a:rPr lang="en-US" altLang="ko-KR" dirty="0"/>
              <a:t>– </a:t>
            </a:r>
            <a:r>
              <a:rPr lang="ko-KR" altLang="en-US" dirty="0"/>
              <a:t>기업 찾기 프로세스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67B786-61D6-4373-9C87-378A4C5C5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80969"/>
            <a:ext cx="3384377" cy="53162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808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508103" y="1412776"/>
            <a:ext cx="3239271" cy="5038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600" b="1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관심 기업 보기 흐름</a:t>
            </a:r>
            <a:br>
              <a:rPr lang="en-US" altLang="ko-KR" b="1" dirty="0">
                <a:latin typeface="Arial" pitchFamily="34" charset="0"/>
                <a:cs typeface="Arial" pitchFamily="34" charset="0"/>
              </a:rPr>
            </a:b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로그인 여부를 확인하고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, 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로그인을 하지 않았다면 </a:t>
            </a:r>
            <a:r>
              <a:rPr lang="ko-KR" altLang="en-US" sz="1400" dirty="0" err="1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얼럿</a:t>
            </a: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 메시지를 표시한다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기업 찾기 페이지에서 관심 기업 등록 버튼을 클릭해서 관심기업 테이블에 추가 또는 삭제할 수 있다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>
              <a:latin typeface="210 M고딕 030" panose="02020603020101020101" pitchFamily="18" charset="-127"/>
              <a:ea typeface="210 M고딕 030" panose="02020603020101020101" pitchFamily="18" charset="-127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마이페이지 관심기업 카테고리를 클릭하면 해당 아이디에 맞는 기업 정보를 불러와 리스트를 보여준다</a:t>
            </a:r>
            <a:r>
              <a:rPr lang="en-US" altLang="ko-KR" sz="1400" dirty="0">
                <a:latin typeface="210 M고딕 030" panose="02020603020101020101" pitchFamily="18" charset="-127"/>
                <a:ea typeface="210 M고딕 030" panose="02020603020101020101" pitchFamily="18" charset="-127"/>
                <a:cs typeface="Arial" pitchFamily="34" charset="0"/>
              </a:rPr>
              <a:t>.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95536" y="34231"/>
            <a:ext cx="6984776" cy="92211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플로우 차트 </a:t>
            </a:r>
            <a:r>
              <a:rPr lang="en-US" altLang="ko-KR" dirty="0"/>
              <a:t>– </a:t>
            </a:r>
            <a:r>
              <a:rPr lang="ko-KR" altLang="en-US" dirty="0"/>
              <a:t>관심 기업 보기 프로세스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AE43E7-C72A-4D19-8CE6-EC61A7536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25" y="1412776"/>
            <a:ext cx="4968552" cy="46928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E5778-EFB4-473C-8A0A-DD18096B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40768"/>
            <a:ext cx="4057728" cy="52565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 schema 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웹서비스에서 회원 정보를 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관리하거나 저장하는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회원이 기업을 스크랩하거나 검색한 기업을 데이터로 저장한다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테이블들은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members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(reference)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Community schema 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 서비스의 정보를 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저장하는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Member.members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참조한다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D11614B6-7477-4A78-9314-661728740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" r="52931" b="18466"/>
          <a:stretch/>
        </p:blipFill>
        <p:spPr>
          <a:xfrm>
            <a:off x="4467096" y="1776598"/>
            <a:ext cx="4264248" cy="360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3AAA29-1E10-4208-A5E2-F43BE174A334}"/>
              </a:ext>
            </a:extLst>
          </p:cNvPr>
          <p:cNvSpPr txBox="1"/>
          <p:nvPr/>
        </p:nvSpPr>
        <p:spPr>
          <a:xfrm>
            <a:off x="4554831" y="5517232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DB</a:t>
            </a:r>
            <a:r>
              <a:rPr lang="ko-KR" altLang="en-US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설계서</a:t>
            </a:r>
            <a:r>
              <a:rPr lang="en-US" altLang="ko-KR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(Member, Community)</a:t>
            </a:r>
            <a:endParaRPr lang="ko-KR" altLang="ko-KR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997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E5778-EFB4-473C-8A0A-DD18096B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51" y="1539874"/>
            <a:ext cx="374441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Corp schema 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카테고리 별로 선정된 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기업들의 정보를 저장한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공공데이터포털에서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기업정보를 가져와 적재한 후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Sharing_information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schema 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관련 기업들의 기사를 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후 저장한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언어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requests)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AAA29-1E10-4208-A5E2-F43BE174A334}"/>
              </a:ext>
            </a:extLst>
          </p:cNvPr>
          <p:cNvSpPr txBox="1"/>
          <p:nvPr/>
        </p:nvSpPr>
        <p:spPr>
          <a:xfrm>
            <a:off x="4161181" y="5682541"/>
            <a:ext cx="450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</a:t>
            </a:r>
            <a:r>
              <a:rPr lang="en-US" altLang="ko-KR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DB</a:t>
            </a:r>
            <a:r>
              <a:rPr lang="ko-KR" altLang="en-US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설계서</a:t>
            </a:r>
            <a:r>
              <a:rPr lang="en-US" altLang="ko-KR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(Corp, </a:t>
            </a:r>
            <a:r>
              <a:rPr lang="en-US" altLang="ko-KR" b="1" i="1" dirty="0" err="1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Sharing_information</a:t>
            </a:r>
            <a:r>
              <a:rPr lang="en-US" altLang="ko-KR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)</a:t>
            </a:r>
            <a:endParaRPr lang="ko-KR" altLang="ko-KR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pic>
        <p:nvPicPr>
          <p:cNvPr id="9" name="그림 8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E71EDEAB-09E2-4A2E-845B-BEC0A73CD3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7" t="1280" b="26491"/>
          <a:stretch/>
        </p:blipFill>
        <p:spPr>
          <a:xfrm>
            <a:off x="4104181" y="1498601"/>
            <a:ext cx="4760468" cy="3312368"/>
          </a:xfrm>
          <a:prstGeom prst="rect">
            <a:avLst/>
          </a:prstGeom>
        </p:spPr>
      </p:pic>
      <p:pic>
        <p:nvPicPr>
          <p:cNvPr id="10" name="그림 9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8F3EB2E5-A0EA-4175-AA6D-D7334A9D92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1" t="61994" r="53362"/>
          <a:stretch/>
        </p:blipFill>
        <p:spPr>
          <a:xfrm>
            <a:off x="6795812" y="3802856"/>
            <a:ext cx="1368152" cy="187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47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56812" y="2786058"/>
            <a:ext cx="6336704" cy="720080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04.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진행 상황</a:t>
            </a:r>
          </a:p>
        </p:txBody>
      </p:sp>
      <p:sp>
        <p:nvSpPr>
          <p:cNvPr id="4" name="부제목 6">
            <a:extLst>
              <a:ext uri="{FF2B5EF4-FFF2-40B4-BE49-F238E27FC236}">
                <a16:creationId xmlns:a16="http://schemas.microsoft.com/office/drawing/2014/main" id="{30B3CB0D-0183-45E4-A5DF-8987F2B3064E}"/>
              </a:ext>
            </a:extLst>
          </p:cNvPr>
          <p:cNvSpPr txBox="1">
            <a:spLocks/>
          </p:cNvSpPr>
          <p:nvPr/>
        </p:nvSpPr>
        <p:spPr>
          <a:xfrm>
            <a:off x="1020808" y="3381172"/>
            <a:ext cx="6408712" cy="2136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00" b="0" kern="1200" cap="none" spc="0">
                <a:ln>
                  <a:noFill/>
                </a:ln>
                <a:solidFill>
                  <a:srgbClr val="44464B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산출물 검토 기법 및 변경 사항</a:t>
            </a:r>
            <a:endParaRPr lang="en-US" altLang="ko-KR" sz="1200" dirty="0"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각 </a:t>
            </a:r>
            <a:r>
              <a:rPr lang="ko-KR" altLang="en-US" sz="1200" dirty="0" err="1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파트별</a:t>
            </a:r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 진행 상황</a:t>
            </a:r>
            <a:endParaRPr lang="en-US" altLang="ko-KR" sz="1200" dirty="0"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형상관리 </a:t>
            </a:r>
            <a:r>
              <a:rPr lang="en-US" altLang="ko-KR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- </a:t>
            </a:r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깃 플로우 차트</a:t>
            </a:r>
            <a:endParaRPr lang="en-US" altLang="ko-KR" sz="1200" dirty="0"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7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71600" y="1558534"/>
            <a:ext cx="7488832" cy="381642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400" u="sng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동료 검토 기법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사용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&gt;&gt;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약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1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주일 단위로 회의 시간을 가졌다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변경 사항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회원가입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ID/PW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찾기 시 구글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/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네이버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SMTP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를 통해 사용자의 이메일로 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</a:b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인증 번호를 발송한다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</a:b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과거에는 앱 비밀번호 발급으로 관리자의 구글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/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네이버 이메일 계정으로도 타 사용자 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</a:b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  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컴퓨터 환경에서 인증이 가능했으나 현재 불가능하다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</a:b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추후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AWS SES(Simple Email Service)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를 통해 이메일 인증 코드를 첨부할 예정이다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>
              <a:buNone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95536" y="34231"/>
            <a:ext cx="6408712" cy="922114"/>
          </a:xfrm>
        </p:spPr>
        <p:txBody>
          <a:bodyPr>
            <a:normAutofit/>
          </a:bodyPr>
          <a:lstStyle/>
          <a:p>
            <a:r>
              <a:rPr lang="ko-KR" altLang="en-US" dirty="0"/>
              <a:t>산출물 검토 기법 및 변경 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6E70C7-7F69-49F2-9C4A-EF48B30183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72" y="4869160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96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01462" y="5445224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인덱스 페이지 </a:t>
            </a:r>
            <a:r>
              <a:rPr lang="ko-KR" altLang="en-US" b="1" i="1" dirty="0" err="1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작업물</a:t>
            </a:r>
            <a:endParaRPr lang="ko-KR" altLang="ko-KR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상황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51DA7EB-A1BA-4EFC-A2B4-AD1D3A974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75" y="2002418"/>
            <a:ext cx="5734850" cy="3057952"/>
          </a:xfrm>
        </p:spPr>
      </p:pic>
    </p:spTree>
    <p:extLst>
      <p:ext uri="{BB962C8B-B14F-4D97-AF65-F5344CB8AC3E}">
        <p14:creationId xmlns:p14="http://schemas.microsoft.com/office/powerpoint/2010/main" val="422619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536B2-5790-4D27-83F3-FE627107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상황</a:t>
            </a:r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E8EAE5C3-2F0B-43AF-9148-93D9EB76A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2" y="1700808"/>
            <a:ext cx="5181600" cy="2762946"/>
          </a:xfrm>
          <a:prstGeom prst="rect">
            <a:avLst/>
          </a:prstGeom>
        </p:spPr>
      </p:pic>
      <p:pic>
        <p:nvPicPr>
          <p:cNvPr id="9" name="내용 개체 틀 7">
            <a:extLst>
              <a:ext uri="{FF2B5EF4-FFF2-40B4-BE49-F238E27FC236}">
                <a16:creationId xmlns:a16="http://schemas.microsoft.com/office/drawing/2014/main" id="{2C9B7FDE-AE29-435C-8673-867B70A2AC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984" y="3112296"/>
            <a:ext cx="5414865" cy="24578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0D69DD-2B61-4440-AE29-3C51B9D2232C}"/>
              </a:ext>
            </a:extLst>
          </p:cNvPr>
          <p:cNvSpPr txBox="1"/>
          <p:nvPr/>
        </p:nvSpPr>
        <p:spPr>
          <a:xfrm>
            <a:off x="279570" y="4537060"/>
            <a:ext cx="3275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기업 찾기 페이지 </a:t>
            </a:r>
            <a:r>
              <a:rPr lang="ko-KR" altLang="en-US" sz="1600" b="1" i="1" dirty="0" err="1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작업물</a:t>
            </a:r>
            <a:r>
              <a:rPr lang="ko-KR" altLang="en-US" sz="1600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▶</a:t>
            </a:r>
            <a:endParaRPr lang="ko-KR" altLang="ko-KR" sz="1600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865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상황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E6EC5-5805-48E9-A135-2DF40B135140}"/>
              </a:ext>
            </a:extLst>
          </p:cNvPr>
          <p:cNvSpPr txBox="1"/>
          <p:nvPr/>
        </p:nvSpPr>
        <p:spPr>
          <a:xfrm>
            <a:off x="1187624" y="5736735"/>
            <a:ext cx="3275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데이터 시각화</a:t>
            </a:r>
            <a:endParaRPr lang="ko-KR" altLang="ko-KR" sz="1600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F135EC6-921C-4691-9E73-6A6E8610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136" y="1916832"/>
            <a:ext cx="3050142" cy="525658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 시각화 도구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Tableau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Tableau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Corp DB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연결해 사용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사용한 기업 데이터 목록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가족친화인증기업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녹색기업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사회적기업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인재육성형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중소기업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청년친화강소기업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B13F44-FEAD-4980-8E08-6D4BB99FD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39" y="1410626"/>
            <a:ext cx="5302787" cy="42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74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E32EA-1026-4590-8009-D755764D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03140-8A71-4451-909A-43751750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096" y="1268760"/>
            <a:ext cx="3384376" cy="5112568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 언어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requests)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Colab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뉴스의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requests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받아 해당 뉴스 페이지의 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뉴스제목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신문사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link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beautifulsoup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파싱해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(csv)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저장하는 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방식의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sqlalchemy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활용하여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파이썬으로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연결해 데이터를 적재하는 방식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925153C-4422-48DC-A16E-80B9760593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4813920" cy="2305528"/>
          </a:xfrm>
          <a:prstGeom prst="rect">
            <a:avLst/>
          </a:prstGeom>
        </p:spPr>
      </p:pic>
      <p:pic>
        <p:nvPicPr>
          <p:cNvPr id="5" name="그림 4" descr="텍스트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CF8AE61A-3745-470F-9A23-0756FDECA0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18304"/>
            <a:ext cx="4813920" cy="2022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F2F109-5E23-4EEA-9B59-B787A929F73D}"/>
              </a:ext>
            </a:extLst>
          </p:cNvPr>
          <p:cNvSpPr txBox="1"/>
          <p:nvPr/>
        </p:nvSpPr>
        <p:spPr>
          <a:xfrm>
            <a:off x="1043608" y="5854555"/>
            <a:ext cx="3275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i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▲ 기업 관련기사 </a:t>
            </a:r>
            <a:r>
              <a:rPr lang="ko-KR" altLang="en-US" sz="1600" b="1" i="1" dirty="0" err="1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크롤링</a:t>
            </a:r>
            <a:endParaRPr lang="ko-KR" altLang="ko-KR" sz="1600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9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팀 구조</a:t>
            </a:r>
            <a:endParaRPr lang="en-US" altLang="ko-KR" dirty="0"/>
          </a:p>
        </p:txBody>
      </p:sp>
      <p:grpSp>
        <p:nvGrpSpPr>
          <p:cNvPr id="2" name="그룹 136"/>
          <p:cNvGrpSpPr/>
          <p:nvPr/>
        </p:nvGrpSpPr>
        <p:grpSpPr>
          <a:xfrm>
            <a:off x="2142778" y="2204864"/>
            <a:ext cx="4813523" cy="2232251"/>
            <a:chOff x="1905001" y="1772816"/>
            <a:chExt cx="5248274" cy="2376268"/>
          </a:xfrm>
        </p:grpSpPr>
        <p:grpSp>
          <p:nvGrpSpPr>
            <p:cNvPr id="3" name="그룹 132"/>
            <p:cNvGrpSpPr/>
            <p:nvPr/>
          </p:nvGrpSpPr>
          <p:grpSpPr>
            <a:xfrm>
              <a:off x="1905001" y="3158976"/>
              <a:ext cx="5248274" cy="990108"/>
              <a:chOff x="828675" y="4255659"/>
              <a:chExt cx="3286125" cy="399517"/>
            </a:xfrm>
          </p:grpSpPr>
          <p:cxnSp>
            <p:nvCxnSpPr>
              <p:cNvPr id="14" name="직선 연결선 13"/>
              <p:cNvCxnSpPr/>
              <p:nvPr/>
            </p:nvCxnSpPr>
            <p:spPr bwMode="auto">
              <a:xfrm>
                <a:off x="828675" y="4255660"/>
                <a:ext cx="3286125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직선 연결선 14"/>
              <p:cNvCxnSpPr/>
              <p:nvPr/>
            </p:nvCxnSpPr>
            <p:spPr bwMode="auto">
              <a:xfrm>
                <a:off x="828675" y="4255659"/>
                <a:ext cx="0" cy="399516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4111239" y="4255659"/>
                <a:ext cx="0" cy="399517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2" name="직선 연결선 11"/>
            <p:cNvCxnSpPr>
              <a:cxnSpLocks/>
            </p:cNvCxnSpPr>
            <p:nvPr/>
          </p:nvCxnSpPr>
          <p:spPr>
            <a:xfrm>
              <a:off x="4529139" y="2833886"/>
              <a:ext cx="0" cy="13151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>
            <a:xfrm>
              <a:off x="4529138" y="1772816"/>
              <a:ext cx="0" cy="108012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" name="그룹 62"/>
          <p:cNvGrpSpPr/>
          <p:nvPr/>
        </p:nvGrpSpPr>
        <p:grpSpPr>
          <a:xfrm>
            <a:off x="3770387" y="1412776"/>
            <a:ext cx="1919546" cy="1617957"/>
            <a:chOff x="3770387" y="1412776"/>
            <a:chExt cx="1919546" cy="1617957"/>
          </a:xfrm>
        </p:grpSpPr>
        <p:sp>
          <p:nvSpPr>
            <p:cNvPr id="46" name="자유형 45"/>
            <p:cNvSpPr/>
            <p:nvPr/>
          </p:nvSpPr>
          <p:spPr>
            <a:xfrm rot="20310878" flipH="1">
              <a:off x="4136717" y="2220006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육각형 16"/>
            <p:cNvSpPr/>
            <p:nvPr/>
          </p:nvSpPr>
          <p:spPr>
            <a:xfrm>
              <a:off x="3770387" y="1412776"/>
              <a:ext cx="1584176" cy="1365669"/>
            </a:xfrm>
            <a:prstGeom prst="hexagon">
              <a:avLst/>
            </a:prstGeom>
            <a:solidFill>
              <a:srgbClr val="FADA2F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5527880" y="1813752"/>
            <a:ext cx="255860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프로젝트별 조직이라고 가정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0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프로젝트를 위해 모인 인원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Rectangle 54"/>
          <p:cNvSpPr>
            <a:spLocks noChangeArrowheads="1"/>
          </p:cNvSpPr>
          <p:nvPr/>
        </p:nvSpPr>
        <p:spPr bwMode="auto">
          <a:xfrm>
            <a:off x="3539505" y="1772445"/>
            <a:ext cx="20162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210 M고딕 070" panose="02020603020101020101" pitchFamily="18" charset="-127"/>
                <a:ea typeface="210 M고딕 070" panose="02020603020101020101" pitchFamily="18" charset="-127"/>
              </a:rPr>
              <a:t>그릴</a:t>
            </a:r>
            <a:b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210 M고딕 070" panose="02020603020101020101" pitchFamily="18" charset="-127"/>
                <a:ea typeface="210 M고딕 070" panose="02020603020101020101" pitchFamily="18" charset="-127"/>
              </a:rPr>
            </a:b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210 M고딕 070" panose="02020603020101020101" pitchFamily="18" charset="-127"/>
                <a:ea typeface="210 M고딕 070" panose="02020603020101020101" pitchFamily="18" charset="-127"/>
              </a:rPr>
              <a:t>그린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210 M고딕 070" panose="02020603020101020101" pitchFamily="18" charset="-127"/>
              <a:ea typeface="210 M고딕 070" panose="02020603020101020101" pitchFamily="18" charset="-127"/>
            </a:endParaRPr>
          </a:p>
        </p:txBody>
      </p:sp>
      <p:grpSp>
        <p:nvGrpSpPr>
          <p:cNvPr id="11" name="그룹 65"/>
          <p:cNvGrpSpPr/>
          <p:nvPr/>
        </p:nvGrpSpPr>
        <p:grpSpPr>
          <a:xfrm>
            <a:off x="1348366" y="4437113"/>
            <a:ext cx="1854666" cy="1568575"/>
            <a:chOff x="404614" y="4871643"/>
            <a:chExt cx="1854666" cy="1568575"/>
          </a:xfrm>
        </p:grpSpPr>
        <p:sp>
          <p:nvSpPr>
            <p:cNvPr id="48" name="자유형 47"/>
            <p:cNvSpPr/>
            <p:nvPr/>
          </p:nvSpPr>
          <p:spPr>
            <a:xfrm rot="20310878" flipH="1">
              <a:off x="706064" y="5629491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/>
            <p:nvPr/>
          </p:nvSpPr>
          <p:spPr>
            <a:xfrm>
              <a:off x="404614" y="4871643"/>
              <a:ext cx="1584176" cy="1365669"/>
            </a:xfrm>
            <a:prstGeom prst="hexagon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698385" y="4935281"/>
            <a:ext cx="884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오혜진</a:t>
            </a:r>
            <a:endParaRPr lang="en-US" altLang="ko-KR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66"/>
          <p:cNvGrpSpPr/>
          <p:nvPr/>
        </p:nvGrpSpPr>
        <p:grpSpPr>
          <a:xfrm>
            <a:off x="3772293" y="4437113"/>
            <a:ext cx="1848193" cy="1568575"/>
            <a:chOff x="2297038" y="4871643"/>
            <a:chExt cx="1848193" cy="1568575"/>
          </a:xfrm>
        </p:grpSpPr>
        <p:sp>
          <p:nvSpPr>
            <p:cNvPr id="49" name="자유형 48"/>
            <p:cNvSpPr/>
            <p:nvPr/>
          </p:nvSpPr>
          <p:spPr>
            <a:xfrm rot="20310878" flipH="1">
              <a:off x="2592015" y="5629491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/>
            <p:nvPr/>
          </p:nvSpPr>
          <p:spPr>
            <a:xfrm>
              <a:off x="2297038" y="4871643"/>
              <a:ext cx="1584176" cy="1365669"/>
            </a:xfrm>
            <a:prstGeom prst="hexagon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113043" y="4938682"/>
            <a:ext cx="884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천세륜</a:t>
            </a:r>
            <a:endParaRPr lang="en-US" altLang="ko-KR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6" name="그룹 66">
            <a:extLst>
              <a:ext uri="{FF2B5EF4-FFF2-40B4-BE49-F238E27FC236}">
                <a16:creationId xmlns:a16="http://schemas.microsoft.com/office/drawing/2014/main" id="{8F7D162E-3F93-46EC-847A-4987812E956B}"/>
              </a:ext>
            </a:extLst>
          </p:cNvPr>
          <p:cNvGrpSpPr/>
          <p:nvPr/>
        </p:nvGrpSpPr>
        <p:grpSpPr>
          <a:xfrm>
            <a:off x="6156176" y="4437113"/>
            <a:ext cx="1848193" cy="1568575"/>
            <a:chOff x="2297038" y="4871643"/>
            <a:chExt cx="1848193" cy="1568575"/>
          </a:xfrm>
        </p:grpSpPr>
        <p:sp>
          <p:nvSpPr>
            <p:cNvPr id="57" name="자유형 48">
              <a:extLst>
                <a:ext uri="{FF2B5EF4-FFF2-40B4-BE49-F238E27FC236}">
                  <a16:creationId xmlns:a16="http://schemas.microsoft.com/office/drawing/2014/main" id="{72D2DEC2-A7A8-48FF-AFC5-35984B649D73}"/>
                </a:ext>
              </a:extLst>
            </p:cNvPr>
            <p:cNvSpPr/>
            <p:nvPr/>
          </p:nvSpPr>
          <p:spPr>
            <a:xfrm rot="20310878" flipH="1">
              <a:off x="2592015" y="5629491"/>
              <a:ext cx="1553216" cy="810727"/>
            </a:xfrm>
            <a:custGeom>
              <a:avLst/>
              <a:gdLst>
                <a:gd name="connsiteX0" fmla="*/ 0 w 1782199"/>
                <a:gd name="connsiteY0" fmla="*/ 810727 h 810727"/>
                <a:gd name="connsiteX1" fmla="*/ 298599 w 1782199"/>
                <a:gd name="connsiteY1" fmla="*/ 0 h 810727"/>
                <a:gd name="connsiteX2" fmla="*/ 1782199 w 1782199"/>
                <a:gd name="connsiteY2" fmla="*/ 0 h 810727"/>
                <a:gd name="connsiteX3" fmla="*/ 1483600 w 1782199"/>
                <a:gd name="connsiteY3" fmla="*/ 810727 h 810727"/>
                <a:gd name="connsiteX4" fmla="*/ 0 w 1782199"/>
                <a:gd name="connsiteY4" fmla="*/ 810727 h 810727"/>
                <a:gd name="connsiteX0" fmla="*/ 0 w 1641194"/>
                <a:gd name="connsiteY0" fmla="*/ 838264 h 838264"/>
                <a:gd name="connsiteX1" fmla="*/ 298599 w 1641194"/>
                <a:gd name="connsiteY1" fmla="*/ 27537 h 838264"/>
                <a:gd name="connsiteX2" fmla="*/ 1641194 w 1641194"/>
                <a:gd name="connsiteY2" fmla="*/ 0 h 838264"/>
                <a:gd name="connsiteX3" fmla="*/ 1483600 w 1641194"/>
                <a:gd name="connsiteY3" fmla="*/ 838264 h 838264"/>
                <a:gd name="connsiteX4" fmla="*/ 0 w 1641194"/>
                <a:gd name="connsiteY4" fmla="*/ 838264 h 838264"/>
                <a:gd name="connsiteX0" fmla="*/ 0 w 1679685"/>
                <a:gd name="connsiteY0" fmla="*/ 810727 h 810727"/>
                <a:gd name="connsiteX1" fmla="*/ 298599 w 1679685"/>
                <a:gd name="connsiteY1" fmla="*/ 0 h 810727"/>
                <a:gd name="connsiteX2" fmla="*/ 1679685 w 1679685"/>
                <a:gd name="connsiteY2" fmla="*/ 266853 h 810727"/>
                <a:gd name="connsiteX3" fmla="*/ 1483600 w 1679685"/>
                <a:gd name="connsiteY3" fmla="*/ 810727 h 810727"/>
                <a:gd name="connsiteX4" fmla="*/ 0 w 1679685"/>
                <a:gd name="connsiteY4" fmla="*/ 810727 h 810727"/>
                <a:gd name="connsiteX0" fmla="*/ 0 w 1538959"/>
                <a:gd name="connsiteY0" fmla="*/ 485684 h 810727"/>
                <a:gd name="connsiteX1" fmla="*/ 157873 w 1538959"/>
                <a:gd name="connsiteY1" fmla="*/ 0 h 810727"/>
                <a:gd name="connsiteX2" fmla="*/ 1538959 w 1538959"/>
                <a:gd name="connsiteY2" fmla="*/ 266853 h 810727"/>
                <a:gd name="connsiteX3" fmla="*/ 1342874 w 1538959"/>
                <a:gd name="connsiteY3" fmla="*/ 810727 h 810727"/>
                <a:gd name="connsiteX4" fmla="*/ 0 w 1538959"/>
                <a:gd name="connsiteY4" fmla="*/ 485684 h 810727"/>
                <a:gd name="connsiteX0" fmla="*/ 0 w 1553216"/>
                <a:gd name="connsiteY0" fmla="*/ 646067 h 810727"/>
                <a:gd name="connsiteX1" fmla="*/ 172130 w 1553216"/>
                <a:gd name="connsiteY1" fmla="*/ 0 h 810727"/>
                <a:gd name="connsiteX2" fmla="*/ 1553216 w 1553216"/>
                <a:gd name="connsiteY2" fmla="*/ 266853 h 810727"/>
                <a:gd name="connsiteX3" fmla="*/ 1357131 w 1553216"/>
                <a:gd name="connsiteY3" fmla="*/ 810727 h 810727"/>
                <a:gd name="connsiteX4" fmla="*/ 0 w 1553216"/>
                <a:gd name="connsiteY4" fmla="*/ 646067 h 81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216" h="810727">
                  <a:moveTo>
                    <a:pt x="0" y="646067"/>
                  </a:moveTo>
                  <a:lnTo>
                    <a:pt x="172130" y="0"/>
                  </a:lnTo>
                  <a:lnTo>
                    <a:pt x="1553216" y="266853"/>
                  </a:lnTo>
                  <a:lnTo>
                    <a:pt x="1357131" y="810727"/>
                  </a:lnTo>
                  <a:lnTo>
                    <a:pt x="0" y="646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alpha val="4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08EE6C87-B687-4425-8314-9B037974BF15}"/>
                </a:ext>
              </a:extLst>
            </p:cNvPr>
            <p:cNvSpPr/>
            <p:nvPr/>
          </p:nvSpPr>
          <p:spPr>
            <a:xfrm>
              <a:off x="2297038" y="4871643"/>
              <a:ext cx="1584176" cy="1365669"/>
            </a:xfrm>
            <a:prstGeom prst="hexagon">
              <a:avLst/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2F8258C-CB56-4B0F-A0A1-66740E55377C}"/>
              </a:ext>
            </a:extLst>
          </p:cNvPr>
          <p:cNvSpPr/>
          <p:nvPr/>
        </p:nvSpPr>
        <p:spPr>
          <a:xfrm>
            <a:off x="6506195" y="4935281"/>
            <a:ext cx="884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오규진</a:t>
            </a:r>
            <a:endParaRPr lang="en-US" altLang="ko-KR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Rectangle 96">
            <a:extLst>
              <a:ext uri="{FF2B5EF4-FFF2-40B4-BE49-F238E27FC236}">
                <a16:creationId xmlns:a16="http://schemas.microsoft.com/office/drawing/2014/main" id="{5EEE444F-EBA2-4D21-8CC8-4EE987B20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618" y="5895108"/>
            <a:ext cx="130773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0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측 개발 담당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Rectangle 96">
            <a:extLst>
              <a:ext uri="{FF2B5EF4-FFF2-40B4-BE49-F238E27FC236}">
                <a16:creationId xmlns:a16="http://schemas.microsoft.com/office/drawing/2014/main" id="{CDBD0441-ADC0-4291-B96C-462B9E582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749" y="5895108"/>
            <a:ext cx="14608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0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개발 담당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Rectangle 96">
            <a:extLst>
              <a:ext uri="{FF2B5EF4-FFF2-40B4-BE49-F238E27FC236}">
                <a16:creationId xmlns:a16="http://schemas.microsoft.com/office/drawing/2014/main" id="{4A2E5073-A84C-4BB7-B979-8417E2DA4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954" y="5895108"/>
            <a:ext cx="130773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</a:t>
            </a:r>
            <a:r>
              <a:rPr lang="en-US" altLang="ko-KR" sz="1400" b="1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0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</a:t>
            </a:r>
            <a:r>
              <a:rPr lang="en-US" altLang="ko-KR" sz="10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noProof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66431" y="4365104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▲ 구현 </a:t>
            </a:r>
            <a:r>
              <a:rPr lang="ko-KR" altLang="en-US" b="1" i="1" dirty="0" err="1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리포지토리</a:t>
            </a:r>
            <a:r>
              <a:rPr lang="ko-KR" altLang="en-US" b="1" i="1" dirty="0">
                <a:solidFill>
                  <a:srgbClr val="168CB3"/>
                </a:solidFill>
                <a:latin typeface="Arial" pitchFamily="34" charset="0"/>
                <a:cs typeface="Arial" pitchFamily="34" charset="0"/>
              </a:rPr>
              <a:t> 깃 플로우</a:t>
            </a:r>
            <a:endParaRPr lang="ko-KR" altLang="ko-KR" dirty="0">
              <a:solidFill>
                <a:srgbClr val="168CB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형상 관리 </a:t>
            </a:r>
            <a:r>
              <a:rPr lang="en-US" altLang="ko-KR" dirty="0"/>
              <a:t>– </a:t>
            </a:r>
            <a:r>
              <a:rPr lang="ko-KR" altLang="en-US" dirty="0"/>
              <a:t>깃 플로우 차트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17D3575-72CA-489F-8B60-1E2980D98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2929065"/>
            <a:ext cx="7489825" cy="1204657"/>
          </a:xfrm>
        </p:spPr>
      </p:pic>
    </p:spTree>
    <p:extLst>
      <p:ext uri="{BB962C8B-B14F-4D97-AF65-F5344CB8AC3E}">
        <p14:creationId xmlns:p14="http://schemas.microsoft.com/office/powerpoint/2010/main" val="3087614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4"/>
          <p:cNvSpPr>
            <a:spLocks noGrp="1"/>
          </p:cNvSpPr>
          <p:nvPr>
            <p:ph type="ctrTitle"/>
          </p:nvPr>
        </p:nvSpPr>
        <p:spPr>
          <a:xfrm>
            <a:off x="500034" y="2143116"/>
            <a:ext cx="5460068" cy="208994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dirty="0"/>
              <a:t>THANKYOU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FD32F-8A3C-4A22-A282-155E41E652EE}"/>
              </a:ext>
            </a:extLst>
          </p:cNvPr>
          <p:cNvSpPr txBox="1"/>
          <p:nvPr/>
        </p:nvSpPr>
        <p:spPr>
          <a:xfrm>
            <a:off x="683568" y="1988840"/>
            <a:ext cx="37818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TEAM </a:t>
            </a:r>
            <a:r>
              <a:rPr lang="ko-KR" altLang="en-US" sz="3000" b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그릴그린</a:t>
            </a:r>
            <a:r>
              <a:rPr lang="en-US" altLang="ko-KR" sz="3000" b="1" dirty="0">
                <a:solidFill>
                  <a:srgbClr val="168CB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 </a:t>
            </a:r>
            <a:endParaRPr lang="ko-KR" altLang="en-US" sz="3000" b="1" dirty="0">
              <a:solidFill>
                <a:srgbClr val="168CB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56812" y="2786058"/>
            <a:ext cx="6336704" cy="720080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02.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설명</a:t>
            </a:r>
          </a:p>
        </p:txBody>
      </p:sp>
      <p:sp>
        <p:nvSpPr>
          <p:cNvPr id="5" name="부제목 6"/>
          <p:cNvSpPr>
            <a:spLocks noGrp="1"/>
          </p:cNvSpPr>
          <p:nvPr>
            <p:ph type="subTitle" idx="1"/>
          </p:nvPr>
        </p:nvSpPr>
        <p:spPr>
          <a:xfrm>
            <a:off x="1020808" y="3381172"/>
            <a:ext cx="6408712" cy="1271964"/>
          </a:xfrm>
        </p:spPr>
        <p:txBody>
          <a:bodyPr>
            <a:normAutofit/>
          </a:bodyPr>
          <a:lstStyle/>
          <a:p>
            <a:r>
              <a:rPr lang="en-US" altLang="ko-KR" sz="1200" dirty="0" err="1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CorpCollector</a:t>
            </a:r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란</a:t>
            </a:r>
            <a:r>
              <a:rPr lang="en-US" altLang="ko-KR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?</a:t>
            </a:r>
          </a:p>
          <a:p>
            <a:r>
              <a:rPr lang="ko-KR" altLang="en-US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프로젝트 기획 배경</a:t>
            </a:r>
            <a:endParaRPr lang="en-US" altLang="ko-KR" sz="1200" dirty="0">
              <a:effectLst/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사용한 </a:t>
            </a:r>
            <a:r>
              <a:rPr lang="en-US" altLang="ko-KR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HW, SW </a:t>
            </a:r>
            <a:r>
              <a:rPr lang="ko-KR" altLang="en-US" sz="1200" dirty="0"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목록</a:t>
            </a:r>
            <a:endParaRPr lang="en-US" altLang="ko-KR" sz="1200" dirty="0"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r>
              <a:rPr lang="ko-KR" altLang="en-US" sz="1200" dirty="0">
                <a:effectLst/>
                <a:latin typeface="210 M고딕 040" panose="02020603020101020101" pitchFamily="18" charset="-127"/>
                <a:ea typeface="210 M고딕 040" panose="02020603020101020101" pitchFamily="18" charset="-127"/>
                <a:cs typeface="Arial" pitchFamily="34" charset="0"/>
              </a:rPr>
              <a:t>개발방법론</a:t>
            </a:r>
            <a:endParaRPr lang="en-US" altLang="ko-KR" sz="1200">
              <a:effectLst/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endParaRPr lang="en-US" altLang="ko-KR" sz="1200" dirty="0">
              <a:effectLst/>
              <a:latin typeface="210 M고딕 040" panose="02020603020101020101" pitchFamily="18" charset="-127"/>
              <a:ea typeface="210 M고딕 040" panose="02020603020101020101" pitchFamily="18" charset="-127"/>
              <a:cs typeface="Arial" pitchFamily="34" charset="0"/>
            </a:endParaRPr>
          </a:p>
          <a:p>
            <a:endParaRPr lang="en-US" altLang="ko-KR" dirty="0">
              <a:effectLst/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12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43608" y="2420888"/>
            <a:ext cx="7488832" cy="36706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소비자 입장에서 보는 </a:t>
            </a:r>
            <a:r>
              <a:rPr lang="ko-KR" altLang="en-US" sz="2600" b="1" dirty="0">
                <a:solidFill>
                  <a:srgbClr val="168CB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선한 기업</a:t>
            </a: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정보를 제공하는 웹</a:t>
            </a:r>
            <a:endParaRPr lang="en-US" altLang="ko-KR" sz="2600" b="1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동적 웹 프로젝트로 구성해서 접근성을 높인다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</a:b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기업정보 관련 공공데이터 파일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/API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를 이용하되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사용자가 쉽게 정보를 이해하고 파악할 수 있도록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UI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를 구성한다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</a:b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단순 기업 리스트만이 아닌 데이터 분석을 통해 얻을 수 있는 자료의 질을 높인다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CorpCollector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18CF90-2133-4F09-B9E4-F6151B7175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92" y="1340768"/>
            <a:ext cx="1080120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55576" y="4391056"/>
            <a:ext cx="6350000" cy="246694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None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▲ 논란이 있는 기업 제품 대신 다른 기업의 대체재를 소비한 결과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  <a:hlinkClick r:id="rId3"/>
              </a:rPr>
              <a:t>https://www.jobplanet.co.kr/contents/news-994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indent="0">
              <a:buNone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기획 배경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5FF33D-61D5-4628-91C2-7939D24620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" t="5035" r="1917"/>
          <a:stretch/>
        </p:blipFill>
        <p:spPr>
          <a:xfrm>
            <a:off x="863588" y="1916832"/>
            <a:ext cx="7416824" cy="27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3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평행 사변형 96"/>
          <p:cNvSpPr/>
          <p:nvPr/>
        </p:nvSpPr>
        <p:spPr>
          <a:xfrm flipH="1">
            <a:off x="1663105" y="5157192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평행 사변형 95"/>
          <p:cNvSpPr/>
          <p:nvPr/>
        </p:nvSpPr>
        <p:spPr>
          <a:xfrm flipH="1">
            <a:off x="1312590" y="3861048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평행 사변형 97"/>
          <p:cNvSpPr/>
          <p:nvPr/>
        </p:nvSpPr>
        <p:spPr>
          <a:xfrm flipH="1">
            <a:off x="2089820" y="6445002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평행 사변형 94"/>
          <p:cNvSpPr/>
          <p:nvPr/>
        </p:nvSpPr>
        <p:spPr>
          <a:xfrm flipH="1">
            <a:off x="910552" y="2522984"/>
            <a:ext cx="6397752" cy="432048"/>
          </a:xfrm>
          <a:prstGeom prst="parallelogram">
            <a:avLst>
              <a:gd name="adj" fmla="val 50701"/>
            </a:avLst>
          </a:prstGeom>
          <a:gradFill flip="none" rotWithShape="1">
            <a:gsLst>
              <a:gs pos="0">
                <a:schemeClr val="bg1">
                  <a:lumMod val="50000"/>
                  <a:alpha val="15000"/>
                </a:schemeClr>
              </a:gs>
              <a:gs pos="100000">
                <a:schemeClr val="bg1">
                  <a:lumMod val="5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사용한 </a:t>
            </a:r>
            <a:r>
              <a:rPr lang="en-US" altLang="ko-KR" dirty="0"/>
              <a:t>HW,</a:t>
            </a:r>
            <a:r>
              <a:rPr lang="ko-KR" altLang="en-US" dirty="0"/>
              <a:t> </a:t>
            </a:r>
            <a:r>
              <a:rPr lang="en-US" altLang="ko-KR" dirty="0"/>
              <a:t>SW</a:t>
            </a:r>
            <a:r>
              <a:rPr lang="ko-KR" altLang="en-US" dirty="0"/>
              <a:t> 목록</a:t>
            </a:r>
            <a:endParaRPr lang="en-US" altLang="ko-KR" dirty="0"/>
          </a:p>
        </p:txBody>
      </p:sp>
      <p:sp>
        <p:nvSpPr>
          <p:cNvPr id="10" name="자유형 9"/>
          <p:cNvSpPr/>
          <p:nvPr/>
        </p:nvSpPr>
        <p:spPr>
          <a:xfrm flipH="1">
            <a:off x="943026" y="1403446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995587" y="1569864"/>
            <a:ext cx="49685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하드웨어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개인용 개발 </a:t>
            </a:r>
            <a:r>
              <a:rPr kumimoji="1" lang="en-US" altLang="ko-KR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PC 3</a:t>
            </a:r>
            <a:r>
              <a:rPr kumimoji="1" lang="ko-KR" altLang="en-US" sz="12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대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74" name="자유형 73"/>
          <p:cNvSpPr/>
          <p:nvPr/>
        </p:nvSpPr>
        <p:spPr>
          <a:xfrm flipH="1">
            <a:off x="1303066" y="2708793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2" name="그룹 74"/>
          <p:cNvGrpSpPr/>
          <p:nvPr/>
        </p:nvGrpSpPr>
        <p:grpSpPr>
          <a:xfrm>
            <a:off x="1259632" y="2682155"/>
            <a:ext cx="929755" cy="841276"/>
            <a:chOff x="467544" y="1187549"/>
            <a:chExt cx="929755" cy="935238"/>
          </a:xfrm>
        </p:grpSpPr>
        <p:sp>
          <p:nvSpPr>
            <p:cNvPr id="76" name="대각선 줄무늬 75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rgbClr val="42AFB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7" name="직각 삼각형 76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rgbClr val="70C3CE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1331640" y="2835374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2</a:t>
            </a:r>
          </a:p>
        </p:txBody>
      </p:sp>
      <p:sp>
        <p:nvSpPr>
          <p:cNvPr id="79" name="Rectangle 15"/>
          <p:cNvSpPr>
            <a:spLocks noChangeArrowheads="1"/>
          </p:cNvSpPr>
          <p:nvPr/>
        </p:nvSpPr>
        <p:spPr bwMode="auto">
          <a:xfrm>
            <a:off x="2483768" y="2799086"/>
            <a:ext cx="496855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소프트웨어 </a:t>
            </a:r>
            <a:r>
              <a:rPr kumimoji="1" lang="en-US" altLang="ko-KR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– </a:t>
            </a:r>
            <a:r>
              <a:rPr kumimoji="1" lang="ko-KR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개발 툴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DBMS(MySQL), Eclipse IDE, Excel,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Colab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Visual Studio Code, Tableau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자유형 79"/>
          <p:cNvSpPr/>
          <p:nvPr/>
        </p:nvSpPr>
        <p:spPr>
          <a:xfrm flipH="1">
            <a:off x="1663106" y="4013718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3" name="그룹 80"/>
          <p:cNvGrpSpPr/>
          <p:nvPr/>
        </p:nvGrpSpPr>
        <p:grpSpPr>
          <a:xfrm>
            <a:off x="1619672" y="3987080"/>
            <a:ext cx="929755" cy="841276"/>
            <a:chOff x="467544" y="1187549"/>
            <a:chExt cx="929755" cy="935238"/>
          </a:xfrm>
        </p:grpSpPr>
        <p:sp>
          <p:nvSpPr>
            <p:cNvPr id="82" name="대각선 줄무늬 81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kern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3" name="직각 삼각형 82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rgbClr val="168CB3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4" name="Text Box 76"/>
          <p:cNvSpPr txBox="1">
            <a:spLocks noChangeArrowheads="1"/>
          </p:cNvSpPr>
          <p:nvPr/>
        </p:nvSpPr>
        <p:spPr bwMode="auto">
          <a:xfrm>
            <a:off x="1691680" y="4140299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3</a:t>
            </a:r>
          </a:p>
        </p:txBody>
      </p:sp>
      <p:sp>
        <p:nvSpPr>
          <p:cNvPr id="85" name="Rectangle 15"/>
          <p:cNvSpPr>
            <a:spLocks noChangeArrowheads="1"/>
          </p:cNvSpPr>
          <p:nvPr/>
        </p:nvSpPr>
        <p:spPr bwMode="auto">
          <a:xfrm>
            <a:off x="2770364" y="4208937"/>
            <a:ext cx="4968552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WAS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아파치 </a:t>
            </a: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톰캣</a:t>
            </a:r>
            <a:endParaRPr kumimoji="1" lang="ko-KR" altLang="ko-K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86" name="자유형 85"/>
          <p:cNvSpPr/>
          <p:nvPr/>
        </p:nvSpPr>
        <p:spPr>
          <a:xfrm flipH="1">
            <a:off x="2095154" y="5318643"/>
            <a:ext cx="6149254" cy="1134693"/>
          </a:xfrm>
          <a:custGeom>
            <a:avLst/>
            <a:gdLst>
              <a:gd name="connsiteX0" fmla="*/ 0 w 6912768"/>
              <a:gd name="connsiteY0" fmla="*/ 0 h 1440160"/>
              <a:gd name="connsiteX1" fmla="*/ 6192688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720080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616624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590465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0 h 1440160"/>
              <a:gd name="connsiteX1" fmla="*/ 6050706 w 6912768"/>
              <a:gd name="connsiteY1" fmla="*/ 0 h 1440160"/>
              <a:gd name="connsiteX2" fmla="*/ 6912768 w 6912768"/>
              <a:gd name="connsiteY2" fmla="*/ 1008112 h 1440160"/>
              <a:gd name="connsiteX3" fmla="*/ 6912768 w 6912768"/>
              <a:gd name="connsiteY3" fmla="*/ 1440160 h 1440160"/>
              <a:gd name="connsiteX4" fmla="*/ 0 w 6912768"/>
              <a:gd name="connsiteY4" fmla="*/ 1440160 h 1440160"/>
              <a:gd name="connsiteX5" fmla="*/ 0 w 6912768"/>
              <a:gd name="connsiteY5" fmla="*/ 0 h 1440160"/>
              <a:gd name="connsiteX0" fmla="*/ 0 w 6912768"/>
              <a:gd name="connsiteY0" fmla="*/ 6984 h 1447144"/>
              <a:gd name="connsiteX1" fmla="*/ 5946251 w 6912768"/>
              <a:gd name="connsiteY1" fmla="*/ 0 h 1447144"/>
              <a:gd name="connsiteX2" fmla="*/ 6912768 w 6912768"/>
              <a:gd name="connsiteY2" fmla="*/ 1015096 h 1447144"/>
              <a:gd name="connsiteX3" fmla="*/ 6912768 w 6912768"/>
              <a:gd name="connsiteY3" fmla="*/ 1447144 h 1447144"/>
              <a:gd name="connsiteX4" fmla="*/ 0 w 6912768"/>
              <a:gd name="connsiteY4" fmla="*/ 1447144 h 1447144"/>
              <a:gd name="connsiteX5" fmla="*/ 0 w 6912768"/>
              <a:gd name="connsiteY5" fmla="*/ 6984 h 144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2768" h="1447144">
                <a:moveTo>
                  <a:pt x="0" y="6984"/>
                </a:moveTo>
                <a:lnTo>
                  <a:pt x="5946251" y="0"/>
                </a:lnTo>
                <a:lnTo>
                  <a:pt x="6912768" y="1015096"/>
                </a:lnTo>
                <a:lnTo>
                  <a:pt x="6912768" y="1447144"/>
                </a:lnTo>
                <a:lnTo>
                  <a:pt x="0" y="1447144"/>
                </a:lnTo>
                <a:lnTo>
                  <a:pt x="0" y="69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4" name="그룹 86"/>
          <p:cNvGrpSpPr/>
          <p:nvPr/>
        </p:nvGrpSpPr>
        <p:grpSpPr>
          <a:xfrm>
            <a:off x="2051720" y="5292005"/>
            <a:ext cx="929755" cy="841276"/>
            <a:chOff x="467544" y="1187549"/>
            <a:chExt cx="929755" cy="935238"/>
          </a:xfrm>
        </p:grpSpPr>
        <p:sp>
          <p:nvSpPr>
            <p:cNvPr id="88" name="대각선 줄무늬 87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9" name="직각 삼각형 88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chemeClr val="bg1">
                <a:lumMod val="50000"/>
              </a:schemeClr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90" name="Text Box 76"/>
          <p:cNvSpPr txBox="1">
            <a:spLocks noChangeArrowheads="1"/>
          </p:cNvSpPr>
          <p:nvPr/>
        </p:nvSpPr>
        <p:spPr bwMode="auto">
          <a:xfrm>
            <a:off x="2123728" y="5445224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4</a:t>
            </a:r>
          </a:p>
        </p:txBody>
      </p:sp>
      <p:sp>
        <p:nvSpPr>
          <p:cNvPr id="91" name="Rectangle 15"/>
          <p:cNvSpPr>
            <a:spLocks noChangeArrowheads="1"/>
          </p:cNvSpPr>
          <p:nvPr/>
        </p:nvSpPr>
        <p:spPr bwMode="auto">
          <a:xfrm>
            <a:off x="3061861" y="5528549"/>
            <a:ext cx="4968552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클라우드 컴퓨팅 서비스</a:t>
            </a:r>
            <a:r>
              <a:rPr kumimoji="1" lang="en-US" altLang="ko-KR" sz="1600" b="1" i="0" u="none" strike="noStrike" kern="0" cap="none" spc="0" normalizeH="0" baseline="0" noProof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 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아마존 웹 서비스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(AWS)</a:t>
            </a:r>
            <a:endParaRPr kumimoji="1" lang="ko-KR" altLang="ko-K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grpSp>
        <p:nvGrpSpPr>
          <p:cNvPr id="5" name="그룹 72"/>
          <p:cNvGrpSpPr/>
          <p:nvPr/>
        </p:nvGrpSpPr>
        <p:grpSpPr>
          <a:xfrm>
            <a:off x="899592" y="1376808"/>
            <a:ext cx="929755" cy="841276"/>
            <a:chOff x="467544" y="1187549"/>
            <a:chExt cx="929755" cy="935238"/>
          </a:xfrm>
        </p:grpSpPr>
        <p:sp>
          <p:nvSpPr>
            <p:cNvPr id="12" name="대각선 줄무늬 11"/>
            <p:cNvSpPr/>
            <p:nvPr/>
          </p:nvSpPr>
          <p:spPr>
            <a:xfrm flipH="1" flipV="1">
              <a:off x="467544" y="1187549"/>
              <a:ext cx="913880" cy="926577"/>
            </a:xfrm>
            <a:prstGeom prst="diagStripe">
              <a:avLst>
                <a:gd name="adj" fmla="val 74933"/>
              </a:avLst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직각 삼각형 12"/>
            <p:cNvSpPr/>
            <p:nvPr/>
          </p:nvSpPr>
          <p:spPr>
            <a:xfrm flipV="1">
              <a:off x="693093" y="1418580"/>
              <a:ext cx="704206" cy="704207"/>
            </a:xfrm>
            <a:prstGeom prst="rtTriangle">
              <a:avLst/>
            </a:prstGeom>
            <a:solidFill>
              <a:srgbClr val="FADA2F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ko-KR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14" name="Text Box 76"/>
          <p:cNvSpPr txBox="1">
            <a:spLocks noChangeArrowheads="1"/>
          </p:cNvSpPr>
          <p:nvPr/>
        </p:nvSpPr>
        <p:spPr bwMode="auto">
          <a:xfrm>
            <a:off x="971600" y="1530027"/>
            <a:ext cx="7200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5F5F5F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fontAlgn="ctr">
              <a:spcBef>
                <a:spcPct val="5000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1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30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개발방법론 </a:t>
            </a:r>
            <a:r>
              <a:rPr lang="en-US" altLang="ko-KR" dirty="0"/>
              <a:t>- RAD</a:t>
            </a:r>
          </a:p>
        </p:txBody>
      </p:sp>
      <p:grpSp>
        <p:nvGrpSpPr>
          <p:cNvPr id="2" name="그룹 72"/>
          <p:cNvGrpSpPr/>
          <p:nvPr/>
        </p:nvGrpSpPr>
        <p:grpSpPr>
          <a:xfrm>
            <a:off x="-5712" y="4897174"/>
            <a:ext cx="9148986" cy="144016"/>
            <a:chOff x="0" y="4005064"/>
            <a:chExt cx="9148986" cy="144016"/>
          </a:xfrm>
        </p:grpSpPr>
        <p:sp>
          <p:nvSpPr>
            <p:cNvPr id="16" name="직사각형 15"/>
            <p:cNvSpPr/>
            <p:nvPr/>
          </p:nvSpPr>
          <p:spPr>
            <a:xfrm>
              <a:off x="0" y="4005064"/>
              <a:ext cx="2247900" cy="144016"/>
            </a:xfrm>
            <a:prstGeom prst="rect">
              <a:avLst/>
            </a:prstGeom>
            <a:solidFill>
              <a:srgbClr val="FADA2F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47899" y="4005064"/>
              <a:ext cx="2299717" cy="144016"/>
            </a:xfrm>
            <a:prstGeom prst="rect">
              <a:avLst/>
            </a:prstGeom>
            <a:solidFill>
              <a:srgbClr val="70C3CE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47617" y="4005064"/>
              <a:ext cx="2257200" cy="144016"/>
            </a:xfrm>
            <a:prstGeom prst="rect">
              <a:avLst/>
            </a:prstGeom>
            <a:solidFill>
              <a:srgbClr val="168CB3"/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804248" y="4005064"/>
              <a:ext cx="2344738" cy="144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6"/>
          <p:cNvGrpSpPr/>
          <p:nvPr/>
        </p:nvGrpSpPr>
        <p:grpSpPr>
          <a:xfrm>
            <a:off x="461832" y="2412389"/>
            <a:ext cx="1720403" cy="1720403"/>
            <a:chOff x="387747" y="1368475"/>
            <a:chExt cx="1872208" cy="1872208"/>
          </a:xfrm>
        </p:grpSpPr>
        <p:sp>
          <p:nvSpPr>
            <p:cNvPr id="23" name="눈물 방울 22"/>
            <p:cNvSpPr/>
            <p:nvPr/>
          </p:nvSpPr>
          <p:spPr>
            <a:xfrm rot="8100000">
              <a:off x="387747" y="1368475"/>
              <a:ext cx="1872208" cy="1872208"/>
            </a:xfrm>
            <a:prstGeom prst="teardrop">
              <a:avLst>
                <a:gd name="adj" fmla="val 112231"/>
              </a:avLst>
            </a:prstGeom>
            <a:solidFill>
              <a:srgbClr val="FADA2F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20502" y="1484784"/>
              <a:ext cx="1584176" cy="1584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타원 40"/>
          <p:cNvSpPr/>
          <p:nvPr/>
        </p:nvSpPr>
        <p:spPr>
          <a:xfrm>
            <a:off x="1181912" y="4825166"/>
            <a:ext cx="288032" cy="288032"/>
          </a:xfrm>
          <a:prstGeom prst="ellipse">
            <a:avLst/>
          </a:prstGeom>
          <a:solidFill>
            <a:srgbClr val="FADA2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277412" y="4825166"/>
            <a:ext cx="288032" cy="288032"/>
          </a:xfrm>
          <a:prstGeom prst="ellipse">
            <a:avLst/>
          </a:prstGeom>
          <a:solidFill>
            <a:srgbClr val="70C3CE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487212" y="4825166"/>
            <a:ext cx="288032" cy="288032"/>
          </a:xfrm>
          <a:prstGeom prst="ellipse">
            <a:avLst/>
          </a:prstGeom>
          <a:solidFill>
            <a:srgbClr val="168CB3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744637" y="4825166"/>
            <a:ext cx="288032" cy="2880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96"/>
          <p:cNvSpPr>
            <a:spLocks noChangeArrowheads="1"/>
          </p:cNvSpPr>
          <p:nvPr/>
        </p:nvSpPr>
        <p:spPr bwMode="auto">
          <a:xfrm>
            <a:off x="421933" y="2918647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  <a:t>분석</a:t>
            </a:r>
            <a:b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</a:b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  <a:t>개략적 설계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210 M고딕 060" panose="02020603020101020101" pitchFamily="18" charset="-127"/>
              <a:ea typeface="210 M고딕 060" panose="02020603020101020101" pitchFamily="18" charset="-127"/>
              <a:cs typeface="굴림" pitchFamily="50" charset="-127"/>
            </a:endParaRPr>
          </a:p>
        </p:txBody>
      </p:sp>
      <p:grpSp>
        <p:nvGrpSpPr>
          <p:cNvPr id="4" name="그룹 60"/>
          <p:cNvGrpSpPr/>
          <p:nvPr/>
        </p:nvGrpSpPr>
        <p:grpSpPr>
          <a:xfrm>
            <a:off x="2566857" y="2412389"/>
            <a:ext cx="1720403" cy="1720403"/>
            <a:chOff x="387747" y="1368475"/>
            <a:chExt cx="1872208" cy="1872208"/>
          </a:xfrm>
        </p:grpSpPr>
        <p:sp>
          <p:nvSpPr>
            <p:cNvPr id="62" name="눈물 방울 61"/>
            <p:cNvSpPr/>
            <p:nvPr/>
          </p:nvSpPr>
          <p:spPr>
            <a:xfrm rot="8100000">
              <a:off x="387747" y="1368475"/>
              <a:ext cx="1872208" cy="1872208"/>
            </a:xfrm>
            <a:prstGeom prst="teardrop">
              <a:avLst>
                <a:gd name="adj" fmla="val 112231"/>
              </a:avLst>
            </a:prstGeom>
            <a:solidFill>
              <a:srgbClr val="70C3CE"/>
            </a:solidFill>
            <a:ln w="28575">
              <a:solidFill>
                <a:srgbClr val="42AF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520502" y="1484784"/>
              <a:ext cx="1584176" cy="1584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Rectangle 96"/>
          <p:cNvSpPr>
            <a:spLocks noChangeArrowheads="1"/>
          </p:cNvSpPr>
          <p:nvPr/>
        </p:nvSpPr>
        <p:spPr bwMode="auto">
          <a:xfrm>
            <a:off x="2526958" y="2918647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  <a:t>상세 설계</a:t>
            </a:r>
            <a:br>
              <a:rPr kumimoji="1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</a:br>
            <a:r>
              <a:rPr kumimoji="1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  <a:t>개발</a:t>
            </a:r>
            <a:endParaRPr kumimoji="1" lang="en-US" altLang="ko-KR" sz="20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210 M고딕 060" panose="02020603020101020101" pitchFamily="18" charset="-127"/>
              <a:ea typeface="210 M고딕 060" panose="02020603020101020101" pitchFamily="18" charset="-127"/>
              <a:cs typeface="굴림" pitchFamily="50" charset="-127"/>
            </a:endParaRPr>
          </a:p>
        </p:txBody>
      </p:sp>
      <p:grpSp>
        <p:nvGrpSpPr>
          <p:cNvPr id="5" name="그룹 64"/>
          <p:cNvGrpSpPr/>
          <p:nvPr/>
        </p:nvGrpSpPr>
        <p:grpSpPr>
          <a:xfrm>
            <a:off x="4776657" y="2412389"/>
            <a:ext cx="1720403" cy="1720403"/>
            <a:chOff x="387747" y="1368475"/>
            <a:chExt cx="1872208" cy="1872208"/>
          </a:xfrm>
        </p:grpSpPr>
        <p:sp>
          <p:nvSpPr>
            <p:cNvPr id="66" name="눈물 방울 65"/>
            <p:cNvSpPr/>
            <p:nvPr/>
          </p:nvSpPr>
          <p:spPr>
            <a:xfrm rot="8100000">
              <a:off x="387747" y="1368475"/>
              <a:ext cx="1872208" cy="1872208"/>
            </a:xfrm>
            <a:prstGeom prst="teardrop">
              <a:avLst>
                <a:gd name="adj" fmla="val 112231"/>
              </a:avLst>
            </a:prstGeom>
            <a:solidFill>
              <a:srgbClr val="168CB3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520502" y="1484784"/>
              <a:ext cx="1584176" cy="1584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Rectangle 96"/>
          <p:cNvSpPr>
            <a:spLocks noChangeArrowheads="1"/>
          </p:cNvSpPr>
          <p:nvPr/>
        </p:nvSpPr>
        <p:spPr bwMode="auto">
          <a:xfrm>
            <a:off x="4736758" y="2918647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  <a:t>수정</a:t>
            </a:r>
            <a:br>
              <a:rPr kumimoji="1" lang="en-US" altLang="ko-KR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</a:br>
            <a:r>
              <a:rPr kumimoji="1" lang="ko-KR" altLang="en-US" sz="20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  <a:t>보완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210 M고딕 060" panose="02020603020101020101" pitchFamily="18" charset="-127"/>
              <a:ea typeface="210 M고딕 060" panose="02020603020101020101" pitchFamily="18" charset="-127"/>
              <a:cs typeface="굴림" pitchFamily="50" charset="-127"/>
            </a:endParaRPr>
          </a:p>
        </p:txBody>
      </p:sp>
      <p:grpSp>
        <p:nvGrpSpPr>
          <p:cNvPr id="6" name="그룹 68"/>
          <p:cNvGrpSpPr/>
          <p:nvPr/>
        </p:nvGrpSpPr>
        <p:grpSpPr>
          <a:xfrm>
            <a:off x="7015032" y="2412389"/>
            <a:ext cx="1720403" cy="1720403"/>
            <a:chOff x="387747" y="1368475"/>
            <a:chExt cx="1872208" cy="1872208"/>
          </a:xfrm>
        </p:grpSpPr>
        <p:sp>
          <p:nvSpPr>
            <p:cNvPr id="70" name="눈물 방울 69"/>
            <p:cNvSpPr/>
            <p:nvPr/>
          </p:nvSpPr>
          <p:spPr>
            <a:xfrm rot="8100000">
              <a:off x="387747" y="1368475"/>
              <a:ext cx="1872208" cy="1872208"/>
            </a:xfrm>
            <a:prstGeom prst="teardrop">
              <a:avLst>
                <a:gd name="adj" fmla="val 112231"/>
              </a:avLst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520502" y="1484784"/>
              <a:ext cx="1584176" cy="15841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Rectangle 96"/>
          <p:cNvSpPr>
            <a:spLocks noChangeArrowheads="1"/>
          </p:cNvSpPr>
          <p:nvPr/>
        </p:nvSpPr>
        <p:spPr bwMode="auto">
          <a:xfrm>
            <a:off x="6975133" y="2918647"/>
            <a:ext cx="180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  <a:t>테스트</a:t>
            </a:r>
            <a:br>
              <a:rPr kumimoji="1" lang="en-US" altLang="ko-KR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</a:br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210 M고딕 060" panose="02020603020101020101" pitchFamily="18" charset="-127"/>
                <a:ea typeface="210 M고딕 060" panose="02020603020101020101" pitchFamily="18" charset="-127"/>
                <a:cs typeface="굴림" pitchFamily="50" charset="-127"/>
              </a:rPr>
              <a:t>운영</a:t>
            </a:r>
            <a:endParaRPr lang="en-US" altLang="ko-KR" sz="2800" b="0" noProof="1">
              <a:solidFill>
                <a:schemeClr val="tx1">
                  <a:lumMod val="75000"/>
                  <a:lumOff val="25000"/>
                </a:schemeClr>
              </a:solidFill>
              <a:latin typeface="210 M고딕 060" panose="02020603020101020101" pitchFamily="18" charset="-127"/>
              <a:ea typeface="210 M고딕 060" panose="02020603020101020101" pitchFamily="18" charset="-127"/>
              <a:cs typeface="굴림" pitchFamily="50" charset="-127"/>
            </a:endParaRP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27EFDF93-5573-42B4-8DA3-D6D9238B0470}"/>
              </a:ext>
            </a:extLst>
          </p:cNvPr>
          <p:cNvSpPr/>
          <p:nvPr/>
        </p:nvSpPr>
        <p:spPr>
          <a:xfrm>
            <a:off x="3761611" y="1534105"/>
            <a:ext cx="1725601" cy="707886"/>
          </a:xfrm>
          <a:prstGeom prst="curved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위로 구부러짐 8">
            <a:extLst>
              <a:ext uri="{FF2B5EF4-FFF2-40B4-BE49-F238E27FC236}">
                <a16:creationId xmlns:a16="http://schemas.microsoft.com/office/drawing/2014/main" id="{CE11B847-5B6B-43DF-B61D-7D942604E0F5}"/>
              </a:ext>
            </a:extLst>
          </p:cNvPr>
          <p:cNvSpPr/>
          <p:nvPr/>
        </p:nvSpPr>
        <p:spPr>
          <a:xfrm flipH="1">
            <a:off x="3743908" y="5254025"/>
            <a:ext cx="1656184" cy="669622"/>
          </a:xfrm>
          <a:prstGeom prst="curvedUp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4126</TotalTime>
  <Words>1718</Words>
  <Application>Microsoft Office PowerPoint</Application>
  <PresentationFormat>화면 슬라이드 쇼(4:3)</PresentationFormat>
  <Paragraphs>451</Paragraphs>
  <Slides>41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210 M고딕 030</vt:lpstr>
      <vt:lpstr>210 M고딕 040</vt:lpstr>
      <vt:lpstr>210 M고딕 060</vt:lpstr>
      <vt:lpstr>210 M고딕 070</vt:lpstr>
      <vt:lpstr>나눔고딕</vt:lpstr>
      <vt:lpstr>나눔고딕 ExtraBold</vt:lpstr>
      <vt:lpstr>맑은 고딕</vt:lpstr>
      <vt:lpstr>Arial</vt:lpstr>
      <vt:lpstr>Office 테마</vt:lpstr>
      <vt:lpstr>CorpCollector</vt:lpstr>
      <vt:lpstr>목차</vt:lpstr>
      <vt:lpstr>01. 팀 구조</vt:lpstr>
      <vt:lpstr>팀 구조</vt:lpstr>
      <vt:lpstr>02.프로젝트 설명</vt:lpstr>
      <vt:lpstr>CorpCollector란?</vt:lpstr>
      <vt:lpstr>프로젝트 기획 배경</vt:lpstr>
      <vt:lpstr>사용한 HW, SW 목록</vt:lpstr>
      <vt:lpstr>개발방법론 - RAD</vt:lpstr>
      <vt:lpstr>03.산출물 공개</vt:lpstr>
      <vt:lpstr>퍼트 차트</vt:lpstr>
      <vt:lpstr>퍼트 차트</vt:lpstr>
      <vt:lpstr>퍼트 차트</vt:lpstr>
      <vt:lpstr>간트 차트</vt:lpstr>
      <vt:lpstr>간트 차트</vt:lpstr>
      <vt:lpstr>사이트맵</vt:lpstr>
      <vt:lpstr>기능(요구사항) 정리</vt:lpstr>
      <vt:lpstr>비용 산정</vt:lpstr>
      <vt:lpstr>비용 산정 – 기능점수(FP) 방법</vt:lpstr>
      <vt:lpstr>비용 산정 – 기능점수(FP) 방법</vt:lpstr>
      <vt:lpstr>비용 산정 – 기능점수(FP) 방법</vt:lpstr>
      <vt:lpstr>비용 산정 – 기능점수(FP) 방법</vt:lpstr>
      <vt:lpstr>리스크 도출</vt:lpstr>
      <vt:lpstr>리스크 도출</vt:lpstr>
      <vt:lpstr>리스크 도출</vt:lpstr>
      <vt:lpstr>리스크 도출</vt:lpstr>
      <vt:lpstr>리스크 도출</vt:lpstr>
      <vt:lpstr>화면 구성 설계 – 인덱스 페이지</vt:lpstr>
      <vt:lpstr>화면 구성 설계 – 기업 찾기 페이지</vt:lpstr>
      <vt:lpstr>플로우 차트 – 기업 찾기 프로세스</vt:lpstr>
      <vt:lpstr>플로우 차트 – 관심 기업 보기 프로세스</vt:lpstr>
      <vt:lpstr>데이터베이스 설계</vt:lpstr>
      <vt:lpstr>데이터베이스 설계</vt:lpstr>
      <vt:lpstr>04.현재 진행 상황</vt:lpstr>
      <vt:lpstr>산출물 검토 기법 및 변경 사항</vt:lpstr>
      <vt:lpstr>현재 진행 상황</vt:lpstr>
      <vt:lpstr>현재 진행 상황</vt:lpstr>
      <vt:lpstr>현재 진행 상황</vt:lpstr>
      <vt:lpstr>현재 진행 상황</vt:lpstr>
      <vt:lpstr>형상 관리 – 깃 플로우 차트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[고급형]심플한 사선 그래픽(자동완성형포함)</dc:title>
  <dc:creator>피피티월드(http://www.pptworld.co.kr)</dc:creator>
  <dc:description>본 저작물의 저작권은 피피티월드에 있습니다.
- (주)지커뮤니케이션</dc:description>
  <cp:lastModifiedBy>오 혜진</cp:lastModifiedBy>
  <cp:revision>530</cp:revision>
  <dcterms:created xsi:type="dcterms:W3CDTF">2013-02-15T08:00:52Z</dcterms:created>
  <dcterms:modified xsi:type="dcterms:W3CDTF">2021-10-17T13:48:58Z</dcterms:modified>
</cp:coreProperties>
</file>