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68" r:id="rId3"/>
    <p:sldId id="257" r:id="rId4"/>
    <p:sldId id="282" r:id="rId5"/>
    <p:sldId id="279" r:id="rId6"/>
    <p:sldId id="258" r:id="rId7"/>
    <p:sldId id="273" r:id="rId8"/>
    <p:sldId id="291" r:id="rId9"/>
    <p:sldId id="292" r:id="rId10"/>
    <p:sldId id="259" r:id="rId11"/>
    <p:sldId id="293" r:id="rId12"/>
    <p:sldId id="260" r:id="rId13"/>
    <p:sldId id="274" r:id="rId14"/>
    <p:sldId id="275" r:id="rId15"/>
    <p:sldId id="281" r:id="rId16"/>
    <p:sldId id="283" r:id="rId17"/>
    <p:sldId id="284" r:id="rId18"/>
    <p:sldId id="285" r:id="rId19"/>
    <p:sldId id="286" r:id="rId20"/>
    <p:sldId id="276" r:id="rId21"/>
    <p:sldId id="287" r:id="rId22"/>
    <p:sldId id="290" r:id="rId23"/>
    <p:sldId id="262" r:id="rId24"/>
    <p:sldId id="263" r:id="rId25"/>
    <p:sldId id="265" r:id="rId26"/>
    <p:sldId id="266" r:id="rId27"/>
    <p:sldId id="267" r:id="rId28"/>
    <p:sldId id="277" r:id="rId29"/>
    <p:sldId id="269" r:id="rId30"/>
    <p:sldId id="294" r:id="rId31"/>
    <p:sldId id="270" r:id="rId32"/>
    <p:sldId id="280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3" autoAdjust="0"/>
    <p:restoredTop sz="81030" autoAdjust="0"/>
  </p:normalViewPr>
  <p:slideViewPr>
    <p:cSldViewPr snapToGrid="0">
      <p:cViewPr varScale="1">
        <p:scale>
          <a:sx n="40" d="100"/>
          <a:sy n="40" d="100"/>
        </p:scale>
        <p:origin x="44" y="3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51D9CC-5A44-43A5-9880-C5563A5303B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95339BE-0114-469E-8A2B-62C47FB4A380}">
      <dgm:prSet phldrT="[텍스트]"/>
      <dgm:spPr/>
      <dgm:t>
        <a:bodyPr/>
        <a:lstStyle/>
        <a:p>
          <a:pPr latinLnBrk="1"/>
          <a:r>
            <a:rPr lang="ko-KR" altLang="en-US" dirty="0"/>
            <a:t>그릴그린</a:t>
          </a:r>
        </a:p>
      </dgm:t>
    </dgm:pt>
    <dgm:pt modelId="{5C6613DB-63D1-447C-A277-7004D23903DE}" type="parTrans" cxnId="{9260FD10-B2DE-49ED-8F1B-DB2BC4CB53FF}">
      <dgm:prSet/>
      <dgm:spPr/>
      <dgm:t>
        <a:bodyPr/>
        <a:lstStyle/>
        <a:p>
          <a:pPr latinLnBrk="1"/>
          <a:endParaRPr lang="ko-KR" altLang="en-US"/>
        </a:p>
      </dgm:t>
    </dgm:pt>
    <dgm:pt modelId="{1D1151DE-CD49-4A78-B590-88B3B2C2D7BA}" type="sibTrans" cxnId="{9260FD10-B2DE-49ED-8F1B-DB2BC4CB53FF}">
      <dgm:prSet/>
      <dgm:spPr/>
      <dgm:t>
        <a:bodyPr/>
        <a:lstStyle/>
        <a:p>
          <a:pPr latinLnBrk="1"/>
          <a:endParaRPr lang="ko-KR" altLang="en-US"/>
        </a:p>
      </dgm:t>
    </dgm:pt>
    <dgm:pt modelId="{A4A69C96-8117-4DDC-8458-B924E966A938}">
      <dgm:prSet phldrT="[텍스트]"/>
      <dgm:spPr/>
      <dgm:t>
        <a:bodyPr/>
        <a:lstStyle/>
        <a:p>
          <a:pPr latinLnBrk="1"/>
          <a:r>
            <a:rPr lang="ko-KR" altLang="en-US" dirty="0"/>
            <a:t>오혜진</a:t>
          </a:r>
          <a:endParaRPr lang="en-US" altLang="ko-KR" dirty="0"/>
        </a:p>
        <a:p>
          <a:pPr latinLnBrk="1"/>
          <a:r>
            <a:rPr lang="ko-KR" altLang="en-US" dirty="0" err="1"/>
            <a:t>백엔드</a:t>
          </a:r>
          <a:endParaRPr lang="ko-KR" altLang="en-US" dirty="0"/>
        </a:p>
      </dgm:t>
    </dgm:pt>
    <dgm:pt modelId="{AB26B385-7FFB-4D94-947C-61AE3B0EA65D}" type="parTrans" cxnId="{2E76A5B0-8A96-4681-900B-3E525690753C}">
      <dgm:prSet/>
      <dgm:spPr/>
      <dgm:t>
        <a:bodyPr/>
        <a:lstStyle/>
        <a:p>
          <a:pPr latinLnBrk="1"/>
          <a:endParaRPr lang="ko-KR" altLang="en-US"/>
        </a:p>
      </dgm:t>
    </dgm:pt>
    <dgm:pt modelId="{6A8EF0CB-4752-4CC4-B4FD-9013D1AD0933}" type="sibTrans" cxnId="{2E76A5B0-8A96-4681-900B-3E525690753C}">
      <dgm:prSet/>
      <dgm:spPr/>
      <dgm:t>
        <a:bodyPr/>
        <a:lstStyle/>
        <a:p>
          <a:pPr latinLnBrk="1"/>
          <a:endParaRPr lang="ko-KR" altLang="en-US"/>
        </a:p>
      </dgm:t>
    </dgm:pt>
    <dgm:pt modelId="{14B0851D-784B-45CF-95FC-9804F732603F}">
      <dgm:prSet phldrT="[텍스트]"/>
      <dgm:spPr/>
      <dgm:t>
        <a:bodyPr/>
        <a:lstStyle/>
        <a:p>
          <a:pPr latinLnBrk="1"/>
          <a:r>
            <a:rPr lang="ko-KR" altLang="en-US" dirty="0" err="1"/>
            <a:t>천세륜</a:t>
          </a:r>
          <a:endParaRPr lang="en-US" altLang="ko-KR" dirty="0"/>
        </a:p>
        <a:p>
          <a:pPr latinLnBrk="1"/>
          <a:r>
            <a:rPr lang="ko-KR" altLang="en-US" dirty="0" err="1"/>
            <a:t>프론트엔드</a:t>
          </a:r>
          <a:endParaRPr lang="ko-KR" altLang="en-US" dirty="0"/>
        </a:p>
      </dgm:t>
    </dgm:pt>
    <dgm:pt modelId="{D0DB078B-C4C2-42C4-9F7E-516B545FCE4D}" type="parTrans" cxnId="{A3C2A335-43A9-42DB-A43A-54C2FF30ADB9}">
      <dgm:prSet/>
      <dgm:spPr/>
      <dgm:t>
        <a:bodyPr/>
        <a:lstStyle/>
        <a:p>
          <a:pPr latinLnBrk="1"/>
          <a:endParaRPr lang="ko-KR" altLang="en-US"/>
        </a:p>
      </dgm:t>
    </dgm:pt>
    <dgm:pt modelId="{B66CBAE6-5EE9-440B-A8F7-A36623E07EB6}" type="sibTrans" cxnId="{A3C2A335-43A9-42DB-A43A-54C2FF30ADB9}">
      <dgm:prSet/>
      <dgm:spPr/>
      <dgm:t>
        <a:bodyPr/>
        <a:lstStyle/>
        <a:p>
          <a:pPr latinLnBrk="1"/>
          <a:endParaRPr lang="ko-KR" altLang="en-US"/>
        </a:p>
      </dgm:t>
    </dgm:pt>
    <dgm:pt modelId="{ABED28FD-8667-4B69-9C8E-BF064D8F10EE}">
      <dgm:prSet phldrT="[텍스트]"/>
      <dgm:spPr/>
      <dgm:t>
        <a:bodyPr/>
        <a:lstStyle/>
        <a:p>
          <a:pPr latinLnBrk="1"/>
          <a:r>
            <a:rPr lang="ko-KR" altLang="en-US" dirty="0" err="1"/>
            <a:t>오규진</a:t>
          </a:r>
          <a:endParaRPr lang="en-US" altLang="ko-KR" dirty="0"/>
        </a:p>
        <a:p>
          <a:pPr latinLnBrk="1"/>
          <a:r>
            <a:rPr lang="ko-KR" altLang="en-US" dirty="0"/>
            <a:t>빅데이터</a:t>
          </a:r>
        </a:p>
      </dgm:t>
    </dgm:pt>
    <dgm:pt modelId="{8E925DBF-FD41-491D-ABF0-344062BAD9C9}" type="parTrans" cxnId="{29073753-7FF1-4206-BE93-E03A19E5C310}">
      <dgm:prSet/>
      <dgm:spPr/>
      <dgm:t>
        <a:bodyPr/>
        <a:lstStyle/>
        <a:p>
          <a:pPr latinLnBrk="1"/>
          <a:endParaRPr lang="ko-KR" altLang="en-US"/>
        </a:p>
      </dgm:t>
    </dgm:pt>
    <dgm:pt modelId="{3A66E104-13CD-473F-AFD0-D0ECCD3B8B47}" type="sibTrans" cxnId="{29073753-7FF1-4206-BE93-E03A19E5C310}">
      <dgm:prSet/>
      <dgm:spPr/>
      <dgm:t>
        <a:bodyPr/>
        <a:lstStyle/>
        <a:p>
          <a:pPr latinLnBrk="1"/>
          <a:endParaRPr lang="ko-KR" altLang="en-US"/>
        </a:p>
      </dgm:t>
    </dgm:pt>
    <dgm:pt modelId="{8C9565EF-4D5F-479B-978C-E6D689848B1E}" type="pres">
      <dgm:prSet presAssocID="{6251D9CC-5A44-43A5-9880-C5563A5303B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A76CA93-C38A-4029-AB30-C6031ED24597}" type="pres">
      <dgm:prSet presAssocID="{595339BE-0114-469E-8A2B-62C47FB4A380}" presName="hierRoot1" presStyleCnt="0">
        <dgm:presLayoutVars>
          <dgm:hierBranch val="init"/>
        </dgm:presLayoutVars>
      </dgm:prSet>
      <dgm:spPr/>
    </dgm:pt>
    <dgm:pt modelId="{8224C51F-1E3A-4DC9-8FC0-F32FECE10D1D}" type="pres">
      <dgm:prSet presAssocID="{595339BE-0114-469E-8A2B-62C47FB4A380}" presName="rootComposite1" presStyleCnt="0"/>
      <dgm:spPr/>
    </dgm:pt>
    <dgm:pt modelId="{C820F734-23E3-4242-8833-4C9088B29329}" type="pres">
      <dgm:prSet presAssocID="{595339BE-0114-469E-8A2B-62C47FB4A380}" presName="rootText1" presStyleLbl="node0" presStyleIdx="0" presStyleCnt="1">
        <dgm:presLayoutVars>
          <dgm:chPref val="3"/>
        </dgm:presLayoutVars>
      </dgm:prSet>
      <dgm:spPr/>
    </dgm:pt>
    <dgm:pt modelId="{526D541D-C0D2-4A4F-A9CB-6782276A5C5C}" type="pres">
      <dgm:prSet presAssocID="{595339BE-0114-469E-8A2B-62C47FB4A380}" presName="rootConnector1" presStyleLbl="node1" presStyleIdx="0" presStyleCnt="0"/>
      <dgm:spPr/>
    </dgm:pt>
    <dgm:pt modelId="{2EFFFB57-1090-4761-9801-2016C63864FA}" type="pres">
      <dgm:prSet presAssocID="{595339BE-0114-469E-8A2B-62C47FB4A380}" presName="hierChild2" presStyleCnt="0"/>
      <dgm:spPr/>
    </dgm:pt>
    <dgm:pt modelId="{DFF18852-4156-4D3A-BB03-A3CC420F18EB}" type="pres">
      <dgm:prSet presAssocID="{AB26B385-7FFB-4D94-947C-61AE3B0EA65D}" presName="Name37" presStyleLbl="parChTrans1D2" presStyleIdx="0" presStyleCnt="3"/>
      <dgm:spPr/>
    </dgm:pt>
    <dgm:pt modelId="{44F42C26-0318-4226-83A0-FB6A618C8B48}" type="pres">
      <dgm:prSet presAssocID="{A4A69C96-8117-4DDC-8458-B924E966A938}" presName="hierRoot2" presStyleCnt="0">
        <dgm:presLayoutVars>
          <dgm:hierBranch val="init"/>
        </dgm:presLayoutVars>
      </dgm:prSet>
      <dgm:spPr/>
    </dgm:pt>
    <dgm:pt modelId="{29537A88-85EB-4DCB-9DF3-8837AF443A93}" type="pres">
      <dgm:prSet presAssocID="{A4A69C96-8117-4DDC-8458-B924E966A938}" presName="rootComposite" presStyleCnt="0"/>
      <dgm:spPr/>
    </dgm:pt>
    <dgm:pt modelId="{68023EE2-4DD3-4FD7-85C2-3ED121629DD7}" type="pres">
      <dgm:prSet presAssocID="{A4A69C96-8117-4DDC-8458-B924E966A938}" presName="rootText" presStyleLbl="node2" presStyleIdx="0" presStyleCnt="3">
        <dgm:presLayoutVars>
          <dgm:chPref val="3"/>
        </dgm:presLayoutVars>
      </dgm:prSet>
      <dgm:spPr/>
    </dgm:pt>
    <dgm:pt modelId="{DA54A641-956F-4ABC-8769-CE9D24CD0E0E}" type="pres">
      <dgm:prSet presAssocID="{A4A69C96-8117-4DDC-8458-B924E966A938}" presName="rootConnector" presStyleLbl="node2" presStyleIdx="0" presStyleCnt="3"/>
      <dgm:spPr/>
    </dgm:pt>
    <dgm:pt modelId="{426B2D61-04C3-412F-82FC-D1C42C380412}" type="pres">
      <dgm:prSet presAssocID="{A4A69C96-8117-4DDC-8458-B924E966A938}" presName="hierChild4" presStyleCnt="0"/>
      <dgm:spPr/>
    </dgm:pt>
    <dgm:pt modelId="{2BFCE8AB-8CB6-4AA3-8430-D90172E4D073}" type="pres">
      <dgm:prSet presAssocID="{A4A69C96-8117-4DDC-8458-B924E966A938}" presName="hierChild5" presStyleCnt="0"/>
      <dgm:spPr/>
    </dgm:pt>
    <dgm:pt modelId="{6B84F2B5-A819-48F4-831C-39483C49F164}" type="pres">
      <dgm:prSet presAssocID="{D0DB078B-C4C2-42C4-9F7E-516B545FCE4D}" presName="Name37" presStyleLbl="parChTrans1D2" presStyleIdx="1" presStyleCnt="3"/>
      <dgm:spPr/>
    </dgm:pt>
    <dgm:pt modelId="{DF691514-0D5A-46B7-9D37-1A53E96591AE}" type="pres">
      <dgm:prSet presAssocID="{14B0851D-784B-45CF-95FC-9804F732603F}" presName="hierRoot2" presStyleCnt="0">
        <dgm:presLayoutVars>
          <dgm:hierBranch val="init"/>
        </dgm:presLayoutVars>
      </dgm:prSet>
      <dgm:spPr/>
    </dgm:pt>
    <dgm:pt modelId="{48139B30-5FC0-4BA3-93D7-E38179D51600}" type="pres">
      <dgm:prSet presAssocID="{14B0851D-784B-45CF-95FC-9804F732603F}" presName="rootComposite" presStyleCnt="0"/>
      <dgm:spPr/>
    </dgm:pt>
    <dgm:pt modelId="{4CD4B762-4ADA-4045-8CBE-F3BA2A49650F}" type="pres">
      <dgm:prSet presAssocID="{14B0851D-784B-45CF-95FC-9804F732603F}" presName="rootText" presStyleLbl="node2" presStyleIdx="1" presStyleCnt="3">
        <dgm:presLayoutVars>
          <dgm:chPref val="3"/>
        </dgm:presLayoutVars>
      </dgm:prSet>
      <dgm:spPr/>
    </dgm:pt>
    <dgm:pt modelId="{AE57B91C-438F-429F-A742-2753E60FEC75}" type="pres">
      <dgm:prSet presAssocID="{14B0851D-784B-45CF-95FC-9804F732603F}" presName="rootConnector" presStyleLbl="node2" presStyleIdx="1" presStyleCnt="3"/>
      <dgm:spPr/>
    </dgm:pt>
    <dgm:pt modelId="{AAF04C51-9806-4A9C-984B-937ADF9F25BB}" type="pres">
      <dgm:prSet presAssocID="{14B0851D-784B-45CF-95FC-9804F732603F}" presName="hierChild4" presStyleCnt="0"/>
      <dgm:spPr/>
    </dgm:pt>
    <dgm:pt modelId="{BA5EF849-641A-4642-9DE8-A46A79A7A90B}" type="pres">
      <dgm:prSet presAssocID="{14B0851D-784B-45CF-95FC-9804F732603F}" presName="hierChild5" presStyleCnt="0"/>
      <dgm:spPr/>
    </dgm:pt>
    <dgm:pt modelId="{32562284-AA26-45F5-936E-1A18418AB7CB}" type="pres">
      <dgm:prSet presAssocID="{8E925DBF-FD41-491D-ABF0-344062BAD9C9}" presName="Name37" presStyleLbl="parChTrans1D2" presStyleIdx="2" presStyleCnt="3"/>
      <dgm:spPr/>
    </dgm:pt>
    <dgm:pt modelId="{7D778AC2-E537-4E7F-AD8E-3F7266FB98EF}" type="pres">
      <dgm:prSet presAssocID="{ABED28FD-8667-4B69-9C8E-BF064D8F10EE}" presName="hierRoot2" presStyleCnt="0">
        <dgm:presLayoutVars>
          <dgm:hierBranch val="init"/>
        </dgm:presLayoutVars>
      </dgm:prSet>
      <dgm:spPr/>
    </dgm:pt>
    <dgm:pt modelId="{963A22F4-9F92-41E3-BB44-8222F4590592}" type="pres">
      <dgm:prSet presAssocID="{ABED28FD-8667-4B69-9C8E-BF064D8F10EE}" presName="rootComposite" presStyleCnt="0"/>
      <dgm:spPr/>
    </dgm:pt>
    <dgm:pt modelId="{B085A450-B376-4C57-8EA6-B067DAEB08DF}" type="pres">
      <dgm:prSet presAssocID="{ABED28FD-8667-4B69-9C8E-BF064D8F10EE}" presName="rootText" presStyleLbl="node2" presStyleIdx="2" presStyleCnt="3">
        <dgm:presLayoutVars>
          <dgm:chPref val="3"/>
        </dgm:presLayoutVars>
      </dgm:prSet>
      <dgm:spPr/>
    </dgm:pt>
    <dgm:pt modelId="{9999E00C-9733-4165-8CA3-BBE345B363FC}" type="pres">
      <dgm:prSet presAssocID="{ABED28FD-8667-4B69-9C8E-BF064D8F10EE}" presName="rootConnector" presStyleLbl="node2" presStyleIdx="2" presStyleCnt="3"/>
      <dgm:spPr/>
    </dgm:pt>
    <dgm:pt modelId="{1AB1BD11-C747-4972-8DBA-632E5F03EF9E}" type="pres">
      <dgm:prSet presAssocID="{ABED28FD-8667-4B69-9C8E-BF064D8F10EE}" presName="hierChild4" presStyleCnt="0"/>
      <dgm:spPr/>
    </dgm:pt>
    <dgm:pt modelId="{B9CA21C0-8D9B-412A-9BDF-125E3D396924}" type="pres">
      <dgm:prSet presAssocID="{ABED28FD-8667-4B69-9C8E-BF064D8F10EE}" presName="hierChild5" presStyleCnt="0"/>
      <dgm:spPr/>
    </dgm:pt>
    <dgm:pt modelId="{A2CDC88F-F6F9-4F4E-BB09-30DA4C890ED4}" type="pres">
      <dgm:prSet presAssocID="{595339BE-0114-469E-8A2B-62C47FB4A380}" presName="hierChild3" presStyleCnt="0"/>
      <dgm:spPr/>
    </dgm:pt>
  </dgm:ptLst>
  <dgm:cxnLst>
    <dgm:cxn modelId="{9E66A405-A5BD-408C-BEAA-91350C90FA22}" type="presOf" srcId="{14B0851D-784B-45CF-95FC-9804F732603F}" destId="{4CD4B762-4ADA-4045-8CBE-F3BA2A49650F}" srcOrd="0" destOrd="0" presId="urn:microsoft.com/office/officeart/2005/8/layout/orgChart1"/>
    <dgm:cxn modelId="{418CB20E-B116-4C37-A046-C276FA8615E9}" type="presOf" srcId="{8E925DBF-FD41-491D-ABF0-344062BAD9C9}" destId="{32562284-AA26-45F5-936E-1A18418AB7CB}" srcOrd="0" destOrd="0" presId="urn:microsoft.com/office/officeart/2005/8/layout/orgChart1"/>
    <dgm:cxn modelId="{9260FD10-B2DE-49ED-8F1B-DB2BC4CB53FF}" srcId="{6251D9CC-5A44-43A5-9880-C5563A5303BE}" destId="{595339BE-0114-469E-8A2B-62C47FB4A380}" srcOrd="0" destOrd="0" parTransId="{5C6613DB-63D1-447C-A277-7004D23903DE}" sibTransId="{1D1151DE-CD49-4A78-B590-88B3B2C2D7BA}"/>
    <dgm:cxn modelId="{3041771D-1622-4D63-A6AD-54F153CAA0A1}" type="presOf" srcId="{14B0851D-784B-45CF-95FC-9804F732603F}" destId="{AE57B91C-438F-429F-A742-2753E60FEC75}" srcOrd="1" destOrd="0" presId="urn:microsoft.com/office/officeart/2005/8/layout/orgChart1"/>
    <dgm:cxn modelId="{A3C2A335-43A9-42DB-A43A-54C2FF30ADB9}" srcId="{595339BE-0114-469E-8A2B-62C47FB4A380}" destId="{14B0851D-784B-45CF-95FC-9804F732603F}" srcOrd="1" destOrd="0" parTransId="{D0DB078B-C4C2-42C4-9F7E-516B545FCE4D}" sibTransId="{B66CBAE6-5EE9-440B-A8F7-A36623E07EB6}"/>
    <dgm:cxn modelId="{1760D66B-1004-415C-BFF3-20DB7D6D1951}" type="presOf" srcId="{A4A69C96-8117-4DDC-8458-B924E966A938}" destId="{DA54A641-956F-4ABC-8769-CE9D24CD0E0E}" srcOrd="1" destOrd="0" presId="urn:microsoft.com/office/officeart/2005/8/layout/orgChart1"/>
    <dgm:cxn modelId="{29073753-7FF1-4206-BE93-E03A19E5C310}" srcId="{595339BE-0114-469E-8A2B-62C47FB4A380}" destId="{ABED28FD-8667-4B69-9C8E-BF064D8F10EE}" srcOrd="2" destOrd="0" parTransId="{8E925DBF-FD41-491D-ABF0-344062BAD9C9}" sibTransId="{3A66E104-13CD-473F-AFD0-D0ECCD3B8B47}"/>
    <dgm:cxn modelId="{65A54755-4B7E-433E-BBBD-D0D23F9CBC70}" type="presOf" srcId="{A4A69C96-8117-4DDC-8458-B924E966A938}" destId="{68023EE2-4DD3-4FD7-85C2-3ED121629DD7}" srcOrd="0" destOrd="0" presId="urn:microsoft.com/office/officeart/2005/8/layout/orgChart1"/>
    <dgm:cxn modelId="{32701777-1EE7-46B6-8BB6-8791E15A5D07}" type="presOf" srcId="{AB26B385-7FFB-4D94-947C-61AE3B0EA65D}" destId="{DFF18852-4156-4D3A-BB03-A3CC420F18EB}" srcOrd="0" destOrd="0" presId="urn:microsoft.com/office/officeart/2005/8/layout/orgChart1"/>
    <dgm:cxn modelId="{73E8F289-E74F-4419-BB89-FAB0DDC582D4}" type="presOf" srcId="{ABED28FD-8667-4B69-9C8E-BF064D8F10EE}" destId="{9999E00C-9733-4165-8CA3-BBE345B363FC}" srcOrd="1" destOrd="0" presId="urn:microsoft.com/office/officeart/2005/8/layout/orgChart1"/>
    <dgm:cxn modelId="{E0CD6C96-02AD-43A4-8D4E-FBE6ECA59999}" type="presOf" srcId="{595339BE-0114-469E-8A2B-62C47FB4A380}" destId="{526D541D-C0D2-4A4F-A9CB-6782276A5C5C}" srcOrd="1" destOrd="0" presId="urn:microsoft.com/office/officeart/2005/8/layout/orgChart1"/>
    <dgm:cxn modelId="{802347A5-3E18-4E65-A867-DF4123FB17B5}" type="presOf" srcId="{6251D9CC-5A44-43A5-9880-C5563A5303BE}" destId="{8C9565EF-4D5F-479B-978C-E6D689848B1E}" srcOrd="0" destOrd="0" presId="urn:microsoft.com/office/officeart/2005/8/layout/orgChart1"/>
    <dgm:cxn modelId="{2E76A5B0-8A96-4681-900B-3E525690753C}" srcId="{595339BE-0114-469E-8A2B-62C47FB4A380}" destId="{A4A69C96-8117-4DDC-8458-B924E966A938}" srcOrd="0" destOrd="0" parTransId="{AB26B385-7FFB-4D94-947C-61AE3B0EA65D}" sibTransId="{6A8EF0CB-4752-4CC4-B4FD-9013D1AD0933}"/>
    <dgm:cxn modelId="{73CEDCB0-158E-4AE4-A75A-A019D93CB130}" type="presOf" srcId="{595339BE-0114-469E-8A2B-62C47FB4A380}" destId="{C820F734-23E3-4242-8833-4C9088B29329}" srcOrd="0" destOrd="0" presId="urn:microsoft.com/office/officeart/2005/8/layout/orgChart1"/>
    <dgm:cxn modelId="{1F2193E7-0EA6-4C90-A715-EDF2DB6641C8}" type="presOf" srcId="{D0DB078B-C4C2-42C4-9F7E-516B545FCE4D}" destId="{6B84F2B5-A819-48F4-831C-39483C49F164}" srcOrd="0" destOrd="0" presId="urn:microsoft.com/office/officeart/2005/8/layout/orgChart1"/>
    <dgm:cxn modelId="{5D7850EF-39E5-41EE-A0A7-694DD7BACF89}" type="presOf" srcId="{ABED28FD-8667-4B69-9C8E-BF064D8F10EE}" destId="{B085A450-B376-4C57-8EA6-B067DAEB08DF}" srcOrd="0" destOrd="0" presId="urn:microsoft.com/office/officeart/2005/8/layout/orgChart1"/>
    <dgm:cxn modelId="{E52CB382-0008-40E0-83BE-2C25BD49EEF1}" type="presParOf" srcId="{8C9565EF-4D5F-479B-978C-E6D689848B1E}" destId="{EA76CA93-C38A-4029-AB30-C6031ED24597}" srcOrd="0" destOrd="0" presId="urn:microsoft.com/office/officeart/2005/8/layout/orgChart1"/>
    <dgm:cxn modelId="{A93C6315-A33B-4097-B3EB-91257A60516E}" type="presParOf" srcId="{EA76CA93-C38A-4029-AB30-C6031ED24597}" destId="{8224C51F-1E3A-4DC9-8FC0-F32FECE10D1D}" srcOrd="0" destOrd="0" presId="urn:microsoft.com/office/officeart/2005/8/layout/orgChart1"/>
    <dgm:cxn modelId="{872C3F02-5C1C-49DE-A9EE-86B84C3E7034}" type="presParOf" srcId="{8224C51F-1E3A-4DC9-8FC0-F32FECE10D1D}" destId="{C820F734-23E3-4242-8833-4C9088B29329}" srcOrd="0" destOrd="0" presId="urn:microsoft.com/office/officeart/2005/8/layout/orgChart1"/>
    <dgm:cxn modelId="{334A485F-8420-46D6-AB2F-C6903F059582}" type="presParOf" srcId="{8224C51F-1E3A-4DC9-8FC0-F32FECE10D1D}" destId="{526D541D-C0D2-4A4F-A9CB-6782276A5C5C}" srcOrd="1" destOrd="0" presId="urn:microsoft.com/office/officeart/2005/8/layout/orgChart1"/>
    <dgm:cxn modelId="{63FDCAE3-0166-4682-AA9D-E64A0AE465A2}" type="presParOf" srcId="{EA76CA93-C38A-4029-AB30-C6031ED24597}" destId="{2EFFFB57-1090-4761-9801-2016C63864FA}" srcOrd="1" destOrd="0" presId="urn:microsoft.com/office/officeart/2005/8/layout/orgChart1"/>
    <dgm:cxn modelId="{D825F802-3C19-4040-A01F-822F12CBF41C}" type="presParOf" srcId="{2EFFFB57-1090-4761-9801-2016C63864FA}" destId="{DFF18852-4156-4D3A-BB03-A3CC420F18EB}" srcOrd="0" destOrd="0" presId="urn:microsoft.com/office/officeart/2005/8/layout/orgChart1"/>
    <dgm:cxn modelId="{006A9C8F-1E53-41BD-8A30-430ADCC2F300}" type="presParOf" srcId="{2EFFFB57-1090-4761-9801-2016C63864FA}" destId="{44F42C26-0318-4226-83A0-FB6A618C8B48}" srcOrd="1" destOrd="0" presId="urn:microsoft.com/office/officeart/2005/8/layout/orgChart1"/>
    <dgm:cxn modelId="{D8A5B2D6-62C7-4046-9F02-87BA42B2024F}" type="presParOf" srcId="{44F42C26-0318-4226-83A0-FB6A618C8B48}" destId="{29537A88-85EB-4DCB-9DF3-8837AF443A93}" srcOrd="0" destOrd="0" presId="urn:microsoft.com/office/officeart/2005/8/layout/orgChart1"/>
    <dgm:cxn modelId="{06E02870-3769-40A7-A6ED-DA1D98EF858C}" type="presParOf" srcId="{29537A88-85EB-4DCB-9DF3-8837AF443A93}" destId="{68023EE2-4DD3-4FD7-85C2-3ED121629DD7}" srcOrd="0" destOrd="0" presId="urn:microsoft.com/office/officeart/2005/8/layout/orgChart1"/>
    <dgm:cxn modelId="{7D2B4212-DD6B-4F63-BA8D-692BE1D7F169}" type="presParOf" srcId="{29537A88-85EB-4DCB-9DF3-8837AF443A93}" destId="{DA54A641-956F-4ABC-8769-CE9D24CD0E0E}" srcOrd="1" destOrd="0" presId="urn:microsoft.com/office/officeart/2005/8/layout/orgChart1"/>
    <dgm:cxn modelId="{529B746B-F268-4FD9-8B33-73F11F660EC1}" type="presParOf" srcId="{44F42C26-0318-4226-83A0-FB6A618C8B48}" destId="{426B2D61-04C3-412F-82FC-D1C42C380412}" srcOrd="1" destOrd="0" presId="urn:microsoft.com/office/officeart/2005/8/layout/orgChart1"/>
    <dgm:cxn modelId="{9130E820-1CE6-4243-ADAD-06AC169F64DF}" type="presParOf" srcId="{44F42C26-0318-4226-83A0-FB6A618C8B48}" destId="{2BFCE8AB-8CB6-4AA3-8430-D90172E4D073}" srcOrd="2" destOrd="0" presId="urn:microsoft.com/office/officeart/2005/8/layout/orgChart1"/>
    <dgm:cxn modelId="{6B03FF73-D7E6-43CA-9384-C0861BDF319C}" type="presParOf" srcId="{2EFFFB57-1090-4761-9801-2016C63864FA}" destId="{6B84F2B5-A819-48F4-831C-39483C49F164}" srcOrd="2" destOrd="0" presId="urn:microsoft.com/office/officeart/2005/8/layout/orgChart1"/>
    <dgm:cxn modelId="{10590F2D-B666-420C-8924-59C4B6BC571E}" type="presParOf" srcId="{2EFFFB57-1090-4761-9801-2016C63864FA}" destId="{DF691514-0D5A-46B7-9D37-1A53E96591AE}" srcOrd="3" destOrd="0" presId="urn:microsoft.com/office/officeart/2005/8/layout/orgChart1"/>
    <dgm:cxn modelId="{BF6B9BD6-C07E-412E-BFFF-ED3F0EAA06F6}" type="presParOf" srcId="{DF691514-0D5A-46B7-9D37-1A53E96591AE}" destId="{48139B30-5FC0-4BA3-93D7-E38179D51600}" srcOrd="0" destOrd="0" presId="urn:microsoft.com/office/officeart/2005/8/layout/orgChart1"/>
    <dgm:cxn modelId="{F21D508C-C214-40BE-BEE1-6AB620CCEA77}" type="presParOf" srcId="{48139B30-5FC0-4BA3-93D7-E38179D51600}" destId="{4CD4B762-4ADA-4045-8CBE-F3BA2A49650F}" srcOrd="0" destOrd="0" presId="urn:microsoft.com/office/officeart/2005/8/layout/orgChart1"/>
    <dgm:cxn modelId="{626D8661-1536-4E61-98B7-AC5266091E5B}" type="presParOf" srcId="{48139B30-5FC0-4BA3-93D7-E38179D51600}" destId="{AE57B91C-438F-429F-A742-2753E60FEC75}" srcOrd="1" destOrd="0" presId="urn:microsoft.com/office/officeart/2005/8/layout/orgChart1"/>
    <dgm:cxn modelId="{A633780B-FFA1-4C27-AC09-9B61639E1499}" type="presParOf" srcId="{DF691514-0D5A-46B7-9D37-1A53E96591AE}" destId="{AAF04C51-9806-4A9C-984B-937ADF9F25BB}" srcOrd="1" destOrd="0" presId="urn:microsoft.com/office/officeart/2005/8/layout/orgChart1"/>
    <dgm:cxn modelId="{A7C18EC9-414C-4035-8B64-2A9B801A333B}" type="presParOf" srcId="{DF691514-0D5A-46B7-9D37-1A53E96591AE}" destId="{BA5EF849-641A-4642-9DE8-A46A79A7A90B}" srcOrd="2" destOrd="0" presId="urn:microsoft.com/office/officeart/2005/8/layout/orgChart1"/>
    <dgm:cxn modelId="{DA61E846-BE41-4610-86B5-27588C643EE3}" type="presParOf" srcId="{2EFFFB57-1090-4761-9801-2016C63864FA}" destId="{32562284-AA26-45F5-936E-1A18418AB7CB}" srcOrd="4" destOrd="0" presId="urn:microsoft.com/office/officeart/2005/8/layout/orgChart1"/>
    <dgm:cxn modelId="{9CC604B8-5A9B-4A73-ABC4-8AB6C7D1A170}" type="presParOf" srcId="{2EFFFB57-1090-4761-9801-2016C63864FA}" destId="{7D778AC2-E537-4E7F-AD8E-3F7266FB98EF}" srcOrd="5" destOrd="0" presId="urn:microsoft.com/office/officeart/2005/8/layout/orgChart1"/>
    <dgm:cxn modelId="{C060A033-CAF4-4233-84D3-C1D2A899E411}" type="presParOf" srcId="{7D778AC2-E537-4E7F-AD8E-3F7266FB98EF}" destId="{963A22F4-9F92-41E3-BB44-8222F4590592}" srcOrd="0" destOrd="0" presId="urn:microsoft.com/office/officeart/2005/8/layout/orgChart1"/>
    <dgm:cxn modelId="{6743BBCA-8597-448C-A425-F40984889992}" type="presParOf" srcId="{963A22F4-9F92-41E3-BB44-8222F4590592}" destId="{B085A450-B376-4C57-8EA6-B067DAEB08DF}" srcOrd="0" destOrd="0" presId="urn:microsoft.com/office/officeart/2005/8/layout/orgChart1"/>
    <dgm:cxn modelId="{4669C362-93DD-4CCE-B2EC-281C42712FF1}" type="presParOf" srcId="{963A22F4-9F92-41E3-BB44-8222F4590592}" destId="{9999E00C-9733-4165-8CA3-BBE345B363FC}" srcOrd="1" destOrd="0" presId="urn:microsoft.com/office/officeart/2005/8/layout/orgChart1"/>
    <dgm:cxn modelId="{9FEA7A81-875A-462A-8ED9-9122ADCDDA40}" type="presParOf" srcId="{7D778AC2-E537-4E7F-AD8E-3F7266FB98EF}" destId="{1AB1BD11-C747-4972-8DBA-632E5F03EF9E}" srcOrd="1" destOrd="0" presId="urn:microsoft.com/office/officeart/2005/8/layout/orgChart1"/>
    <dgm:cxn modelId="{1849FDE1-5B5C-445C-965E-DB6BABE90E24}" type="presParOf" srcId="{7D778AC2-E537-4E7F-AD8E-3F7266FB98EF}" destId="{B9CA21C0-8D9B-412A-9BDF-125E3D396924}" srcOrd="2" destOrd="0" presId="urn:microsoft.com/office/officeart/2005/8/layout/orgChart1"/>
    <dgm:cxn modelId="{CE6B0DAC-4481-476D-8B90-BC7305885DEF}" type="presParOf" srcId="{EA76CA93-C38A-4029-AB30-C6031ED24597}" destId="{A2CDC88F-F6F9-4F4E-BB09-30DA4C890ED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562284-AA26-45F5-936E-1A18418AB7CB}">
      <dsp:nvSpPr>
        <dsp:cNvPr id="0" name=""/>
        <dsp:cNvSpPr/>
      </dsp:nvSpPr>
      <dsp:spPr>
        <a:xfrm>
          <a:off x="5257800" y="1852864"/>
          <a:ext cx="3719932" cy="6456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804"/>
              </a:lnTo>
              <a:lnTo>
                <a:pt x="3719932" y="322804"/>
              </a:lnTo>
              <a:lnTo>
                <a:pt x="3719932" y="6456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84F2B5-A819-48F4-831C-39483C49F164}">
      <dsp:nvSpPr>
        <dsp:cNvPr id="0" name=""/>
        <dsp:cNvSpPr/>
      </dsp:nvSpPr>
      <dsp:spPr>
        <a:xfrm>
          <a:off x="5212080" y="1852864"/>
          <a:ext cx="91440" cy="6456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56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F18852-4156-4D3A-BB03-A3CC420F18EB}">
      <dsp:nvSpPr>
        <dsp:cNvPr id="0" name=""/>
        <dsp:cNvSpPr/>
      </dsp:nvSpPr>
      <dsp:spPr>
        <a:xfrm>
          <a:off x="1537867" y="1852864"/>
          <a:ext cx="3719932" cy="645608"/>
        </a:xfrm>
        <a:custGeom>
          <a:avLst/>
          <a:gdLst/>
          <a:ahLst/>
          <a:cxnLst/>
          <a:rect l="0" t="0" r="0" b="0"/>
          <a:pathLst>
            <a:path>
              <a:moveTo>
                <a:pt x="3719932" y="0"/>
              </a:moveTo>
              <a:lnTo>
                <a:pt x="3719932" y="322804"/>
              </a:lnTo>
              <a:lnTo>
                <a:pt x="0" y="322804"/>
              </a:lnTo>
              <a:lnTo>
                <a:pt x="0" y="6456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20F734-23E3-4242-8833-4C9088B29329}">
      <dsp:nvSpPr>
        <dsp:cNvPr id="0" name=""/>
        <dsp:cNvSpPr/>
      </dsp:nvSpPr>
      <dsp:spPr>
        <a:xfrm>
          <a:off x="3720638" y="315702"/>
          <a:ext cx="3074323" cy="1537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100" kern="1200" dirty="0"/>
            <a:t>그릴그린</a:t>
          </a:r>
        </a:p>
      </dsp:txBody>
      <dsp:txXfrm>
        <a:off x="3720638" y="315702"/>
        <a:ext cx="3074323" cy="1537161"/>
      </dsp:txXfrm>
    </dsp:sp>
    <dsp:sp modelId="{68023EE2-4DD3-4FD7-85C2-3ED121629DD7}">
      <dsp:nvSpPr>
        <dsp:cNvPr id="0" name=""/>
        <dsp:cNvSpPr/>
      </dsp:nvSpPr>
      <dsp:spPr>
        <a:xfrm>
          <a:off x="706" y="2498473"/>
          <a:ext cx="3074323" cy="1537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100" kern="1200" dirty="0"/>
            <a:t>오혜진</a:t>
          </a:r>
          <a:endParaRPr lang="en-US" altLang="ko-KR" sz="3100" kern="1200" dirty="0"/>
        </a:p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100" kern="1200" dirty="0" err="1"/>
            <a:t>백엔드</a:t>
          </a:r>
          <a:endParaRPr lang="ko-KR" altLang="en-US" sz="3100" kern="1200" dirty="0"/>
        </a:p>
      </dsp:txBody>
      <dsp:txXfrm>
        <a:off x="706" y="2498473"/>
        <a:ext cx="3074323" cy="1537161"/>
      </dsp:txXfrm>
    </dsp:sp>
    <dsp:sp modelId="{4CD4B762-4ADA-4045-8CBE-F3BA2A49650F}">
      <dsp:nvSpPr>
        <dsp:cNvPr id="0" name=""/>
        <dsp:cNvSpPr/>
      </dsp:nvSpPr>
      <dsp:spPr>
        <a:xfrm>
          <a:off x="3720638" y="2498473"/>
          <a:ext cx="3074323" cy="1537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100" kern="1200" dirty="0" err="1"/>
            <a:t>천세륜</a:t>
          </a:r>
          <a:endParaRPr lang="en-US" altLang="ko-KR" sz="3100" kern="1200" dirty="0"/>
        </a:p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100" kern="1200" dirty="0" err="1"/>
            <a:t>프론트엔드</a:t>
          </a:r>
          <a:endParaRPr lang="ko-KR" altLang="en-US" sz="3100" kern="1200" dirty="0"/>
        </a:p>
      </dsp:txBody>
      <dsp:txXfrm>
        <a:off x="3720638" y="2498473"/>
        <a:ext cx="3074323" cy="1537161"/>
      </dsp:txXfrm>
    </dsp:sp>
    <dsp:sp modelId="{B085A450-B376-4C57-8EA6-B067DAEB08DF}">
      <dsp:nvSpPr>
        <dsp:cNvPr id="0" name=""/>
        <dsp:cNvSpPr/>
      </dsp:nvSpPr>
      <dsp:spPr>
        <a:xfrm>
          <a:off x="7440570" y="2498473"/>
          <a:ext cx="3074323" cy="1537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100" kern="1200" dirty="0" err="1"/>
            <a:t>오규진</a:t>
          </a:r>
          <a:endParaRPr lang="en-US" altLang="ko-KR" sz="3100" kern="1200" dirty="0"/>
        </a:p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100" kern="1200" dirty="0"/>
            <a:t>빅데이터</a:t>
          </a:r>
        </a:p>
      </dsp:txBody>
      <dsp:txXfrm>
        <a:off x="7440570" y="2498473"/>
        <a:ext cx="3074323" cy="15371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DEA77-71DE-4A9B-9CE6-07CA57911D85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62EAE-4944-497B-BDF4-289857FF39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731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명</a:t>
            </a:r>
            <a:r>
              <a:rPr lang="en-US" altLang="ko-KR" dirty="0"/>
              <a:t>, </a:t>
            </a:r>
            <a:r>
              <a:rPr lang="ko-KR" altLang="en-US" dirty="0"/>
              <a:t>팀원 학번과 </a:t>
            </a:r>
            <a:r>
              <a:rPr lang="ko-KR" altLang="en-US" dirty="0" err="1"/>
              <a:t>팀</a:t>
            </a:r>
            <a:r>
              <a:rPr lang="ko-KR" altLang="en-US" baseline="0" dirty="0" err="1"/>
              <a:t>명</a:t>
            </a:r>
            <a:r>
              <a:rPr lang="ko-KR" altLang="en-US" baseline="0" dirty="0"/>
              <a:t> 명시</a:t>
            </a:r>
            <a:endParaRPr lang="en-US" altLang="ko-KR" baseline="0" dirty="0"/>
          </a:p>
          <a:p>
            <a:r>
              <a:rPr lang="ko-KR" altLang="en-US" baseline="0" dirty="0"/>
              <a:t>소개할 때 왜 </a:t>
            </a:r>
            <a:r>
              <a:rPr lang="ko-KR" altLang="en-US" baseline="0" dirty="0" err="1"/>
              <a:t>팀명이</a:t>
            </a:r>
            <a:r>
              <a:rPr lang="ko-KR" altLang="en-US" baseline="0" dirty="0"/>
              <a:t> 그릴그린인지 짧게 설명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필수 내용은 노트에 ★표시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62EAE-4944-497B-BDF4-289857FF392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2503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★</a:t>
            </a:r>
            <a:r>
              <a:rPr lang="ko-KR" altLang="en-US" dirty="0"/>
              <a:t>기능 점수 계산으로 비용 산정 결과 제출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62EAE-4944-497B-BDF4-289857FF392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397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개발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보완이 </a:t>
            </a:r>
            <a:r>
              <a:rPr lang="en-US" altLang="ko-KR" dirty="0"/>
              <a:t>1</a:t>
            </a:r>
            <a:r>
              <a:rPr lang="ko-KR" altLang="en-US" dirty="0"/>
              <a:t>주기 거칠 때마다 리스크가 발생한다고 가정 하에</a:t>
            </a:r>
            <a:r>
              <a:rPr lang="en-US" altLang="ko-KR" dirty="0"/>
              <a:t>, </a:t>
            </a:r>
            <a:r>
              <a:rPr lang="ko-KR" altLang="en-US" dirty="0"/>
              <a:t>리스크를 도출하고 해결방법을 정의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62EAE-4944-497B-BDF4-289857FF392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7913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표 아래에 계산식 첨부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62EAE-4944-497B-BDF4-289857FF392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2804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표 아래에 계산식 첨부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62EAE-4944-497B-BDF4-289857FF392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670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메인 화면을 이렇게 구성한 이유 </a:t>
            </a:r>
            <a:r>
              <a:rPr lang="en-US" altLang="ko-KR" dirty="0"/>
              <a:t>- </a:t>
            </a:r>
            <a:r>
              <a:rPr lang="ko-KR" altLang="en-US" dirty="0"/>
              <a:t>메인 컬러로 선한 영향력의 기업 정보에 신뢰감을 주겠다는 의미의 파란색을 사용했고</a:t>
            </a:r>
            <a:r>
              <a:rPr lang="en-US" altLang="ko-KR" dirty="0"/>
              <a:t>, </a:t>
            </a:r>
            <a:r>
              <a:rPr lang="ko-KR" altLang="en-US" dirty="0"/>
              <a:t>포인트 컬러는 더 밝은 미래를 뜻하는 부드러운 노란색을 사용했다</a:t>
            </a:r>
            <a:r>
              <a:rPr lang="en-US" altLang="ko-KR" dirty="0"/>
              <a:t>. </a:t>
            </a:r>
            <a:r>
              <a:rPr lang="ko-KR" altLang="en-US" dirty="0"/>
              <a:t>인덱스 페이지부터 검색바를 배치해서 빠르게 검색 서비스를 이용할 수 있도록 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62EAE-4944-497B-BDF4-289857FF392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1952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기업 찾기 서비스의 경우</a:t>
            </a:r>
            <a:r>
              <a:rPr lang="en-US" altLang="ko-KR" dirty="0"/>
              <a:t>, </a:t>
            </a:r>
            <a:r>
              <a:rPr lang="ko-KR" altLang="en-US" dirty="0"/>
              <a:t>기업 유형을 선택하지 않고 검색하면 통합 검색 페이지가 나온다</a:t>
            </a:r>
            <a:r>
              <a:rPr lang="en-US" altLang="ko-KR" dirty="0"/>
              <a:t>. </a:t>
            </a:r>
            <a:r>
              <a:rPr lang="ko-KR" altLang="en-US" dirty="0"/>
              <a:t>기업 유형을 선택할 경우 해당하는 기업 리스트가 보인다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62EAE-4944-497B-BDF4-289857FF392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5015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기업 찾기 프로세스의 상세 설명</a:t>
            </a:r>
            <a:r>
              <a:rPr lang="en-US" altLang="ko-KR" dirty="0"/>
              <a:t>(</a:t>
            </a:r>
            <a:r>
              <a:rPr lang="ko-KR" altLang="en-US" dirty="0"/>
              <a:t>그림 옆에 글로 간단하게 작성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62EAE-4944-497B-BDF4-289857FF392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7922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사용자가 마음에 드는 기업 정보는 관심기업에 등록해서 따로 마이페이지에서 볼 수 있게 구성했다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62EAE-4944-497B-BDF4-289857FF392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223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 테이블마다 간단하게 구성 소개</a:t>
            </a:r>
            <a:r>
              <a:rPr lang="en-US" altLang="ko-KR" dirty="0"/>
              <a:t>(</a:t>
            </a:r>
            <a:r>
              <a:rPr lang="ko-KR" altLang="en-US" dirty="0"/>
              <a:t>이미지 크기가 커서 나눠서 설명해도 될 것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전체 설계도 이미지 </a:t>
            </a:r>
            <a:r>
              <a:rPr lang="en-US" altLang="ko-KR" dirty="0"/>
              <a:t>&gt; </a:t>
            </a:r>
            <a:r>
              <a:rPr lang="ko-KR" altLang="en-US" dirty="0" err="1"/>
              <a:t>테이블끼리의</a:t>
            </a:r>
            <a:r>
              <a:rPr lang="ko-KR" altLang="en-US" dirty="0"/>
              <a:t> 관계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err="1"/>
              <a:t>엔티티별로</a:t>
            </a:r>
            <a:r>
              <a:rPr lang="ko-KR" altLang="en-US" dirty="0"/>
              <a:t> 간단하게 컬럼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62EAE-4944-497B-BDF4-289857FF392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3923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동료 검토 기법 사용 </a:t>
            </a:r>
            <a:r>
              <a:rPr lang="en-US" altLang="ko-KR" dirty="0"/>
              <a:t>&gt; 1</a:t>
            </a:r>
            <a:r>
              <a:rPr lang="ko-KR" altLang="en-US" dirty="0"/>
              <a:t>주일 단위로 회의 시간을 가짐</a:t>
            </a:r>
            <a:endParaRPr lang="en-US" altLang="ko-KR" dirty="0"/>
          </a:p>
          <a:p>
            <a:r>
              <a:rPr lang="ko-KR" altLang="en-US" dirty="0"/>
              <a:t>그래서 나온 변경사항을 몇 가지 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62EAE-4944-497B-BDF4-289857FF392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470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★</a:t>
            </a:r>
            <a:r>
              <a:rPr lang="ko-KR" altLang="en-US" dirty="0"/>
              <a:t>계층적 구조로 팀 그릴그린 아래에 팀원 셋</a:t>
            </a:r>
            <a:r>
              <a:rPr lang="en-US" altLang="ko-KR" dirty="0"/>
              <a:t>+</a:t>
            </a:r>
            <a:r>
              <a:rPr lang="ko-KR" altLang="en-US" dirty="0"/>
              <a:t>역할이 있는 그림으로 대체</a:t>
            </a:r>
            <a:endParaRPr lang="en-US" altLang="ko-KR" dirty="0"/>
          </a:p>
          <a:p>
            <a:r>
              <a:rPr lang="ko-KR" altLang="en-US" dirty="0"/>
              <a:t>프로젝트별 조직이라고 가정함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62EAE-4944-497B-BDF4-289857FF392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7033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인덱스 페이지</a:t>
            </a:r>
            <a:r>
              <a:rPr lang="en-US" altLang="ko-KR" dirty="0"/>
              <a:t>, </a:t>
            </a:r>
            <a:r>
              <a:rPr lang="ko-KR" altLang="en-US" dirty="0" err="1"/>
              <a:t>기업찾기</a:t>
            </a:r>
            <a:r>
              <a:rPr lang="ko-KR" altLang="en-US" dirty="0"/>
              <a:t> 메인 화면</a:t>
            </a:r>
            <a:r>
              <a:rPr lang="en-US" altLang="ko-KR" dirty="0"/>
              <a:t>, </a:t>
            </a:r>
            <a:r>
              <a:rPr lang="ko-KR" altLang="en-US" dirty="0"/>
              <a:t>아무 상세 기업유형 정해서 화면 하나</a:t>
            </a:r>
            <a:r>
              <a:rPr lang="en-US" altLang="ko-KR" dirty="0"/>
              <a:t>, </a:t>
            </a:r>
            <a:r>
              <a:rPr lang="ko-KR" altLang="en-US" dirty="0"/>
              <a:t>로그인 및 회원가입 폼 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62EAE-4944-497B-BDF4-289857FF392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9474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사용한 공공데이터 목록</a:t>
            </a:r>
            <a:r>
              <a:rPr lang="en-US" altLang="ko-KR" dirty="0"/>
              <a:t>, </a:t>
            </a:r>
            <a:r>
              <a:rPr lang="ko-KR" altLang="en-US" dirty="0"/>
              <a:t>데이터 분석 예시</a:t>
            </a:r>
            <a:r>
              <a:rPr lang="en-US" altLang="ko-KR" dirty="0"/>
              <a:t>(</a:t>
            </a:r>
            <a:r>
              <a:rPr lang="ko-KR" altLang="en-US" dirty="0"/>
              <a:t>사진</a:t>
            </a:r>
            <a:r>
              <a:rPr lang="en-US" altLang="ko-KR" dirty="0"/>
              <a:t>), </a:t>
            </a:r>
            <a:r>
              <a:rPr lang="ko-KR" altLang="en-US" dirty="0"/>
              <a:t>프로그램에서 시각화 </a:t>
            </a:r>
            <a:r>
              <a:rPr lang="en-US" altLang="ko-KR" dirty="0"/>
              <a:t>&amp; </a:t>
            </a:r>
            <a:r>
              <a:rPr lang="ko-KR" altLang="en-US" dirty="0"/>
              <a:t>기사 크롤링한 과정 일부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62EAE-4944-497B-BDF4-289857FF3924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0974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깃허브에</a:t>
            </a:r>
            <a:r>
              <a:rPr lang="ko-KR" altLang="en-US" dirty="0"/>
              <a:t> 있는 </a:t>
            </a:r>
            <a:r>
              <a:rPr lang="ko-KR" altLang="en-US" dirty="0" err="1"/>
              <a:t>브랜치</a:t>
            </a:r>
            <a:r>
              <a:rPr lang="ko-KR" altLang="en-US" dirty="0"/>
              <a:t> 기준으로 버전 관리 그래프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62EAE-4944-497B-BDF4-289857FF3924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565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★</a:t>
            </a:r>
            <a:r>
              <a:rPr lang="en-US" altLang="ko-KR" dirty="0" err="1"/>
              <a:t>CorpCollector</a:t>
            </a:r>
            <a:r>
              <a:rPr lang="en-US" altLang="ko-KR" baseline="0" dirty="0"/>
              <a:t> </a:t>
            </a:r>
            <a:r>
              <a:rPr lang="ko-KR" altLang="en-US" baseline="0" dirty="0"/>
              <a:t>프로젝트 설명 </a:t>
            </a:r>
            <a:r>
              <a:rPr lang="en-US" altLang="ko-KR" baseline="0" dirty="0"/>
              <a:t>- </a:t>
            </a:r>
            <a:r>
              <a:rPr lang="ko-KR" altLang="en-US" dirty="0"/>
              <a:t>빅데이터를 활용한 소비자 측면의 착한 기업</a:t>
            </a:r>
            <a:r>
              <a:rPr lang="en-US" altLang="ko-KR" dirty="0"/>
              <a:t>(</a:t>
            </a:r>
            <a:r>
              <a:rPr lang="ko-KR" altLang="en-US" dirty="0"/>
              <a:t>환경 보호</a:t>
            </a:r>
            <a:r>
              <a:rPr lang="en-US" altLang="ko-KR" dirty="0"/>
              <a:t>, </a:t>
            </a:r>
            <a:r>
              <a:rPr lang="ko-KR" altLang="en-US" dirty="0"/>
              <a:t>노동자 복지 등</a:t>
            </a:r>
            <a:r>
              <a:rPr lang="en-US" altLang="ko-KR" dirty="0"/>
              <a:t>) </a:t>
            </a:r>
            <a:r>
              <a:rPr lang="ko-KR" altLang="en-US" dirty="0"/>
              <a:t>정보를 제공하는 웹 사이트 제작</a:t>
            </a:r>
            <a:endParaRPr lang="en-US" altLang="ko-KR" dirty="0"/>
          </a:p>
          <a:p>
            <a:r>
              <a:rPr lang="ko-KR" altLang="en-US" dirty="0"/>
              <a:t>여기서 착한 기업</a:t>
            </a:r>
            <a:r>
              <a:rPr lang="en-US" altLang="ko-KR" dirty="0"/>
              <a:t>, </a:t>
            </a:r>
            <a:r>
              <a:rPr lang="ko-KR" altLang="en-US" dirty="0"/>
              <a:t>선한 기업의 예시를 몇 가지 듦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62EAE-4944-497B-BDF4-289857FF392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320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★</a:t>
            </a:r>
            <a:r>
              <a:rPr lang="ko-KR" altLang="en-US" dirty="0"/>
              <a:t>제안서에 작성한 거</a:t>
            </a:r>
            <a:r>
              <a:rPr lang="en-US" altLang="ko-KR" dirty="0"/>
              <a:t>… </a:t>
            </a:r>
            <a:r>
              <a:rPr lang="ko-KR" altLang="en-US" dirty="0"/>
              <a:t>복사하기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62EAE-4944-497B-BDF4-289857FF392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129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★</a:t>
            </a:r>
            <a:r>
              <a:rPr lang="en-US" altLang="ko-KR" dirty="0"/>
              <a:t>Rapid-application development ( RAD ) </a:t>
            </a:r>
            <a:r>
              <a:rPr lang="ko-KR" altLang="en-US" dirty="0"/>
              <a:t>방법론을 기반으로 계획을 구성했다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다만 </a:t>
            </a:r>
            <a:r>
              <a:rPr lang="ko-KR" altLang="en-US" dirty="0" err="1"/>
              <a:t>백엔드</a:t>
            </a:r>
            <a:r>
              <a:rPr lang="ko-KR" altLang="en-US" dirty="0"/>
              <a:t> 개발 언어로 </a:t>
            </a:r>
            <a:r>
              <a:rPr lang="en-US" altLang="ko-KR" dirty="0"/>
              <a:t>JSP</a:t>
            </a:r>
            <a:r>
              <a:rPr lang="ko-KR" altLang="en-US" dirty="0"/>
              <a:t>를 채택했는데</a:t>
            </a:r>
            <a:r>
              <a:rPr lang="en-US" altLang="ko-KR" dirty="0"/>
              <a:t>, </a:t>
            </a:r>
            <a:r>
              <a:rPr lang="ko-KR" altLang="en-US" dirty="0"/>
              <a:t>그래서 프로토타입 자체는 </a:t>
            </a:r>
            <a:r>
              <a:rPr lang="en-US" altLang="ko-KR" dirty="0"/>
              <a:t>HTML</a:t>
            </a:r>
            <a:r>
              <a:rPr lang="ko-KR" altLang="en-US" dirty="0"/>
              <a:t>을 기반으로 한 </a:t>
            </a:r>
            <a:r>
              <a:rPr lang="ko-KR" altLang="en-US" dirty="0" err="1"/>
              <a:t>프론트엔드</a:t>
            </a:r>
            <a:r>
              <a:rPr lang="ko-KR" altLang="en-US" dirty="0"/>
              <a:t> 작업으로 대체했다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실제로도 세세한 </a:t>
            </a:r>
            <a:r>
              <a:rPr lang="en-US" altLang="ko-KR" dirty="0"/>
              <a:t>CSS</a:t>
            </a:r>
            <a:r>
              <a:rPr lang="ko-KR" altLang="en-US" dirty="0"/>
              <a:t>효과보다는 전체적인 틀부터 먼저 제작했다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62EAE-4944-497B-BDF4-289857FF392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951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★</a:t>
            </a:r>
            <a:r>
              <a:rPr lang="ko-KR" altLang="en-US" dirty="0"/>
              <a:t>퍼트 차트 작성 필요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62EAE-4944-497B-BDF4-289857FF392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82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★</a:t>
            </a:r>
            <a:r>
              <a:rPr lang="en-US" altLang="ko-KR" dirty="0"/>
              <a:t>RAD </a:t>
            </a:r>
            <a:r>
              <a:rPr lang="ko-KR" altLang="en-US" dirty="0"/>
              <a:t>흐름에 맞춰 계획 일정은 이렇게 구성했다</a:t>
            </a:r>
            <a:r>
              <a:rPr lang="en-US" altLang="ko-KR" dirty="0"/>
              <a:t>. </a:t>
            </a:r>
            <a:r>
              <a:rPr lang="ko-KR" altLang="en-US" dirty="0"/>
              <a:t>분석 및 설계를 마친 다음 일주일 주기마다 일정 시간에 회의를 가졌다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회의 </a:t>
            </a:r>
            <a:r>
              <a:rPr lang="ko-KR" altLang="en-US" dirty="0" err="1"/>
              <a:t>시간동안은</a:t>
            </a:r>
            <a:r>
              <a:rPr lang="ko-KR" altLang="en-US" dirty="0"/>
              <a:t> 각자 한 작업물을 보이고</a:t>
            </a:r>
            <a:r>
              <a:rPr lang="en-US" altLang="ko-KR" dirty="0"/>
              <a:t>, </a:t>
            </a:r>
            <a:r>
              <a:rPr lang="ko-KR" altLang="en-US" dirty="0"/>
              <a:t>병합을 어떻게 할지</a:t>
            </a:r>
            <a:r>
              <a:rPr lang="en-US" altLang="ko-KR" dirty="0"/>
              <a:t>, </a:t>
            </a:r>
            <a:r>
              <a:rPr lang="ko-KR" altLang="en-US" dirty="0"/>
              <a:t>앞으로의 진행 방향에 대해서 얘기했다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※</a:t>
            </a:r>
            <a:r>
              <a:rPr lang="ko-KR" altLang="en-US" dirty="0"/>
              <a:t>이미지는</a:t>
            </a:r>
            <a:r>
              <a:rPr lang="en-US" altLang="ko-KR" dirty="0"/>
              <a:t> </a:t>
            </a:r>
            <a:r>
              <a:rPr lang="ko-KR" altLang="en-US" dirty="0"/>
              <a:t>오늘 날짜에 따라 표시선이 움직여서 </a:t>
            </a:r>
            <a:r>
              <a:rPr lang="en-US" altLang="ko-KR" dirty="0"/>
              <a:t>18</a:t>
            </a:r>
            <a:r>
              <a:rPr lang="ko-KR" altLang="en-US" dirty="0" err="1"/>
              <a:t>일날</a:t>
            </a:r>
            <a:r>
              <a:rPr lang="ko-KR" altLang="en-US" dirty="0"/>
              <a:t> 삽입 예정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62EAE-4944-497B-BDF4-289857FF392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1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코프콜렉터의</a:t>
            </a:r>
            <a:r>
              <a:rPr lang="ko-KR" altLang="en-US" dirty="0"/>
              <a:t> </a:t>
            </a:r>
            <a:r>
              <a:rPr lang="ko-KR" altLang="en-US" dirty="0" err="1"/>
              <a:t>사이트맵</a:t>
            </a:r>
            <a:r>
              <a:rPr lang="ko-KR" altLang="en-US" dirty="0"/>
              <a:t> 소개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각 메뉴마다 가진 기능과 제공하는 정보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62EAE-4944-497B-BDF4-289857FF392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397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★</a:t>
            </a:r>
            <a:r>
              <a:rPr lang="ko-KR" altLang="en-US" dirty="0" err="1"/>
              <a:t>사이트맵의</a:t>
            </a:r>
            <a:r>
              <a:rPr lang="ko-KR" altLang="en-US" dirty="0"/>
              <a:t> 각 메뉴마다 이용할 수 있는 기능을 정리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62EAE-4944-497B-BDF4-289857FF392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610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48A7A-7FCF-4080-9AC9-2CE3B7DEC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7D4C20-6AD0-4BDF-97FD-46B3F29BE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CE4C85-499D-4CA7-B7C7-6E3C013AD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15B4-8FFA-499C-AB56-8CA0E1AE3C20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C289B8-073C-46E3-A9E3-FC495DE12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528C05-7A37-402F-AAC2-3E36986DB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8A5C-43CA-4280-B7E9-41EC85D25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00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7C72D-8BEF-431A-9854-03D2CACD9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F38B91-8196-4048-A634-CF7200638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85FBFD-6B98-495E-B8CB-8FEFB7C73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15B4-8FFA-499C-AB56-8CA0E1AE3C20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47C6CF-1D84-444B-9EAE-F6429EB40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A889D3-A551-4E31-8395-B2066849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8A5C-43CA-4280-B7E9-41EC85D25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362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8822C41-87A0-48BF-9AED-A5D68A9830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E7E52A-A9B8-438A-931D-E97B57267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90056C-443A-48DF-8AE6-EA27B8033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15B4-8FFA-499C-AB56-8CA0E1AE3C20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1F48AF-B44A-4B37-A741-E54D1B572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8B7BFE-C103-4E60-AF66-CC06B1144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8A5C-43CA-4280-B7E9-41EC85D25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923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6D927-E267-425E-BA3E-F48E794EC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C39147-E3CB-4111-9B0D-4C75400DA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E5DF92-D55A-4C91-91E1-C9A6CEA66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15B4-8FFA-499C-AB56-8CA0E1AE3C20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85E68D-CF1C-45AA-A5D7-7709CE3CD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703076-2FF2-455E-8B03-868EF1E56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8A5C-43CA-4280-B7E9-41EC85D25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85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21E96-DE77-4F3E-B814-CF7855A41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E95DF4-833E-432D-95E7-7EB9AB505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D9EA2C-0E15-4FD6-80D1-06983168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15B4-8FFA-499C-AB56-8CA0E1AE3C20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B978E2-44B6-4A92-9F78-9F89833C6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7236BD-0E42-4A51-90E8-2284E873B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8A5C-43CA-4280-B7E9-41EC85D25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070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BA8722-DDCD-407D-86E4-95AAF35C5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B41AA2-773F-4C47-8D15-918DB19F69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5ECA12-4616-42BC-9834-FC2CD55ED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946F79-5AB8-4CF4-9896-AB1237BF8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15B4-8FFA-499C-AB56-8CA0E1AE3C20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AADF95-BB73-40E6-BAD1-C927705F7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E4D7E0-EED2-4D6F-BF0B-57644021F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8A5C-43CA-4280-B7E9-41EC85D25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29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38DDA-B650-40E8-9598-866EAA2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3F66B0-2D88-4234-86E6-D75DA7055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76891A-FE07-4126-AEA3-D3BA2A697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BDA328-21EF-442F-965B-7B9FD2472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E37262-FF13-4F18-B239-F2EC98F89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392695-D538-41AD-9FCE-3C4D98EBF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15B4-8FFA-499C-AB56-8CA0E1AE3C20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A3B910-004B-42B2-98D4-6F77D0827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5F1AA5A-2969-4FEE-B415-78E5C7C49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8A5C-43CA-4280-B7E9-41EC85D25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171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92D3A-509D-4F72-BC94-CBCE511FF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FC33FE-6D78-4B9F-AB9B-6753A488D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15B4-8FFA-499C-AB56-8CA0E1AE3C20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E57246-9A7F-4815-907A-A435988B9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AB760B-34BD-4501-BA4D-13B3CC0E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8A5C-43CA-4280-B7E9-41EC85D25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94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B6777B-949D-4E66-B652-087FF2177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15B4-8FFA-499C-AB56-8CA0E1AE3C20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11D0E5-2033-440B-9E05-4BA59BA90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EC398A-AE55-4CAA-A323-CCB59C93A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8A5C-43CA-4280-B7E9-41EC85D25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15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5180F-B203-44F5-9A3C-ABB4BFD66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2E3DE5-D60A-4FD6-A40F-E32B302EE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8066A3-9697-4481-9680-580A412B7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F36117-57D6-4232-B4D3-98C9BDE99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15B4-8FFA-499C-AB56-8CA0E1AE3C20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74DA47-DFB3-4A4C-A6C6-5A9C113E6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EAC918-E436-4972-ACA3-94CF11190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8A5C-43CA-4280-B7E9-41EC85D25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11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B43C3C-D178-47FB-B9B5-A65D83778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D4D136-DADA-4CAC-92C1-BFFA2083B3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6AF816-9584-42D2-85E4-7DE433E77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EC7EFC-39BB-4A94-830B-71861CA9C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15B4-8FFA-499C-AB56-8CA0E1AE3C20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D5D61B-63EE-4D30-A60F-1CF69E5CD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26E672-FFEB-46E4-82DE-B9515AE02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8A5C-43CA-4280-B7E9-41EC85D25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847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BDECDA-A038-4464-8316-1D4A8DE76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973584-4CD4-4F5D-93D3-17AFCC730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2E27E1-31FF-4040-ACAF-CC106070FE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115B4-8FFA-499C-AB56-8CA0E1AE3C20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2629B3-8829-416A-B302-74DC29204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69FEA7-3862-4527-A165-5DD0B556A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D8A5C-43CA-4280-B7E9-41EC85D25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2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82AB3-67DD-4EEF-9063-7BF92D52E8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CorpColletor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F08929-9EB5-45D2-8B0E-50F068D4B7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ko-KR" altLang="en-US" dirty="0"/>
              <a:t>팀 그릴그린</a:t>
            </a:r>
            <a:endParaRPr lang="en-US" altLang="ko-KR" dirty="0"/>
          </a:p>
          <a:p>
            <a:pPr algn="r"/>
            <a:r>
              <a:rPr lang="en-US" altLang="ko-KR" dirty="0"/>
              <a:t>201801628_</a:t>
            </a:r>
            <a:r>
              <a:rPr lang="ko-KR" altLang="en-US" dirty="0"/>
              <a:t>오혜진</a:t>
            </a:r>
            <a:endParaRPr lang="en-US" altLang="ko-KR" dirty="0"/>
          </a:p>
          <a:p>
            <a:pPr algn="r"/>
            <a:r>
              <a:rPr lang="en-US" altLang="ko-KR" dirty="0"/>
              <a:t>201801825_</a:t>
            </a:r>
            <a:r>
              <a:rPr lang="ko-KR" altLang="en-US" dirty="0" err="1"/>
              <a:t>천세륜</a:t>
            </a:r>
            <a:endParaRPr lang="en-US" altLang="ko-KR" dirty="0"/>
          </a:p>
          <a:p>
            <a:pPr algn="r"/>
            <a:r>
              <a:rPr lang="en-US" altLang="ko-KR" dirty="0"/>
              <a:t>201801825_</a:t>
            </a:r>
            <a:r>
              <a:rPr lang="ko-KR" altLang="en-US" dirty="0" err="1"/>
              <a:t>오규진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373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FCC0FA-E4FB-4FC4-971D-A5A4CBFF3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실행 계획 </a:t>
            </a:r>
            <a:r>
              <a:rPr lang="en-US" altLang="ko-KR" dirty="0"/>
              <a:t>– </a:t>
            </a:r>
            <a:r>
              <a:rPr lang="ko-KR" altLang="en-US" dirty="0" err="1"/>
              <a:t>간트</a:t>
            </a:r>
            <a:r>
              <a:rPr lang="ko-KR" altLang="en-US" dirty="0"/>
              <a:t> 차트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5DCF943-D5BC-4EAA-BED9-9291DC5ED3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964" y="1825625"/>
            <a:ext cx="9772071" cy="4351338"/>
          </a:xfrm>
        </p:spPr>
      </p:pic>
    </p:spTree>
    <p:extLst>
      <p:ext uri="{BB962C8B-B14F-4D97-AF65-F5344CB8AC3E}">
        <p14:creationId xmlns:p14="http://schemas.microsoft.com/office/powerpoint/2010/main" val="2077308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6FC500-4E17-4F69-87D9-14C8AF260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실행 계획 </a:t>
            </a:r>
            <a:r>
              <a:rPr lang="en-US" altLang="ko-KR" dirty="0"/>
              <a:t>– </a:t>
            </a:r>
            <a:r>
              <a:rPr lang="ko-KR" altLang="en-US" dirty="0" err="1"/>
              <a:t>간트</a:t>
            </a:r>
            <a:r>
              <a:rPr lang="ko-KR" altLang="en-US" dirty="0"/>
              <a:t> 차트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A254A3B-1086-45C5-A6E2-4F56EEBF39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570" y="1306164"/>
            <a:ext cx="8008860" cy="5229740"/>
          </a:xfrm>
        </p:spPr>
      </p:pic>
    </p:spTree>
    <p:extLst>
      <p:ext uri="{BB962C8B-B14F-4D97-AF65-F5344CB8AC3E}">
        <p14:creationId xmlns:p14="http://schemas.microsoft.com/office/powerpoint/2010/main" val="1346891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02286-0059-41BE-A07B-B657EF558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사이트맵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63A7DDA-B2F9-48DF-8C06-B43C3A2372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98" y="1825625"/>
            <a:ext cx="5921803" cy="4351338"/>
          </a:xfrm>
        </p:spPr>
      </p:pic>
    </p:spTree>
    <p:extLst>
      <p:ext uri="{BB962C8B-B14F-4D97-AF65-F5344CB8AC3E}">
        <p14:creationId xmlns:p14="http://schemas.microsoft.com/office/powerpoint/2010/main" val="384991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398E7-B335-45DE-BD00-B70149AF8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  <a:r>
              <a:rPr lang="en-US" altLang="ko-KR" dirty="0"/>
              <a:t>(</a:t>
            </a:r>
            <a:r>
              <a:rPr lang="ko-KR" altLang="en-US" dirty="0"/>
              <a:t>요구사항</a:t>
            </a:r>
            <a:r>
              <a:rPr lang="en-US" altLang="ko-KR" dirty="0"/>
              <a:t>) </a:t>
            </a:r>
            <a:r>
              <a:rPr lang="ko-KR" altLang="en-US" dirty="0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7AA4F2-57AF-472B-9C93-3E997116B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서비스 소개</a:t>
            </a:r>
            <a:r>
              <a:rPr lang="en-US" altLang="ko-KR" dirty="0"/>
              <a:t>&gt; </a:t>
            </a:r>
            <a:r>
              <a:rPr lang="ko-KR" altLang="en-US" dirty="0"/>
              <a:t>서비스 개요와 개발 과정 확인</a:t>
            </a:r>
            <a:endParaRPr lang="en-US" altLang="ko-KR" dirty="0"/>
          </a:p>
          <a:p>
            <a:r>
              <a:rPr lang="ko-KR" altLang="en-US" dirty="0"/>
              <a:t>기업 찾기</a:t>
            </a:r>
            <a:r>
              <a:rPr lang="en-US" altLang="ko-KR" dirty="0"/>
              <a:t>&gt; </a:t>
            </a:r>
            <a:r>
              <a:rPr lang="ko-KR" altLang="en-US" dirty="0"/>
              <a:t>기업 리스트 조회 및 검색 기능</a:t>
            </a:r>
            <a:endParaRPr lang="en-US" altLang="ko-KR" dirty="0"/>
          </a:p>
          <a:p>
            <a:r>
              <a:rPr lang="ko-KR" altLang="en-US" dirty="0" err="1"/>
              <a:t>정보나눔</a:t>
            </a:r>
            <a:r>
              <a:rPr lang="en-US" altLang="ko-KR" dirty="0"/>
              <a:t>&gt;</a:t>
            </a:r>
            <a:r>
              <a:rPr lang="ko-KR" altLang="en-US" dirty="0"/>
              <a:t> 기업 관련 공공데이터를 바탕으로 데이터 분석 자료를 첨부</a:t>
            </a:r>
            <a:r>
              <a:rPr lang="en-US" altLang="ko-KR" dirty="0"/>
              <a:t>, </a:t>
            </a:r>
            <a:r>
              <a:rPr lang="ko-KR" altLang="en-US" dirty="0"/>
              <a:t>기업 유형에 따른 기업 기사 링크 모음 제공</a:t>
            </a:r>
            <a:endParaRPr lang="en-US" altLang="ko-KR" dirty="0"/>
          </a:p>
          <a:p>
            <a:r>
              <a:rPr lang="ko-KR" altLang="en-US" dirty="0"/>
              <a:t>커뮤니티</a:t>
            </a:r>
            <a:r>
              <a:rPr lang="en-US" altLang="ko-KR" dirty="0"/>
              <a:t>&gt; </a:t>
            </a:r>
            <a:r>
              <a:rPr lang="ko-KR" altLang="en-US" dirty="0"/>
              <a:t>공지사항 게시판</a:t>
            </a:r>
            <a:r>
              <a:rPr lang="en-US" altLang="ko-KR" dirty="0"/>
              <a:t>, </a:t>
            </a:r>
            <a:r>
              <a:rPr lang="ko-KR" altLang="en-US" dirty="0"/>
              <a:t>고객후기 게시판 기능</a:t>
            </a:r>
            <a:endParaRPr lang="en-US" altLang="ko-KR" dirty="0"/>
          </a:p>
          <a:p>
            <a:r>
              <a:rPr lang="ko-KR" altLang="en-US" dirty="0"/>
              <a:t>마이페이지</a:t>
            </a:r>
            <a:r>
              <a:rPr lang="en-US" altLang="ko-KR" dirty="0"/>
              <a:t>&gt; </a:t>
            </a:r>
            <a:r>
              <a:rPr lang="ko-KR" altLang="en-US" dirty="0"/>
              <a:t>개인정보 관리</a:t>
            </a:r>
            <a:r>
              <a:rPr lang="en-US" altLang="ko-KR" dirty="0"/>
              <a:t>, </a:t>
            </a:r>
            <a:r>
              <a:rPr lang="ko-KR" altLang="en-US" dirty="0"/>
              <a:t>최근 검색 기업과 관심 기업 확인 가능</a:t>
            </a:r>
            <a:r>
              <a:rPr lang="en-US" altLang="ko-KR" dirty="0"/>
              <a:t>, </a:t>
            </a:r>
            <a:r>
              <a:rPr lang="ko-KR" altLang="en-US" dirty="0"/>
              <a:t>고객후기 게시판에 남긴 내가 쓴 글 관리 기능</a:t>
            </a:r>
            <a:endParaRPr lang="en-US" altLang="ko-KR" dirty="0"/>
          </a:p>
          <a:p>
            <a:r>
              <a:rPr lang="ko-KR" altLang="en-US" dirty="0"/>
              <a:t>로그인</a:t>
            </a:r>
            <a:r>
              <a:rPr lang="en-US" altLang="ko-KR" dirty="0"/>
              <a:t>/</a:t>
            </a:r>
            <a:r>
              <a:rPr lang="ko-KR" altLang="en-US" dirty="0"/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2274685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DE106-78FD-499C-B01C-4BB92E306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비용 산정 </a:t>
            </a:r>
            <a:r>
              <a:rPr lang="en-US" altLang="ko-KR" dirty="0"/>
              <a:t>– </a:t>
            </a:r>
            <a:r>
              <a:rPr lang="ko-KR" altLang="en-US" dirty="0"/>
              <a:t>기능점수</a:t>
            </a:r>
            <a:r>
              <a:rPr lang="en-US" altLang="ko-KR" dirty="0"/>
              <a:t>(FP) </a:t>
            </a:r>
            <a:r>
              <a:rPr lang="ko-KR" altLang="en-US" dirty="0"/>
              <a:t>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C191A2-B5DE-4031-B0F0-2CE4ABF6C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SW</a:t>
            </a:r>
            <a:r>
              <a:rPr lang="ko-KR" altLang="en-US" dirty="0"/>
              <a:t>사업 대가산정 가이드</a:t>
            </a:r>
            <a:r>
              <a:rPr lang="en-US" altLang="ko-KR" dirty="0"/>
              <a:t>(2021</a:t>
            </a:r>
            <a:r>
              <a:rPr lang="ko-KR" altLang="en-US" dirty="0"/>
              <a:t>년</a:t>
            </a:r>
            <a:r>
              <a:rPr lang="en-US" altLang="ko-KR" dirty="0"/>
              <a:t>) </a:t>
            </a:r>
            <a:r>
              <a:rPr lang="ko-KR" altLang="en-US" dirty="0"/>
              <a:t>참고</a:t>
            </a:r>
            <a:endParaRPr lang="en-US" altLang="ko-KR" dirty="0"/>
          </a:p>
          <a:p>
            <a:r>
              <a:rPr lang="ko-KR" altLang="en-US" dirty="0"/>
              <a:t>복잡도는 모두 낮음으로 통일</a:t>
            </a:r>
            <a:endParaRPr lang="en-US" altLang="ko-KR" dirty="0"/>
          </a:p>
          <a:p>
            <a:r>
              <a:rPr lang="ko-KR" altLang="en-US" dirty="0"/>
              <a:t>내부 논리 파일</a:t>
            </a:r>
            <a:r>
              <a:rPr lang="en-US" altLang="ko-KR" dirty="0"/>
              <a:t>(ILF)</a:t>
            </a:r>
            <a:r>
              <a:rPr lang="ko-KR" altLang="en-US" dirty="0"/>
              <a:t>은 화면 또는 보고서 출력을 위한 추출파일은 제외 </a:t>
            </a:r>
            <a:r>
              <a:rPr lang="en-US" altLang="ko-KR" dirty="0"/>
              <a:t>&gt; </a:t>
            </a:r>
            <a:r>
              <a:rPr lang="ko-KR" altLang="en-US" dirty="0"/>
              <a:t>공공데이터 및 기업 관련 기사 데이터</a:t>
            </a:r>
            <a:r>
              <a:rPr lang="en-US" altLang="ko-KR" dirty="0"/>
              <a:t>, </a:t>
            </a:r>
            <a:r>
              <a:rPr lang="ko-KR" altLang="en-US" dirty="0"/>
              <a:t>최근검색기업 데이터는 제외</a:t>
            </a:r>
            <a:endParaRPr lang="en-US" altLang="ko-KR" dirty="0"/>
          </a:p>
          <a:p>
            <a:r>
              <a:rPr lang="ko-KR" altLang="en-US" dirty="0"/>
              <a:t>외부 연계 파일</a:t>
            </a:r>
            <a:r>
              <a:rPr lang="en-US" altLang="ko-KR" dirty="0"/>
              <a:t>(ELF), </a:t>
            </a:r>
            <a:r>
              <a:rPr lang="ko-KR" altLang="en-US" dirty="0"/>
              <a:t>외부 출력</a:t>
            </a:r>
            <a:r>
              <a:rPr lang="en-US" altLang="ko-KR" dirty="0"/>
              <a:t>(EO)</a:t>
            </a:r>
            <a:r>
              <a:rPr lang="ko-KR" altLang="en-US" dirty="0"/>
              <a:t>은 없다고 판단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7903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A3601-ACEA-4B92-B354-0066B45F3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비용 산정 </a:t>
            </a:r>
            <a:r>
              <a:rPr lang="en-US" altLang="ko-KR" dirty="0"/>
              <a:t>– </a:t>
            </a:r>
            <a:r>
              <a:rPr lang="ko-KR" altLang="en-US" dirty="0"/>
              <a:t>기능점수</a:t>
            </a:r>
            <a:r>
              <a:rPr lang="en-US" altLang="ko-KR" dirty="0"/>
              <a:t>(FP) </a:t>
            </a:r>
            <a:r>
              <a:rPr lang="ko-KR" altLang="en-US" dirty="0"/>
              <a:t>방법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0E41C8-57E1-44AE-98B6-43F49FB09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내부논리파일 </a:t>
            </a:r>
            <a:r>
              <a:rPr lang="en-US" altLang="ko-KR" dirty="0"/>
              <a:t>(</a:t>
            </a:r>
            <a:r>
              <a:rPr lang="ko-KR" altLang="en-US" dirty="0"/>
              <a:t>회원 데이터</a:t>
            </a:r>
            <a:r>
              <a:rPr lang="en-US" altLang="ko-KR" dirty="0"/>
              <a:t>, </a:t>
            </a:r>
            <a:r>
              <a:rPr lang="ko-KR" altLang="en-US" dirty="0"/>
              <a:t>공지사항 데이터</a:t>
            </a:r>
            <a:r>
              <a:rPr lang="en-US" altLang="ko-KR" dirty="0"/>
              <a:t>, </a:t>
            </a:r>
            <a:r>
              <a:rPr lang="ko-KR" altLang="en-US" dirty="0"/>
              <a:t>고객후기 데이터</a:t>
            </a:r>
            <a:r>
              <a:rPr lang="en-US" altLang="ko-KR" dirty="0"/>
              <a:t>, </a:t>
            </a:r>
            <a:r>
              <a:rPr lang="ko-KR" altLang="en-US" dirty="0"/>
              <a:t>관심기업 데이터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8C43740-7DBC-4D2F-923D-183084B86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485110"/>
              </p:ext>
            </p:extLst>
          </p:nvPr>
        </p:nvGraphicFramePr>
        <p:xfrm>
          <a:off x="1176976" y="3075358"/>
          <a:ext cx="8128000" cy="1885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3272599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77106475"/>
                    </a:ext>
                  </a:extLst>
                </a:gridCol>
              </a:tblGrid>
              <a:tr h="4017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내부논리파일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가중치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31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 데이터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779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공지사항 데이터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71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고객후기 데이터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837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관심기업 데이터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376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751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F778E4-A3D7-4C75-99FD-A519AB386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비용 산정 </a:t>
            </a:r>
            <a:r>
              <a:rPr lang="en-US" altLang="ko-KR" dirty="0"/>
              <a:t>– </a:t>
            </a:r>
            <a:r>
              <a:rPr lang="ko-KR" altLang="en-US" dirty="0"/>
              <a:t>기능점수</a:t>
            </a:r>
            <a:r>
              <a:rPr lang="en-US" altLang="ko-KR" dirty="0"/>
              <a:t>(FP) </a:t>
            </a:r>
            <a:r>
              <a:rPr lang="ko-KR" altLang="en-US" dirty="0"/>
              <a:t>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7C1A5D-1393-4159-B4AA-6AF3C08C2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외부입력 </a:t>
            </a:r>
            <a:r>
              <a:rPr lang="en-US" altLang="ko-KR" dirty="0"/>
              <a:t>/ </a:t>
            </a:r>
            <a:r>
              <a:rPr lang="ko-KR" altLang="en-US" dirty="0"/>
              <a:t>외부조회 기능 표 첨부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0B9C502-462F-43A7-B6CC-2BF012322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33886"/>
              </p:ext>
            </p:extLst>
          </p:nvPr>
        </p:nvGraphicFramePr>
        <p:xfrm>
          <a:off x="1070099" y="2171700"/>
          <a:ext cx="3763158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579">
                  <a:extLst>
                    <a:ext uri="{9D8B030D-6E8A-4147-A177-3AD203B41FA5}">
                      <a16:colId xmlns:a16="http://schemas.microsoft.com/office/drawing/2014/main" val="3022956467"/>
                    </a:ext>
                  </a:extLst>
                </a:gridCol>
                <a:gridCol w="1881579">
                  <a:extLst>
                    <a:ext uri="{9D8B030D-6E8A-4147-A177-3AD203B41FA5}">
                      <a16:colId xmlns:a16="http://schemas.microsoft.com/office/drawing/2014/main" val="42775093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외부입력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가중치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044517"/>
                  </a:ext>
                </a:extLst>
              </a:tr>
              <a:tr h="2596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회원가입</a:t>
                      </a:r>
                    </a:p>
                  </a:txBody>
                  <a:tcPr/>
                </a:tc>
                <a:tc rowSpan="11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815509"/>
                  </a:ext>
                </a:extLst>
              </a:tr>
              <a:tr h="2596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회원탈퇴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584069"/>
                  </a:ext>
                </a:extLst>
              </a:tr>
              <a:tr h="2596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개인정보 수정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890415"/>
                  </a:ext>
                </a:extLst>
              </a:tr>
              <a:tr h="2596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공지사항 등록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768356"/>
                  </a:ext>
                </a:extLst>
              </a:tr>
              <a:tr h="2596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공지사항 수정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396909"/>
                  </a:ext>
                </a:extLst>
              </a:tr>
              <a:tr h="2596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공지사항 삭제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941039"/>
                  </a:ext>
                </a:extLst>
              </a:tr>
              <a:tr h="2596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고객후기 등록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088592"/>
                  </a:ext>
                </a:extLst>
              </a:tr>
              <a:tr h="2596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고객후기 수정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556871"/>
                  </a:ext>
                </a:extLst>
              </a:tr>
              <a:tr h="2596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고객후기 삭제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022703"/>
                  </a:ext>
                </a:extLst>
              </a:tr>
              <a:tr h="2596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관심기업 등록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559812"/>
                  </a:ext>
                </a:extLst>
              </a:tr>
              <a:tr h="2596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관심기업 삭제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203620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00C8125-3AEF-40CF-97A3-E99B43E84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978245"/>
              </p:ext>
            </p:extLst>
          </p:nvPr>
        </p:nvGraphicFramePr>
        <p:xfrm>
          <a:off x="5820896" y="2171700"/>
          <a:ext cx="4545264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632">
                  <a:extLst>
                    <a:ext uri="{9D8B030D-6E8A-4147-A177-3AD203B41FA5}">
                      <a16:colId xmlns:a16="http://schemas.microsoft.com/office/drawing/2014/main" val="3786644495"/>
                    </a:ext>
                  </a:extLst>
                </a:gridCol>
                <a:gridCol w="2272632">
                  <a:extLst>
                    <a:ext uri="{9D8B030D-6E8A-4147-A177-3AD203B41FA5}">
                      <a16:colId xmlns:a16="http://schemas.microsoft.com/office/drawing/2014/main" val="1927762334"/>
                    </a:ext>
                  </a:extLst>
                </a:gridCol>
              </a:tblGrid>
              <a:tr h="3337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외부조회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가중치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504977"/>
                  </a:ext>
                </a:extLst>
              </a:tr>
              <a:tr h="3337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로그인</a:t>
                      </a:r>
                    </a:p>
                  </a:txBody>
                  <a:tcPr/>
                </a:tc>
                <a:tc rowSpan="9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79489"/>
                  </a:ext>
                </a:extLst>
              </a:tr>
              <a:tr h="3337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관리자 인증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143102"/>
                  </a:ext>
                </a:extLst>
              </a:tr>
              <a:tr h="3337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기업 리스트 조회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212781"/>
                  </a:ext>
                </a:extLst>
              </a:tr>
              <a:tr h="3337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기업 기사 리스트 조회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958037"/>
                  </a:ext>
                </a:extLst>
              </a:tr>
              <a:tr h="3337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관심기업 리스트 조회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752379"/>
                  </a:ext>
                </a:extLst>
              </a:tr>
              <a:tr h="3337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최근 검색 기업 리스트 조회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538283"/>
                  </a:ext>
                </a:extLst>
              </a:tr>
              <a:tr h="3337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공지사항 리스트 조회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962308"/>
                  </a:ext>
                </a:extLst>
              </a:tr>
              <a:tr h="3337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고객후기 리스트 조회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620611"/>
                  </a:ext>
                </a:extLst>
              </a:tr>
              <a:tr h="3337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내가 쓴 글 목록조회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023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532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BE789-389A-4A32-A7C1-E0F13BC09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비용 산정 </a:t>
            </a:r>
            <a:r>
              <a:rPr lang="en-US" altLang="ko-KR" dirty="0"/>
              <a:t>– </a:t>
            </a:r>
            <a:r>
              <a:rPr lang="ko-KR" altLang="en-US" dirty="0"/>
              <a:t>기능점수</a:t>
            </a:r>
            <a:r>
              <a:rPr lang="en-US" altLang="ko-KR" dirty="0"/>
              <a:t>(FP) </a:t>
            </a:r>
            <a:r>
              <a:rPr lang="ko-KR" altLang="en-US" dirty="0"/>
              <a:t>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3FFC40-3A04-46B3-A9B5-8F4EA400D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기능유형별 가중치 곱해서 합계 냄</a:t>
            </a:r>
            <a:r>
              <a:rPr lang="en-US" altLang="ko-KR" dirty="0"/>
              <a:t>(</a:t>
            </a:r>
            <a:r>
              <a:rPr lang="ko-KR" altLang="en-US" dirty="0"/>
              <a:t>계산 양식 첨부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34212A2-8074-4311-A1B1-C9B542B86D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531091"/>
              </p:ext>
            </p:extLst>
          </p:nvPr>
        </p:nvGraphicFramePr>
        <p:xfrm>
          <a:off x="1679073" y="2703354"/>
          <a:ext cx="8127999" cy="2686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94606065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4147829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05767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가중치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낮음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합계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930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내부논리파일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 * 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720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외부연계파일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805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외부입력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 * 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072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외부출력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368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외부조회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 * 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648902"/>
                  </a:ext>
                </a:extLst>
              </a:tr>
              <a:tr h="461753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총 기능점수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341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9385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88173E-5FB7-450E-A5AD-DBCF445D5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비용 산정 </a:t>
            </a:r>
            <a:r>
              <a:rPr lang="en-US" altLang="ko-KR" dirty="0"/>
              <a:t>– </a:t>
            </a:r>
            <a:r>
              <a:rPr lang="ko-KR" altLang="en-US" dirty="0"/>
              <a:t>기능점수</a:t>
            </a:r>
            <a:r>
              <a:rPr lang="en-US" altLang="ko-KR" dirty="0"/>
              <a:t>(FP) </a:t>
            </a:r>
            <a:r>
              <a:rPr lang="ko-KR" altLang="en-US" dirty="0"/>
              <a:t>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5A90FC-5BB9-4ADF-92F3-EEBC554CF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2021</a:t>
            </a:r>
            <a:r>
              <a:rPr lang="ko-KR" altLang="en-US" dirty="0"/>
              <a:t>년 기준 기능점수당 단가</a:t>
            </a:r>
            <a:r>
              <a:rPr lang="en-US" altLang="ko-KR" dirty="0"/>
              <a:t>: 553,114</a:t>
            </a:r>
            <a:r>
              <a:rPr lang="ko-KR" altLang="en-US" dirty="0"/>
              <a:t>원</a:t>
            </a:r>
            <a:endParaRPr lang="en-US" altLang="ko-KR" dirty="0"/>
          </a:p>
          <a:p>
            <a:r>
              <a:rPr lang="ko-KR" altLang="en-US" dirty="0" err="1"/>
              <a:t>보정전</a:t>
            </a:r>
            <a:r>
              <a:rPr lang="ko-KR" altLang="en-US" dirty="0"/>
              <a:t> 개발원가 </a:t>
            </a:r>
            <a:r>
              <a:rPr lang="en-US" altLang="ko-KR" dirty="0"/>
              <a:t>= 88 x 553,114 = 48,674,032</a:t>
            </a:r>
            <a:r>
              <a:rPr lang="ko-KR" altLang="en-US" dirty="0"/>
              <a:t>원</a:t>
            </a:r>
            <a:endParaRPr lang="en-US" altLang="ko-KR" dirty="0"/>
          </a:p>
          <a:p>
            <a:r>
              <a:rPr lang="ko-KR" altLang="en-US" dirty="0"/>
              <a:t>기능 점수가 </a:t>
            </a:r>
            <a:r>
              <a:rPr lang="en-US" altLang="ko-KR" dirty="0"/>
              <a:t>500FP </a:t>
            </a:r>
            <a:r>
              <a:rPr lang="ko-KR" altLang="en-US" dirty="0"/>
              <a:t>미만이므로 규모 보정계수 </a:t>
            </a:r>
            <a:r>
              <a:rPr lang="en-US" altLang="ko-KR" dirty="0"/>
              <a:t>= 1.28</a:t>
            </a:r>
          </a:p>
          <a:p>
            <a:r>
              <a:rPr lang="ko-KR" altLang="en-US" dirty="0"/>
              <a:t>그 외 애플리케이션 복잡도 보정계수는 모두 제일 낮은 수준으로 측정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D750EFE-CA9C-4B02-BEA5-E4E0CF0E04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260512"/>
              </p:ext>
            </p:extLst>
          </p:nvPr>
        </p:nvGraphicFramePr>
        <p:xfrm>
          <a:off x="1117600" y="4327843"/>
          <a:ext cx="8127999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2616282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0520211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289348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보정요인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난이도 수준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67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연계복잡성</a:t>
                      </a:r>
                      <a:r>
                        <a:rPr lang="ko-KR" altLang="en-US" dirty="0"/>
                        <a:t> 수준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타기관 연계 없음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97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성능 요구수준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특별한 요구사항 없음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574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운영환경 호환성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요구사항 없음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055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보안성 수준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시큐어코딩</a:t>
                      </a:r>
                      <a:r>
                        <a:rPr lang="ko-KR" altLang="en-US" dirty="0"/>
                        <a:t> 요구사항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493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4059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C8437-5572-483B-A9EB-6A3317ABE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비용 산정 </a:t>
            </a:r>
            <a:r>
              <a:rPr lang="en-US" altLang="ko-KR" dirty="0"/>
              <a:t>– </a:t>
            </a:r>
            <a:r>
              <a:rPr lang="ko-KR" altLang="en-US" dirty="0"/>
              <a:t>기능점수</a:t>
            </a:r>
            <a:r>
              <a:rPr lang="en-US" altLang="ko-KR" dirty="0"/>
              <a:t>(FP) </a:t>
            </a:r>
            <a:r>
              <a:rPr lang="ko-KR" altLang="en-US" dirty="0"/>
              <a:t>방법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FD6E612-941F-46F6-B47D-2887C35B90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7668526"/>
              </p:ext>
            </p:extLst>
          </p:nvPr>
        </p:nvGraphicFramePr>
        <p:xfrm>
          <a:off x="838200" y="1825624"/>
          <a:ext cx="10515600" cy="2811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21098982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8281042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9077934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871948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93453304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29999518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97773511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229519911"/>
                    </a:ext>
                  </a:extLst>
                </a:gridCol>
              </a:tblGrid>
              <a:tr h="757155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총 기능점수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기능점수당 단가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보정계수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금액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84784"/>
                  </a:ext>
                </a:extLst>
              </a:tr>
              <a:tr h="83418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규모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연계 복잡성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성능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운영환경 호환성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보안성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975014"/>
                  </a:ext>
                </a:extLst>
              </a:tr>
              <a:tr h="12202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88FP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553,114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1.2800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47,491,20</a:t>
                      </a:r>
                      <a:r>
                        <a:rPr lang="ko-KR" altLang="en-US" dirty="0"/>
                        <a:t>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190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8923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A5C9A-28FE-4536-89EA-2495A262B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 구조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8F8C43F2-A375-4BBD-9D99-D8FE173822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697107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87459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2590EB-3D98-414D-87E5-2D4F7600E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리스크 도출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87C9B3-69D2-4011-9787-EE08C249B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개발 그룹 성숙도가 낮다고 판단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사후 처리 위주 방법 사용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모든 리스크 관리 방법에는 지도교수님의 조언 참고 포함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D691A70-4C90-4280-8E18-4FA410D5EF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105611"/>
              </p:ext>
            </p:extLst>
          </p:nvPr>
        </p:nvGraphicFramePr>
        <p:xfrm>
          <a:off x="1149685" y="3076734"/>
          <a:ext cx="8127999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295">
                  <a:extLst>
                    <a:ext uri="{9D8B030D-6E8A-4147-A177-3AD203B41FA5}">
                      <a16:colId xmlns:a16="http://schemas.microsoft.com/office/drawing/2014/main" val="13203633"/>
                    </a:ext>
                  </a:extLst>
                </a:gridCol>
                <a:gridCol w="2951747">
                  <a:extLst>
                    <a:ext uri="{9D8B030D-6E8A-4147-A177-3AD203B41FA5}">
                      <a16:colId xmlns:a16="http://schemas.microsoft.com/office/drawing/2014/main" val="727215517"/>
                    </a:ext>
                  </a:extLst>
                </a:gridCol>
                <a:gridCol w="4047957">
                  <a:extLst>
                    <a:ext uri="{9D8B030D-6E8A-4147-A177-3AD203B41FA5}">
                      <a16:colId xmlns:a16="http://schemas.microsoft.com/office/drawing/2014/main" val="25002915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리스크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리스크 관리 방법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901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기술적 취약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프로토타이핑 </a:t>
                      </a:r>
                      <a:r>
                        <a:rPr lang="en-US" altLang="ko-KR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dirty="0">
                          <a:sym typeface="Wingdings" panose="05000000000000000000" pitchFamily="2" charset="2"/>
                        </a:rPr>
                        <a:t>수정</a:t>
                      </a:r>
                      <a:r>
                        <a:rPr lang="en-US" altLang="ko-KR" dirty="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dirty="0">
                          <a:sym typeface="Wingdings" panose="05000000000000000000" pitchFamily="2" charset="2"/>
                        </a:rPr>
                        <a:t>관리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133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실시간 성능 문제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시뮬레이션 </a:t>
                      </a:r>
                      <a:r>
                        <a:rPr lang="en-US" altLang="ko-KR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dirty="0">
                          <a:sym typeface="Wingdings" panose="05000000000000000000" pitchFamily="2" charset="2"/>
                        </a:rPr>
                        <a:t>조정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744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잘못된 </a:t>
                      </a:r>
                      <a:r>
                        <a:rPr lang="en-US" altLang="ko-KR" dirty="0"/>
                        <a:t>SW</a:t>
                      </a:r>
                      <a:r>
                        <a:rPr lang="ko-KR" altLang="en-US" dirty="0"/>
                        <a:t> 기능 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프로토타이핑 </a:t>
                      </a:r>
                      <a:r>
                        <a:rPr lang="en-US" altLang="ko-KR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dirty="0">
                          <a:sym typeface="Wingdings" panose="05000000000000000000" pitchFamily="2" charset="2"/>
                        </a:rPr>
                        <a:t>수정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030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지속적 요구사항 변경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최대 변경상한선 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525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210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95EE92-F201-4E3E-8330-17AD973EF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리스크 도출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C2807AF-3945-44E5-AFC9-30889370345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34096492"/>
              </p:ext>
            </p:extLst>
          </p:nvPr>
        </p:nvGraphicFramePr>
        <p:xfrm>
          <a:off x="838200" y="1825625"/>
          <a:ext cx="5181600" cy="3772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655301425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30978412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45113948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490482066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52604867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191010979"/>
                    </a:ext>
                  </a:extLst>
                </a:gridCol>
              </a:tblGrid>
              <a:tr h="480024"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기술적 취약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164413"/>
                  </a:ext>
                </a:extLst>
              </a:tr>
              <a:tr h="591811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발생 가능성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PMhw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PMsw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PChw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PCsw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882289"/>
                  </a:ext>
                </a:extLst>
              </a:tr>
              <a:tr h="5918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468487"/>
                  </a:ext>
                </a:extLst>
              </a:tr>
              <a:tr h="480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가중치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756650"/>
                  </a:ext>
                </a:extLst>
              </a:tr>
              <a:tr h="414268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심각성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378080"/>
                  </a:ext>
                </a:extLst>
              </a:tr>
              <a:tr h="4142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881459"/>
                  </a:ext>
                </a:extLst>
              </a:tr>
              <a:tr h="480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가중치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169789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5190203-42C6-485A-B500-18F1501CD54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96628704"/>
              </p:ext>
            </p:extLst>
          </p:nvPr>
        </p:nvGraphicFramePr>
        <p:xfrm>
          <a:off x="6172200" y="1825624"/>
          <a:ext cx="5181600" cy="3878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63487814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96783167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8353137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836816839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581536954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1802856071"/>
                    </a:ext>
                  </a:extLst>
                </a:gridCol>
              </a:tblGrid>
              <a:tr h="465195"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실시간 성능 문제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875908"/>
                  </a:ext>
                </a:extLst>
              </a:tr>
              <a:tr h="573529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발생 가능성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PMhw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PMsw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PChw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PCsw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16302"/>
                  </a:ext>
                </a:extLst>
              </a:tr>
              <a:tr h="6417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167033"/>
                  </a:ext>
                </a:extLst>
              </a:tr>
              <a:tr h="5871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가중치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645725"/>
                  </a:ext>
                </a:extLst>
              </a:tr>
              <a:tr h="458823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심각성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439632"/>
                  </a:ext>
                </a:extLst>
              </a:tr>
              <a:tr h="4588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100943"/>
                  </a:ext>
                </a:extLst>
              </a:tr>
              <a:tr h="5871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가중치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859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3986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95EE92-F201-4E3E-8330-17AD973EF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리스크 도출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C2807AF-3945-44E5-AFC9-30889370345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8684733"/>
              </p:ext>
            </p:extLst>
          </p:nvPr>
        </p:nvGraphicFramePr>
        <p:xfrm>
          <a:off x="838200" y="1825625"/>
          <a:ext cx="5181600" cy="3772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655301425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30978412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45113948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490482066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52604867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191010979"/>
                    </a:ext>
                  </a:extLst>
                </a:gridCol>
              </a:tblGrid>
              <a:tr h="480024"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잘못된 </a:t>
                      </a:r>
                      <a:r>
                        <a:rPr lang="en-US" altLang="ko-KR" dirty="0"/>
                        <a:t>SW</a:t>
                      </a:r>
                      <a:r>
                        <a:rPr lang="ko-KR" altLang="en-US" dirty="0"/>
                        <a:t> 기능 개발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164413"/>
                  </a:ext>
                </a:extLst>
              </a:tr>
              <a:tr h="591811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발생 가능성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PMhw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PMsw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PChw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PCsw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882289"/>
                  </a:ext>
                </a:extLst>
              </a:tr>
              <a:tr h="5918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468487"/>
                  </a:ext>
                </a:extLst>
              </a:tr>
              <a:tr h="480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가중치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756650"/>
                  </a:ext>
                </a:extLst>
              </a:tr>
              <a:tr h="414268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심각성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378080"/>
                  </a:ext>
                </a:extLst>
              </a:tr>
              <a:tr h="4142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881459"/>
                  </a:ext>
                </a:extLst>
              </a:tr>
              <a:tr h="480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가중치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169789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5190203-42C6-485A-B500-18F1501CD54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13589894"/>
              </p:ext>
            </p:extLst>
          </p:nvPr>
        </p:nvGraphicFramePr>
        <p:xfrm>
          <a:off x="6172200" y="1825623"/>
          <a:ext cx="5181600" cy="3846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63487814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96783167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8353137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836816839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581536954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1802856071"/>
                    </a:ext>
                  </a:extLst>
                </a:gridCol>
              </a:tblGrid>
              <a:tr h="523489"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지속적 요구사항 변경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875908"/>
                  </a:ext>
                </a:extLst>
              </a:tr>
              <a:tr h="645398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발생 가능성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PMhw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PMsw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PChw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PCsw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16302"/>
                  </a:ext>
                </a:extLst>
              </a:tr>
              <a:tr h="486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167033"/>
                  </a:ext>
                </a:extLst>
              </a:tr>
              <a:tr h="5234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가중치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645725"/>
                  </a:ext>
                </a:extLst>
              </a:tr>
              <a:tr h="516318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심각성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439632"/>
                  </a:ext>
                </a:extLst>
              </a:tr>
              <a:tr h="3947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100943"/>
                  </a:ext>
                </a:extLst>
              </a:tr>
              <a:tr h="5234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가중치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859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20192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30938D-7529-4A0B-8467-655BB3067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구성 설계도 </a:t>
            </a:r>
            <a:r>
              <a:rPr lang="en-US" altLang="ko-KR" dirty="0"/>
              <a:t>– </a:t>
            </a:r>
            <a:r>
              <a:rPr lang="ko-KR" altLang="en-US" dirty="0"/>
              <a:t>인덱스 페이지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E1C53E0-0C2A-48B0-AF06-E70EB11F7B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274238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FF4E3084-412F-47FB-93D3-93F39BA62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화면 구성 설계도 </a:t>
            </a:r>
            <a:r>
              <a:rPr lang="en-US" altLang="ko-KR" dirty="0"/>
              <a:t>– </a:t>
            </a:r>
            <a:r>
              <a:rPr lang="ko-KR" altLang="en-US" dirty="0"/>
              <a:t>기업 찾기 페이지</a:t>
            </a:r>
          </a:p>
        </p:txBody>
      </p:sp>
      <p:pic>
        <p:nvPicPr>
          <p:cNvPr id="18" name="내용 개체 틀 17" descr="텍스트이(가) 표시된 사진&#10;&#10;자동 생성된 설명">
            <a:extLst>
              <a:ext uri="{FF2B5EF4-FFF2-40B4-BE49-F238E27FC236}">
                <a16:creationId xmlns:a16="http://schemas.microsoft.com/office/drawing/2014/main" id="{14D0D288-8199-430D-8F6F-FEC9876F37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8313500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FF5940-361D-4FB6-9BFC-55EEC214C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플로우 차트 </a:t>
            </a:r>
            <a:r>
              <a:rPr lang="en-US" altLang="ko-KR" dirty="0"/>
              <a:t>– </a:t>
            </a:r>
            <a:r>
              <a:rPr lang="ko-KR" altLang="en-US" dirty="0"/>
              <a:t>기업 찾기 프로세스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7D1EC48-E0BC-4A6D-85B0-64FC7E68DE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344" y="1588118"/>
            <a:ext cx="3114897" cy="4892928"/>
          </a:xfrm>
        </p:spPr>
      </p:pic>
    </p:spTree>
    <p:extLst>
      <p:ext uri="{BB962C8B-B14F-4D97-AF65-F5344CB8AC3E}">
        <p14:creationId xmlns:p14="http://schemas.microsoft.com/office/powerpoint/2010/main" val="5482602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CDE80-0528-4877-8467-F2E6599DB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플로우 차트 </a:t>
            </a:r>
            <a:r>
              <a:rPr lang="en-US" altLang="ko-KR" dirty="0"/>
              <a:t>– </a:t>
            </a:r>
            <a:r>
              <a:rPr lang="ko-KR" altLang="en-US" dirty="0"/>
              <a:t>관심 기업 보기 프로세스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985B1AC-5A7C-4B33-9022-76585F2986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71" y="1789999"/>
            <a:ext cx="4606949" cy="4351338"/>
          </a:xfrm>
        </p:spPr>
      </p:pic>
    </p:spTree>
    <p:extLst>
      <p:ext uri="{BB962C8B-B14F-4D97-AF65-F5344CB8AC3E}">
        <p14:creationId xmlns:p14="http://schemas.microsoft.com/office/powerpoint/2010/main" val="457005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EBD1F-02E1-4622-81A6-CEF18E137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B0700-E2F7-4656-8F26-0BEF9C0D5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ER-</a:t>
            </a:r>
            <a:r>
              <a:rPr lang="ko-KR" altLang="en-US" dirty="0"/>
              <a:t>다이어그램 삽입</a:t>
            </a:r>
          </a:p>
        </p:txBody>
      </p:sp>
    </p:spTree>
    <p:extLst>
      <p:ext uri="{BB962C8B-B14F-4D97-AF65-F5344CB8AC3E}">
        <p14:creationId xmlns:p14="http://schemas.microsoft.com/office/powerpoint/2010/main" val="109729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1151B-80A2-45F5-9A52-27880CC8A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산출물 확인 방법 및 변경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A7A8D6-FDA0-4298-8AFB-4B02D24F7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동료 검토 기법 사용 </a:t>
            </a:r>
            <a:r>
              <a:rPr lang="en-US" altLang="ko-KR" dirty="0"/>
              <a:t>&gt; </a:t>
            </a:r>
            <a:r>
              <a:rPr lang="ko-KR" altLang="en-US" dirty="0"/>
              <a:t>약 </a:t>
            </a:r>
            <a:r>
              <a:rPr lang="en-US" altLang="ko-KR" dirty="0"/>
              <a:t>1</a:t>
            </a:r>
            <a:r>
              <a:rPr lang="ko-KR" altLang="en-US" dirty="0"/>
              <a:t>주일 단위로 회의 시간을 가짐</a:t>
            </a:r>
            <a:endParaRPr lang="en-US" altLang="ko-KR" dirty="0"/>
          </a:p>
          <a:p>
            <a:r>
              <a:rPr lang="ko-KR" altLang="en-US" dirty="0"/>
              <a:t>변경 사항</a:t>
            </a:r>
            <a:r>
              <a:rPr lang="en-US" altLang="ko-KR" dirty="0"/>
              <a:t>: </a:t>
            </a:r>
            <a:r>
              <a:rPr lang="ko-KR" altLang="en-US" dirty="0"/>
              <a:t>회원가입</a:t>
            </a:r>
            <a:r>
              <a:rPr lang="en-US" altLang="ko-KR" dirty="0"/>
              <a:t>, ID/PW </a:t>
            </a:r>
            <a:r>
              <a:rPr lang="ko-KR" altLang="en-US" dirty="0"/>
              <a:t>찾기 시 구글</a:t>
            </a:r>
            <a:r>
              <a:rPr lang="en-US" altLang="ko-KR" dirty="0"/>
              <a:t>/</a:t>
            </a:r>
            <a:r>
              <a:rPr lang="ko-KR" altLang="en-US" dirty="0"/>
              <a:t>네이버 </a:t>
            </a:r>
            <a:r>
              <a:rPr lang="en-US" altLang="ko-KR" dirty="0"/>
              <a:t>SMTP</a:t>
            </a:r>
            <a:r>
              <a:rPr lang="ko-KR" altLang="en-US" dirty="0"/>
              <a:t>를 통해 사용자의 이메일로 인증 번호를 발송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과거에는 앱 비밀번호 발급으로 관리자의 구글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ko-KR" altLang="en-US" dirty="0">
                <a:sym typeface="Wingdings" panose="05000000000000000000" pitchFamily="2" charset="2"/>
              </a:rPr>
              <a:t>네이버 이메일 계정으로도 타 사용자 컴퓨터 환경에서도 인증이 가능했으나 현재 불가능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 </a:t>
            </a:r>
            <a:r>
              <a:rPr lang="ko-KR" altLang="en-US" dirty="0">
                <a:sym typeface="Wingdings" panose="05000000000000000000" pitchFamily="2" charset="2"/>
              </a:rPr>
              <a:t>추후 </a:t>
            </a:r>
            <a:r>
              <a:rPr lang="en-US" altLang="ko-KR" dirty="0">
                <a:sym typeface="Wingdings" panose="05000000000000000000" pitchFamily="2" charset="2"/>
              </a:rPr>
              <a:t>AWS SES(Simple Email Service)</a:t>
            </a:r>
            <a:r>
              <a:rPr lang="ko-KR" altLang="en-US" dirty="0">
                <a:sym typeface="Wingdings" panose="05000000000000000000" pitchFamily="2" charset="2"/>
              </a:rPr>
              <a:t>를 통해 이메일 인증 코드 보완 예정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49658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F3E94A-ED01-4AE6-B6C7-1129E5C23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진행 상황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16883F1-C3F1-433B-BA9E-5F96BC7F02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733" y="1840675"/>
            <a:ext cx="7670534" cy="4090102"/>
          </a:xfrm>
        </p:spPr>
      </p:pic>
    </p:spTree>
    <p:extLst>
      <p:ext uri="{BB962C8B-B14F-4D97-AF65-F5344CB8AC3E}">
        <p14:creationId xmlns:p14="http://schemas.microsoft.com/office/powerpoint/2010/main" val="2003281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2FA60-E629-41E0-8D76-C94D5429B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CorpCollector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090AE6-CC1D-46F9-9E92-5100484C2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소비자 입장에서 보는 선한 기업 정보를 제공하는 웹 사이트</a:t>
            </a:r>
            <a:endParaRPr lang="en-US" altLang="ko-KR" dirty="0"/>
          </a:p>
          <a:p>
            <a:r>
              <a:rPr lang="ko-KR" altLang="en-US" dirty="0"/>
              <a:t>기업정보 관련 공공데이터 파일</a:t>
            </a:r>
            <a:r>
              <a:rPr lang="en-US" altLang="ko-KR" dirty="0"/>
              <a:t>/API</a:t>
            </a:r>
            <a:r>
              <a:rPr lang="ko-KR" altLang="en-US" dirty="0"/>
              <a:t>를 이용 </a:t>
            </a:r>
            <a:r>
              <a:rPr lang="en-US" altLang="ko-KR" dirty="0"/>
              <a:t>(</a:t>
            </a:r>
            <a:r>
              <a:rPr lang="ko-KR" altLang="en-US" dirty="0"/>
              <a:t>공간이 많이 비면 아래 공공데이터 포털 화면 첨부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88893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D07454-732B-4664-B8A9-78D8FAF42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진행 상황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05F716E-2974-4AAC-9C5F-C3F5F7DCF3F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19821"/>
            <a:ext cx="5181600" cy="2762946"/>
          </a:xfr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F6E9443C-CF81-4911-99F0-AD7863929E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2719449"/>
            <a:ext cx="5414865" cy="2457811"/>
          </a:xfrm>
        </p:spPr>
      </p:pic>
    </p:spTree>
    <p:extLst>
      <p:ext uri="{BB962C8B-B14F-4D97-AF65-F5344CB8AC3E}">
        <p14:creationId xmlns:p14="http://schemas.microsoft.com/office/powerpoint/2010/main" val="7160573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7DF0D-38F1-4FB8-8F26-4618C2016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D53261-06EB-4C25-9413-CF867C224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분석</a:t>
            </a:r>
            <a:r>
              <a:rPr lang="en-US" altLang="ko-KR" dirty="0"/>
              <a:t>/</a:t>
            </a:r>
            <a:r>
              <a:rPr lang="ko-KR" altLang="en-US" dirty="0"/>
              <a:t>기업 관련 기사 </a:t>
            </a:r>
            <a:r>
              <a:rPr lang="ko-KR" altLang="en-US" dirty="0" err="1"/>
              <a:t>크롤링</a:t>
            </a:r>
            <a:r>
              <a:rPr lang="ko-KR" altLang="en-US" dirty="0"/>
              <a:t> 진행 상태</a:t>
            </a:r>
          </a:p>
        </p:txBody>
      </p:sp>
    </p:spTree>
    <p:extLst>
      <p:ext uri="{BB962C8B-B14F-4D97-AF65-F5344CB8AC3E}">
        <p14:creationId xmlns:p14="http://schemas.microsoft.com/office/powerpoint/2010/main" val="3210396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AA104-5D0C-4B1D-94FA-29CA80CF3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형상관리 진화 그래프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A61078B-1841-4C0D-9090-916842793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13" y="2901991"/>
            <a:ext cx="10319374" cy="1658103"/>
          </a:xfrm>
        </p:spPr>
      </p:pic>
    </p:spTree>
    <p:extLst>
      <p:ext uri="{BB962C8B-B14F-4D97-AF65-F5344CB8AC3E}">
        <p14:creationId xmlns:p14="http://schemas.microsoft.com/office/powerpoint/2010/main" val="2177181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A8FF7-D6C8-4B3D-9136-F77D0BA89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기획 배경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40CD8C9-46A6-44B9-BC23-194DC34D8E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4" t="3816" r="1767"/>
          <a:stretch/>
        </p:blipFill>
        <p:spPr>
          <a:xfrm>
            <a:off x="1045029" y="1840674"/>
            <a:ext cx="10200904" cy="3780745"/>
          </a:xfrm>
        </p:spPr>
      </p:pic>
    </p:spTree>
    <p:extLst>
      <p:ext uri="{BB962C8B-B14F-4D97-AF65-F5344CB8AC3E}">
        <p14:creationId xmlns:p14="http://schemas.microsoft.com/office/powerpoint/2010/main" val="2893248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AA43F-286A-4079-A6CF-6C6D42D2A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사용한 </a:t>
            </a:r>
            <a:r>
              <a:rPr lang="en-US" altLang="ko-KR" dirty="0"/>
              <a:t>HW, SW </a:t>
            </a:r>
            <a:r>
              <a:rPr lang="ko-KR" altLang="en-US" dirty="0"/>
              <a:t>목록 </a:t>
            </a:r>
            <a:r>
              <a:rPr lang="en-US" altLang="ko-KR" dirty="0"/>
              <a:t>+ </a:t>
            </a:r>
            <a:r>
              <a:rPr lang="ko-KR" altLang="en-US" dirty="0"/>
              <a:t>웹 서버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73EBBE-2AB6-4EA4-B19E-F8829494E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개인용 개발 </a:t>
            </a:r>
            <a:r>
              <a:rPr lang="en-US" altLang="ko-KR" dirty="0"/>
              <a:t>PC 3</a:t>
            </a:r>
            <a:r>
              <a:rPr lang="ko-KR" altLang="en-US" dirty="0"/>
              <a:t>대</a:t>
            </a:r>
            <a:endParaRPr lang="en-US" altLang="ko-KR" dirty="0"/>
          </a:p>
          <a:p>
            <a:r>
              <a:rPr lang="en-US" altLang="ko-KR" dirty="0"/>
              <a:t>DBMS(MySQL), Eclipse IDE, Excel, </a:t>
            </a:r>
            <a:r>
              <a:rPr lang="en-US" altLang="ko-KR" dirty="0" err="1"/>
              <a:t>Github</a:t>
            </a:r>
            <a:r>
              <a:rPr lang="en-US" altLang="ko-KR" dirty="0"/>
              <a:t>, </a:t>
            </a:r>
            <a:r>
              <a:rPr lang="en-US" altLang="ko-KR" dirty="0" err="1"/>
              <a:t>Colab</a:t>
            </a:r>
            <a:r>
              <a:rPr lang="en-US" altLang="ko-KR" dirty="0"/>
              <a:t>, Visual Studio Code, Tableau</a:t>
            </a:r>
            <a:endParaRPr lang="ko-KR" altLang="en-US"/>
          </a:p>
          <a:p>
            <a:r>
              <a:rPr lang="en-US" altLang="ko-KR"/>
              <a:t>AWS</a:t>
            </a:r>
            <a:r>
              <a:rPr lang="ko-KR" altLang="en-US" dirty="0"/>
              <a:t> </a:t>
            </a:r>
            <a:r>
              <a:rPr lang="en-US" altLang="ko-KR" dirty="0"/>
              <a:t>EC2</a:t>
            </a:r>
            <a:r>
              <a:rPr lang="ko-KR" altLang="en-US" dirty="0"/>
              <a:t>에 아파치 </a:t>
            </a:r>
            <a:r>
              <a:rPr lang="ko-KR" altLang="en-US" dirty="0" err="1"/>
              <a:t>톰캣</a:t>
            </a:r>
            <a:r>
              <a:rPr lang="ko-KR" altLang="en-US" dirty="0"/>
              <a:t> 설치 후 웹 배포 파일</a:t>
            </a:r>
            <a:r>
              <a:rPr lang="en-US" altLang="ko-KR" dirty="0"/>
              <a:t>(WAR) </a:t>
            </a:r>
            <a:r>
              <a:rPr lang="ko-KR" altLang="en-US" dirty="0"/>
              <a:t>적재</a:t>
            </a:r>
          </a:p>
        </p:txBody>
      </p:sp>
    </p:spTree>
    <p:extLst>
      <p:ext uri="{BB962C8B-B14F-4D97-AF65-F5344CB8AC3E}">
        <p14:creationId xmlns:p14="http://schemas.microsoft.com/office/powerpoint/2010/main" val="4180591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7A2C9-038B-4C9B-9BFB-A02177765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실행 계획 </a:t>
            </a:r>
            <a:r>
              <a:rPr lang="en-US" altLang="ko-KR" dirty="0"/>
              <a:t>– </a:t>
            </a:r>
            <a:r>
              <a:rPr lang="ko-KR" altLang="en-US" dirty="0"/>
              <a:t>개발 방법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35E08FD-8CC5-42C1-8413-37528A1543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155" y="1825625"/>
            <a:ext cx="6801690" cy="4351338"/>
          </a:xfrm>
        </p:spPr>
      </p:pic>
    </p:spTree>
    <p:extLst>
      <p:ext uri="{BB962C8B-B14F-4D97-AF65-F5344CB8AC3E}">
        <p14:creationId xmlns:p14="http://schemas.microsoft.com/office/powerpoint/2010/main" val="2875617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CE06C-3070-4B11-AAD1-B085A1CC1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실행 계획 </a:t>
            </a:r>
            <a:r>
              <a:rPr lang="en-US" altLang="ko-KR" dirty="0"/>
              <a:t>– </a:t>
            </a:r>
            <a:r>
              <a:rPr lang="ko-KR" altLang="en-US" dirty="0"/>
              <a:t>퍼트 차트</a:t>
            </a:r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410DBFEF-EBD5-4262-8D41-A49E5BF670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010" y="1825625"/>
            <a:ext cx="6517979" cy="4351338"/>
          </a:xfrm>
        </p:spPr>
      </p:pic>
    </p:spTree>
    <p:extLst>
      <p:ext uri="{BB962C8B-B14F-4D97-AF65-F5344CB8AC3E}">
        <p14:creationId xmlns:p14="http://schemas.microsoft.com/office/powerpoint/2010/main" val="1409807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243EE-8E62-470A-9475-79F1397CD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실행 계획 </a:t>
            </a:r>
            <a:r>
              <a:rPr lang="en-US" altLang="ko-KR" dirty="0"/>
              <a:t>– </a:t>
            </a:r>
            <a:r>
              <a:rPr lang="ko-KR" altLang="en-US" dirty="0"/>
              <a:t>퍼트 차트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26143601-0C8D-40A5-BEEF-F5D2F36AE5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345" y="1825625"/>
            <a:ext cx="7667309" cy="4351338"/>
          </a:xfrm>
        </p:spPr>
      </p:pic>
    </p:spTree>
    <p:extLst>
      <p:ext uri="{BB962C8B-B14F-4D97-AF65-F5344CB8AC3E}">
        <p14:creationId xmlns:p14="http://schemas.microsoft.com/office/powerpoint/2010/main" val="2282674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9F594-758E-4A22-A9E0-A7E2E2015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실행 계획 </a:t>
            </a:r>
            <a:r>
              <a:rPr lang="en-US" altLang="ko-KR" dirty="0"/>
              <a:t>– </a:t>
            </a:r>
            <a:r>
              <a:rPr lang="ko-KR" altLang="en-US" dirty="0"/>
              <a:t>퍼트 차트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CBED84BA-6CA6-4A20-9D19-3FF2559D5D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062" y="1825625"/>
            <a:ext cx="5867875" cy="4351338"/>
          </a:xfrm>
        </p:spPr>
      </p:pic>
    </p:spTree>
    <p:extLst>
      <p:ext uri="{BB962C8B-B14F-4D97-AF65-F5344CB8AC3E}">
        <p14:creationId xmlns:p14="http://schemas.microsoft.com/office/powerpoint/2010/main" val="117559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2163</TotalTime>
  <Words>1258</Words>
  <Application>Microsoft Office PowerPoint</Application>
  <PresentationFormat>와이드스크린</PresentationFormat>
  <Paragraphs>347</Paragraphs>
  <Slides>32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6" baseType="lpstr">
      <vt:lpstr>맑은 고딕</vt:lpstr>
      <vt:lpstr>Arial</vt:lpstr>
      <vt:lpstr>Wingdings</vt:lpstr>
      <vt:lpstr>Office 테마</vt:lpstr>
      <vt:lpstr>CorpColletor</vt:lpstr>
      <vt:lpstr>팀 구조</vt:lpstr>
      <vt:lpstr>CorpCollector란?</vt:lpstr>
      <vt:lpstr>프로젝트 기획 배경</vt:lpstr>
      <vt:lpstr>사용한 HW, SW 목록 + 웹 서버</vt:lpstr>
      <vt:lpstr>프로젝트 실행 계획 – 개발 방법</vt:lpstr>
      <vt:lpstr>프로젝트 실행 계획 – 퍼트 차트</vt:lpstr>
      <vt:lpstr>프로젝트 실행 계획 – 퍼트 차트</vt:lpstr>
      <vt:lpstr>프로젝트 실행 계획 – 퍼트 차트</vt:lpstr>
      <vt:lpstr>프로젝트 실행 계획 – 간트 차트</vt:lpstr>
      <vt:lpstr>프로젝트 실행 계획 – 간트 차트</vt:lpstr>
      <vt:lpstr>사이트맵</vt:lpstr>
      <vt:lpstr>기능(요구사항) 정리</vt:lpstr>
      <vt:lpstr>비용 산정 – 기능점수(FP) 방법</vt:lpstr>
      <vt:lpstr>비용 산정 – 기능점수(FP) 방법</vt:lpstr>
      <vt:lpstr>비용 산정 – 기능점수(FP) 방법</vt:lpstr>
      <vt:lpstr>비용 산정 – 기능점수(FP) 방법</vt:lpstr>
      <vt:lpstr>비용 산정 – 기능점수(FP) 방법</vt:lpstr>
      <vt:lpstr>비용 산정 – 기능점수(FP) 방법</vt:lpstr>
      <vt:lpstr>리스크 도출</vt:lpstr>
      <vt:lpstr>리스크 도출</vt:lpstr>
      <vt:lpstr>리스크 도출</vt:lpstr>
      <vt:lpstr>화면 구성 설계도 – 인덱스 페이지</vt:lpstr>
      <vt:lpstr>화면 구성 설계도 – 기업 찾기 페이지</vt:lpstr>
      <vt:lpstr>플로우 차트 – 기업 찾기 프로세스</vt:lpstr>
      <vt:lpstr>플로우 차트 – 관심 기업 보기 프로세스</vt:lpstr>
      <vt:lpstr>데이터베이스 설계</vt:lpstr>
      <vt:lpstr>산출물 확인 방법 및 변경 사항</vt:lpstr>
      <vt:lpstr>현재 진행 상황</vt:lpstr>
      <vt:lpstr>현재 진행 상황</vt:lpstr>
      <vt:lpstr>현재 진행 상황</vt:lpstr>
      <vt:lpstr>형상관리 진화 그래프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CorpColletor</dc:title>
  <dc:creator>오 혜진</dc:creator>
  <cp:lastModifiedBy>오 혜진</cp:lastModifiedBy>
  <cp:revision>45</cp:revision>
  <dcterms:created xsi:type="dcterms:W3CDTF">2021-10-13T03:40:53Z</dcterms:created>
  <dcterms:modified xsi:type="dcterms:W3CDTF">2021-10-16T05:04:59Z</dcterms:modified>
</cp:coreProperties>
</file>