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9"/>
  </p:notesMasterIdLst>
  <p:sldIdLst>
    <p:sldId id="256" r:id="rId5"/>
    <p:sldId id="295" r:id="rId6"/>
    <p:sldId id="259" r:id="rId7"/>
    <p:sldId id="257" r:id="rId8"/>
    <p:sldId id="296" r:id="rId9"/>
    <p:sldId id="298" r:id="rId10"/>
    <p:sldId id="297" r:id="rId11"/>
    <p:sldId id="299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</p:sldIdLst>
  <p:sldSz cx="9144000" cy="5143500" type="screen16x9"/>
  <p:notesSz cx="6858000" cy="9144000"/>
  <p:embeddedFontLst>
    <p:embeddedFont>
      <p:font typeface="Oswald" panose="00000500000000000000" pitchFamily="2" charset="0"/>
      <p:regular r:id="rId30"/>
      <p:bold r:id="rId31"/>
    </p:embeddedFont>
    <p:embeddedFont>
      <p:font typeface="Roboto Condensed" panose="02000000000000000000" pitchFamily="2" charset="0"/>
      <p:regular r:id="rId32"/>
      <p:bold r:id="rId33"/>
      <p:italic r:id="rId34"/>
      <p:boldItalic r:id="rId35"/>
    </p:embeddedFont>
    <p:embeddedFont>
      <p:font typeface="나눔고딕" pitchFamily="2" charset="-127"/>
      <p:regular r:id="rId36"/>
      <p:bold r:id="rId37"/>
    </p:embeddedFont>
    <p:embeddedFont>
      <p:font typeface="휴먼엑스포" panose="02030504000101010101" pitchFamily="18" charset="-127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566EC9-B83E-4B96-AC32-FDC3E1D7516B}">
  <a:tblStyle styleId="{04566EC9-B83E-4B96-AC32-FDC3E1D751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839084-D9A6-46FB-A549-F44BDC8C2D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버전 관리 하는 과정</a:t>
            </a:r>
            <a:r>
              <a:rPr lang="en-US" altLang="ko-KR" dirty="0"/>
              <a:t>, </a:t>
            </a:r>
            <a:r>
              <a:rPr lang="ko-KR" altLang="en-US" dirty="0"/>
              <a:t>맨 마지막 애로사항</a:t>
            </a:r>
            <a:r>
              <a:rPr lang="en-US" altLang="ko-KR" dirty="0"/>
              <a:t>, </a:t>
            </a:r>
            <a:r>
              <a:rPr lang="ko-KR" altLang="en-US" dirty="0"/>
              <a:t>해결방법</a:t>
            </a:r>
            <a:endParaRPr lang="en-US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418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765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506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601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573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801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872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291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679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24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037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323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25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077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030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03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68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007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168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70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38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4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" name="Google Shape;81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82" name="Google Shape;82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grpSp>
        <p:nvGrpSpPr>
          <p:cNvPr id="18" name="Google Shape;88;p7">
            <a:extLst>
              <a:ext uri="{FF2B5EF4-FFF2-40B4-BE49-F238E27FC236}">
                <a16:creationId xmlns:a16="http://schemas.microsoft.com/office/drawing/2014/main" id="{16BE52E1-FB8A-4B46-822E-C0A6DE9328C6}"/>
              </a:ext>
            </a:extLst>
          </p:cNvPr>
          <p:cNvGrpSpPr/>
          <p:nvPr userDrawn="1"/>
        </p:nvGrpSpPr>
        <p:grpSpPr>
          <a:xfrm>
            <a:off x="6848642" y="3313075"/>
            <a:ext cx="2295311" cy="2229193"/>
            <a:chOff x="6172200" y="2656118"/>
            <a:chExt cx="2971754" cy="2886151"/>
          </a:xfrm>
        </p:grpSpPr>
        <p:sp>
          <p:nvSpPr>
            <p:cNvPr id="19" name="Google Shape;89;p7">
              <a:extLst>
                <a:ext uri="{FF2B5EF4-FFF2-40B4-BE49-F238E27FC236}">
                  <a16:creationId xmlns:a16="http://schemas.microsoft.com/office/drawing/2014/main" id="{A5AE03F1-8E58-48AC-9FB3-8D5AF75F59AB}"/>
                </a:ext>
              </a:extLst>
            </p:cNvPr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0;p7">
              <a:extLst>
                <a:ext uri="{FF2B5EF4-FFF2-40B4-BE49-F238E27FC236}">
                  <a16:creationId xmlns:a16="http://schemas.microsoft.com/office/drawing/2014/main" id="{E014AD9F-EF5F-472C-B5DA-2A7B1B900B28}"/>
                </a:ext>
              </a:extLst>
            </p:cNvPr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1;p7">
              <a:extLst>
                <a:ext uri="{FF2B5EF4-FFF2-40B4-BE49-F238E27FC236}">
                  <a16:creationId xmlns:a16="http://schemas.microsoft.com/office/drawing/2014/main" id="{790CE018-CEC5-4ED6-B109-EDE6D42C71D1}"/>
                </a:ext>
              </a:extLst>
            </p:cNvPr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;p7">
              <a:extLst>
                <a:ext uri="{FF2B5EF4-FFF2-40B4-BE49-F238E27FC236}">
                  <a16:creationId xmlns:a16="http://schemas.microsoft.com/office/drawing/2014/main" id="{0AEC53C7-AC26-465E-B7D3-9423ABEAB9D7}"/>
                </a:ext>
              </a:extLst>
            </p:cNvPr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;p7">
              <a:extLst>
                <a:ext uri="{FF2B5EF4-FFF2-40B4-BE49-F238E27FC236}">
                  <a16:creationId xmlns:a16="http://schemas.microsoft.com/office/drawing/2014/main" id="{15D5BB95-A49D-4AE7-8969-95520D578DA2}"/>
                </a:ext>
              </a:extLst>
            </p:cNvPr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88;p7">
            <a:extLst>
              <a:ext uri="{FF2B5EF4-FFF2-40B4-BE49-F238E27FC236}">
                <a16:creationId xmlns:a16="http://schemas.microsoft.com/office/drawing/2014/main" id="{99846332-50CB-4851-83EC-7F484E93C1E2}"/>
              </a:ext>
            </a:extLst>
          </p:cNvPr>
          <p:cNvGrpSpPr/>
          <p:nvPr userDrawn="1"/>
        </p:nvGrpSpPr>
        <p:grpSpPr>
          <a:xfrm>
            <a:off x="6848642" y="3313075"/>
            <a:ext cx="2295311" cy="2229193"/>
            <a:chOff x="6172200" y="2656118"/>
            <a:chExt cx="2971754" cy="2886151"/>
          </a:xfrm>
        </p:grpSpPr>
        <p:sp>
          <p:nvSpPr>
            <p:cNvPr id="17" name="Google Shape;89;p7">
              <a:extLst>
                <a:ext uri="{FF2B5EF4-FFF2-40B4-BE49-F238E27FC236}">
                  <a16:creationId xmlns:a16="http://schemas.microsoft.com/office/drawing/2014/main" id="{6ABC5820-0BCF-453F-A206-B771EEB6CE53}"/>
                </a:ext>
              </a:extLst>
            </p:cNvPr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0;p7">
              <a:extLst>
                <a:ext uri="{FF2B5EF4-FFF2-40B4-BE49-F238E27FC236}">
                  <a16:creationId xmlns:a16="http://schemas.microsoft.com/office/drawing/2014/main" id="{604D6D29-18BE-4CC9-8C07-595896F8B88C}"/>
                </a:ext>
              </a:extLst>
            </p:cNvPr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1;p7">
              <a:extLst>
                <a:ext uri="{FF2B5EF4-FFF2-40B4-BE49-F238E27FC236}">
                  <a16:creationId xmlns:a16="http://schemas.microsoft.com/office/drawing/2014/main" id="{6FDEE96E-9EAA-48AE-B27A-FC561F65D44E}"/>
                </a:ext>
              </a:extLst>
            </p:cNvPr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2;p7">
              <a:extLst>
                <a:ext uri="{FF2B5EF4-FFF2-40B4-BE49-F238E27FC236}">
                  <a16:creationId xmlns:a16="http://schemas.microsoft.com/office/drawing/2014/main" id="{E41BFC70-C247-413E-A6BF-13E2033A6096}"/>
                </a:ext>
              </a:extLst>
            </p:cNvPr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;p7">
              <a:extLst>
                <a:ext uri="{FF2B5EF4-FFF2-40B4-BE49-F238E27FC236}">
                  <a16:creationId xmlns:a16="http://schemas.microsoft.com/office/drawing/2014/main" id="{F64F3CCC-824C-430D-9AE6-E18F43A27E3F}"/>
                </a:ext>
              </a:extLst>
            </p:cNvPr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»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●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○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■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jobplanet.co.kr/contents/news-99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</a:t>
            </a:r>
            <a:r>
              <a:rPr lang="ko-KR" altLang="en-US" dirty="0"/>
              <a:t>그릴그린</a:t>
            </a:r>
            <a:br>
              <a:rPr lang="en-US" altLang="ko-KR" dirty="0"/>
            </a:br>
            <a:r>
              <a:rPr lang="en-US" altLang="ko-KR" dirty="0"/>
              <a:t>Corp Collector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퍼트 차트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(Pert Chart)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93E1A710-7079-4EAF-BBA8-C7E61EB1D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0" y="920629"/>
            <a:ext cx="5400000" cy="36049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42F8AB-24D7-4521-B607-37D82F511FD9}"/>
              </a:ext>
            </a:extLst>
          </p:cNvPr>
          <p:cNvSpPr txBox="1"/>
          <p:nvPr/>
        </p:nvSpPr>
        <p:spPr>
          <a:xfrm>
            <a:off x="3263446" y="4536005"/>
            <a:ext cx="1628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전체 퍼트 차트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5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퍼트 차트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(Pert Chart)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2F8AB-24D7-4521-B607-37D82F511FD9}"/>
              </a:ext>
            </a:extLst>
          </p:cNvPr>
          <p:cNvSpPr txBox="1"/>
          <p:nvPr/>
        </p:nvSpPr>
        <p:spPr>
          <a:xfrm>
            <a:off x="3196181" y="4371750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1~3</a:t>
            </a:r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주차 주기 상세 퍼트 차트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A8B33D0B-BAA5-4B86-AEA9-AFDEE1C13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1" y="920629"/>
            <a:ext cx="5818742" cy="3302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72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퍼트 차트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(Pert Chart)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2F8AB-24D7-4521-B607-37D82F511FD9}"/>
              </a:ext>
            </a:extLst>
          </p:cNvPr>
          <p:cNvSpPr txBox="1"/>
          <p:nvPr/>
        </p:nvSpPr>
        <p:spPr>
          <a:xfrm>
            <a:off x="3196181" y="4371750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1~3</a:t>
            </a:r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주차 주기 상세 퍼트 차트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A8B33D0B-BAA5-4B86-AEA9-AFDEE1C13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1" y="920629"/>
            <a:ext cx="5818742" cy="3302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6550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퍼트 차트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(Pert Chart)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2F8AB-24D7-4521-B607-37D82F511FD9}"/>
              </a:ext>
            </a:extLst>
          </p:cNvPr>
          <p:cNvSpPr txBox="1"/>
          <p:nvPr/>
        </p:nvSpPr>
        <p:spPr>
          <a:xfrm>
            <a:off x="2743827" y="4415737"/>
            <a:ext cx="2576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4</a:t>
            </a:r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주차 주기 상세 퍼트 차트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8E7A913-12E8-4AD2-9AFC-E42AF460C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0" y="867019"/>
            <a:ext cx="4680000" cy="3472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538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간트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차트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(Gantt Chart)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2F8AB-24D7-4521-B607-37D82F511FD9}"/>
              </a:ext>
            </a:extLst>
          </p:cNvPr>
          <p:cNvSpPr txBox="1"/>
          <p:nvPr/>
        </p:nvSpPr>
        <p:spPr>
          <a:xfrm>
            <a:off x="3999567" y="421786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ko-KR" altLang="en-US" b="1" i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간트차트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9278D20A-6C6C-425B-9687-12803705F6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27" y="771750"/>
            <a:ext cx="7489825" cy="3335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8443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간트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차트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(Gantt Chart)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2F8AB-24D7-4521-B607-37D82F511FD9}"/>
              </a:ext>
            </a:extLst>
          </p:cNvPr>
          <p:cNvSpPr txBox="1"/>
          <p:nvPr/>
        </p:nvSpPr>
        <p:spPr>
          <a:xfrm>
            <a:off x="3999567" y="421786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ko-KR" altLang="en-US" b="1" i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간트차트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BD96BA47-5429-4043-818D-8A2A06C9DB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573"/>
            <a:ext cx="6494693" cy="42409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87AFC6-C017-4215-80CF-E57CFE6BA3DE}"/>
              </a:ext>
            </a:extLst>
          </p:cNvPr>
          <p:cNvSpPr txBox="1"/>
          <p:nvPr/>
        </p:nvSpPr>
        <p:spPr>
          <a:xfrm>
            <a:off x="6342613" y="2585900"/>
            <a:ext cx="1694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◀ </a:t>
            </a:r>
            <a:r>
              <a:rPr lang="ko-KR" altLang="en-US" b="1" i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간트</a:t>
            </a:r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차트</a:t>
            </a:r>
            <a:r>
              <a:rPr lang="en-US" altLang="ko-KR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</a:t>
            </a:r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상세</a:t>
            </a:r>
            <a:r>
              <a:rPr lang="en-US" altLang="ko-KR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137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사이트맵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구조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7AFC6-C017-4215-80CF-E57CFE6BA3DE}"/>
              </a:ext>
            </a:extLst>
          </p:cNvPr>
          <p:cNvSpPr txBox="1"/>
          <p:nvPr/>
        </p:nvSpPr>
        <p:spPr>
          <a:xfrm>
            <a:off x="3414244" y="428070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ko-KR" altLang="en-US" b="1" i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사이트맵</a:t>
            </a:r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구조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8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A28F1586-985F-441A-8A9D-6A22038C67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6"/>
          <a:stretch/>
        </p:blipFill>
        <p:spPr>
          <a:xfrm>
            <a:off x="1692000" y="862799"/>
            <a:ext cx="5010942" cy="32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89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기능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요구사항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정리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6" name="Google Shape;501;p41">
            <a:extLst>
              <a:ext uri="{FF2B5EF4-FFF2-40B4-BE49-F238E27FC236}">
                <a16:creationId xmlns:a16="http://schemas.microsoft.com/office/drawing/2014/main" id="{12AFC03A-95DE-4B9A-A2DA-A72106848E80}"/>
              </a:ext>
            </a:extLst>
          </p:cNvPr>
          <p:cNvSpPr/>
          <p:nvPr/>
        </p:nvSpPr>
        <p:spPr>
          <a:xfrm>
            <a:off x="1174500" y="1131750"/>
            <a:ext cx="3397500" cy="12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kern="1200" dirty="0" err="1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기업찾기</a:t>
            </a:r>
            <a:endParaRPr lang="en-US" altLang="ko-KR" sz="16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Arial" pitchFamily="34" charset="0"/>
              <a:sym typeface="Roboto Condensed"/>
            </a:endParaRPr>
          </a:p>
          <a:p>
            <a:r>
              <a:rPr kumimoji="1" lang="ko-KR" altLang="en-US" sz="11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210 M고딕 060"/>
                <a:ea typeface="휴먼엑스포" panose="02030504000101010101" pitchFamily="18" charset="-127"/>
                <a:cs typeface="Arial" pitchFamily="34" charset="0"/>
              </a:rPr>
              <a:t>기업 리스트 조회 및 검색 기능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210 M고딕 060"/>
              <a:ea typeface="휴먼엑스포" panose="02030504000101010101" pitchFamily="18" charset="-127"/>
              <a:cs typeface="Arial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Arial" pitchFamily="34" charset="0"/>
              <a:sym typeface="Roboto Condensed"/>
            </a:endParaRPr>
          </a:p>
        </p:txBody>
      </p:sp>
      <p:sp>
        <p:nvSpPr>
          <p:cNvPr id="7" name="Google Shape;502;p41">
            <a:extLst>
              <a:ext uri="{FF2B5EF4-FFF2-40B4-BE49-F238E27FC236}">
                <a16:creationId xmlns:a16="http://schemas.microsoft.com/office/drawing/2014/main" id="{EB8FF9EC-D088-460F-A683-979A9920B3FA}"/>
              </a:ext>
            </a:extLst>
          </p:cNvPr>
          <p:cNvSpPr/>
          <p:nvPr/>
        </p:nvSpPr>
        <p:spPr>
          <a:xfrm>
            <a:off x="4712572" y="1131750"/>
            <a:ext cx="3397500" cy="12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80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kern="1200" dirty="0" err="1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정보나눔</a:t>
            </a:r>
            <a:endParaRPr lang="en-US" altLang="ko-KR" sz="16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Arial" pitchFamily="34" charset="0"/>
              <a:sym typeface="Roboto Condensed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210 M고딕 060"/>
                <a:ea typeface="휴먼엑스포" panose="02030504000101010101" pitchFamily="18" charset="-127"/>
                <a:cs typeface="Arial" pitchFamily="34" charset="0"/>
              </a:rPr>
              <a:t>기업 관련 공공데이터를 바탕으로 </a:t>
            </a:r>
            <a:endParaRPr kumimoji="1" lang="en-US" altLang="ko-KR" sz="1100" dirty="0">
              <a:solidFill>
                <a:sysClr val="windowText" lastClr="000000">
                  <a:lumMod val="85000"/>
                  <a:lumOff val="15000"/>
                </a:sysClr>
              </a:solidFill>
              <a:latin typeface="210 M고딕 060"/>
              <a:ea typeface="휴먼엑스포" panose="02030504000101010101" pitchFamily="18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210 M고딕 060"/>
                <a:ea typeface="휴먼엑스포" panose="02030504000101010101" pitchFamily="18" charset="-127"/>
                <a:cs typeface="Arial" pitchFamily="34" charset="0"/>
              </a:rPr>
              <a:t>데이터 분석 자료를 첨부</a:t>
            </a:r>
            <a:r>
              <a:rPr kumimoji="1" lang="en-US" altLang="ko-KR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210 M고딕 060"/>
                <a:ea typeface="휴먼엑스포" panose="02030504000101010101" pitchFamily="18" charset="-127"/>
                <a:cs typeface="Arial" pitchFamily="34" charset="0"/>
              </a:rPr>
              <a:t>,</a:t>
            </a: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210 M고딕 060"/>
                <a:ea typeface="휴먼엑스포" panose="02030504000101010101" pitchFamily="18" charset="-127"/>
                <a:cs typeface="Arial" pitchFamily="34" charset="0"/>
              </a:rPr>
              <a:t>기업 유형에 따른 기업 기사 링크 </a:t>
            </a:r>
            <a:endParaRPr kumimoji="1" lang="en-US" altLang="ko-KR" sz="1100" dirty="0">
              <a:solidFill>
                <a:sysClr val="windowText" lastClr="000000">
                  <a:lumMod val="85000"/>
                  <a:lumOff val="15000"/>
                </a:sysClr>
              </a:solidFill>
              <a:latin typeface="210 M고딕 060"/>
              <a:ea typeface="휴먼엑스포" panose="02030504000101010101" pitchFamily="18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210 M고딕 060"/>
                <a:ea typeface="휴먼엑스포" panose="02030504000101010101" pitchFamily="18" charset="-127"/>
                <a:cs typeface="Arial" pitchFamily="34" charset="0"/>
              </a:rPr>
              <a:t>모음 제공</a:t>
            </a:r>
            <a:endParaRPr kumimoji="1" lang="ko-KR" altLang="ko-KR" sz="1100" dirty="0">
              <a:solidFill>
                <a:sysClr val="windowText" lastClr="000000">
                  <a:lumMod val="85000"/>
                  <a:lumOff val="15000"/>
                </a:sysClr>
              </a:solidFill>
              <a:latin typeface="210 M고딕 060"/>
              <a:ea typeface="휴먼엑스포" panose="02030504000101010101" pitchFamily="18" charset="-127"/>
              <a:cs typeface="Arial" pitchFamily="34" charset="0"/>
            </a:endParaRPr>
          </a:p>
        </p:txBody>
      </p:sp>
      <p:sp>
        <p:nvSpPr>
          <p:cNvPr id="10" name="Google Shape;503;p41">
            <a:extLst>
              <a:ext uri="{FF2B5EF4-FFF2-40B4-BE49-F238E27FC236}">
                <a16:creationId xmlns:a16="http://schemas.microsoft.com/office/drawing/2014/main" id="{7AD98E64-365F-47B2-8D3A-D36AA28383E9}"/>
              </a:ext>
            </a:extLst>
          </p:cNvPr>
          <p:cNvSpPr/>
          <p:nvPr/>
        </p:nvSpPr>
        <p:spPr>
          <a:xfrm>
            <a:off x="1174500" y="2552132"/>
            <a:ext cx="3397500" cy="12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008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공지사항 게시판</a:t>
            </a:r>
            <a:r>
              <a:rPr kumimoji="1" lang="en-US" altLang="ko-KR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,</a:t>
            </a:r>
          </a:p>
          <a:p>
            <a:pPr marL="0" lvl="0" indent="0" algn="l" rtl="0">
              <a:lnSpc>
                <a:spcPct val="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고객후기 게시판 기능</a:t>
            </a:r>
            <a:endParaRPr kumimoji="1" lang="en-US" sz="1100" dirty="0">
              <a:solidFill>
                <a:sysClr val="windowText" lastClr="000000">
                  <a:lumMod val="85000"/>
                  <a:lumOff val="15000"/>
                </a:sysClr>
              </a:solidFill>
              <a:ea typeface="휴먼엑스포" panose="02030504000101010101" pitchFamily="18" charset="-127"/>
              <a:cs typeface="Arial" pitchFamily="34" charset="0"/>
              <a:sym typeface="Roboto Condensed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ko-KR" altLang="en-US" sz="1400" b="1" kern="1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커뮤니티</a:t>
            </a:r>
            <a:endParaRPr lang="en-US" altLang="ko-KR" sz="14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Arial" pitchFamily="34" charset="0"/>
              <a:sym typeface="Roboto Condensed"/>
            </a:endParaRPr>
          </a:p>
        </p:txBody>
      </p:sp>
      <p:sp>
        <p:nvSpPr>
          <p:cNvPr id="11" name="Google Shape;504;p41">
            <a:extLst>
              <a:ext uri="{FF2B5EF4-FFF2-40B4-BE49-F238E27FC236}">
                <a16:creationId xmlns:a16="http://schemas.microsoft.com/office/drawing/2014/main" id="{491F0320-D3AE-4BB3-A9E8-9E9358CBE8AF}"/>
              </a:ext>
            </a:extLst>
          </p:cNvPr>
          <p:cNvSpPr/>
          <p:nvPr/>
        </p:nvSpPr>
        <p:spPr>
          <a:xfrm>
            <a:off x="4712572" y="2552132"/>
            <a:ext cx="3397500" cy="12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11600" tIns="91425" rIns="91425" bIns="91425" anchor="b" anchorCtr="0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개인정보 관리</a:t>
            </a:r>
            <a:r>
              <a:rPr kumimoji="1" lang="en-US" altLang="ko-KR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, </a:t>
            </a: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최근 검색 기업과 </a:t>
            </a:r>
            <a:endParaRPr kumimoji="1" lang="en-US" altLang="ko-KR" sz="1100" dirty="0">
              <a:solidFill>
                <a:sysClr val="windowText" lastClr="000000">
                  <a:lumMod val="85000"/>
                  <a:lumOff val="15000"/>
                </a:sysClr>
              </a:solidFill>
              <a:ea typeface="휴먼엑스포" panose="02030504000101010101" pitchFamily="18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관심 기업 확인 가능</a:t>
            </a:r>
            <a:r>
              <a:rPr kumimoji="1" lang="en-US" altLang="ko-KR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,</a:t>
            </a: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고객후기 게시판에 남긴 </a:t>
            </a:r>
            <a:endParaRPr kumimoji="1" lang="en-US" altLang="ko-KR" sz="1100" dirty="0">
              <a:solidFill>
                <a:sysClr val="windowText" lastClr="000000">
                  <a:lumMod val="85000"/>
                  <a:lumOff val="15000"/>
                </a:sysClr>
              </a:solidFill>
              <a:ea typeface="휴먼엑스포" panose="02030504000101010101" pitchFamily="18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내가 쓴 글 관리 가능</a:t>
            </a:r>
            <a:endParaRPr kumimoji="1" lang="ko-KR" altLang="ko-KR" sz="1100" dirty="0">
              <a:solidFill>
                <a:sysClr val="windowText" lastClr="000000">
                  <a:lumMod val="85000"/>
                  <a:lumOff val="15000"/>
                </a:sysClr>
              </a:solidFill>
              <a:ea typeface="휴먼엑스포" panose="02030504000101010101" pitchFamily="18" charset="-127"/>
              <a:cs typeface="Arial" pitchFamily="34" charset="0"/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ko-KR" altLang="en-US" sz="1400" b="1" kern="1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마이페이지</a:t>
            </a:r>
            <a:endParaRPr lang="en-US" altLang="ko-KR" sz="14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Arial" pitchFamily="34" charset="0"/>
              <a:sym typeface="Roboto Condensed"/>
            </a:endParaRPr>
          </a:p>
        </p:txBody>
      </p:sp>
      <p:sp>
        <p:nvSpPr>
          <p:cNvPr id="12" name="Google Shape;505;p41">
            <a:extLst>
              <a:ext uri="{FF2B5EF4-FFF2-40B4-BE49-F238E27FC236}">
                <a16:creationId xmlns:a16="http://schemas.microsoft.com/office/drawing/2014/main" id="{2D558FB2-7CE5-4791-9F91-F1C1EA094DC2}"/>
              </a:ext>
            </a:extLst>
          </p:cNvPr>
          <p:cNvSpPr/>
          <p:nvPr/>
        </p:nvSpPr>
        <p:spPr>
          <a:xfrm>
            <a:off x="3596742" y="1434637"/>
            <a:ext cx="1952400" cy="1952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506;p41">
            <a:extLst>
              <a:ext uri="{FF2B5EF4-FFF2-40B4-BE49-F238E27FC236}">
                <a16:creationId xmlns:a16="http://schemas.microsoft.com/office/drawing/2014/main" id="{2595EF03-5DC7-4277-995D-6BAC0305B107}"/>
              </a:ext>
            </a:extLst>
          </p:cNvPr>
          <p:cNvSpPr/>
          <p:nvPr/>
        </p:nvSpPr>
        <p:spPr>
          <a:xfrm rot="5400000">
            <a:off x="3737440" y="1434637"/>
            <a:ext cx="1952400" cy="1952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07;p41">
            <a:extLst>
              <a:ext uri="{FF2B5EF4-FFF2-40B4-BE49-F238E27FC236}">
                <a16:creationId xmlns:a16="http://schemas.microsoft.com/office/drawing/2014/main" id="{E8102274-6ED7-41A3-A13C-85D7A3D8804B}"/>
              </a:ext>
            </a:extLst>
          </p:cNvPr>
          <p:cNvSpPr/>
          <p:nvPr/>
        </p:nvSpPr>
        <p:spPr>
          <a:xfrm rot="10800000">
            <a:off x="3737440" y="1576435"/>
            <a:ext cx="1952400" cy="1952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08;p41">
            <a:extLst>
              <a:ext uri="{FF2B5EF4-FFF2-40B4-BE49-F238E27FC236}">
                <a16:creationId xmlns:a16="http://schemas.microsoft.com/office/drawing/2014/main" id="{F5AC9E93-761B-4640-B05E-5D3EE744411B}"/>
              </a:ext>
            </a:extLst>
          </p:cNvPr>
          <p:cNvSpPr/>
          <p:nvPr/>
        </p:nvSpPr>
        <p:spPr>
          <a:xfrm rot="-5400000">
            <a:off x="3596742" y="1576435"/>
            <a:ext cx="1952400" cy="1952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09;p41">
            <a:extLst>
              <a:ext uri="{FF2B5EF4-FFF2-40B4-BE49-F238E27FC236}">
                <a16:creationId xmlns:a16="http://schemas.microsoft.com/office/drawing/2014/main" id="{01B240C7-9C22-45D3-AF33-466B6CB03B68}"/>
              </a:ext>
            </a:extLst>
          </p:cNvPr>
          <p:cNvSpPr/>
          <p:nvPr/>
        </p:nvSpPr>
        <p:spPr>
          <a:xfrm>
            <a:off x="4122420" y="1841882"/>
            <a:ext cx="221993" cy="4155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F</a:t>
            </a:r>
            <a:endParaRPr lang="ko-KR" altLang="en-US" b="1" i="0" dirty="0">
              <a:ln>
                <a:noFill/>
              </a:ln>
              <a:solidFill>
                <a:schemeClr val="lt1"/>
              </a:solidFill>
              <a:latin typeface="Oswald"/>
            </a:endParaRPr>
          </a:p>
        </p:txBody>
      </p:sp>
      <p:sp>
        <p:nvSpPr>
          <p:cNvPr id="17" name="Google Shape;510;p41">
            <a:extLst>
              <a:ext uri="{FF2B5EF4-FFF2-40B4-BE49-F238E27FC236}">
                <a16:creationId xmlns:a16="http://schemas.microsoft.com/office/drawing/2014/main" id="{93BFC982-DA8B-478A-841D-163C7916DE86}"/>
              </a:ext>
            </a:extLst>
          </p:cNvPr>
          <p:cNvSpPr/>
          <p:nvPr/>
        </p:nvSpPr>
        <p:spPr>
          <a:xfrm>
            <a:off x="4942761" y="1848117"/>
            <a:ext cx="320767" cy="40406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Oswald"/>
              </a:rPr>
              <a:t>S</a:t>
            </a:r>
            <a:endParaRPr b="1" i="0" dirty="0">
              <a:ln>
                <a:noFill/>
              </a:ln>
              <a:solidFill>
                <a:schemeClr val="lt1"/>
              </a:solidFill>
              <a:latin typeface="Oswald"/>
            </a:endParaRPr>
          </a:p>
        </p:txBody>
      </p:sp>
      <p:sp>
        <p:nvSpPr>
          <p:cNvPr id="18" name="Google Shape;511;p41">
            <a:extLst>
              <a:ext uri="{FF2B5EF4-FFF2-40B4-BE49-F238E27FC236}">
                <a16:creationId xmlns:a16="http://schemas.microsoft.com/office/drawing/2014/main" id="{5BD3D5B5-F1E3-45D3-B5C7-FDE29EB2C98C}"/>
              </a:ext>
            </a:extLst>
          </p:cNvPr>
          <p:cNvSpPr/>
          <p:nvPr/>
        </p:nvSpPr>
        <p:spPr>
          <a:xfrm>
            <a:off x="4094484" y="2735527"/>
            <a:ext cx="243444" cy="4155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C</a:t>
            </a:r>
            <a:endParaRPr b="1" i="0" dirty="0">
              <a:ln>
                <a:noFill/>
              </a:ln>
              <a:solidFill>
                <a:schemeClr val="lt1"/>
              </a:solidFill>
              <a:latin typeface="Oswald"/>
            </a:endParaRPr>
          </a:p>
        </p:txBody>
      </p:sp>
      <p:sp>
        <p:nvSpPr>
          <p:cNvPr id="19" name="Google Shape;512;p41">
            <a:extLst>
              <a:ext uri="{FF2B5EF4-FFF2-40B4-BE49-F238E27FC236}">
                <a16:creationId xmlns:a16="http://schemas.microsoft.com/office/drawing/2014/main" id="{3E37F70F-C845-410D-9B0B-C02A5D782A9A}"/>
              </a:ext>
            </a:extLst>
          </p:cNvPr>
          <p:cNvSpPr/>
          <p:nvPr/>
        </p:nvSpPr>
        <p:spPr>
          <a:xfrm>
            <a:off x="5012190" y="2741762"/>
            <a:ext cx="211018" cy="4040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47627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화면 구성 설계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Index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7AFC6-C017-4215-80CF-E57CFE6BA3DE}"/>
              </a:ext>
            </a:extLst>
          </p:cNvPr>
          <p:cNvSpPr txBox="1"/>
          <p:nvPr/>
        </p:nvSpPr>
        <p:spPr>
          <a:xfrm>
            <a:off x="4001207" y="4481458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인덱스 페이지 구성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7EF07FFA-F61D-4999-801A-B9D02AC230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826604"/>
            <a:ext cx="6400001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8388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274BF58-22C9-415D-8B07-58D7DD0B6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826604"/>
            <a:ext cx="6400001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632944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화면 구성 설계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기업 찾기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7AFC6-C017-4215-80CF-E57CFE6BA3DE}"/>
              </a:ext>
            </a:extLst>
          </p:cNvPr>
          <p:cNvSpPr txBox="1"/>
          <p:nvPr/>
        </p:nvSpPr>
        <p:spPr>
          <a:xfrm>
            <a:off x="3456953" y="4426604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기업 찾기 페이지 구성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4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1154667" y="1909250"/>
            <a:ext cx="2191500" cy="1852200"/>
          </a:xfrm>
          <a:prstGeom prst="homePlate">
            <a:avLst>
              <a:gd name="adj" fmla="val 3012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Roboto Condensed"/>
                <a:sym typeface="Roboto Condensed"/>
              </a:rPr>
              <a:t>팀 구조</a:t>
            </a:r>
            <a:endParaRPr dirty="0">
              <a:solidFill>
                <a:schemeClr val="lt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Roboto Condensed"/>
              <a:sym typeface="Roboto Condensed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2902904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lt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sym typeface="Roboto Condensed"/>
              </a:rPr>
              <a:t>프토젝트</a:t>
            </a:r>
            <a:r>
              <a:rPr lang="ko-KR" altLang="en-US" dirty="0">
                <a:solidFill>
                  <a:schemeClr val="lt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sym typeface="Roboto Condensed"/>
              </a:rPr>
              <a:t> 설명</a:t>
            </a:r>
            <a:endParaRPr dirty="0">
              <a:solidFill>
                <a:schemeClr val="lt1"/>
              </a:solidFill>
              <a:latin typeface="휴먼엑스포" panose="02030504000101010101" pitchFamily="18" charset="-127"/>
              <a:ea typeface="휴먼엑스포" panose="02030504000101010101" pitchFamily="18" charset="-127"/>
              <a:sym typeface="Roboto Condensed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4693288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sym typeface="Roboto Condensed"/>
              </a:rPr>
              <a:t>산출물 소개</a:t>
            </a:r>
            <a:endParaRPr dirty="0">
              <a:solidFill>
                <a:schemeClr val="lt1"/>
              </a:solidFill>
              <a:latin typeface="휴먼엑스포" panose="02030504000101010101" pitchFamily="18" charset="-127"/>
              <a:ea typeface="휴먼엑스포" panose="02030504000101010101" pitchFamily="18" charset="-127"/>
              <a:sym typeface="Roboto Condensed"/>
            </a:endParaRPr>
          </a:p>
        </p:txBody>
      </p:sp>
      <p:sp>
        <p:nvSpPr>
          <p:cNvPr id="312" name="Google Shape;312;p2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311;p28">
            <a:extLst>
              <a:ext uri="{FF2B5EF4-FFF2-40B4-BE49-F238E27FC236}">
                <a16:creationId xmlns:a16="http://schemas.microsoft.com/office/drawing/2014/main" id="{B03767B4-C723-4418-B4D0-0E3D5E93AACF}"/>
              </a:ext>
            </a:extLst>
          </p:cNvPr>
          <p:cNvSpPr/>
          <p:nvPr/>
        </p:nvSpPr>
        <p:spPr>
          <a:xfrm>
            <a:off x="6483825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lt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sym typeface="Roboto Condensed"/>
              </a:rPr>
              <a:t>ㅉㅉㅈ</a:t>
            </a:r>
            <a:endParaRPr dirty="0">
              <a:solidFill>
                <a:schemeClr val="lt1"/>
              </a:solidFill>
              <a:latin typeface="휴먼엑스포" panose="02030504000101010101" pitchFamily="18" charset="-127"/>
              <a:ea typeface="휴먼엑스포" panose="02030504000101010101" pitchFamily="18" charset="-127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67842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632944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플로우 차트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기업 찾기 프로세스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A8900B-0900-40C8-B5A1-7ADA7E158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862799"/>
            <a:ext cx="2520000" cy="3958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C586B5D7-8AF1-420D-85CB-2D912EAF289B}"/>
              </a:ext>
            </a:extLst>
          </p:cNvPr>
          <p:cNvSpPr txBox="1">
            <a:spLocks/>
          </p:cNvSpPr>
          <p:nvPr/>
        </p:nvSpPr>
        <p:spPr>
          <a:xfrm>
            <a:off x="4002560" y="771750"/>
            <a:ext cx="3809440" cy="395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>
              <a:buFont typeface="Roboto Condensed"/>
              <a:buNone/>
            </a:pPr>
            <a:r>
              <a:rPr lang="ko-KR" altLang="en-US" sz="26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기업 찾기 흐름</a:t>
            </a:r>
            <a:br>
              <a:rPr lang="en-US" altLang="ko-KR" b="1" dirty="0">
                <a:latin typeface="Arial" pitchFamily="34" charset="0"/>
                <a:cs typeface="Arial" pitchFamily="34" charset="0"/>
              </a:rPr>
            </a:b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기업 유형 선택 여부를 확인한다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b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</a:br>
            <a:endParaRPr lang="en-US" altLang="ko-KR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검색 키워드 유무를 확인한다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b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</a:br>
            <a:endParaRPr lang="en-US" altLang="ko-KR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선택한 기업 유형에 따라 해당하는 결과 테이블을 생성하고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, 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검색 키워드와 기업 유형이 정해지지 않았으면 기업 찾기 메인 페이지로 이동한다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검색 결과 유무를 판단하여 결과가 없다면</a:t>
            </a:r>
            <a:b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</a:b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[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검색 결과가 없습니다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.]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 메시지를 표시한다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endParaRPr lang="ko-KR" altLang="en-US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43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F9F3A60-7FCF-4292-AE8E-D51B11546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4" y="862800"/>
            <a:ext cx="4190987" cy="3958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799E1BA5-1E3B-403D-A050-DA1810955153}"/>
              </a:ext>
            </a:extLst>
          </p:cNvPr>
          <p:cNvSpPr txBox="1">
            <a:spLocks/>
          </p:cNvSpPr>
          <p:nvPr/>
        </p:nvSpPr>
        <p:spPr>
          <a:xfrm>
            <a:off x="5049996" y="771750"/>
            <a:ext cx="3842003" cy="4758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>
              <a:buFont typeface="Roboto Condensed"/>
              <a:buNone/>
            </a:pP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관심 기업 보기 흐름</a:t>
            </a:r>
            <a:br>
              <a:rPr lang="en-US" altLang="ko-KR" sz="1600" b="1" dirty="0">
                <a:latin typeface="Arial" pitchFamily="34" charset="0"/>
                <a:cs typeface="Arial" pitchFamily="34" charset="0"/>
              </a:rPr>
            </a:br>
            <a:endParaRPr lang="en-US" altLang="ko-KR" sz="1600" b="1" dirty="0">
              <a:latin typeface="Arial" pitchFamily="34" charset="0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로그인 여부를 확인하고</a:t>
            </a:r>
            <a:r>
              <a:rPr lang="en-US" altLang="ko-KR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, </a:t>
            </a:r>
            <a:r>
              <a:rPr lang="ko-KR" altLang="en-US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로그인을 하지 않았다면 </a:t>
            </a:r>
            <a:r>
              <a:rPr lang="ko-KR" altLang="en-US" sz="1200" dirty="0" err="1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얼럿</a:t>
            </a:r>
            <a:r>
              <a:rPr lang="ko-KR" altLang="en-US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 메시지를 표시한다</a:t>
            </a:r>
            <a:r>
              <a:rPr lang="en-US" altLang="ko-KR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기업 찾기 페이지에서 관심 기업 등록 버튼을 클릭해서 관심기업 테이블에 추가 또는 삭제할 수 있다</a:t>
            </a:r>
            <a:r>
              <a:rPr lang="en-US" altLang="ko-KR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마이페이지 관심기업 카테고리를 클릭하면 해당 아이디에 맞는 기업 정보를 불러와 리스트를 보여준다</a:t>
            </a:r>
            <a:r>
              <a:rPr lang="en-US" altLang="ko-KR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632944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플로우 차트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기업 찾기 프로세스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061785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632944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플로우 차트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기업 찾기 프로세스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7EDA9C1-083E-4ADA-902F-C0B63DCEA5BD}"/>
              </a:ext>
            </a:extLst>
          </p:cNvPr>
          <p:cNvSpPr txBox="1">
            <a:spLocks/>
          </p:cNvSpPr>
          <p:nvPr/>
        </p:nvSpPr>
        <p:spPr>
          <a:xfrm>
            <a:off x="612001" y="771750"/>
            <a:ext cx="3369010" cy="436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altLang="ko-KR" sz="2400" b="1" dirty="0">
                <a:ea typeface="나눔고딕 ExtraBold" panose="020D0904000000000000" pitchFamily="50" charset="-127"/>
                <a:cs typeface="Arial" pitchFamily="34" charset="0"/>
              </a:rPr>
              <a:t>Member schema : </a:t>
            </a:r>
          </a:p>
          <a:p>
            <a:pPr marL="800100"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웹서비스에서 회원 정보를 </a:t>
            </a:r>
            <a:b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</a:b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관리하거나 저장하는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DB</a:t>
            </a:r>
          </a:p>
          <a:p>
            <a:pPr marL="800100"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회원이 기업을 스크랩하거나 검색한 기업을 데이터로 저장한다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marL="800100"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각 테이블들은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members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의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id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를 </a:t>
            </a:r>
            <a:b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</a:b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참조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(reference)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한다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b="1" dirty="0">
                <a:ea typeface="나눔고딕 ExtraBold" panose="020D0904000000000000" pitchFamily="50" charset="-127"/>
                <a:cs typeface="Arial" pitchFamily="34" charset="0"/>
              </a:rPr>
              <a:t>Community schema : </a:t>
            </a:r>
          </a:p>
          <a:p>
            <a:pPr marL="800100"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게시판 서비스의 정보를 </a:t>
            </a:r>
            <a:b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</a:b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저장하는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DB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 </a:t>
            </a:r>
            <a:endParaRPr lang="en-US" altLang="ko-KR" sz="1200" dirty="0">
              <a:ea typeface="210 M고딕 030" panose="02020603020101020101" pitchFamily="18" charset="-127"/>
              <a:cs typeface="Arial" pitchFamily="34" charset="0"/>
            </a:endParaRPr>
          </a:p>
          <a:p>
            <a:pPr marL="800100" lvl="1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err="1">
                <a:ea typeface="210 M고딕 030" panose="02020603020101020101" pitchFamily="18" charset="-127"/>
                <a:cs typeface="Arial" pitchFamily="34" charset="0"/>
              </a:rPr>
              <a:t>Member.members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의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id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를 </a:t>
            </a:r>
            <a:b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</a:b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참조한다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.</a:t>
            </a:r>
          </a:p>
        </p:txBody>
      </p:sp>
      <p:pic>
        <p:nvPicPr>
          <p:cNvPr id="8" name="그림 7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39AB8969-BBC7-4B3D-AA3B-0AEF935055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" r="52931" b="18466"/>
          <a:stretch/>
        </p:blipFill>
        <p:spPr>
          <a:xfrm>
            <a:off x="4078481" y="771750"/>
            <a:ext cx="4264248" cy="3600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E84408-D895-4995-89D9-413C7D6B5256}"/>
              </a:ext>
            </a:extLst>
          </p:cNvPr>
          <p:cNvSpPr txBox="1"/>
          <p:nvPr/>
        </p:nvSpPr>
        <p:spPr>
          <a:xfrm>
            <a:off x="4313321" y="4371750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sz="1200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DB </a:t>
            </a:r>
            <a:r>
              <a:rPr lang="ko-KR" altLang="en-US" sz="1200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설계서</a:t>
            </a:r>
            <a:r>
              <a:rPr lang="en-US" altLang="ko-KR" sz="1200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</a:t>
            </a:r>
            <a:r>
              <a:rPr lang="en-US" altLang="ko-KR" sz="1200" b="1" i="1" dirty="0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Member, Community</a:t>
            </a:r>
            <a:r>
              <a:rPr lang="en-US" altLang="ko-KR" sz="1200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endParaRPr lang="ko-KR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78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632944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플로우 차트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기업 찾기 프로세스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84408-D895-4995-89D9-413C7D6B5256}"/>
              </a:ext>
            </a:extLst>
          </p:cNvPr>
          <p:cNvSpPr txBox="1"/>
          <p:nvPr/>
        </p:nvSpPr>
        <p:spPr>
          <a:xfrm>
            <a:off x="3997931" y="4233250"/>
            <a:ext cx="3163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i="1" dirty="0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sz="1200" b="1" i="1" dirty="0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DB </a:t>
            </a:r>
            <a:r>
              <a:rPr lang="ko-KR" altLang="en-US" sz="1200" b="1" i="1" dirty="0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설계서</a:t>
            </a:r>
            <a:r>
              <a:rPr lang="en-US" altLang="ko-KR" sz="1200" b="1" i="1" dirty="0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(Corp, </a:t>
            </a:r>
            <a:r>
              <a:rPr lang="en-US" altLang="ko-KR" sz="1200" b="1" i="1" dirty="0" err="1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Sharing_information</a:t>
            </a:r>
            <a:r>
              <a:rPr lang="en-US" altLang="ko-KR" sz="1200" b="1" i="1" dirty="0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)</a:t>
            </a:r>
            <a:endParaRPr lang="ko-KR" altLang="ko-KR" sz="1200" b="1" i="1" dirty="0">
              <a:solidFill>
                <a:schemeClr val="tx1"/>
              </a:solidFill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7" name="그림 6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21B5FDEB-7395-462A-AA63-483E404C32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07" t="1280" b="26491"/>
          <a:stretch/>
        </p:blipFill>
        <p:spPr>
          <a:xfrm>
            <a:off x="3997931" y="771750"/>
            <a:ext cx="4760468" cy="3312368"/>
          </a:xfrm>
          <a:prstGeom prst="rect">
            <a:avLst/>
          </a:prstGeom>
        </p:spPr>
      </p:pic>
      <p:pic>
        <p:nvPicPr>
          <p:cNvPr id="9" name="그림 8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E3C3F4FD-EABB-45DB-A07B-76A57A003D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1" t="61994" r="53362"/>
          <a:stretch/>
        </p:blipFill>
        <p:spPr>
          <a:xfrm>
            <a:off x="7082918" y="2688485"/>
            <a:ext cx="1368152" cy="1874482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9449A49-BF16-431B-BBF2-BF9DE9338DFB}"/>
              </a:ext>
            </a:extLst>
          </p:cNvPr>
          <p:cNvSpPr txBox="1">
            <a:spLocks/>
          </p:cNvSpPr>
          <p:nvPr/>
        </p:nvSpPr>
        <p:spPr>
          <a:xfrm>
            <a:off x="612001" y="771750"/>
            <a:ext cx="3369010" cy="436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altLang="ko-KR" sz="2400" b="1" dirty="0">
                <a:ea typeface="나눔고딕 ExtraBold" panose="020D0904000000000000" pitchFamily="50" charset="-127"/>
                <a:cs typeface="Arial" pitchFamily="34" charset="0"/>
              </a:rPr>
              <a:t>Corp schema 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각 카테고리 별로 선정된 </a:t>
            </a:r>
            <a:b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</a:b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기업들의 정보를 저장한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DB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err="1">
                <a:ea typeface="210 M고딕 030" panose="02020603020101020101" pitchFamily="18" charset="-127"/>
                <a:cs typeface="Arial" pitchFamily="34" charset="0"/>
              </a:rPr>
              <a:t>공공데이터포털에서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 기업정보를 가져와 적재한 후 </a:t>
            </a:r>
            <a:r>
              <a:rPr lang="ko-KR" altLang="en-US" sz="1200" dirty="0" err="1">
                <a:ea typeface="210 M고딕 030" panose="02020603020101020101" pitchFamily="18" charset="-127"/>
                <a:cs typeface="Arial" pitchFamily="34" charset="0"/>
              </a:rPr>
              <a:t>전처리</a:t>
            </a:r>
            <a:endParaRPr lang="en-US" altLang="ko-KR" sz="1200" dirty="0">
              <a:ea typeface="210 M고딕 030" panose="02020603020101020101" pitchFamily="18" charset="-127"/>
              <a:cs typeface="Arial" pitchFamily="34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000" b="1" dirty="0" err="1">
                <a:ea typeface="나눔고딕 ExtraBold" panose="020D0904000000000000" pitchFamily="50" charset="-127"/>
                <a:cs typeface="Arial" pitchFamily="34" charset="0"/>
              </a:rPr>
              <a:t>Sharing_information</a:t>
            </a:r>
            <a:r>
              <a:rPr lang="en-US" altLang="ko-KR" sz="2000" b="1" dirty="0">
                <a:ea typeface="나눔고딕 ExtraBold" panose="020D0904000000000000" pitchFamily="50" charset="-127"/>
                <a:cs typeface="Arial" pitchFamily="34" charset="0"/>
              </a:rPr>
              <a:t> schema </a:t>
            </a:r>
            <a:r>
              <a:rPr lang="en-US" altLang="ko-KR" sz="2400" b="1" dirty="0">
                <a:ea typeface="나눔고딕 ExtraBold" panose="020D0904000000000000" pitchFamily="50" charset="-127"/>
                <a:cs typeface="Arial" pitchFamily="34" charset="0"/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해당 관련 기업들의 기사를 </a:t>
            </a:r>
            <a:r>
              <a:rPr lang="ko-KR" altLang="en-US" sz="1200" dirty="0" err="1">
                <a:ea typeface="210 M고딕 030" panose="02020603020101020101" pitchFamily="18" charset="-127"/>
                <a:cs typeface="Arial" pitchFamily="34" charset="0"/>
              </a:rPr>
              <a:t>크롤링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 후 저장한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DB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err="1">
                <a:ea typeface="210 M고딕 030" panose="02020603020101020101" pitchFamily="18" charset="-127"/>
                <a:cs typeface="Arial" pitchFamily="34" charset="0"/>
              </a:rPr>
              <a:t>크롤링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 언어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: 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파이썬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(</a:t>
            </a:r>
            <a:r>
              <a:rPr lang="en-US" altLang="ko-KR" sz="1200" dirty="0" err="1">
                <a:ea typeface="210 M고딕 030" panose="02020603020101020101" pitchFamily="18" charset="-127"/>
                <a:cs typeface="Arial" pitchFamily="34" charset="0"/>
              </a:rPr>
              <a:t>Beautifulsoup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, requests)</a:t>
            </a:r>
          </a:p>
        </p:txBody>
      </p:sp>
    </p:spTree>
    <p:extLst>
      <p:ext uri="{BB962C8B-B14F-4D97-AF65-F5344CB8AC3E}">
        <p14:creationId xmlns:p14="http://schemas.microsoft.com/office/powerpoint/2010/main" val="1563026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accent1"/>
                </a:solidFill>
              </a:rPr>
              <a:t>4.</a:t>
            </a:r>
            <a:endParaRPr sz="7200" b="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결과물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 다이어그램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화면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(?)</a:t>
            </a: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52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accent1"/>
                </a:solidFill>
              </a:rPr>
              <a:t>1.</a:t>
            </a:r>
            <a:endParaRPr sz="7200" b="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팀 구조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Structure</a:t>
            </a:r>
            <a:endParaRPr dirty="0"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grpSp>
        <p:nvGrpSpPr>
          <p:cNvPr id="13" name="그룹 136">
            <a:extLst>
              <a:ext uri="{FF2B5EF4-FFF2-40B4-BE49-F238E27FC236}">
                <a16:creationId xmlns:a16="http://schemas.microsoft.com/office/drawing/2014/main" id="{FFBBE188-670A-414E-844F-42345964F692}"/>
              </a:ext>
            </a:extLst>
          </p:cNvPr>
          <p:cNvGrpSpPr/>
          <p:nvPr/>
        </p:nvGrpSpPr>
        <p:grpSpPr>
          <a:xfrm>
            <a:off x="2241834" y="1420674"/>
            <a:ext cx="3331570" cy="1545001"/>
            <a:chOff x="1905001" y="1772816"/>
            <a:chExt cx="5248274" cy="2376268"/>
          </a:xfrm>
        </p:grpSpPr>
        <p:grpSp>
          <p:nvGrpSpPr>
            <p:cNvPr id="14" name="그룹 132">
              <a:extLst>
                <a:ext uri="{FF2B5EF4-FFF2-40B4-BE49-F238E27FC236}">
                  <a16:creationId xmlns:a16="http://schemas.microsoft.com/office/drawing/2014/main" id="{718003CB-F68B-4C01-A8D6-89B0F89341FA}"/>
                </a:ext>
              </a:extLst>
            </p:cNvPr>
            <p:cNvGrpSpPr/>
            <p:nvPr/>
          </p:nvGrpSpPr>
          <p:grpSpPr>
            <a:xfrm>
              <a:off x="1905001" y="3158976"/>
              <a:ext cx="5248274" cy="990108"/>
              <a:chOff x="828675" y="4255659"/>
              <a:chExt cx="3286125" cy="399517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B586EE5-88FE-4328-8740-9D375F535DBE}"/>
                  </a:ext>
                </a:extLst>
              </p:cNvPr>
              <p:cNvCxnSpPr/>
              <p:nvPr/>
            </p:nvCxnSpPr>
            <p:spPr bwMode="auto">
              <a:xfrm>
                <a:off x="828675" y="4255660"/>
                <a:ext cx="3286125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C20CAFD7-FD8A-4068-B753-49B70EDA7C95}"/>
                  </a:ext>
                </a:extLst>
              </p:cNvPr>
              <p:cNvCxnSpPr/>
              <p:nvPr/>
            </p:nvCxnSpPr>
            <p:spPr bwMode="auto">
              <a:xfrm>
                <a:off x="828675" y="4255659"/>
                <a:ext cx="0" cy="399516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C394EA-5970-48FE-B2D1-256B3C1A604F}"/>
                  </a:ext>
                </a:extLst>
              </p:cNvPr>
              <p:cNvCxnSpPr/>
              <p:nvPr/>
            </p:nvCxnSpPr>
            <p:spPr bwMode="auto">
              <a:xfrm>
                <a:off x="4111239" y="4255659"/>
                <a:ext cx="0" cy="399517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EE95CCE-17B5-4FE4-BEFD-2D42190C0D5A}"/>
                </a:ext>
              </a:extLst>
            </p:cNvPr>
            <p:cNvCxnSpPr>
              <a:cxnSpLocks/>
            </p:cNvCxnSpPr>
            <p:nvPr/>
          </p:nvCxnSpPr>
          <p:spPr>
            <a:xfrm>
              <a:off x="4529139" y="2833886"/>
              <a:ext cx="0" cy="131519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6B3420-C7B1-4A81-B2A5-C3568BBF903F}"/>
                </a:ext>
              </a:extLst>
            </p:cNvPr>
            <p:cNvCxnSpPr/>
            <p:nvPr/>
          </p:nvCxnSpPr>
          <p:spPr>
            <a:xfrm>
              <a:off x="4529138" y="1772816"/>
              <a:ext cx="0" cy="108012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" name="그룹 62">
            <a:extLst>
              <a:ext uri="{FF2B5EF4-FFF2-40B4-BE49-F238E27FC236}">
                <a16:creationId xmlns:a16="http://schemas.microsoft.com/office/drawing/2014/main" id="{31F46458-4AD2-4148-8642-708246978ACA}"/>
              </a:ext>
            </a:extLst>
          </p:cNvPr>
          <p:cNvGrpSpPr/>
          <p:nvPr/>
        </p:nvGrpSpPr>
        <p:grpSpPr>
          <a:xfrm>
            <a:off x="3368346" y="872448"/>
            <a:ext cx="1328570" cy="1119832"/>
            <a:chOff x="3770387" y="1412776"/>
            <a:chExt cx="1919546" cy="1617957"/>
          </a:xfrm>
        </p:grpSpPr>
        <p:sp>
          <p:nvSpPr>
            <p:cNvPr id="21" name="자유형 45">
              <a:extLst>
                <a:ext uri="{FF2B5EF4-FFF2-40B4-BE49-F238E27FC236}">
                  <a16:creationId xmlns:a16="http://schemas.microsoft.com/office/drawing/2014/main" id="{60773BB2-710D-4987-9442-B7D8D07F0EEE}"/>
                </a:ext>
              </a:extLst>
            </p:cNvPr>
            <p:cNvSpPr/>
            <p:nvPr/>
          </p:nvSpPr>
          <p:spPr>
            <a:xfrm rot="20310878" flipH="1">
              <a:off x="4136717" y="2220006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310633D0-E8B2-4776-9669-060074C3E093}"/>
                </a:ext>
              </a:extLst>
            </p:cNvPr>
            <p:cNvSpPr/>
            <p:nvPr/>
          </p:nvSpPr>
          <p:spPr>
            <a:xfrm>
              <a:off x="3770387" y="1412776"/>
              <a:ext cx="1584176" cy="1365669"/>
            </a:xfrm>
            <a:prstGeom prst="hexagon">
              <a:avLst/>
            </a:prstGeom>
            <a:solidFill>
              <a:srgbClr val="FADA2F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ea typeface="나눔고딕 ExtraBold" panose="020D0904000000000000"/>
                </a:rPr>
                <a:t>그릴 그린</a:t>
              </a:r>
            </a:p>
          </p:txBody>
        </p:sp>
      </p:grpSp>
      <p:sp>
        <p:nvSpPr>
          <p:cNvPr id="23" name="Rectangle 96">
            <a:extLst>
              <a:ext uri="{FF2B5EF4-FFF2-40B4-BE49-F238E27FC236}">
                <a16:creationId xmlns:a16="http://schemas.microsoft.com/office/drawing/2014/main" id="{A03CFD69-5B9A-4E99-9330-37A51476A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55" y="1149974"/>
            <a:ext cx="1770879" cy="319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프로젝트별 조직이라고 가정</a:t>
            </a:r>
            <a:r>
              <a:rPr lang="en-US" altLang="ko-KR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0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프로젝트를 위해 모인 인원</a:t>
            </a:r>
            <a:endParaRPr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65">
            <a:extLst>
              <a:ext uri="{FF2B5EF4-FFF2-40B4-BE49-F238E27FC236}">
                <a16:creationId xmlns:a16="http://schemas.microsoft.com/office/drawing/2014/main" id="{0B1D010F-F01A-4DDA-B41E-68CA432AD43E}"/>
              </a:ext>
            </a:extLst>
          </p:cNvPr>
          <p:cNvGrpSpPr/>
          <p:nvPr/>
        </p:nvGrpSpPr>
        <p:grpSpPr>
          <a:xfrm>
            <a:off x="1692000" y="2965673"/>
            <a:ext cx="1283665" cy="1085653"/>
            <a:chOff x="404614" y="4871643"/>
            <a:chExt cx="1854666" cy="1568575"/>
          </a:xfrm>
        </p:grpSpPr>
        <p:sp>
          <p:nvSpPr>
            <p:cNvPr id="26" name="자유형 47">
              <a:extLst>
                <a:ext uri="{FF2B5EF4-FFF2-40B4-BE49-F238E27FC236}">
                  <a16:creationId xmlns:a16="http://schemas.microsoft.com/office/drawing/2014/main" id="{0AC8ADB1-92C1-4891-97E9-E43292587CBE}"/>
                </a:ext>
              </a:extLst>
            </p:cNvPr>
            <p:cNvSpPr/>
            <p:nvPr/>
          </p:nvSpPr>
          <p:spPr>
            <a:xfrm rot="20310878" flipH="1">
              <a:off x="706064" y="5629491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B4BD35C3-FD96-413D-9FB1-07CB226DE4EF}"/>
                </a:ext>
              </a:extLst>
            </p:cNvPr>
            <p:cNvSpPr/>
            <p:nvPr/>
          </p:nvSpPr>
          <p:spPr>
            <a:xfrm>
              <a:off x="404614" y="4871643"/>
              <a:ext cx="1584175" cy="1365669"/>
            </a:xfrm>
            <a:prstGeom prst="hexagon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Arial" pitchFamily="34" charset="0"/>
                  <a:ea typeface="나눔고딕 ExtraBold" panose="020D0904000000000000"/>
                  <a:cs typeface="Arial" pitchFamily="34" charset="0"/>
                </a:rPr>
                <a:t>오혜진</a:t>
              </a:r>
            </a:p>
          </p:txBody>
        </p:sp>
      </p:grpSp>
      <p:grpSp>
        <p:nvGrpSpPr>
          <p:cNvPr id="29" name="그룹 66">
            <a:extLst>
              <a:ext uri="{FF2B5EF4-FFF2-40B4-BE49-F238E27FC236}">
                <a16:creationId xmlns:a16="http://schemas.microsoft.com/office/drawing/2014/main" id="{3E2AAC58-3B8E-49A9-9E99-6A48B29C1455}"/>
              </a:ext>
            </a:extLst>
          </p:cNvPr>
          <p:cNvGrpSpPr/>
          <p:nvPr/>
        </p:nvGrpSpPr>
        <p:grpSpPr>
          <a:xfrm>
            <a:off x="3369666" y="2965673"/>
            <a:ext cx="1279184" cy="1085653"/>
            <a:chOff x="2297038" y="4871643"/>
            <a:chExt cx="1848193" cy="1568575"/>
          </a:xfrm>
        </p:grpSpPr>
        <p:sp>
          <p:nvSpPr>
            <p:cNvPr id="30" name="자유형 48">
              <a:extLst>
                <a:ext uri="{FF2B5EF4-FFF2-40B4-BE49-F238E27FC236}">
                  <a16:creationId xmlns:a16="http://schemas.microsoft.com/office/drawing/2014/main" id="{A4A31C86-16F7-443F-B8E9-FAD7A0354C25}"/>
                </a:ext>
              </a:extLst>
            </p:cNvPr>
            <p:cNvSpPr/>
            <p:nvPr/>
          </p:nvSpPr>
          <p:spPr>
            <a:xfrm rot="20310878" flipH="1">
              <a:off x="2592015" y="5629491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FFA014F3-5A6C-456B-92BE-27721DE69E20}"/>
                </a:ext>
              </a:extLst>
            </p:cNvPr>
            <p:cNvSpPr/>
            <p:nvPr/>
          </p:nvSpPr>
          <p:spPr>
            <a:xfrm>
              <a:off x="2297038" y="4871643"/>
              <a:ext cx="1584176" cy="1365669"/>
            </a:xfrm>
            <a:prstGeom prst="hexagon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latin typeface="Arial" pitchFamily="34" charset="0"/>
                  <a:ea typeface="나눔고딕 ExtraBold" panose="020D0904000000000000"/>
                  <a:cs typeface="Arial" pitchFamily="34" charset="0"/>
                </a:rPr>
                <a:t>천세륜</a:t>
              </a:r>
              <a:endParaRPr lang="ko-KR" altLang="en-US" b="1" dirty="0">
                <a:latin typeface="Arial" pitchFamily="34" charset="0"/>
                <a:ea typeface="나눔고딕 ExtraBold" panose="020D0904000000000000"/>
                <a:cs typeface="Arial" pitchFamily="34" charset="0"/>
              </a:endParaRPr>
            </a:p>
          </p:txBody>
        </p:sp>
      </p:grpSp>
      <p:grpSp>
        <p:nvGrpSpPr>
          <p:cNvPr id="33" name="그룹 66">
            <a:extLst>
              <a:ext uri="{FF2B5EF4-FFF2-40B4-BE49-F238E27FC236}">
                <a16:creationId xmlns:a16="http://schemas.microsoft.com/office/drawing/2014/main" id="{F6B303E8-0956-4643-B5C0-11F7014ACFB4}"/>
              </a:ext>
            </a:extLst>
          </p:cNvPr>
          <p:cNvGrpSpPr/>
          <p:nvPr/>
        </p:nvGrpSpPr>
        <p:grpSpPr>
          <a:xfrm>
            <a:off x="5019616" y="2965673"/>
            <a:ext cx="1279184" cy="1085653"/>
            <a:chOff x="2297038" y="4871643"/>
            <a:chExt cx="1848193" cy="1568575"/>
          </a:xfrm>
        </p:grpSpPr>
        <p:sp>
          <p:nvSpPr>
            <p:cNvPr id="34" name="자유형 48">
              <a:extLst>
                <a:ext uri="{FF2B5EF4-FFF2-40B4-BE49-F238E27FC236}">
                  <a16:creationId xmlns:a16="http://schemas.microsoft.com/office/drawing/2014/main" id="{A662961B-BB84-4E2E-99B1-1F28610E0A5D}"/>
                </a:ext>
              </a:extLst>
            </p:cNvPr>
            <p:cNvSpPr/>
            <p:nvPr/>
          </p:nvSpPr>
          <p:spPr>
            <a:xfrm rot="20310878" flipH="1">
              <a:off x="2592015" y="5629491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>
              <a:extLst>
                <a:ext uri="{FF2B5EF4-FFF2-40B4-BE49-F238E27FC236}">
                  <a16:creationId xmlns:a16="http://schemas.microsoft.com/office/drawing/2014/main" id="{24431680-3EE0-496E-A4F5-54BEE037035D}"/>
                </a:ext>
              </a:extLst>
            </p:cNvPr>
            <p:cNvSpPr/>
            <p:nvPr/>
          </p:nvSpPr>
          <p:spPr>
            <a:xfrm>
              <a:off x="2297038" y="4871643"/>
              <a:ext cx="1584176" cy="1365669"/>
            </a:xfrm>
            <a:prstGeom prst="hexagon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Arial" pitchFamily="34" charset="0"/>
                  <a:ea typeface="나눔고딕 ExtraBold" panose="020D0904000000000000"/>
                  <a:cs typeface="Arial" pitchFamily="34" charset="0"/>
                </a:rPr>
                <a:t>오규진</a:t>
              </a:r>
            </a:p>
          </p:txBody>
        </p:sp>
      </p:grpSp>
      <p:sp>
        <p:nvSpPr>
          <p:cNvPr id="37" name="Rectangle 96">
            <a:extLst>
              <a:ext uri="{FF2B5EF4-FFF2-40B4-BE49-F238E27FC236}">
                <a16:creationId xmlns:a16="http://schemas.microsoft.com/office/drawing/2014/main" id="{AFF7D8EB-951D-4189-B788-802B3BBF1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001" y="3974791"/>
            <a:ext cx="108680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en-US" altLang="ko-KR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측 개발 담당</a:t>
            </a:r>
            <a:endParaRPr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Rectangle 96">
            <a:extLst>
              <a:ext uri="{FF2B5EF4-FFF2-40B4-BE49-F238E27FC236}">
                <a16:creationId xmlns:a16="http://schemas.microsoft.com/office/drawing/2014/main" id="{471F3AFF-CE0A-43A8-826E-B6506517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338" y="3974791"/>
            <a:ext cx="111585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</a:t>
            </a:r>
            <a:r>
              <a:rPr lang="en-US" altLang="ko-KR" sz="12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개발 담당</a:t>
            </a:r>
            <a:endParaRPr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Rectangle 96">
            <a:extLst>
              <a:ext uri="{FF2B5EF4-FFF2-40B4-BE49-F238E27FC236}">
                <a16:creationId xmlns:a16="http://schemas.microsoft.com/office/drawing/2014/main" id="{17B76DDA-1486-4629-969F-CD93F178D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942" y="3974791"/>
            <a:ext cx="1248162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</a:t>
            </a:r>
            <a:r>
              <a:rPr lang="en-US" altLang="ko-KR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</a:t>
            </a:r>
            <a:r>
              <a:rPr lang="en-US" altLang="ko-KR" sz="8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endParaRPr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accent1"/>
                </a:solidFill>
              </a:rPr>
              <a:t>2.</a:t>
            </a:r>
            <a:endParaRPr sz="7200" b="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설명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CorpCollector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란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기획 배경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사용한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HW, SW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목록</a:t>
            </a:r>
            <a:endParaRPr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620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What’s </a:t>
            </a:r>
            <a:r>
              <a:rPr lang="en-US" dirty="0" err="1"/>
              <a:t>CorpCollector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36" name="내용 개체 틀 3">
            <a:extLst>
              <a:ext uri="{FF2B5EF4-FFF2-40B4-BE49-F238E27FC236}">
                <a16:creationId xmlns:a16="http://schemas.microsoft.com/office/drawing/2014/main" id="{D1973D51-233E-46B8-929B-BA946881720B}"/>
              </a:ext>
            </a:extLst>
          </p:cNvPr>
          <p:cNvSpPr txBox="1">
            <a:spLocks/>
          </p:cNvSpPr>
          <p:nvPr/>
        </p:nvSpPr>
        <p:spPr>
          <a:xfrm>
            <a:off x="450348" y="1390763"/>
            <a:ext cx="7488832" cy="3670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itchFamily="34" charset="0"/>
              <a:buNone/>
            </a:pP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소비자 입장에서 보는 </a:t>
            </a:r>
            <a:r>
              <a:rPr lang="ko-KR" altLang="en-US" sz="2600" b="1" dirty="0">
                <a:solidFill>
                  <a:srgbClr val="168CB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선한 기업</a:t>
            </a: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정보를 제공하는 웹</a:t>
            </a:r>
            <a:endParaRPr lang="en-US" altLang="ko-KR" sz="2600" b="1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>
              <a:buClrTx/>
              <a:buFont typeface="Arial" pitchFamily="34" charset="0"/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동적 웹 프로젝트로 구성해서 접근성을 높인다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</a:b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기업정보 관련 공공데이터 파일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/API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를 이용하되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사용자가 쉽게 정보를 이해하고 파악할 수 있도록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UI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를 구성한다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</a:b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단순 기업 리스트만이 아닌 데이터 분석을 통해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indent="0">
              <a:buClrTx/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     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얻을 수 있는 자료의 질을 높인다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3535039-948C-4B05-9197-2B426A2C82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00" y="196801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7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8EAA4AEE-E099-44B5-AAE6-FC91CBF09B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" t="5035" r="1917"/>
          <a:stretch/>
        </p:blipFill>
        <p:spPr>
          <a:xfrm>
            <a:off x="395296" y="1131750"/>
            <a:ext cx="7416824" cy="2715890"/>
          </a:xfrm>
          <a:prstGeom prst="rect">
            <a:avLst/>
          </a:prstGeom>
        </p:spPr>
      </p:pic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기획 배경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41" name="내용 개체 틀 3">
            <a:extLst>
              <a:ext uri="{FF2B5EF4-FFF2-40B4-BE49-F238E27FC236}">
                <a16:creationId xmlns:a16="http://schemas.microsoft.com/office/drawing/2014/main" id="{55F7454B-53D4-4602-B717-E90745EA2289}"/>
              </a:ext>
            </a:extLst>
          </p:cNvPr>
          <p:cNvSpPr txBox="1">
            <a:spLocks/>
          </p:cNvSpPr>
          <p:nvPr/>
        </p:nvSpPr>
        <p:spPr>
          <a:xfrm>
            <a:off x="742000" y="3291750"/>
            <a:ext cx="6350000" cy="246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>
              <a:buFont typeface="Roboto Condensed"/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indent="0">
              <a:buFont typeface="Roboto Condensed"/>
              <a:buNone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▲ 논란이 있는 기업 제품 대신 다른 기업의 대체재를 소비한 결과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indent="0">
              <a:buFont typeface="Roboto Condensed"/>
              <a:buNone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  <a:hlinkClick r:id="rId4"/>
              </a:rPr>
              <a:t>https://www.jobplanet.co.kr/contents/news-994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indent="0">
              <a:buFont typeface="Roboto Condensed"/>
              <a:buNone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indent="-457200">
              <a:buFont typeface="+mj-lt"/>
              <a:buAutoNum type="arabicPeriod"/>
            </a:pP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5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 방법론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RAD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EF5B7C-9D3C-4B70-9628-97BF8FD746C2}"/>
              </a:ext>
            </a:extLst>
          </p:cNvPr>
          <p:cNvGrpSpPr/>
          <p:nvPr/>
        </p:nvGrpSpPr>
        <p:grpSpPr>
          <a:xfrm>
            <a:off x="360002" y="1090136"/>
            <a:ext cx="7451998" cy="3575354"/>
            <a:chOff x="510860" y="809302"/>
            <a:chExt cx="7451998" cy="357535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C008D49-91EC-4616-A9F4-0551B57A4B84}"/>
                </a:ext>
              </a:extLst>
            </p:cNvPr>
            <p:cNvGrpSpPr/>
            <p:nvPr/>
          </p:nvGrpSpPr>
          <p:grpSpPr>
            <a:xfrm>
              <a:off x="510860" y="809302"/>
              <a:ext cx="7451998" cy="2915230"/>
              <a:chOff x="510860" y="809302"/>
              <a:chExt cx="7451998" cy="2915230"/>
            </a:xfrm>
          </p:grpSpPr>
          <p:grpSp>
            <p:nvGrpSpPr>
              <p:cNvPr id="35" name="그룹 72">
                <a:extLst>
                  <a:ext uri="{FF2B5EF4-FFF2-40B4-BE49-F238E27FC236}">
                    <a16:creationId xmlns:a16="http://schemas.microsoft.com/office/drawing/2014/main" id="{726C0874-8833-48F2-B3A7-9236CA1533D3}"/>
                  </a:ext>
                </a:extLst>
              </p:cNvPr>
              <p:cNvGrpSpPr/>
              <p:nvPr/>
            </p:nvGrpSpPr>
            <p:grpSpPr>
              <a:xfrm>
                <a:off x="510860" y="3548577"/>
                <a:ext cx="7451998" cy="117303"/>
                <a:chOff x="0" y="4005064"/>
                <a:chExt cx="9148986" cy="144016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660210E5-7B8D-46F4-BBAB-88F43465BE4F}"/>
                    </a:ext>
                  </a:extLst>
                </p:cNvPr>
                <p:cNvSpPr/>
                <p:nvPr/>
              </p:nvSpPr>
              <p:spPr>
                <a:xfrm>
                  <a:off x="0" y="4005064"/>
                  <a:ext cx="2247900" cy="144016"/>
                </a:xfrm>
                <a:prstGeom prst="rect">
                  <a:avLst/>
                </a:prstGeom>
                <a:solidFill>
                  <a:srgbClr val="FADA2F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AA6C69E3-2267-43E4-8A85-6A13FC1CC80D}"/>
                    </a:ext>
                  </a:extLst>
                </p:cNvPr>
                <p:cNvSpPr/>
                <p:nvPr/>
              </p:nvSpPr>
              <p:spPr>
                <a:xfrm>
                  <a:off x="2247899" y="4005064"/>
                  <a:ext cx="2299717" cy="144016"/>
                </a:xfrm>
                <a:prstGeom prst="rect">
                  <a:avLst/>
                </a:prstGeom>
                <a:solidFill>
                  <a:srgbClr val="70C3CE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9027C30-00B7-4B61-A0C6-75611E0925AE}"/>
                    </a:ext>
                  </a:extLst>
                </p:cNvPr>
                <p:cNvSpPr/>
                <p:nvPr/>
              </p:nvSpPr>
              <p:spPr>
                <a:xfrm>
                  <a:off x="4547617" y="4005064"/>
                  <a:ext cx="2257200" cy="144016"/>
                </a:xfrm>
                <a:prstGeom prst="rect">
                  <a:avLst/>
                </a:prstGeom>
                <a:solidFill>
                  <a:srgbClr val="168CB3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5ED2469E-7299-4788-8139-3E8FECDC1C12}"/>
                    </a:ext>
                  </a:extLst>
                </p:cNvPr>
                <p:cNvSpPr/>
                <p:nvPr/>
              </p:nvSpPr>
              <p:spPr>
                <a:xfrm>
                  <a:off x="6804248" y="4005064"/>
                  <a:ext cx="2344738" cy="14401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56">
                <a:extLst>
                  <a:ext uri="{FF2B5EF4-FFF2-40B4-BE49-F238E27FC236}">
                    <a16:creationId xmlns:a16="http://schemas.microsoft.com/office/drawing/2014/main" id="{167910E9-E677-4682-AF89-922C8CE79359}"/>
                  </a:ext>
                </a:extLst>
              </p:cNvPr>
              <p:cNvGrpSpPr/>
              <p:nvPr/>
            </p:nvGrpSpPr>
            <p:grpSpPr>
              <a:xfrm>
                <a:off x="891682" y="1524679"/>
                <a:ext cx="1401297" cy="1401296"/>
                <a:chOff x="387747" y="1368475"/>
                <a:chExt cx="1872208" cy="1872208"/>
              </a:xfrm>
            </p:grpSpPr>
            <p:sp>
              <p:nvSpPr>
                <p:cNvPr id="58" name="눈물 방울 57">
                  <a:extLst>
                    <a:ext uri="{FF2B5EF4-FFF2-40B4-BE49-F238E27FC236}">
                      <a16:creationId xmlns:a16="http://schemas.microsoft.com/office/drawing/2014/main" id="{15996338-F1C2-40C0-A950-596C660265DD}"/>
                    </a:ext>
                  </a:extLst>
                </p:cNvPr>
                <p:cNvSpPr/>
                <p:nvPr/>
              </p:nvSpPr>
              <p:spPr>
                <a:xfrm rot="8100000">
                  <a:off x="387747" y="1368475"/>
                  <a:ext cx="1872208" cy="1872208"/>
                </a:xfrm>
                <a:prstGeom prst="teardrop">
                  <a:avLst>
                    <a:gd name="adj" fmla="val 112231"/>
                  </a:avLst>
                </a:prstGeom>
                <a:solidFill>
                  <a:srgbClr val="FADA2F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993F182F-7935-43A9-85CC-5CF794671D40}"/>
                    </a:ext>
                  </a:extLst>
                </p:cNvPr>
                <p:cNvSpPr/>
                <p:nvPr/>
              </p:nvSpPr>
              <p:spPr>
                <a:xfrm>
                  <a:off x="520502" y="1484784"/>
                  <a:ext cx="1584176" cy="158417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8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45E441DC-A980-4644-83D4-84283CCBB791}"/>
                  </a:ext>
                </a:extLst>
              </p:cNvPr>
              <p:cNvSpPr/>
              <p:nvPr/>
            </p:nvSpPr>
            <p:spPr>
              <a:xfrm>
                <a:off x="1478199" y="3489925"/>
                <a:ext cx="234607" cy="234607"/>
              </a:xfrm>
              <a:prstGeom prst="ellipse">
                <a:avLst/>
              </a:prstGeom>
              <a:solidFill>
                <a:srgbClr val="FADA2F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9A0D07C4-3833-47BF-ABFA-FC81BE72443B}"/>
                  </a:ext>
                </a:extLst>
              </p:cNvPr>
              <p:cNvSpPr/>
              <p:nvPr/>
            </p:nvSpPr>
            <p:spPr>
              <a:xfrm>
                <a:off x="3185019" y="3489925"/>
                <a:ext cx="234607" cy="234607"/>
              </a:xfrm>
              <a:prstGeom prst="ellipse">
                <a:avLst/>
              </a:prstGeom>
              <a:solidFill>
                <a:srgbClr val="70C3CE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703DBF1-047D-4A94-BE90-B099B0ADEA2A}"/>
                  </a:ext>
                </a:extLst>
              </p:cNvPr>
              <p:cNvSpPr/>
              <p:nvPr/>
            </p:nvSpPr>
            <p:spPr>
              <a:xfrm>
                <a:off x="4984937" y="3489925"/>
                <a:ext cx="234607" cy="234607"/>
              </a:xfrm>
              <a:prstGeom prst="ellipse">
                <a:avLst/>
              </a:prstGeom>
              <a:solidFill>
                <a:srgbClr val="168CB3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47A1C92D-9FD0-4B9B-AE92-0DC62D377662}"/>
                  </a:ext>
                </a:extLst>
              </p:cNvPr>
              <p:cNvSpPr/>
              <p:nvPr/>
            </p:nvSpPr>
            <p:spPr>
              <a:xfrm>
                <a:off x="6823647" y="3489925"/>
                <a:ext cx="234607" cy="23460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Rectangle 96">
                <a:extLst>
                  <a:ext uri="{FF2B5EF4-FFF2-40B4-BE49-F238E27FC236}">
                    <a16:creationId xmlns:a16="http://schemas.microsoft.com/office/drawing/2014/main" id="{3EECA1C4-7365-46A4-A7EF-B4EEB8807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184" y="1937034"/>
                <a:ext cx="1466293" cy="5847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분석</a:t>
                </a:r>
                <a:br>
                  <a:rPr kumimoji="1" lang="en-US" altLang="ko-KR" sz="16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</a:br>
                <a:r>
                  <a: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개략적 설계</a:t>
                </a:r>
                <a:endParaRPr lang="en-US" altLang="ko-KR" sz="2000" b="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M고딕 060" panose="02020603020101020101" pitchFamily="18" charset="-127"/>
                  <a:ea typeface="210 M고딕 060" panose="02020603020101020101" pitchFamily="18" charset="-127"/>
                  <a:cs typeface="굴림" pitchFamily="50" charset="-127"/>
                </a:endParaRPr>
              </a:p>
            </p:txBody>
          </p:sp>
          <p:grpSp>
            <p:nvGrpSpPr>
              <p:cNvPr id="44" name="그룹 60">
                <a:extLst>
                  <a:ext uri="{FF2B5EF4-FFF2-40B4-BE49-F238E27FC236}">
                    <a16:creationId xmlns:a16="http://schemas.microsoft.com/office/drawing/2014/main" id="{7AEE4325-49EE-4C9A-9EA4-AC64763D9457}"/>
                  </a:ext>
                </a:extLst>
              </p:cNvPr>
              <p:cNvGrpSpPr/>
              <p:nvPr/>
            </p:nvGrpSpPr>
            <p:grpSpPr>
              <a:xfrm>
                <a:off x="2606260" y="1524679"/>
                <a:ext cx="1401297" cy="1401296"/>
                <a:chOff x="387747" y="1368475"/>
                <a:chExt cx="1872208" cy="1872208"/>
              </a:xfrm>
            </p:grpSpPr>
            <p:sp>
              <p:nvSpPr>
                <p:cNvPr id="56" name="눈물 방울 55">
                  <a:extLst>
                    <a:ext uri="{FF2B5EF4-FFF2-40B4-BE49-F238E27FC236}">
                      <a16:creationId xmlns:a16="http://schemas.microsoft.com/office/drawing/2014/main" id="{855F36C3-36E9-4333-92F7-CD2234989B4C}"/>
                    </a:ext>
                  </a:extLst>
                </p:cNvPr>
                <p:cNvSpPr/>
                <p:nvPr/>
              </p:nvSpPr>
              <p:spPr>
                <a:xfrm rot="8100000">
                  <a:off x="387747" y="1368475"/>
                  <a:ext cx="1872208" cy="1872208"/>
                </a:xfrm>
                <a:prstGeom prst="teardrop">
                  <a:avLst>
                    <a:gd name="adj" fmla="val 112231"/>
                  </a:avLst>
                </a:prstGeom>
                <a:solidFill>
                  <a:srgbClr val="70C3CE"/>
                </a:solidFill>
                <a:ln w="28575">
                  <a:solidFill>
                    <a:srgbClr val="42AF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E914E9F6-EA4E-45CA-AE8F-B017E298E913}"/>
                    </a:ext>
                  </a:extLst>
                </p:cNvPr>
                <p:cNvSpPr/>
                <p:nvPr/>
              </p:nvSpPr>
              <p:spPr>
                <a:xfrm>
                  <a:off x="520502" y="1484784"/>
                  <a:ext cx="1584176" cy="158417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8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5" name="Rectangle 96">
                <a:extLst>
                  <a:ext uri="{FF2B5EF4-FFF2-40B4-BE49-F238E27FC236}">
                    <a16:creationId xmlns:a16="http://schemas.microsoft.com/office/drawing/2014/main" id="{E8510D9D-9830-42C0-869E-32A198040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3761" y="1937034"/>
                <a:ext cx="1466293" cy="5847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상세 설계</a:t>
                </a:r>
                <a:br>
                  <a:rPr kumimoji="1"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</a:br>
                <a:r>
                  <a:rPr kumimoji="1" lang="ko-KR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개발</a:t>
                </a:r>
                <a:endPara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210 M고딕 060" panose="02020603020101020101" pitchFamily="18" charset="-127"/>
                  <a:ea typeface="210 M고딕 060" panose="02020603020101020101" pitchFamily="18" charset="-127"/>
                  <a:cs typeface="굴림" pitchFamily="50" charset="-127"/>
                </a:endParaRPr>
              </a:p>
            </p:txBody>
          </p:sp>
          <p:grpSp>
            <p:nvGrpSpPr>
              <p:cNvPr id="46" name="그룹 64">
                <a:extLst>
                  <a:ext uri="{FF2B5EF4-FFF2-40B4-BE49-F238E27FC236}">
                    <a16:creationId xmlns:a16="http://schemas.microsoft.com/office/drawing/2014/main" id="{230091A0-786A-4A33-8C42-5AE8FA8F0E00}"/>
                  </a:ext>
                </a:extLst>
              </p:cNvPr>
              <p:cNvGrpSpPr/>
              <p:nvPr/>
            </p:nvGrpSpPr>
            <p:grpSpPr>
              <a:xfrm>
                <a:off x="4406178" y="1524679"/>
                <a:ext cx="1401297" cy="1401296"/>
                <a:chOff x="387747" y="1368475"/>
                <a:chExt cx="1872208" cy="1872208"/>
              </a:xfrm>
            </p:grpSpPr>
            <p:sp>
              <p:nvSpPr>
                <p:cNvPr id="54" name="눈물 방울 53">
                  <a:extLst>
                    <a:ext uri="{FF2B5EF4-FFF2-40B4-BE49-F238E27FC236}">
                      <a16:creationId xmlns:a16="http://schemas.microsoft.com/office/drawing/2014/main" id="{7738A088-3DE9-43F3-9788-D83FCF483BED}"/>
                    </a:ext>
                  </a:extLst>
                </p:cNvPr>
                <p:cNvSpPr/>
                <p:nvPr/>
              </p:nvSpPr>
              <p:spPr>
                <a:xfrm rot="8100000">
                  <a:off x="387747" y="1368475"/>
                  <a:ext cx="1872208" cy="1872208"/>
                </a:xfrm>
                <a:prstGeom prst="teardrop">
                  <a:avLst>
                    <a:gd name="adj" fmla="val 112231"/>
                  </a:avLst>
                </a:prstGeom>
                <a:solidFill>
                  <a:srgbClr val="168CB3"/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568CCB34-59D2-48D4-868F-1780F579E92F}"/>
                    </a:ext>
                  </a:extLst>
                </p:cNvPr>
                <p:cNvSpPr/>
                <p:nvPr/>
              </p:nvSpPr>
              <p:spPr>
                <a:xfrm>
                  <a:off x="520502" y="1484784"/>
                  <a:ext cx="1584176" cy="158417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8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7" name="Rectangle 96">
                <a:extLst>
                  <a:ext uri="{FF2B5EF4-FFF2-40B4-BE49-F238E27FC236}">
                    <a16:creationId xmlns:a16="http://schemas.microsoft.com/office/drawing/2014/main" id="{A471DFA9-4392-409E-8104-7B4E46B0B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3680" y="1937034"/>
                <a:ext cx="1466293" cy="5847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수정</a:t>
                </a:r>
                <a:br>
                  <a:rPr kumimoji="1" lang="en-US" altLang="ko-KR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</a:br>
                <a:r>
                  <a:rPr kumimoji="1" lang="ko-KR" altLang="en-US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보완</a:t>
                </a:r>
                <a:endParaRPr lang="en-US" altLang="ko-KR" sz="2000" b="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M고딕 060" panose="02020603020101020101" pitchFamily="18" charset="-127"/>
                  <a:ea typeface="210 M고딕 060" panose="02020603020101020101" pitchFamily="18" charset="-127"/>
                  <a:cs typeface="굴림" pitchFamily="50" charset="-127"/>
                </a:endParaRPr>
              </a:p>
            </p:txBody>
          </p:sp>
          <p:grpSp>
            <p:nvGrpSpPr>
              <p:cNvPr id="48" name="그룹 68">
                <a:extLst>
                  <a:ext uri="{FF2B5EF4-FFF2-40B4-BE49-F238E27FC236}">
                    <a16:creationId xmlns:a16="http://schemas.microsoft.com/office/drawing/2014/main" id="{9A61A108-751C-4FDB-B6AD-80251AC89FA8}"/>
                  </a:ext>
                </a:extLst>
              </p:cNvPr>
              <p:cNvGrpSpPr/>
              <p:nvPr/>
            </p:nvGrpSpPr>
            <p:grpSpPr>
              <a:xfrm>
                <a:off x="6229372" y="1524679"/>
                <a:ext cx="1401297" cy="1401296"/>
                <a:chOff x="387747" y="1368475"/>
                <a:chExt cx="1872208" cy="1872208"/>
              </a:xfrm>
            </p:grpSpPr>
            <p:sp>
              <p:nvSpPr>
                <p:cNvPr id="52" name="눈물 방울 51">
                  <a:extLst>
                    <a:ext uri="{FF2B5EF4-FFF2-40B4-BE49-F238E27FC236}">
                      <a16:creationId xmlns:a16="http://schemas.microsoft.com/office/drawing/2014/main" id="{C08C76C1-973A-4A0F-AD97-4E447C4BBBEF}"/>
                    </a:ext>
                  </a:extLst>
                </p:cNvPr>
                <p:cNvSpPr/>
                <p:nvPr/>
              </p:nvSpPr>
              <p:spPr>
                <a:xfrm rot="8100000">
                  <a:off x="387747" y="1368475"/>
                  <a:ext cx="1872208" cy="1872208"/>
                </a:xfrm>
                <a:prstGeom prst="teardrop">
                  <a:avLst>
                    <a:gd name="adj" fmla="val 112231"/>
                  </a:avLst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F18C54E2-4D3E-4D97-8F15-BA8E5D3D8F2A}"/>
                    </a:ext>
                  </a:extLst>
                </p:cNvPr>
                <p:cNvSpPr/>
                <p:nvPr/>
              </p:nvSpPr>
              <p:spPr>
                <a:xfrm>
                  <a:off x="520502" y="1484784"/>
                  <a:ext cx="1584176" cy="158417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8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Rectangle 96">
                <a:extLst>
                  <a:ext uri="{FF2B5EF4-FFF2-40B4-BE49-F238E27FC236}">
                    <a16:creationId xmlns:a16="http://schemas.microsoft.com/office/drawing/2014/main" id="{88D17728-DE08-4A85-956B-006739FE1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6873" y="1937034"/>
                <a:ext cx="1466293" cy="5847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테스트</a:t>
                </a:r>
                <a:br>
                  <a:rPr kumimoji="1" lang="en-US" altLang="ko-KR" sz="16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</a:br>
                <a:r>
                  <a: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운영</a:t>
                </a:r>
                <a:endParaRPr lang="en-US" altLang="ko-KR" sz="2000" b="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M고딕 060" panose="02020603020101020101" pitchFamily="18" charset="-127"/>
                  <a:ea typeface="210 M고딕 060" panose="02020603020101020101" pitchFamily="18" charset="-127"/>
                  <a:cs typeface="굴림" pitchFamily="50" charset="-127"/>
                </a:endParaRPr>
              </a:p>
            </p:txBody>
          </p:sp>
          <p:sp>
            <p:nvSpPr>
              <p:cNvPr id="50" name="화살표: 아래로 구부러짐 49">
                <a:extLst>
                  <a:ext uri="{FF2B5EF4-FFF2-40B4-BE49-F238E27FC236}">
                    <a16:creationId xmlns:a16="http://schemas.microsoft.com/office/drawing/2014/main" id="{1E503A3D-61D5-4BD1-9865-5C3A91840CF6}"/>
                  </a:ext>
                </a:extLst>
              </p:cNvPr>
              <p:cNvSpPr/>
              <p:nvPr/>
            </p:nvSpPr>
            <p:spPr>
              <a:xfrm>
                <a:off x="3579407" y="809302"/>
                <a:ext cx="1405530" cy="576585"/>
              </a:xfrm>
              <a:prstGeom prst="curvedDown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화살표: 위로 구부러짐 50">
              <a:extLst>
                <a:ext uri="{FF2B5EF4-FFF2-40B4-BE49-F238E27FC236}">
                  <a16:creationId xmlns:a16="http://schemas.microsoft.com/office/drawing/2014/main" id="{4578B177-E465-4F33-903A-1A092A62146F}"/>
                </a:ext>
              </a:extLst>
            </p:cNvPr>
            <p:cNvSpPr/>
            <p:nvPr/>
          </p:nvSpPr>
          <p:spPr>
            <a:xfrm flipH="1">
              <a:off x="3564987" y="3839238"/>
              <a:ext cx="1348989" cy="545418"/>
            </a:xfrm>
            <a:prstGeom prst="curvedUp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39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accent1"/>
                </a:solidFill>
              </a:rPr>
              <a:t>2.</a:t>
            </a:r>
            <a:endParaRPr sz="7200" b="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산출물 공개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퍼트 차트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간트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차트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화면 구성 설계서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프로세스별 플로우 차트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데이터베이스 설계서</a:t>
            </a:r>
            <a:endParaRPr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2019443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E8EDF1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4D77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1D0B736B602D4C9CD7B448D66106CE" ma:contentTypeVersion="2" ma:contentTypeDescription="새 문서를 만듭니다." ma:contentTypeScope="" ma:versionID="55eff95697cf0f84d4a746e0870c9871">
  <xsd:schema xmlns:xsd="http://www.w3.org/2001/XMLSchema" xmlns:xs="http://www.w3.org/2001/XMLSchema" xmlns:p="http://schemas.microsoft.com/office/2006/metadata/properties" xmlns:ns3="32e0b9af-762a-4089-b101-b74a352bf303" targetNamespace="http://schemas.microsoft.com/office/2006/metadata/properties" ma:root="true" ma:fieldsID="363a4bed91c48f4733bdff07496711fa" ns3:_="">
    <xsd:import namespace="32e0b9af-762a-4089-b101-b74a352bf3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0b9af-762a-4089-b101-b74a352bf3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1067A0-2CAD-4D0C-8108-16D4713322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01040B-5601-4948-951E-794E363D39CB}">
  <ds:schemaRefs>
    <ds:schemaRef ds:uri="32e0b9af-762a-4089-b101-b74a352bf303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FB9B57E-6BF0-4E28-92DE-41FDF1F7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e0b9af-762a-4089-b101-b74a352bf3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623</Words>
  <Application>Microsoft Office PowerPoint</Application>
  <PresentationFormat>화면 슬라이드 쇼(16:9)</PresentationFormat>
  <Paragraphs>147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나눔고딕</vt:lpstr>
      <vt:lpstr>나눔고딕 ExtraBold</vt:lpstr>
      <vt:lpstr>Oswald</vt:lpstr>
      <vt:lpstr>210 M고딕 030</vt:lpstr>
      <vt:lpstr>Arial</vt:lpstr>
      <vt:lpstr>210 M고딕 060</vt:lpstr>
      <vt:lpstr>Roboto Condensed</vt:lpstr>
      <vt:lpstr>휴먼엑스포</vt:lpstr>
      <vt:lpstr>Wolsey template</vt:lpstr>
      <vt:lpstr>TEAM 그릴그린 Corp Collector</vt:lpstr>
      <vt:lpstr>목차</vt:lpstr>
      <vt:lpstr>1. 팀 구조</vt:lpstr>
      <vt:lpstr>Team Structure</vt:lpstr>
      <vt:lpstr>2. 프로젝트 설명</vt:lpstr>
      <vt:lpstr>What’s CorpCollector?</vt:lpstr>
      <vt:lpstr>프로젝트 기획 배경</vt:lpstr>
      <vt:lpstr>개발 방법론 - RAD</vt:lpstr>
      <vt:lpstr>2. 산출물 공개</vt:lpstr>
      <vt:lpstr>퍼트 차트(Pert Chart)</vt:lpstr>
      <vt:lpstr>퍼트 차트(Pert Chart)</vt:lpstr>
      <vt:lpstr>퍼트 차트(Pert Chart)</vt:lpstr>
      <vt:lpstr>퍼트 차트(Pert Chart)</vt:lpstr>
      <vt:lpstr>간트 차트(Gantt Chart)</vt:lpstr>
      <vt:lpstr>간트 차트(Gantt Chart)</vt:lpstr>
      <vt:lpstr>사이트맵 구조</vt:lpstr>
      <vt:lpstr>기능(요구사항) 정리</vt:lpstr>
      <vt:lpstr>화면 구성 설계 – Index</vt:lpstr>
      <vt:lpstr>화면 구성 설계 – 기업 찾기</vt:lpstr>
      <vt:lpstr>플로우 차트 – 기업 찾기 프로세스</vt:lpstr>
      <vt:lpstr>플로우 차트 – 기업 찾기 프로세스</vt:lpstr>
      <vt:lpstr>플로우 차트 – 기업 찾기 프로세스</vt:lpstr>
      <vt:lpstr>플로우 차트 – 기업 찾기 프로세스</vt:lpstr>
      <vt:lpstr>4. 결과물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그릴그린 Corp Collector</dc:title>
  <dc:creator>82102</dc:creator>
  <cp:lastModifiedBy>오규진</cp:lastModifiedBy>
  <cp:revision>9</cp:revision>
  <dcterms:modified xsi:type="dcterms:W3CDTF">2021-11-04T11:14:03Z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0x010100621D0B736B602D4C9CD7B448D66106CE</vt:lpwstr>
  </property>
</Properties>
</file>