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6" r:id="rId2"/>
    <p:sldId id="312" r:id="rId3"/>
    <p:sldId id="313" r:id="rId4"/>
    <p:sldId id="314" r:id="rId5"/>
    <p:sldId id="315" r:id="rId6"/>
    <p:sldId id="326" r:id="rId7"/>
    <p:sldId id="327" r:id="rId8"/>
    <p:sldId id="328" r:id="rId9"/>
    <p:sldId id="329" r:id="rId10"/>
    <p:sldId id="257" r:id="rId11"/>
    <p:sldId id="304" r:id="rId12"/>
    <p:sldId id="258" r:id="rId13"/>
    <p:sldId id="306" r:id="rId14"/>
    <p:sldId id="259" r:id="rId15"/>
    <p:sldId id="260" r:id="rId16"/>
    <p:sldId id="311" r:id="rId17"/>
    <p:sldId id="295" r:id="rId18"/>
    <p:sldId id="261" r:id="rId19"/>
    <p:sldId id="296" r:id="rId20"/>
    <p:sldId id="317" r:id="rId21"/>
    <p:sldId id="297" r:id="rId22"/>
    <p:sldId id="298" r:id="rId23"/>
    <p:sldId id="307" r:id="rId24"/>
    <p:sldId id="263" r:id="rId25"/>
    <p:sldId id="308" r:id="rId26"/>
    <p:sldId id="264" r:id="rId27"/>
    <p:sldId id="265" r:id="rId28"/>
    <p:sldId id="299" r:id="rId29"/>
    <p:sldId id="266" r:id="rId30"/>
    <p:sldId id="292" r:id="rId31"/>
    <p:sldId id="300" r:id="rId32"/>
    <p:sldId id="268" r:id="rId33"/>
    <p:sldId id="288" r:id="rId34"/>
    <p:sldId id="309" r:id="rId35"/>
    <p:sldId id="310" r:id="rId36"/>
    <p:sldId id="289" r:id="rId37"/>
    <p:sldId id="293" r:id="rId38"/>
    <p:sldId id="301" r:id="rId39"/>
    <p:sldId id="318" r:id="rId40"/>
    <p:sldId id="271" r:id="rId41"/>
    <p:sldId id="272" r:id="rId42"/>
    <p:sldId id="302" r:id="rId43"/>
    <p:sldId id="280" r:id="rId44"/>
    <p:sldId id="281" r:id="rId45"/>
    <p:sldId id="282" r:id="rId46"/>
    <p:sldId id="283" r:id="rId47"/>
    <p:sldId id="303" r:id="rId48"/>
    <p:sldId id="284" r:id="rId49"/>
    <p:sldId id="319" r:id="rId50"/>
    <p:sldId id="324" r:id="rId51"/>
    <p:sldId id="325" r:id="rId52"/>
    <p:sldId id="321" r:id="rId53"/>
    <p:sldId id="322" r:id="rId54"/>
    <p:sldId id="294" r:id="rId55"/>
    <p:sldId id="285" r:id="rId5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0C0C0"/>
    <a:srgbClr val="FFFFFF"/>
    <a:srgbClr val="FF0000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5" autoAdjust="0"/>
    <p:restoredTop sz="94660"/>
  </p:normalViewPr>
  <p:slideViewPr>
    <p:cSldViewPr>
      <p:cViewPr varScale="1">
        <p:scale>
          <a:sx n="81" d="100"/>
          <a:sy n="81" d="100"/>
        </p:scale>
        <p:origin x="96" y="342"/>
      </p:cViewPr>
      <p:guideLst>
        <p:guide orient="horz" pos="206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741C2423-1B45-4A65-B26E-A30303F05D06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36B96A-7415-4D76-B390-41991652A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722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DD8B37-F1FA-47B3-9B57-2E6463A9E7E4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7CD28-33A0-47F1-AEF7-9F67A68A3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5902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6 분기한정법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52D52A4-317D-48D9-9DC6-36C704CC7F5C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2017-11-26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A5C11E-8580-4325-B8A9-BF6DA3D56B47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64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054"/>
          <p:cNvSpPr>
            <a:spLocks noGrp="1" noChangeArrowheads="1"/>
          </p:cNvSpPr>
          <p:nvPr>
            <p:ph type="ctrTitle" sz="quarter"/>
          </p:nvPr>
        </p:nvSpPr>
        <p:spPr>
          <a:xfrm>
            <a:off x="714348" y="2071678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205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205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BA24-8A98-480F-98DA-5158631EE571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C57-97E9-4E4F-8DEA-F699147141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15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02219-3167-4AF2-AF7E-CEBA178236F5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0A95D-336A-4A94-9774-BB2C942AE3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5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213D-EA36-4A69-BBA9-074875112678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FE14D-4D8E-4AF3-A3CD-E13ED78325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800"/>
              </a:lnSpc>
              <a:defRPr/>
            </a:lvl1pPr>
            <a:lvl2pPr>
              <a:lnSpc>
                <a:spcPts val="2800"/>
              </a:lnSpc>
              <a:defRPr/>
            </a:lvl2pPr>
            <a:lvl3pPr>
              <a:lnSpc>
                <a:spcPts val="2800"/>
              </a:lnSpc>
              <a:defRPr/>
            </a:lvl3pPr>
            <a:lvl4pPr>
              <a:lnSpc>
                <a:spcPts val="2800"/>
              </a:lnSpc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49E7-4B44-441F-A704-04EFEC34FA23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7AE7-5BBD-4163-89A7-CF667335CD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44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6566D-1FF9-4DDD-B970-068EE7DAC03D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CD574-DA58-4BB1-8E2B-75C7588660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1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C60FD-0F98-4A67-97BE-0DC2A70ADD5A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6D2E-E043-4A70-BFB7-7C7BFFF6F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9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3182F-01DF-40D5-98AC-A0854EB3AA29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F435C-492B-4036-9A45-AF41BEECE6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61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9867-4BCC-4917-B2BC-28EF464B143A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32E9E-57F2-418E-9726-0969EA2673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3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1D671-80E9-44B5-B063-6C265B217991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6A9F8-0DC2-4B73-8766-4C69A20982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0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77B7A-FB0C-43EE-B377-2E909415E7F4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3A00-D965-482D-9A21-EC9E2FE88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2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01ADD-BB55-4E7E-ABAF-FFE0B9FBE03A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99FD-7CD3-4C29-80D0-86E6254A2B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60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EE350FB-BBA5-4C18-99DF-C2DBC00C4BF6}" type="datetime1">
              <a:rPr lang="ko-KR" altLang="en-US"/>
              <a:pPr>
                <a:defRPr/>
              </a:pPr>
              <a:t>2017-11-26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03E0C221-7B2B-46E0-98E0-65D41F22F0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42862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1500188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71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6</a:t>
            </a:r>
            <a:r>
              <a:rPr lang="ko-KR" altLang="en-US" dirty="0" smtClean="0"/>
              <a:t>장   </a:t>
            </a:r>
            <a:r>
              <a:rPr lang="ko-KR" altLang="en-US" dirty="0" err="1" smtClean="0"/>
              <a:t>분기한정법</a:t>
            </a:r>
            <a:r>
              <a:rPr lang="ko-KR" altLang="en-US" smtClean="0"/>
              <a:t/>
            </a:r>
            <a:br>
              <a:rPr lang="ko-KR" altLang="en-US" smtClean="0"/>
            </a:br>
            <a:r>
              <a:rPr lang="en-US" altLang="ko-KR" smtClean="0"/>
              <a:t>(Branch-and-Bound)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DE0E414-9077-4EAA-9B57-8536D40BC8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904875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분기한정법</a:t>
            </a:r>
            <a:r>
              <a:rPr lang="en-US" altLang="ko-KR" smtClean="0"/>
              <a:t>(branch-and-bound)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8839200" cy="51435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특징</a:t>
            </a:r>
            <a:r>
              <a:rPr lang="en-US" altLang="ko-KR" sz="2400" smtClean="0"/>
              <a:t>:</a:t>
            </a:r>
          </a:p>
          <a:p>
            <a:pPr lvl="1" eaLnBrk="1" hangingPunct="1"/>
            <a:r>
              <a:rPr lang="ko-KR" altLang="en-US" smtClean="0"/>
              <a:t>되추적 기법과 같이 상태공간트리를 구축하여 문제를 해결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구하는 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에 적용할 수 있음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구하기 위해서는 모든 해를 다 고려해 보아야 하므로 트리의 마디를 순회</a:t>
            </a:r>
            <a:r>
              <a:rPr lang="en-US" altLang="ko-KR" smtClean="0"/>
              <a:t>(traverse)</a:t>
            </a:r>
            <a:r>
              <a:rPr lang="ko-KR" altLang="en-US" smtClean="0"/>
              <a:t>하는 방법에 구애 받지 않음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z="2400" smtClean="0"/>
              <a:t>분기한정 알고리즘의 원리</a:t>
            </a:r>
          </a:p>
          <a:p>
            <a:pPr lvl="1" eaLnBrk="1" hangingPunct="1"/>
            <a:r>
              <a:rPr lang="ko-KR" altLang="en-US" smtClean="0"/>
              <a:t>각 마디를 검색할 때 마다</a:t>
            </a:r>
            <a:r>
              <a:rPr lang="en-US" altLang="ko-KR" smtClean="0"/>
              <a:t>, </a:t>
            </a:r>
            <a:r>
              <a:rPr lang="ko-KR" altLang="en-US" smtClean="0"/>
              <a:t>그 마디가 </a:t>
            </a:r>
            <a:r>
              <a:rPr lang="ko-KR" altLang="en-US" b="1" u="sng" smtClean="0">
                <a:solidFill>
                  <a:srgbClr val="0070C0"/>
                </a:solidFill>
              </a:rPr>
              <a:t>유망</a:t>
            </a:r>
            <a:r>
              <a:rPr lang="en-US" altLang="ko-KR" b="1" u="sng" smtClean="0">
                <a:solidFill>
                  <a:srgbClr val="0070C0"/>
                </a:solidFill>
              </a:rPr>
              <a:t>(promising)</a:t>
            </a:r>
            <a:r>
              <a:rPr lang="ko-KR" altLang="en-US" smtClean="0"/>
              <a:t>한지의 여부를 결정하기 위해서 한계값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bound</a:t>
            </a:r>
            <a:r>
              <a:rPr lang="en-US" altLang="ko-KR" smtClean="0"/>
              <a:t>)</a:t>
            </a:r>
            <a:r>
              <a:rPr lang="ko-KR" altLang="en-US" smtClean="0"/>
              <a:t>을 계산한다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그 한계치는 그 마디로부터 가지를 뻗어나가서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branch</a:t>
            </a:r>
            <a:r>
              <a:rPr lang="en-US" altLang="ko-KR" smtClean="0"/>
              <a:t>) </a:t>
            </a:r>
            <a:r>
              <a:rPr lang="ko-KR" altLang="en-US" smtClean="0"/>
              <a:t>얻을 수 있는 해답값의 한계를 나타낸다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따라서 만약 그 한계값이 지금까지 찾은 최적의 해답값 보다 좋지 않은 경우는 더 이상 가지를 뻗어서 검색을 계속할 필요가 없으므로</a:t>
            </a:r>
            <a:r>
              <a:rPr lang="en-US" altLang="ko-KR" smtClean="0"/>
              <a:t>, </a:t>
            </a:r>
            <a:r>
              <a:rPr lang="ko-KR" altLang="en-US" smtClean="0"/>
              <a:t>그 마디는 </a:t>
            </a:r>
            <a:r>
              <a:rPr lang="ko-KR" altLang="en-US" b="1" smtClean="0">
                <a:solidFill>
                  <a:srgbClr val="0070C0"/>
                </a:solidFill>
              </a:rPr>
              <a:t>유망하지 않다</a:t>
            </a:r>
            <a:r>
              <a:rPr lang="en-US" altLang="ko-KR" b="1" smtClean="0">
                <a:solidFill>
                  <a:srgbClr val="0070C0"/>
                </a:solidFill>
              </a:rPr>
              <a:t>(nonpromising)</a:t>
            </a:r>
            <a:r>
              <a:rPr lang="ko-KR" altLang="en-US" smtClean="0"/>
              <a:t>고 할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0-1 Knapsack Problem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7338"/>
            <a:ext cx="8839200" cy="4267200"/>
          </a:xfrm>
        </p:spPr>
        <p:txBody>
          <a:bodyPr/>
          <a:lstStyle/>
          <a:p>
            <a:pPr eaLnBrk="1" hangingPunct="1"/>
            <a:r>
              <a:rPr lang="en-US" altLang="ko-KR" smtClean="0"/>
              <a:t>problem: </a:t>
            </a:r>
            <a:r>
              <a:rPr lang="en-US" altLang="ko-KR" i="1" smtClean="0"/>
              <a:t>S</a:t>
            </a:r>
            <a:r>
              <a:rPr lang="en-US" altLang="ko-KR" smtClean="0"/>
              <a:t> = {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n</a:t>
            </a:r>
            <a:r>
              <a:rPr lang="en-US" altLang="ko-KR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	  </a:t>
            </a:r>
            <a:r>
              <a:rPr lang="en-US" altLang="ko-KR" i="1" smtClean="0"/>
              <a:t>w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weight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	  </a:t>
            </a:r>
            <a:r>
              <a:rPr lang="en-US" altLang="ko-KR" i="1" smtClean="0"/>
              <a:t>p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profit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    </a:t>
            </a:r>
            <a:r>
              <a:rPr lang="en-US" altLang="ko-KR" i="1" smtClean="0"/>
              <a:t>W</a:t>
            </a:r>
            <a:r>
              <a:rPr lang="en-US" altLang="ko-KR" smtClean="0"/>
              <a:t> = maximum weight the knapsack can hold.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Determine a subset </a:t>
            </a:r>
            <a:r>
              <a:rPr lang="en-US" altLang="ko-KR" i="1" smtClean="0"/>
              <a:t>A</a:t>
            </a:r>
            <a:r>
              <a:rPr lang="ko-KR" altLang="en-US" smtClean="0"/>
              <a:t> </a:t>
            </a:r>
            <a:r>
              <a:rPr lang="en-US" altLang="ko-KR" smtClean="0"/>
              <a:t>of </a:t>
            </a:r>
            <a:r>
              <a:rPr lang="en-US" altLang="ko-KR" i="1" smtClean="0"/>
              <a:t>S </a:t>
            </a:r>
            <a:r>
              <a:rPr lang="en-US" altLang="ko-KR" smtClean="0"/>
              <a:t>such that                     is maximized subject to  	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graphicFrame>
        <p:nvGraphicFramePr>
          <p:cNvPr id="16388" name="Object 0"/>
          <p:cNvGraphicFramePr>
            <a:graphicFrameLocks noChangeAspect="1"/>
          </p:cNvGraphicFramePr>
          <p:nvPr/>
        </p:nvGraphicFramePr>
        <p:xfrm>
          <a:off x="566738" y="5254625"/>
          <a:ext cx="27241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1651000" imgH="584200" progId="Equation.3">
                  <p:embed/>
                </p:oleObj>
              </mc:Choice>
              <mc:Fallback>
                <p:oleObj name="Equation" r:id="rId3" imgW="1651000" imgH="584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254625"/>
                        <a:ext cx="27241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3892550" y="3644900"/>
          <a:ext cx="11477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5" imgW="660400" imgH="279400" progId="Equation.3">
                  <p:embed/>
                </p:oleObj>
              </mc:Choice>
              <mc:Fallback>
                <p:oleObj name="Equation" r:id="rId5" imgW="660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644900"/>
                        <a:ext cx="11477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"/>
          <p:cNvGraphicFramePr>
            <a:graphicFrameLocks noChangeAspect="1"/>
          </p:cNvGraphicFramePr>
          <p:nvPr/>
        </p:nvGraphicFramePr>
        <p:xfrm>
          <a:off x="1547813" y="4149725"/>
          <a:ext cx="154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수식" r:id="rId7" imgW="952087" imgH="279279" progId="Equation.3">
                  <p:embed/>
                </p:oleObj>
              </mc:Choice>
              <mc:Fallback>
                <p:oleObj name="수식" r:id="rId7" imgW="952087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54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"/>
          <p:cNvGraphicFramePr>
            <a:graphicFrameLocks noChangeAspect="1"/>
          </p:cNvGraphicFramePr>
          <p:nvPr/>
        </p:nvGraphicFramePr>
        <p:xfrm>
          <a:off x="4516438" y="4762500"/>
          <a:ext cx="3749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2273300" imgH="1104900" progId="Equation.3">
                  <p:embed/>
                </p:oleObj>
              </mc:Choice>
              <mc:Fallback>
                <p:oleObj name="Equation" r:id="rId9" imgW="2273300" imgH="1104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762500"/>
                        <a:ext cx="3749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43313" y="5321300"/>
            <a:ext cx="4619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or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6393" name="직사각형 12"/>
          <p:cNvSpPr>
            <a:spLocks noChangeArrowheads="1"/>
          </p:cNvSpPr>
          <p:nvPr/>
        </p:nvSpPr>
        <p:spPr bwMode="auto">
          <a:xfrm>
            <a:off x="428625" y="4941888"/>
            <a:ext cx="3000375" cy="1500187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6394" name="직사각형 13"/>
          <p:cNvSpPr>
            <a:spLocks noChangeArrowheads="1"/>
          </p:cNvSpPr>
          <p:nvPr/>
        </p:nvSpPr>
        <p:spPr bwMode="auto">
          <a:xfrm>
            <a:off x="4211638" y="4762500"/>
            <a:ext cx="4357687" cy="1857375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639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2D7BFC5-CE59-4E3D-BED2-93121B4C5B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8905423-9D22-48FA-AAB4-4CEA6A7C914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0-1 </a:t>
            </a:r>
            <a:r>
              <a:rPr lang="ko-KR" altLang="en-US" smtClean="0"/>
              <a:t>배낭채우기 문제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E020C"/>
                </a:solidFill>
              </a:rPr>
              <a:t> </a:t>
            </a:r>
            <a:r>
              <a:rPr lang="ko-KR" altLang="en-US" smtClean="0">
                <a:solidFill>
                  <a:srgbClr val="3E020C"/>
                </a:solidFill>
              </a:rPr>
              <a:t>되추적</a:t>
            </a:r>
            <a:r>
              <a:rPr lang="en-US" altLang="ko-KR" smtClean="0">
                <a:solidFill>
                  <a:srgbClr val="3E020C"/>
                </a:solidFill>
              </a:rPr>
              <a:t> (bound </a:t>
            </a:r>
            <a:r>
              <a:rPr lang="ko-KR" altLang="en-US" smtClean="0">
                <a:solidFill>
                  <a:srgbClr val="3E020C"/>
                </a:solidFill>
              </a:rPr>
              <a:t>개념이 아직 없음</a:t>
            </a:r>
            <a:r>
              <a:rPr lang="en-US" altLang="ko-KR" smtClean="0">
                <a:solidFill>
                  <a:srgbClr val="3E020C"/>
                </a:solidFill>
              </a:rPr>
              <a:t>) 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상태공간트리를 구축하여 되추적 기법으로 문제를 푼다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뿌리마디에서 왼쪽으로 가면 첫번째 아이템을 배낭에 넣는 경우이고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오른쪽으로 가면 첫번째 아이템을 배낭에 넣지 않는 경우이다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동일한 방법으로 트리의 수준 </a:t>
            </a:r>
            <a:r>
              <a:rPr lang="en-US" altLang="ko-KR" smtClean="0">
                <a:solidFill>
                  <a:srgbClr val="3E020C"/>
                </a:solidFill>
              </a:rPr>
              <a:t>1</a:t>
            </a:r>
            <a:r>
              <a:rPr lang="ko-KR" altLang="en-US" smtClean="0">
                <a:solidFill>
                  <a:srgbClr val="3E020C"/>
                </a:solidFill>
              </a:rPr>
              <a:t>에서 왼쪽으로 가면 두 번째 아이템을 배낭에 넣는 경우이고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오른쪽으로 가면 그렇지 않는 경우이다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이런 식으로 계속하여 상태공간트리를 구축하면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뿌리마디로부터 잎마디까지의 모든 경로는 해답후보가 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이 문제는 최적의 해를 찾는 문제</a:t>
            </a:r>
            <a:r>
              <a:rPr lang="en-US" altLang="ko-KR" smtClean="0">
                <a:solidFill>
                  <a:srgbClr val="3E020C"/>
                </a:solidFill>
              </a:rPr>
              <a:t>(optimization problem)</a:t>
            </a:r>
            <a:r>
              <a:rPr lang="ko-KR" altLang="en-US" smtClean="0">
                <a:solidFill>
                  <a:srgbClr val="3E020C"/>
                </a:solidFill>
              </a:rPr>
              <a:t>이므로 검색이 완전히 끝나기 전에는 해답을 알 수가 없다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따라서 검색을 하는 과정 동안 항상 그 때까지 찾은 최적의 해를 기억해 두어야 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D333402-95F9-4DF4-A659-4FA2FBA80B6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타원 2"/>
          <p:cNvSpPr>
            <a:spLocks noChangeArrowheads="1"/>
          </p:cNvSpPr>
          <p:nvPr/>
        </p:nvSpPr>
        <p:spPr bwMode="auto">
          <a:xfrm>
            <a:off x="4421188" y="76835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타원 3"/>
          <p:cNvSpPr>
            <a:spLocks noChangeArrowheads="1"/>
          </p:cNvSpPr>
          <p:nvPr/>
        </p:nvSpPr>
        <p:spPr bwMode="auto">
          <a:xfrm>
            <a:off x="3754438" y="1344613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37" name="직선 연결선 6"/>
          <p:cNvCxnSpPr>
            <a:cxnSpLocks noChangeShapeType="1"/>
            <a:stCxn id="18435" idx="3"/>
            <a:endCxn id="18436" idx="7"/>
          </p:cNvCxnSpPr>
          <p:nvPr/>
        </p:nvCxnSpPr>
        <p:spPr bwMode="auto">
          <a:xfrm flipH="1">
            <a:off x="4000500" y="1014413"/>
            <a:ext cx="461963" cy="373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직선 연결선 8"/>
          <p:cNvCxnSpPr>
            <a:cxnSpLocks noChangeShapeType="1"/>
            <a:stCxn id="18435" idx="5"/>
            <a:endCxn id="18449" idx="1"/>
          </p:cNvCxnSpPr>
          <p:nvPr/>
        </p:nvCxnSpPr>
        <p:spPr bwMode="auto">
          <a:xfrm>
            <a:off x="4667250" y="1014413"/>
            <a:ext cx="473075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 bwMode="auto">
          <a:xfrm>
            <a:off x="3100388" y="846138"/>
            <a:ext cx="3841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67175" y="9001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35538" y="912813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42" name="타원 13"/>
          <p:cNvSpPr>
            <a:spLocks noChangeArrowheads="1"/>
          </p:cNvSpPr>
          <p:nvPr/>
        </p:nvSpPr>
        <p:spPr bwMode="auto">
          <a:xfrm>
            <a:off x="3306763" y="208280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43" name="타원 14"/>
          <p:cNvSpPr>
            <a:spLocks noChangeArrowheads="1"/>
          </p:cNvSpPr>
          <p:nvPr/>
        </p:nvSpPr>
        <p:spPr bwMode="auto">
          <a:xfrm>
            <a:off x="4175125" y="206057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44" name="직선 연결선 15"/>
          <p:cNvCxnSpPr>
            <a:cxnSpLocks noChangeShapeType="1"/>
            <a:stCxn id="18436" idx="4"/>
            <a:endCxn id="18442" idx="7"/>
          </p:cNvCxnSpPr>
          <p:nvPr/>
        </p:nvCxnSpPr>
        <p:spPr bwMode="auto">
          <a:xfrm flipH="1">
            <a:off x="3551238" y="1631950"/>
            <a:ext cx="347662" cy="493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직선 연결선 16"/>
          <p:cNvCxnSpPr>
            <a:cxnSpLocks noChangeShapeType="1"/>
            <a:stCxn id="18436" idx="4"/>
            <a:endCxn id="18443" idx="1"/>
          </p:cNvCxnSpPr>
          <p:nvPr/>
        </p:nvCxnSpPr>
        <p:spPr bwMode="auto">
          <a:xfrm>
            <a:off x="3898900" y="1631950"/>
            <a:ext cx="319088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 bwMode="auto">
          <a:xfrm>
            <a:off x="3497263" y="15970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64038" y="1608138"/>
            <a:ext cx="103187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713038" y="1555750"/>
            <a:ext cx="3841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8449" name="타원 29"/>
          <p:cNvSpPr>
            <a:spLocks noChangeArrowheads="1"/>
          </p:cNvSpPr>
          <p:nvPr/>
        </p:nvSpPr>
        <p:spPr bwMode="auto">
          <a:xfrm>
            <a:off x="5099050" y="13716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0" name="타원 30"/>
          <p:cNvSpPr>
            <a:spLocks noChangeArrowheads="1"/>
          </p:cNvSpPr>
          <p:nvPr/>
        </p:nvSpPr>
        <p:spPr bwMode="auto">
          <a:xfrm>
            <a:off x="4779963" y="2060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1" name="타원 31"/>
          <p:cNvSpPr>
            <a:spLocks noChangeArrowheads="1"/>
          </p:cNvSpPr>
          <p:nvPr/>
        </p:nvSpPr>
        <p:spPr bwMode="auto">
          <a:xfrm>
            <a:off x="5580063" y="2060575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52" name="직선 연결선 32"/>
          <p:cNvCxnSpPr>
            <a:cxnSpLocks noChangeShapeType="1"/>
            <a:stCxn id="18449" idx="4"/>
            <a:endCxn id="18450" idx="7"/>
          </p:cNvCxnSpPr>
          <p:nvPr/>
        </p:nvCxnSpPr>
        <p:spPr bwMode="auto">
          <a:xfrm flipH="1">
            <a:off x="5026025" y="1658938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직선 연결선 33"/>
          <p:cNvCxnSpPr>
            <a:cxnSpLocks noChangeShapeType="1"/>
            <a:stCxn id="18449" idx="4"/>
            <a:endCxn id="18451" idx="1"/>
          </p:cNvCxnSpPr>
          <p:nvPr/>
        </p:nvCxnSpPr>
        <p:spPr bwMode="auto">
          <a:xfrm>
            <a:off x="5243513" y="1658938"/>
            <a:ext cx="379412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 bwMode="auto">
          <a:xfrm>
            <a:off x="4840288" y="170180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708650" y="17129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56" name="타원 49"/>
          <p:cNvSpPr>
            <a:spLocks noChangeArrowheads="1"/>
          </p:cNvSpPr>
          <p:nvPr/>
        </p:nvSpPr>
        <p:spPr bwMode="auto">
          <a:xfrm>
            <a:off x="3208338" y="2640013"/>
            <a:ext cx="71437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7" name="타원 52"/>
          <p:cNvSpPr>
            <a:spLocks noChangeArrowheads="1"/>
          </p:cNvSpPr>
          <p:nvPr/>
        </p:nvSpPr>
        <p:spPr bwMode="auto">
          <a:xfrm>
            <a:off x="3136900" y="2852738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8" name="타원 53"/>
          <p:cNvSpPr>
            <a:spLocks noChangeArrowheads="1"/>
          </p:cNvSpPr>
          <p:nvPr/>
        </p:nvSpPr>
        <p:spPr bwMode="auto">
          <a:xfrm>
            <a:off x="3063875" y="3144838"/>
            <a:ext cx="73025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9" name="타원 54"/>
          <p:cNvSpPr>
            <a:spLocks noChangeArrowheads="1"/>
          </p:cNvSpPr>
          <p:nvPr/>
        </p:nvSpPr>
        <p:spPr bwMode="auto">
          <a:xfrm>
            <a:off x="3063875" y="3436938"/>
            <a:ext cx="287338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0" name="타원 55"/>
          <p:cNvSpPr>
            <a:spLocks noChangeArrowheads="1"/>
          </p:cNvSpPr>
          <p:nvPr/>
        </p:nvSpPr>
        <p:spPr bwMode="auto">
          <a:xfrm>
            <a:off x="2614613" y="4175125"/>
            <a:ext cx="287337" cy="288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1" name="타원 56"/>
          <p:cNvSpPr>
            <a:spLocks noChangeArrowheads="1"/>
          </p:cNvSpPr>
          <p:nvPr/>
        </p:nvSpPr>
        <p:spPr bwMode="auto">
          <a:xfrm>
            <a:off x="3482975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62" name="직선 연결선 57"/>
          <p:cNvCxnSpPr>
            <a:cxnSpLocks noChangeShapeType="1"/>
            <a:stCxn id="18459" idx="4"/>
            <a:endCxn id="18460" idx="7"/>
          </p:cNvCxnSpPr>
          <p:nvPr/>
        </p:nvCxnSpPr>
        <p:spPr bwMode="auto">
          <a:xfrm flipH="1">
            <a:off x="2860675" y="3725863"/>
            <a:ext cx="347663" cy="492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직선 연결선 58"/>
          <p:cNvCxnSpPr>
            <a:cxnSpLocks noChangeShapeType="1"/>
            <a:stCxn id="18459" idx="4"/>
            <a:endCxn id="18461" idx="1"/>
          </p:cNvCxnSpPr>
          <p:nvPr/>
        </p:nvCxnSpPr>
        <p:spPr bwMode="auto">
          <a:xfrm>
            <a:off x="3208338" y="3725863"/>
            <a:ext cx="317500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 bwMode="auto">
          <a:xfrm>
            <a:off x="2805113" y="368935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673475" y="37020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66" name="타원 61"/>
          <p:cNvSpPr>
            <a:spLocks noChangeArrowheads="1"/>
          </p:cNvSpPr>
          <p:nvPr/>
        </p:nvSpPr>
        <p:spPr bwMode="auto">
          <a:xfrm>
            <a:off x="4406900" y="3463925"/>
            <a:ext cx="288925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7" name="타원 62"/>
          <p:cNvSpPr>
            <a:spLocks noChangeArrowheads="1"/>
          </p:cNvSpPr>
          <p:nvPr/>
        </p:nvSpPr>
        <p:spPr bwMode="auto">
          <a:xfrm>
            <a:off x="4087813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8" name="타원 63"/>
          <p:cNvSpPr>
            <a:spLocks noChangeArrowheads="1"/>
          </p:cNvSpPr>
          <p:nvPr/>
        </p:nvSpPr>
        <p:spPr bwMode="auto">
          <a:xfrm>
            <a:off x="4745038" y="4152900"/>
            <a:ext cx="287337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69" name="직선 연결선 64"/>
          <p:cNvCxnSpPr>
            <a:cxnSpLocks noChangeShapeType="1"/>
            <a:stCxn id="18466" idx="4"/>
            <a:endCxn id="18467" idx="7"/>
          </p:cNvCxnSpPr>
          <p:nvPr/>
        </p:nvCxnSpPr>
        <p:spPr bwMode="auto">
          <a:xfrm flipH="1">
            <a:off x="4333875" y="3752850"/>
            <a:ext cx="217488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직선 연결선 65"/>
          <p:cNvCxnSpPr>
            <a:cxnSpLocks noChangeShapeType="1"/>
            <a:stCxn id="18466" idx="4"/>
            <a:endCxn id="18468" idx="1"/>
          </p:cNvCxnSpPr>
          <p:nvPr/>
        </p:nvCxnSpPr>
        <p:spPr bwMode="auto">
          <a:xfrm>
            <a:off x="4551363" y="3752850"/>
            <a:ext cx="236537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 bwMode="auto">
          <a:xfrm>
            <a:off x="4149725" y="37941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779963" y="37782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1984375" y="3665538"/>
            <a:ext cx="3841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20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20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8474" name="타원 70"/>
          <p:cNvSpPr>
            <a:spLocks noChangeArrowheads="1"/>
          </p:cNvSpPr>
          <p:nvPr/>
        </p:nvSpPr>
        <p:spPr bwMode="auto">
          <a:xfrm>
            <a:off x="5505450" y="2628900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5" name="타원 71"/>
          <p:cNvSpPr>
            <a:spLocks noChangeArrowheads="1"/>
          </p:cNvSpPr>
          <p:nvPr/>
        </p:nvSpPr>
        <p:spPr bwMode="auto">
          <a:xfrm>
            <a:off x="5576888" y="2868613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6" name="타원 72"/>
          <p:cNvSpPr>
            <a:spLocks noChangeArrowheads="1"/>
          </p:cNvSpPr>
          <p:nvPr/>
        </p:nvSpPr>
        <p:spPr bwMode="auto">
          <a:xfrm>
            <a:off x="5688013" y="3144838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7" name="모서리가 둥근 사각형 설명선 74"/>
          <p:cNvSpPr>
            <a:spLocks noChangeArrowheads="1"/>
          </p:cNvSpPr>
          <p:nvPr/>
        </p:nvSpPr>
        <p:spPr bwMode="auto">
          <a:xfrm>
            <a:off x="4224338" y="5183188"/>
            <a:ext cx="1187450" cy="476250"/>
          </a:xfrm>
          <a:prstGeom prst="wedgeRoundRectCallout">
            <a:avLst>
              <a:gd name="adj1" fmla="val -3111"/>
              <a:gd name="adj2" fmla="val -15544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Candidate solutions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8" name="타원 76"/>
          <p:cNvSpPr>
            <a:spLocks noChangeArrowheads="1"/>
          </p:cNvSpPr>
          <p:nvPr/>
        </p:nvSpPr>
        <p:spPr bwMode="auto">
          <a:xfrm>
            <a:off x="6129338" y="3457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9" name="타원 77"/>
          <p:cNvSpPr>
            <a:spLocks noChangeArrowheads="1"/>
          </p:cNvSpPr>
          <p:nvPr/>
        </p:nvSpPr>
        <p:spPr bwMode="auto">
          <a:xfrm>
            <a:off x="5810250" y="4146550"/>
            <a:ext cx="287338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80" name="타원 78"/>
          <p:cNvSpPr>
            <a:spLocks noChangeArrowheads="1"/>
          </p:cNvSpPr>
          <p:nvPr/>
        </p:nvSpPr>
        <p:spPr bwMode="auto">
          <a:xfrm>
            <a:off x="6465888" y="414655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81" name="직선 연결선 79"/>
          <p:cNvCxnSpPr>
            <a:cxnSpLocks noChangeShapeType="1"/>
            <a:stCxn id="18478" idx="4"/>
            <a:endCxn id="18479" idx="7"/>
          </p:cNvCxnSpPr>
          <p:nvPr/>
        </p:nvCxnSpPr>
        <p:spPr bwMode="auto">
          <a:xfrm flipH="1">
            <a:off x="6054725" y="3744913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2" name="직선 연결선 80"/>
          <p:cNvCxnSpPr>
            <a:cxnSpLocks noChangeShapeType="1"/>
            <a:stCxn id="18478" idx="4"/>
            <a:endCxn id="18480" idx="1"/>
          </p:cNvCxnSpPr>
          <p:nvPr/>
        </p:nvCxnSpPr>
        <p:spPr bwMode="auto">
          <a:xfrm>
            <a:off x="6272213" y="3744913"/>
            <a:ext cx="236537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 bwMode="auto">
          <a:xfrm>
            <a:off x="5870575" y="3787775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500813" y="37703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85" name="타원 1"/>
          <p:cNvSpPr>
            <a:spLocks noChangeArrowheads="1"/>
          </p:cNvSpPr>
          <p:nvPr/>
        </p:nvSpPr>
        <p:spPr bwMode="auto">
          <a:xfrm>
            <a:off x="2224088" y="4008438"/>
            <a:ext cx="5041900" cy="647700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749298-4B06-42FC-A290-8ED45BFDCEF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429125"/>
            <a:ext cx="8305800" cy="125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ko-KR" altLang="en-US" sz="2400" smtClean="0">
                <a:solidFill>
                  <a:srgbClr val="3E020C"/>
                </a:solidFill>
              </a:rPr>
              <a:t>지금까지 찾은 제일 좋은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value(v)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</a:t>
            </a:r>
            <a:r>
              <a:rPr lang="en-US" altLang="ko-KR" sz="2400" smtClean="0">
                <a:solidFill>
                  <a:srgbClr val="3E020C"/>
                </a:solidFill>
              </a:rPr>
              <a:t> </a:t>
            </a:r>
            <a:r>
              <a:rPr lang="ko-KR" altLang="en-US" sz="2400" smtClean="0">
                <a:solidFill>
                  <a:srgbClr val="3E020C"/>
                </a:solidFill>
              </a:rPr>
              <a:t>마디에서의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  <a:endParaRPr lang="en-US" altLang="ko-KR" smtClean="0">
              <a:solidFill>
                <a:srgbClr val="3E020C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최적화 문제를 풀기 위한 </a:t>
            </a:r>
            <a:br>
              <a:rPr lang="ko-KR" altLang="en-US" sz="3600" i="0">
                <a:solidFill>
                  <a:schemeClr val="tx2"/>
                </a:solidFill>
              </a:rPr>
            </a:br>
            <a:r>
              <a:rPr lang="ko-KR" altLang="en-US" sz="3600" i="0">
                <a:solidFill>
                  <a:schemeClr val="tx2"/>
                </a:solidFill>
              </a:rPr>
              <a:t>일반적인 되추적 알고리즘</a:t>
            </a:r>
          </a:p>
        </p:txBody>
      </p:sp>
      <p:sp>
        <p:nvSpPr>
          <p:cNvPr id="19461" name="직사각형 6"/>
          <p:cNvSpPr>
            <a:spLocks noChangeArrowheads="1"/>
          </p:cNvSpPr>
          <p:nvPr/>
        </p:nvSpPr>
        <p:spPr bwMode="auto">
          <a:xfrm>
            <a:off x="1143000" y="1571625"/>
            <a:ext cx="7215188" cy="2832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checknode(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i="0">
              <a:solidFill>
                <a:srgbClr val="3E020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  checknode(u);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6084888" y="1598613"/>
            <a:ext cx="1933575" cy="919162"/>
          </a:xfrm>
          <a:prstGeom prst="wedgeRoundRectCallout">
            <a:avLst>
              <a:gd name="adj1" fmla="val -99024"/>
              <a:gd name="adj2" fmla="val 522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feasible solution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인지 확인하는 절차 포함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 자신이 유효한지도 확인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940425" y="2874963"/>
            <a:ext cx="2303463" cy="920750"/>
          </a:xfrm>
          <a:prstGeom prst="wedgeRoundRectCallout">
            <a:avLst>
              <a:gd name="adj1" fmla="val -118339"/>
              <a:gd name="adj2" fmla="val -631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자식으로 확장 가능한지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앞으로 뻗어 나갈 수 있는 가능성 확인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: bound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이용</a:t>
            </a:r>
          </a:p>
        </p:txBody>
      </p:sp>
      <p:sp>
        <p:nvSpPr>
          <p:cNvPr id="19464" name="왼쪽 중괄호 2"/>
          <p:cNvSpPr>
            <a:spLocks/>
          </p:cNvSpPr>
          <p:nvPr/>
        </p:nvSpPr>
        <p:spPr bwMode="auto">
          <a:xfrm>
            <a:off x="1476375" y="2562225"/>
            <a:ext cx="287338" cy="550863"/>
          </a:xfrm>
          <a:prstGeom prst="lef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66675" y="2058988"/>
            <a:ext cx="1295400" cy="714375"/>
          </a:xfrm>
          <a:prstGeom prst="wedgeRoundRectCallout">
            <a:avLst>
              <a:gd name="adj1" fmla="val 60662"/>
              <a:gd name="adj2" fmla="val 615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최적화문제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이므로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최적값을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유지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03EDEB1-2F88-4A20-8EF1-44AB92103C47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2071688"/>
          </a:xfrm>
        </p:spPr>
        <p:txBody>
          <a:bodyPr/>
          <a:lstStyle/>
          <a:p>
            <a:pPr eaLnBrk="1" hangingPunct="1"/>
            <a:r>
              <a:rPr lang="ko-KR" altLang="en-US" b="1" smtClean="0">
                <a:solidFill>
                  <a:srgbClr val="3E020C"/>
                </a:solidFill>
              </a:rPr>
              <a:t>알고리즘 스케치</a:t>
            </a:r>
            <a:r>
              <a:rPr lang="en-US" altLang="ko-KR" b="1" smtClean="0">
                <a:solidFill>
                  <a:srgbClr val="3E020C"/>
                </a:solidFill>
              </a:rPr>
              <a:t>:</a:t>
            </a:r>
            <a:endParaRPr lang="en-US" altLang="ko-KR" smtClean="0">
              <a:solidFill>
                <a:srgbClr val="3E020C"/>
              </a:solidFill>
            </a:endParaRP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profit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그 마디에 오기까지 넣었던 아이템의 값어치의 합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그 마디에 오기까지 넣었던 아이템의 무게의 합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마디가 수준 </a:t>
            </a:r>
            <a:r>
              <a:rPr lang="en-US" altLang="ko-KR" i="1" smtClean="0">
                <a:solidFill>
                  <a:srgbClr val="3E020C"/>
                </a:solidFill>
              </a:rPr>
              <a:t>i</a:t>
            </a:r>
            <a:r>
              <a:rPr lang="ko-KR" altLang="en-US" smtClean="0">
                <a:solidFill>
                  <a:srgbClr val="3E020C"/>
                </a:solidFill>
              </a:rPr>
              <a:t>에 있다고 하고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수준 </a:t>
            </a:r>
            <a:r>
              <a:rPr lang="en-US" altLang="ko-KR" i="1" smtClean="0">
                <a:solidFill>
                  <a:srgbClr val="3E020C"/>
                </a:solidFill>
              </a:rPr>
              <a:t>k</a:t>
            </a:r>
            <a:r>
              <a:rPr lang="ko-KR" altLang="en-US" smtClean="0">
                <a:solidFill>
                  <a:srgbClr val="3E020C"/>
                </a:solidFill>
              </a:rPr>
              <a:t>에 있는 마디에서 총무게가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ko-KR" altLang="en-US" smtClean="0">
                <a:solidFill>
                  <a:srgbClr val="3E020C"/>
                </a:solidFill>
              </a:rPr>
              <a:t>를 넘는다고 하자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그러면</a:t>
            </a:r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</a:rPr>
              <a:t>0-1 </a:t>
            </a:r>
            <a:r>
              <a:rPr lang="ko-KR" altLang="en-US" sz="4200" i="0">
                <a:solidFill>
                  <a:schemeClr val="tx2"/>
                </a:solidFill>
              </a:rPr>
              <a:t>배낭채우기</a:t>
            </a:r>
            <a:r>
              <a:rPr lang="en-US" altLang="ko-KR" sz="4200" i="0">
                <a:solidFill>
                  <a:schemeClr val="tx2"/>
                </a:solidFill>
              </a:rPr>
              <a:t>: </a:t>
            </a:r>
            <a:r>
              <a:rPr lang="ko-KR" altLang="en-US" sz="4200" i="0">
                <a:solidFill>
                  <a:schemeClr val="tx2"/>
                </a:solidFill>
              </a:rPr>
              <a:t>알고리즘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86" name="직선 연결선 8"/>
          <p:cNvCxnSpPr>
            <a:cxnSpLocks noChangeShapeType="1"/>
          </p:cNvCxnSpPr>
          <p:nvPr/>
        </p:nvCxnSpPr>
        <p:spPr bwMode="auto">
          <a:xfrm>
            <a:off x="3143250" y="3201988"/>
            <a:ext cx="40005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직선 연결선 11"/>
          <p:cNvCxnSpPr>
            <a:cxnSpLocks noChangeShapeType="1"/>
          </p:cNvCxnSpPr>
          <p:nvPr/>
        </p:nvCxnSpPr>
        <p:spPr bwMode="auto">
          <a:xfrm rot="5400000">
            <a:off x="3071019" y="3202782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직선 연결선 13"/>
          <p:cNvCxnSpPr>
            <a:cxnSpLocks noChangeShapeType="1"/>
          </p:cNvCxnSpPr>
          <p:nvPr/>
        </p:nvCxnSpPr>
        <p:spPr bwMode="auto">
          <a:xfrm rot="5400000">
            <a:off x="6385719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직선 연결선 14"/>
          <p:cNvCxnSpPr>
            <a:cxnSpLocks noChangeShapeType="1"/>
          </p:cNvCxnSpPr>
          <p:nvPr/>
        </p:nvCxnSpPr>
        <p:spPr bwMode="auto">
          <a:xfrm rot="5400000">
            <a:off x="664448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159375" y="2819400"/>
            <a:ext cx="234950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2250" y="2854325"/>
            <a:ext cx="26511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163" y="2854325"/>
            <a:ext cx="414337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20493" name="왼쪽 중괄호 18"/>
          <p:cNvSpPr>
            <a:spLocks/>
          </p:cNvSpPr>
          <p:nvPr/>
        </p:nvSpPr>
        <p:spPr bwMode="auto">
          <a:xfrm rot="-5400000">
            <a:off x="4107657" y="2380456"/>
            <a:ext cx="214312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063" y="3559175"/>
            <a:ext cx="663575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20495" name="왼쪽 중괄호 20"/>
          <p:cNvSpPr>
            <a:spLocks/>
          </p:cNvSpPr>
          <p:nvPr/>
        </p:nvSpPr>
        <p:spPr bwMode="auto">
          <a:xfrm rot="-5400000">
            <a:off x="5857876" y="2987675"/>
            <a:ext cx="214312" cy="928687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496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20497" name="직선 화살표 연결선 23"/>
          <p:cNvCxnSpPr>
            <a:cxnSpLocks noChangeShapeType="1"/>
            <a:endCxn id="20495" idx="1"/>
          </p:cNvCxnSpPr>
          <p:nvPr/>
        </p:nvCxnSpPr>
        <p:spPr bwMode="auto">
          <a:xfrm flipV="1">
            <a:off x="5715000" y="3559175"/>
            <a:ext cx="25082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직선 연결선 24"/>
          <p:cNvCxnSpPr>
            <a:cxnSpLocks noChangeShapeType="1"/>
          </p:cNvCxnSpPr>
          <p:nvPr/>
        </p:nvCxnSpPr>
        <p:spPr bwMode="auto">
          <a:xfrm rot="5400000">
            <a:off x="521573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직선 연결선 25"/>
          <p:cNvCxnSpPr>
            <a:cxnSpLocks noChangeShapeType="1"/>
          </p:cNvCxnSpPr>
          <p:nvPr/>
        </p:nvCxnSpPr>
        <p:spPr bwMode="auto">
          <a:xfrm rot="5400000">
            <a:off x="5430044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321300" y="2844800"/>
            <a:ext cx="458788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20501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300" y="5797550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20504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505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20508" name="직선 화살표 연결선 3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428B195-9C0C-4D26-A100-B5B6C5B6C79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08" name="직선 연결선 8"/>
          <p:cNvCxnSpPr>
            <a:cxnSpLocks noChangeShapeType="1"/>
          </p:cNvCxnSpPr>
          <p:nvPr/>
        </p:nvCxnSpPr>
        <p:spPr bwMode="auto">
          <a:xfrm>
            <a:off x="2693988" y="2400300"/>
            <a:ext cx="4000500" cy="15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직선 연결선 11"/>
          <p:cNvCxnSpPr>
            <a:cxnSpLocks noChangeShapeType="1"/>
          </p:cNvCxnSpPr>
          <p:nvPr/>
        </p:nvCxnSpPr>
        <p:spPr bwMode="auto">
          <a:xfrm rot="5400000">
            <a:off x="2621756" y="24010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직선 연결선 13"/>
          <p:cNvCxnSpPr>
            <a:cxnSpLocks noChangeShapeType="1"/>
          </p:cNvCxnSpPr>
          <p:nvPr/>
        </p:nvCxnSpPr>
        <p:spPr bwMode="auto">
          <a:xfrm rot="5400000">
            <a:off x="5936456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14"/>
          <p:cNvCxnSpPr>
            <a:cxnSpLocks noChangeShapeType="1"/>
          </p:cNvCxnSpPr>
          <p:nvPr/>
        </p:nvCxnSpPr>
        <p:spPr bwMode="auto">
          <a:xfrm rot="5400000">
            <a:off x="619521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710113" y="2017713"/>
            <a:ext cx="234950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2988" y="2052638"/>
            <a:ext cx="265112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3900" y="2052638"/>
            <a:ext cx="414338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21515" name="왼쪽 중괄호 18"/>
          <p:cNvSpPr>
            <a:spLocks/>
          </p:cNvSpPr>
          <p:nvPr/>
        </p:nvSpPr>
        <p:spPr bwMode="auto">
          <a:xfrm rot="-5400000">
            <a:off x="3658394" y="1578769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6138" y="2859088"/>
            <a:ext cx="663575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21517" name="왼쪽 중괄호 20"/>
          <p:cNvSpPr>
            <a:spLocks/>
          </p:cNvSpPr>
          <p:nvPr/>
        </p:nvSpPr>
        <p:spPr bwMode="auto">
          <a:xfrm rot="-5400000">
            <a:off x="5408612" y="2185988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18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21519" name="직선 화살표 연결선 23"/>
          <p:cNvCxnSpPr>
            <a:cxnSpLocks noChangeShapeType="1"/>
            <a:endCxn id="21517" idx="1"/>
          </p:cNvCxnSpPr>
          <p:nvPr/>
        </p:nvCxnSpPr>
        <p:spPr bwMode="auto">
          <a:xfrm flipV="1">
            <a:off x="5435600" y="2757488"/>
            <a:ext cx="80963" cy="736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직선 연결선 24"/>
          <p:cNvCxnSpPr>
            <a:cxnSpLocks noChangeShapeType="1"/>
          </p:cNvCxnSpPr>
          <p:nvPr/>
        </p:nvCxnSpPr>
        <p:spPr bwMode="auto">
          <a:xfrm rot="5400000">
            <a:off x="476646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직선 연결선 25"/>
          <p:cNvCxnSpPr>
            <a:cxnSpLocks noChangeShapeType="1"/>
          </p:cNvCxnSpPr>
          <p:nvPr/>
        </p:nvCxnSpPr>
        <p:spPr bwMode="auto">
          <a:xfrm rot="5400000">
            <a:off x="4980781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72038" y="2043113"/>
            <a:ext cx="458787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21523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21525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6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13" y="1557338"/>
            <a:ext cx="4524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5313" y="5811838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21531" name="직선 화살표 연결선 31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50838" y="303213"/>
          <a:ext cx="1720850" cy="155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$7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$18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51063" y="2524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7538" y="509588"/>
            <a:ext cx="50577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첫번째 아이템을 넣은 상태의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계산 예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4813" y="1558925"/>
            <a:ext cx="454025" cy="40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>
                <a:latin typeface="Times New Roman" pitchFamily="18" charset="0"/>
                <a:ea typeface="+mn-ea"/>
              </a:rPr>
              <a:t>2kg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4975" y="1025525"/>
            <a:ext cx="56292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 bound = $40 + $35+$18+ $25+1*$10/5=$118+$2 =$120</a:t>
            </a:r>
            <a:endParaRPr lang="ko-KR" altLang="en-US" sz="1800" i="0" dirty="0">
              <a:latin typeface="Times New Roman" pitchFamily="18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6750" y="1908175"/>
            <a:ext cx="2028825" cy="4619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다섯 번째 아이템이 들어갈 </a:t>
            </a:r>
            <a:endParaRPr lang="en-US" altLang="ko-KR" sz="1200" i="0" dirty="0"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수 있는 공간은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1kg=16-2-13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21574" name="직선 화살표 연결선 23"/>
          <p:cNvCxnSpPr>
            <a:cxnSpLocks noChangeShapeType="1"/>
          </p:cNvCxnSpPr>
          <p:nvPr/>
        </p:nvCxnSpPr>
        <p:spPr bwMode="auto">
          <a:xfrm flipH="1" flipV="1">
            <a:off x="6357938" y="1412875"/>
            <a:ext cx="779462" cy="4953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5" name="왼쪽 중괄호 20"/>
          <p:cNvSpPr>
            <a:spLocks/>
          </p:cNvSpPr>
          <p:nvPr/>
        </p:nvSpPr>
        <p:spPr bwMode="auto">
          <a:xfrm rot="5400000">
            <a:off x="5456237" y="1535113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5388" y="1541463"/>
            <a:ext cx="11160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5+3+5=13kg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E767486-36F2-47FD-8DBA-C32AE06561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8839200" cy="3500438"/>
          </a:xfrm>
          <a:prstGeom prst="rect">
            <a:avLst/>
          </a:prstGeom>
        </p:spPr>
        <p:txBody>
          <a:bodyPr/>
          <a:lstStyle/>
          <a:p>
            <a:pPr marL="1143000" lvl="2" indent="-2286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/>
            </a:pP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지금까지 찾은 최선의 해답이 주는 값어치</a:t>
            </a:r>
            <a:endParaRPr lang="en-US" altLang="ko-KR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bound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/>
                <a:ea typeface="맑은 고딕"/>
              </a:rPr>
              <a:t>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en-US" altLang="ko-KR" sz="2000" i="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이면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수준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에 있는 마디는 유망하지 않다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</a:t>
            </a: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baseline="-2500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와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를 각각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번째 아이템의 무게와 값어치라고 하면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en-US" altLang="ko-KR" sz="2000" u="sng" kern="0" dirty="0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ko-KR" sz="2000" u="sng" kern="0" baseline="-25000" dirty="0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/</a:t>
            </a:r>
            <a:r>
              <a:rPr lang="en-US" altLang="ko-KR" sz="2000" u="sng" kern="0" dirty="0" err="1">
                <a:solidFill>
                  <a:srgbClr val="0070C0"/>
                </a:solidFill>
                <a:latin typeface="+mn-lt"/>
                <a:ea typeface="+mn-ea"/>
              </a:rPr>
              <a:t>w</a:t>
            </a:r>
            <a:r>
              <a:rPr lang="en-US" altLang="ko-KR" sz="2000" u="sng" kern="0" baseline="-25000" dirty="0" err="1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의 값이 큰 것부터 내림차순으로 아이템을 정렬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한다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 (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일종의 탐욕적인 방법이 되는 셈이지만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알고리즘 자체는 탐욕적인 알고리즘은 아니다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.)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초기값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: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 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7F141AF-D686-4EC8-AB39-74F720A2A7F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5491163"/>
          </a:xfrm>
        </p:spPr>
        <p:txBody>
          <a:bodyPr/>
          <a:lstStyle/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깊이우선순위로 각 마디를 방문하여 다음을 수행한다</a:t>
            </a:r>
            <a:r>
              <a:rPr lang="en-US" altLang="ko-KR" smtClean="0">
                <a:solidFill>
                  <a:srgbClr val="3E020C"/>
                </a:solidFill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            1.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profit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2.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3.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en-US" altLang="ko-KR" smtClean="0">
                <a:solidFill>
                  <a:srgbClr val="3E020C"/>
                </a:solidFill>
              </a:rPr>
              <a:t> &lt;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  and  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en-US" altLang="ko-KR" smtClean="0">
                <a:solidFill>
                  <a:srgbClr val="3E020C"/>
                </a:solidFill>
              </a:rPr>
              <a:t> &gt; </a:t>
            </a:r>
            <a:r>
              <a:rPr lang="en-US" altLang="ko-KR" i="1" smtClean="0">
                <a:solidFill>
                  <a:srgbClr val="3E020C"/>
                </a:solidFill>
              </a:rPr>
              <a:t>maxprofit</a:t>
            </a:r>
            <a:r>
              <a:rPr lang="ko-KR" altLang="en-US" smtClean="0">
                <a:solidFill>
                  <a:srgbClr val="3E020C"/>
                </a:solidFill>
              </a:rPr>
              <a:t>이면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검색을 계속한다</a:t>
            </a:r>
            <a:r>
              <a:rPr lang="en-US" altLang="ko-KR" smtClean="0">
                <a:solidFill>
                  <a:srgbClr val="3E020C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       </a:t>
            </a:r>
            <a:r>
              <a:rPr lang="ko-KR" altLang="en-US" smtClean="0">
                <a:solidFill>
                  <a:srgbClr val="3E020C"/>
                </a:solidFill>
              </a:rPr>
              <a:t>그렇지 않으면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고찰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최선이라고 여겼던 마디를 선택했다고 해서 실제로 그 마디로부터 최적해가 항상 나온다는 보장은 없다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/>
            <a:r>
              <a:rPr lang="en-US" altLang="ko-KR" smtClean="0">
                <a:solidFill>
                  <a:srgbClr val="3E020C"/>
                </a:solidFill>
              </a:rPr>
              <a:t>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 5.6)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 = 4,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= 16</a:t>
            </a:r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>
                <a:solidFill>
                  <a:srgbClr val="3E020C"/>
                </a:solidFill>
              </a:rPr>
              <a:t>	일 때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되추적을 사용하여 구축되는 가지친 상태공간트리를 그려 보시오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43313" y="3143250"/>
          <a:ext cx="2571750" cy="176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/>
                <a:gridCol w="642938"/>
                <a:gridCol w="642938"/>
                <a:gridCol w="642937"/>
              </a:tblGrid>
              <a:tr h="304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F8EDE4D-3575-4DC5-B63A-5C32CCC5AA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24579" name="그림 4" descr="05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60450"/>
            <a:ext cx="5638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2175" y="1131888"/>
            <a:ext cx="1393825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40+30+50</a:t>
            </a:r>
            <a:r>
              <a:rPr lang="en-US" altLang="ko-KR" sz="1400" i="0" dirty="0">
                <a:latin typeface="+mn-lt"/>
                <a:ea typeface="굴림"/>
              </a:rPr>
              <a:t>×9/10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24581" name="직선 화살표 연결선 7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5543550" y="1274763"/>
            <a:ext cx="428625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43738" y="2489200"/>
            <a:ext cx="1393825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30+50+10</a:t>
            </a:r>
            <a:r>
              <a:rPr lang="en-US" altLang="ko-KR" sz="1400" i="0" dirty="0">
                <a:latin typeface="+mn-lt"/>
                <a:ea typeface="굴림"/>
              </a:rPr>
              <a:t>×1/5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24583" name="직선 화살표 연결선 10"/>
          <p:cNvCxnSpPr>
            <a:cxnSpLocks noChangeShapeType="1"/>
            <a:stCxn id="10" idx="1"/>
          </p:cNvCxnSpPr>
          <p:nvPr/>
        </p:nvCxnSpPr>
        <p:spPr bwMode="auto">
          <a:xfrm rot="10800000">
            <a:off x="6615113" y="2560638"/>
            <a:ext cx="4286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400800" y="5703888"/>
            <a:ext cx="21796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7048500" y="3703638"/>
            <a:ext cx="936625" cy="808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bound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22250" y="5684838"/>
            <a:ext cx="1944688" cy="565150"/>
          </a:xfrm>
          <a:prstGeom prst="wedgeRoundRectCallout">
            <a:avLst>
              <a:gd name="adj1" fmla="val 67666"/>
              <a:gd name="adj2" fmla="val -438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if bound ≤</a:t>
            </a:r>
            <a:r>
              <a:rPr lang="en-US" altLang="ko-KR" sz="1000" i="0" dirty="0" err="1">
                <a:latin typeface="Times New Roman" pitchFamily="18" charset="0"/>
              </a:rPr>
              <a:t>maxprofit</a:t>
            </a:r>
            <a:r>
              <a:rPr lang="en-US" altLang="ko-KR" sz="1000" i="0" dirty="0">
                <a:latin typeface="Times New Roman" pitchFamily="18" charset="0"/>
              </a:rPr>
              <a:t>, </a:t>
            </a:r>
            <a:r>
              <a:rPr lang="en-US" altLang="ko-KR" sz="1000" i="0" dirty="0" err="1">
                <a:latin typeface="Times New Roman" pitchFamily="18" charset="0"/>
              </a:rPr>
              <a:t>nonpromising</a:t>
            </a:r>
            <a:r>
              <a:rPr lang="en-US" altLang="ko-KR" sz="1000" i="0" dirty="0">
                <a:latin typeface="Times New Roman" pitchFamily="18" charset="0"/>
              </a:rPr>
              <a:t>.</a:t>
            </a:r>
          </a:p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Actually, no more expansion is possible</a:t>
            </a:r>
            <a:endParaRPr lang="ko-KR" altLang="en-US" sz="1000" i="0" dirty="0" err="1">
              <a:latin typeface="+mj-lt"/>
              <a:cs typeface="Courier New" pitchFamily="49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66938" y="412750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7163" y="3619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6428" name="모서리가 둥근 사각형 설명선 13"/>
          <p:cNvSpPr>
            <a:spLocks noChangeArrowheads="1"/>
          </p:cNvSpPr>
          <p:nvPr/>
        </p:nvSpPr>
        <p:spPr bwMode="auto">
          <a:xfrm>
            <a:off x="6199188" y="4827588"/>
            <a:ext cx="1511300" cy="388937"/>
          </a:xfrm>
          <a:prstGeom prst="wedgeRoundRectCallout">
            <a:avLst>
              <a:gd name="adj1" fmla="val -59759"/>
              <a:gd name="adj2" fmla="val -826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6429" name="모서리가 둥근 사각형 설명선 14"/>
          <p:cNvSpPr>
            <a:spLocks noChangeArrowheads="1"/>
          </p:cNvSpPr>
          <p:nvPr/>
        </p:nvSpPr>
        <p:spPr bwMode="auto">
          <a:xfrm>
            <a:off x="6492875" y="3068638"/>
            <a:ext cx="1512888" cy="388937"/>
          </a:xfrm>
          <a:prstGeom prst="wedgeRoundRectCallout">
            <a:avLst>
              <a:gd name="adj1" fmla="val -53713"/>
              <a:gd name="adj2" fmla="val -13449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78550" y="12700"/>
            <a:ext cx="2924175" cy="104775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(u);}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4806DDC-D4FE-4453-8D20-2AA3730D82C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717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427538" y="5473700"/>
            <a:ext cx="3714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198688" y="3554413"/>
            <a:ext cx="925512" cy="11191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554288" y="3249613"/>
            <a:ext cx="1087437" cy="14239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654675" y="3573463"/>
            <a:ext cx="925513" cy="1117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011863" y="3268663"/>
            <a:ext cx="1085850" cy="142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376988" y="3575050"/>
            <a:ext cx="925512" cy="11191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자유형 9"/>
          <p:cNvSpPr>
            <a:spLocks/>
          </p:cNvSpPr>
          <p:nvPr/>
        </p:nvSpPr>
        <p:spPr bwMode="auto">
          <a:xfrm>
            <a:off x="1316038" y="3025775"/>
            <a:ext cx="3143250" cy="2760663"/>
          </a:xfrm>
          <a:custGeom>
            <a:avLst/>
            <a:gdLst>
              <a:gd name="T0" fmla="*/ 3144524 w 3143068"/>
              <a:gd name="T1" fmla="*/ 2250306 h 2761573"/>
              <a:gd name="T2" fmla="*/ 2935881 w 3143068"/>
              <a:gd name="T3" fmla="*/ 1442313 h 2761573"/>
              <a:gd name="T4" fmla="*/ 2430323 w 3143068"/>
              <a:gd name="T5" fmla="*/ 562320 h 2761573"/>
              <a:gd name="T6" fmla="*/ 1700063 w 3143068"/>
              <a:gd name="T7" fmla="*/ 98328 h 2761573"/>
              <a:gd name="T8" fmla="*/ 889563 w 3143068"/>
              <a:gd name="T9" fmla="*/ 74322 h 2761573"/>
              <a:gd name="T10" fmla="*/ 30916 w 3143068"/>
              <a:gd name="T11" fmla="*/ 922317 h 2761573"/>
              <a:gd name="T12" fmla="*/ 287710 w 3143068"/>
              <a:gd name="T13" fmla="*/ 1770309 h 2761573"/>
              <a:gd name="T14" fmla="*/ 1218584 w 3143068"/>
              <a:gd name="T15" fmla="*/ 2482304 h 2761573"/>
              <a:gd name="T16" fmla="*/ 1932785 w 3143068"/>
              <a:gd name="T17" fmla="*/ 2650303 h 2761573"/>
              <a:gd name="T18" fmla="*/ 2863659 w 3143068"/>
              <a:gd name="T19" fmla="*/ 2754301 h 2761573"/>
              <a:gd name="T20" fmla="*/ 2863659 w 3143068"/>
              <a:gd name="T21" fmla="*/ 2754301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7178" name="자유형 10"/>
          <p:cNvSpPr>
            <a:spLocks/>
          </p:cNvSpPr>
          <p:nvPr/>
        </p:nvSpPr>
        <p:spPr bwMode="auto">
          <a:xfrm>
            <a:off x="4859338" y="2738438"/>
            <a:ext cx="3314700" cy="2895600"/>
          </a:xfrm>
          <a:custGeom>
            <a:avLst/>
            <a:gdLst>
              <a:gd name="T0" fmla="*/ 0 w 3313280"/>
              <a:gd name="T1" fmla="*/ 2740792 h 2895966"/>
              <a:gd name="T2" fmla="*/ 394382 w 3313280"/>
              <a:gd name="T3" fmla="*/ 1651031 h 2895966"/>
              <a:gd name="T4" fmla="*/ 917540 w 3313280"/>
              <a:gd name="T5" fmla="*/ 489155 h 2895966"/>
              <a:gd name="T6" fmla="*/ 1931663 w 3313280"/>
              <a:gd name="T7" fmla="*/ 366 h 2895966"/>
              <a:gd name="T8" fmla="*/ 2889446 w 3313280"/>
              <a:gd name="T9" fmla="*/ 553259 h 2895966"/>
              <a:gd name="T10" fmla="*/ 3324070 w 3313280"/>
              <a:gd name="T11" fmla="*/ 1651031 h 2895966"/>
              <a:gd name="T12" fmla="*/ 2953834 w 3313280"/>
              <a:gd name="T13" fmla="*/ 2532459 h 2895966"/>
              <a:gd name="T14" fmla="*/ 1859224 w 3313280"/>
              <a:gd name="T15" fmla="*/ 2812908 h 2895966"/>
              <a:gd name="T16" fmla="*/ 201214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7179" name="그룹 14"/>
          <p:cNvGrpSpPr>
            <a:grpSpLocks/>
          </p:cNvGrpSpPr>
          <p:nvPr/>
        </p:nvGrpSpPr>
        <p:grpSpPr bwMode="auto">
          <a:xfrm>
            <a:off x="3871913" y="4906963"/>
            <a:ext cx="647700" cy="566737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89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180" name="그룹 17"/>
          <p:cNvGrpSpPr>
            <a:grpSpLocks/>
          </p:cNvGrpSpPr>
          <p:nvPr/>
        </p:nvGrpSpPr>
        <p:grpSpPr bwMode="auto">
          <a:xfrm>
            <a:off x="4708525" y="4906963"/>
            <a:ext cx="647700" cy="566737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89" y="1545861"/>
              <a:ext cx="304780" cy="182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2401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최소 거리의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트래킹코스를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찾는다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팻말은 그 코스로 갔을 때의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최소트래킹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코스 거리를 알려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그러나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 거리의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트래킹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코스가 있다는 것을 의미하지 않고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트래킹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코스 거리의 하한을 보여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즉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실제 거리 </a:t>
            </a:r>
            <a:r>
              <a:rPr lang="en-US" altLang="ko-KR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≥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팻말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738" y="3573463"/>
            <a:ext cx="3714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6513" y="3573463"/>
            <a:ext cx="355600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5738" y="114300"/>
            <a:ext cx="17653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3200" i="0" dirty="0">
                <a:latin typeface="Times New Roman" pitchFamily="18" charset="0"/>
                <a:ea typeface="+mn-ea"/>
              </a:rPr>
              <a:t>  </a:t>
            </a:r>
            <a:r>
              <a:rPr lang="ko-KR" altLang="en-US" sz="3200" i="0" dirty="0">
                <a:latin typeface="Times New Roman" pitchFamily="18" charset="0"/>
                <a:ea typeface="+mn-ea"/>
              </a:rPr>
              <a:t>최소화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27975" y="6248400"/>
            <a:ext cx="6826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9679966-53C4-450E-B8E3-5C120B765F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8" y="6427788"/>
            <a:ext cx="21796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4075" y="138113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24300" y="873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5637" name="타원 26"/>
          <p:cNvSpPr>
            <a:spLocks noChangeArrowheads="1"/>
          </p:cNvSpPr>
          <p:nvPr/>
        </p:nvSpPr>
        <p:spPr bwMode="auto">
          <a:xfrm>
            <a:off x="5260975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38" name="타원 99"/>
          <p:cNvSpPr>
            <a:spLocks noChangeArrowheads="1"/>
          </p:cNvSpPr>
          <p:nvPr/>
        </p:nvSpPr>
        <p:spPr bwMode="auto">
          <a:xfrm>
            <a:off x="6116638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39" name="타원 100"/>
          <p:cNvSpPr>
            <a:spLocks noChangeArrowheads="1"/>
          </p:cNvSpPr>
          <p:nvPr/>
        </p:nvSpPr>
        <p:spPr bwMode="auto">
          <a:xfrm>
            <a:off x="5922963" y="6429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0" name="타원 101"/>
          <p:cNvSpPr>
            <a:spLocks noChangeArrowheads="1"/>
          </p:cNvSpPr>
          <p:nvPr/>
        </p:nvSpPr>
        <p:spPr bwMode="auto">
          <a:xfrm>
            <a:off x="7259638" y="2127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1" name="타원 102"/>
          <p:cNvSpPr>
            <a:spLocks noChangeArrowheads="1"/>
          </p:cNvSpPr>
          <p:nvPr/>
        </p:nvSpPr>
        <p:spPr bwMode="auto">
          <a:xfrm>
            <a:off x="7065963" y="6492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2" name="타원 103"/>
          <p:cNvSpPr>
            <a:spLocks noChangeArrowheads="1"/>
          </p:cNvSpPr>
          <p:nvPr/>
        </p:nvSpPr>
        <p:spPr bwMode="auto">
          <a:xfrm>
            <a:off x="6861175" y="11223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43" name="직선 연결선 21503"/>
          <p:cNvCxnSpPr>
            <a:cxnSpLocks noChangeShapeType="1"/>
            <a:stCxn id="25638" idx="4"/>
            <a:endCxn id="25639" idx="7"/>
          </p:cNvCxnSpPr>
          <p:nvPr/>
        </p:nvCxnSpPr>
        <p:spPr bwMode="auto">
          <a:xfrm flipH="1">
            <a:off x="6145213" y="423863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직선 연결선 21506"/>
          <p:cNvCxnSpPr>
            <a:cxnSpLocks noChangeShapeType="1"/>
            <a:stCxn id="25640" idx="4"/>
            <a:endCxn id="25641" idx="7"/>
          </p:cNvCxnSpPr>
          <p:nvPr/>
        </p:nvCxnSpPr>
        <p:spPr bwMode="auto">
          <a:xfrm flipH="1">
            <a:off x="7288213" y="428625"/>
            <a:ext cx="1016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직선 연결선 21510"/>
          <p:cNvCxnSpPr>
            <a:cxnSpLocks noChangeShapeType="1"/>
            <a:stCxn id="25641" idx="4"/>
            <a:endCxn id="25642" idx="7"/>
          </p:cNvCxnSpPr>
          <p:nvPr/>
        </p:nvCxnSpPr>
        <p:spPr bwMode="auto">
          <a:xfrm flipH="1">
            <a:off x="7083425" y="86518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6" name="타원 110"/>
          <p:cNvSpPr>
            <a:spLocks noChangeArrowheads="1"/>
          </p:cNvSpPr>
          <p:nvPr/>
        </p:nvSpPr>
        <p:spPr bwMode="auto">
          <a:xfrm>
            <a:off x="901700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7" name="타원 111"/>
          <p:cNvSpPr>
            <a:spLocks noChangeArrowheads="1"/>
          </p:cNvSpPr>
          <p:nvPr/>
        </p:nvSpPr>
        <p:spPr bwMode="auto">
          <a:xfrm>
            <a:off x="7080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8" name="타원 112"/>
          <p:cNvSpPr>
            <a:spLocks noChangeArrowheads="1"/>
          </p:cNvSpPr>
          <p:nvPr/>
        </p:nvSpPr>
        <p:spPr bwMode="auto">
          <a:xfrm>
            <a:off x="503238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49" name="직선 연결선 113"/>
          <p:cNvCxnSpPr>
            <a:cxnSpLocks noChangeShapeType="1"/>
            <a:stCxn id="25646" idx="4"/>
            <a:endCxn id="25647" idx="7"/>
          </p:cNvCxnSpPr>
          <p:nvPr/>
        </p:nvCxnSpPr>
        <p:spPr bwMode="auto">
          <a:xfrm flipH="1">
            <a:off x="9302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직선 연결선 114"/>
          <p:cNvCxnSpPr>
            <a:cxnSpLocks noChangeShapeType="1"/>
            <a:stCxn id="25647" idx="4"/>
            <a:endCxn id="25648" idx="7"/>
          </p:cNvCxnSpPr>
          <p:nvPr/>
        </p:nvCxnSpPr>
        <p:spPr bwMode="auto">
          <a:xfrm flipH="1">
            <a:off x="7254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1" name="타원 115"/>
          <p:cNvSpPr>
            <a:spLocks noChangeArrowheads="1"/>
          </p:cNvSpPr>
          <p:nvPr/>
        </p:nvSpPr>
        <p:spPr bwMode="auto">
          <a:xfrm>
            <a:off x="2667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52" name="직선 연결선 116"/>
          <p:cNvCxnSpPr>
            <a:cxnSpLocks noChangeShapeType="1"/>
            <a:endCxn id="25651" idx="7"/>
          </p:cNvCxnSpPr>
          <p:nvPr/>
        </p:nvCxnSpPr>
        <p:spPr bwMode="auto">
          <a:xfrm flipH="1">
            <a:off x="4889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3" name="타원 126"/>
          <p:cNvSpPr>
            <a:spLocks noChangeArrowheads="1"/>
          </p:cNvSpPr>
          <p:nvPr/>
        </p:nvSpPr>
        <p:spPr bwMode="auto">
          <a:xfrm>
            <a:off x="1866900" y="1725613"/>
            <a:ext cx="261938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54" name="타원 127"/>
          <p:cNvSpPr>
            <a:spLocks noChangeArrowheads="1"/>
          </p:cNvSpPr>
          <p:nvPr/>
        </p:nvSpPr>
        <p:spPr bwMode="auto">
          <a:xfrm>
            <a:off x="16732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55" name="타원 128"/>
          <p:cNvSpPr>
            <a:spLocks noChangeArrowheads="1"/>
          </p:cNvSpPr>
          <p:nvPr/>
        </p:nvSpPr>
        <p:spPr bwMode="auto">
          <a:xfrm>
            <a:off x="1468438" y="2635250"/>
            <a:ext cx="261937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56" name="직선 연결선 129"/>
          <p:cNvCxnSpPr>
            <a:cxnSpLocks noChangeShapeType="1"/>
            <a:stCxn id="25653" idx="4"/>
            <a:endCxn id="25654" idx="7"/>
          </p:cNvCxnSpPr>
          <p:nvPr/>
        </p:nvCxnSpPr>
        <p:spPr bwMode="auto">
          <a:xfrm flipH="1">
            <a:off x="18954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직선 연결선 130"/>
          <p:cNvCxnSpPr>
            <a:cxnSpLocks noChangeShapeType="1"/>
            <a:stCxn id="25654" idx="4"/>
            <a:endCxn id="25655" idx="7"/>
          </p:cNvCxnSpPr>
          <p:nvPr/>
        </p:nvCxnSpPr>
        <p:spPr bwMode="auto">
          <a:xfrm flipH="1">
            <a:off x="16906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8" name="타원 131"/>
          <p:cNvSpPr>
            <a:spLocks noChangeArrowheads="1"/>
          </p:cNvSpPr>
          <p:nvPr/>
        </p:nvSpPr>
        <p:spPr bwMode="auto">
          <a:xfrm>
            <a:off x="12319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59" name="직선 연결선 132"/>
          <p:cNvCxnSpPr>
            <a:cxnSpLocks noChangeShapeType="1"/>
            <a:endCxn id="25658" idx="7"/>
          </p:cNvCxnSpPr>
          <p:nvPr/>
        </p:nvCxnSpPr>
        <p:spPr bwMode="auto">
          <a:xfrm flipH="1">
            <a:off x="14541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0" name="타원 133"/>
          <p:cNvSpPr>
            <a:spLocks noChangeArrowheads="1"/>
          </p:cNvSpPr>
          <p:nvPr/>
        </p:nvSpPr>
        <p:spPr bwMode="auto">
          <a:xfrm>
            <a:off x="175418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61" name="직선 연결선 21512"/>
          <p:cNvCxnSpPr>
            <a:cxnSpLocks noChangeShapeType="1"/>
            <a:stCxn id="25655" idx="5"/>
            <a:endCxn id="25660" idx="1"/>
          </p:cNvCxnSpPr>
          <p:nvPr/>
        </p:nvCxnSpPr>
        <p:spPr bwMode="auto">
          <a:xfrm>
            <a:off x="1690688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2" name="타원 137"/>
          <p:cNvSpPr>
            <a:spLocks noChangeArrowheads="1"/>
          </p:cNvSpPr>
          <p:nvPr/>
        </p:nvSpPr>
        <p:spPr bwMode="auto">
          <a:xfrm>
            <a:off x="2989263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63" name="타원 138"/>
          <p:cNvSpPr>
            <a:spLocks noChangeArrowheads="1"/>
          </p:cNvSpPr>
          <p:nvPr/>
        </p:nvSpPr>
        <p:spPr bwMode="auto">
          <a:xfrm>
            <a:off x="2794000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64" name="타원 139"/>
          <p:cNvSpPr>
            <a:spLocks noChangeArrowheads="1"/>
          </p:cNvSpPr>
          <p:nvPr/>
        </p:nvSpPr>
        <p:spPr bwMode="auto">
          <a:xfrm>
            <a:off x="2590800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65" name="직선 연결선 140"/>
          <p:cNvCxnSpPr>
            <a:cxnSpLocks noChangeShapeType="1"/>
            <a:stCxn id="25662" idx="4"/>
            <a:endCxn id="25663" idx="7"/>
          </p:cNvCxnSpPr>
          <p:nvPr/>
        </p:nvCxnSpPr>
        <p:spPr bwMode="auto">
          <a:xfrm flipH="1">
            <a:off x="3016250" y="1943100"/>
            <a:ext cx="103188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직선 연결선 141"/>
          <p:cNvCxnSpPr>
            <a:cxnSpLocks noChangeShapeType="1"/>
            <a:stCxn id="25663" idx="4"/>
            <a:endCxn id="25664" idx="7"/>
          </p:cNvCxnSpPr>
          <p:nvPr/>
        </p:nvCxnSpPr>
        <p:spPr bwMode="auto">
          <a:xfrm flipH="1">
            <a:off x="2813050" y="23780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7" name="타원 142"/>
          <p:cNvSpPr>
            <a:spLocks noChangeArrowheads="1"/>
          </p:cNvSpPr>
          <p:nvPr/>
        </p:nvSpPr>
        <p:spPr bwMode="auto">
          <a:xfrm>
            <a:off x="235267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68" name="직선 연결선 143"/>
          <p:cNvCxnSpPr>
            <a:cxnSpLocks noChangeShapeType="1"/>
            <a:endCxn id="25667" idx="7"/>
          </p:cNvCxnSpPr>
          <p:nvPr/>
        </p:nvCxnSpPr>
        <p:spPr bwMode="auto">
          <a:xfrm flipH="1">
            <a:off x="2574925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9" name="타원 144"/>
          <p:cNvSpPr>
            <a:spLocks noChangeArrowheads="1"/>
          </p:cNvSpPr>
          <p:nvPr/>
        </p:nvSpPr>
        <p:spPr bwMode="auto">
          <a:xfrm>
            <a:off x="2874963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0" name="직선 연결선 145"/>
          <p:cNvCxnSpPr>
            <a:cxnSpLocks noChangeShapeType="1"/>
            <a:stCxn id="25664" idx="5"/>
            <a:endCxn id="25669" idx="1"/>
          </p:cNvCxnSpPr>
          <p:nvPr/>
        </p:nvCxnSpPr>
        <p:spPr bwMode="auto">
          <a:xfrm>
            <a:off x="2813050" y="28209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1" name="타원 146"/>
          <p:cNvSpPr>
            <a:spLocks noChangeArrowheads="1"/>
          </p:cNvSpPr>
          <p:nvPr/>
        </p:nvSpPr>
        <p:spPr bwMode="auto">
          <a:xfrm>
            <a:off x="2597150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2" name="직선 연결선 147"/>
          <p:cNvCxnSpPr>
            <a:cxnSpLocks noChangeShapeType="1"/>
            <a:endCxn id="25671" idx="7"/>
          </p:cNvCxnSpPr>
          <p:nvPr/>
        </p:nvCxnSpPr>
        <p:spPr bwMode="auto">
          <a:xfrm flipH="1">
            <a:off x="2819400" y="33226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3" name="타원 148"/>
          <p:cNvSpPr>
            <a:spLocks noChangeArrowheads="1"/>
          </p:cNvSpPr>
          <p:nvPr/>
        </p:nvSpPr>
        <p:spPr bwMode="auto">
          <a:xfrm>
            <a:off x="4313238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74" name="타원 149"/>
          <p:cNvSpPr>
            <a:spLocks noChangeArrowheads="1"/>
          </p:cNvSpPr>
          <p:nvPr/>
        </p:nvSpPr>
        <p:spPr bwMode="auto">
          <a:xfrm>
            <a:off x="4119563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75" name="타원 150"/>
          <p:cNvSpPr>
            <a:spLocks noChangeArrowheads="1"/>
          </p:cNvSpPr>
          <p:nvPr/>
        </p:nvSpPr>
        <p:spPr bwMode="auto">
          <a:xfrm>
            <a:off x="3914775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6" name="직선 연결선 151"/>
          <p:cNvCxnSpPr>
            <a:cxnSpLocks noChangeShapeType="1"/>
            <a:stCxn id="25673" idx="4"/>
            <a:endCxn id="25674" idx="7"/>
          </p:cNvCxnSpPr>
          <p:nvPr/>
        </p:nvCxnSpPr>
        <p:spPr bwMode="auto">
          <a:xfrm flipH="1">
            <a:off x="4341813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7" name="직선 연결선 152"/>
          <p:cNvCxnSpPr>
            <a:cxnSpLocks noChangeShapeType="1"/>
            <a:stCxn id="25674" idx="4"/>
            <a:endCxn id="25675" idx="7"/>
          </p:cNvCxnSpPr>
          <p:nvPr/>
        </p:nvCxnSpPr>
        <p:spPr bwMode="auto">
          <a:xfrm flipH="1">
            <a:off x="4137025" y="23780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8" name="타원 153"/>
          <p:cNvSpPr>
            <a:spLocks noChangeArrowheads="1"/>
          </p:cNvSpPr>
          <p:nvPr/>
        </p:nvSpPr>
        <p:spPr bwMode="auto">
          <a:xfrm>
            <a:off x="367823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9" name="직선 연결선 154"/>
          <p:cNvCxnSpPr>
            <a:cxnSpLocks noChangeShapeType="1"/>
            <a:endCxn id="25678" idx="7"/>
          </p:cNvCxnSpPr>
          <p:nvPr/>
        </p:nvCxnSpPr>
        <p:spPr bwMode="auto">
          <a:xfrm flipH="1">
            <a:off x="3900488" y="28527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0" name="타원 155"/>
          <p:cNvSpPr>
            <a:spLocks noChangeArrowheads="1"/>
          </p:cNvSpPr>
          <p:nvPr/>
        </p:nvSpPr>
        <p:spPr bwMode="auto">
          <a:xfrm>
            <a:off x="420052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1" name="직선 연결선 156"/>
          <p:cNvCxnSpPr>
            <a:cxnSpLocks noChangeShapeType="1"/>
            <a:stCxn id="25675" idx="5"/>
            <a:endCxn id="25680" idx="1"/>
          </p:cNvCxnSpPr>
          <p:nvPr/>
        </p:nvCxnSpPr>
        <p:spPr bwMode="auto">
          <a:xfrm>
            <a:off x="4137025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2" name="타원 157"/>
          <p:cNvSpPr>
            <a:spLocks noChangeArrowheads="1"/>
          </p:cNvSpPr>
          <p:nvPr/>
        </p:nvSpPr>
        <p:spPr bwMode="auto">
          <a:xfrm>
            <a:off x="3995738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3" name="직선 연결선 158"/>
          <p:cNvCxnSpPr>
            <a:cxnSpLocks noChangeShapeType="1"/>
            <a:endCxn id="25682" idx="7"/>
          </p:cNvCxnSpPr>
          <p:nvPr/>
        </p:nvCxnSpPr>
        <p:spPr bwMode="auto">
          <a:xfrm flipH="1">
            <a:off x="4217988" y="3322638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4" name="타원 161"/>
          <p:cNvSpPr>
            <a:spLocks noChangeArrowheads="1"/>
          </p:cNvSpPr>
          <p:nvPr/>
        </p:nvSpPr>
        <p:spPr bwMode="auto">
          <a:xfrm>
            <a:off x="4478338" y="36036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5" name="직선 연결선 162"/>
          <p:cNvCxnSpPr>
            <a:cxnSpLocks noChangeShapeType="1"/>
            <a:endCxn id="25684" idx="1"/>
          </p:cNvCxnSpPr>
          <p:nvPr/>
        </p:nvCxnSpPr>
        <p:spPr bwMode="auto">
          <a:xfrm>
            <a:off x="4414838" y="3313113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6" name="타원 204"/>
          <p:cNvSpPr>
            <a:spLocks noChangeArrowheads="1"/>
          </p:cNvSpPr>
          <p:nvPr/>
        </p:nvSpPr>
        <p:spPr bwMode="auto">
          <a:xfrm>
            <a:off x="1658938" y="3971925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87" name="타원 205"/>
          <p:cNvSpPr>
            <a:spLocks noChangeArrowheads="1"/>
          </p:cNvSpPr>
          <p:nvPr/>
        </p:nvSpPr>
        <p:spPr bwMode="auto">
          <a:xfrm>
            <a:off x="1060450" y="4298950"/>
            <a:ext cx="255588" cy="209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88" name="타원 206"/>
          <p:cNvSpPr>
            <a:spLocks noChangeArrowheads="1"/>
          </p:cNvSpPr>
          <p:nvPr/>
        </p:nvSpPr>
        <p:spPr bwMode="auto">
          <a:xfrm>
            <a:off x="266700" y="4776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9" name="직선 연결선 207"/>
          <p:cNvCxnSpPr>
            <a:cxnSpLocks noChangeShapeType="1"/>
            <a:stCxn id="25686" idx="3"/>
            <a:endCxn id="25687" idx="7"/>
          </p:cNvCxnSpPr>
          <p:nvPr/>
        </p:nvCxnSpPr>
        <p:spPr bwMode="auto">
          <a:xfrm flipH="1">
            <a:off x="1277938" y="415607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90" name="직선 연결선 208"/>
          <p:cNvCxnSpPr>
            <a:cxnSpLocks noChangeShapeType="1"/>
            <a:stCxn id="25687" idx="3"/>
            <a:endCxn id="25688" idx="6"/>
          </p:cNvCxnSpPr>
          <p:nvPr/>
        </p:nvCxnSpPr>
        <p:spPr bwMode="auto">
          <a:xfrm flipH="1">
            <a:off x="527050" y="4478338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1" name="타원 209"/>
          <p:cNvSpPr>
            <a:spLocks noChangeArrowheads="1"/>
          </p:cNvSpPr>
          <p:nvPr/>
        </p:nvSpPr>
        <p:spPr bwMode="auto">
          <a:xfrm>
            <a:off x="28575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2" name="직선 연결선 210"/>
          <p:cNvCxnSpPr>
            <a:cxnSpLocks noChangeShapeType="1"/>
            <a:endCxn id="25691" idx="7"/>
          </p:cNvCxnSpPr>
          <p:nvPr/>
        </p:nvCxnSpPr>
        <p:spPr bwMode="auto">
          <a:xfrm flipH="1">
            <a:off x="250825" y="4992688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3" name="타원 211"/>
          <p:cNvSpPr>
            <a:spLocks noChangeArrowheads="1"/>
          </p:cNvSpPr>
          <p:nvPr/>
        </p:nvSpPr>
        <p:spPr bwMode="auto">
          <a:xfrm>
            <a:off x="550863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4" name="직선 연결선 212"/>
          <p:cNvCxnSpPr>
            <a:cxnSpLocks noChangeShapeType="1"/>
            <a:stCxn id="25688" idx="5"/>
            <a:endCxn id="25693" idx="1"/>
          </p:cNvCxnSpPr>
          <p:nvPr/>
        </p:nvCxnSpPr>
        <p:spPr bwMode="auto">
          <a:xfrm>
            <a:off x="488950" y="4960938"/>
            <a:ext cx="100013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5" name="타원 213"/>
          <p:cNvSpPr>
            <a:spLocks noChangeArrowheads="1"/>
          </p:cNvSpPr>
          <p:nvPr/>
        </p:nvSpPr>
        <p:spPr bwMode="auto">
          <a:xfrm>
            <a:off x="346075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6" name="직선 연결선 214"/>
          <p:cNvCxnSpPr>
            <a:cxnSpLocks noChangeShapeType="1"/>
            <a:endCxn id="25695" idx="7"/>
          </p:cNvCxnSpPr>
          <p:nvPr/>
        </p:nvCxnSpPr>
        <p:spPr bwMode="auto">
          <a:xfrm flipH="1">
            <a:off x="568325" y="54641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7" name="타원 215"/>
          <p:cNvSpPr>
            <a:spLocks noChangeArrowheads="1"/>
          </p:cNvSpPr>
          <p:nvPr/>
        </p:nvSpPr>
        <p:spPr bwMode="auto">
          <a:xfrm>
            <a:off x="828675" y="57435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8" name="직선 연결선 216"/>
          <p:cNvCxnSpPr>
            <a:cxnSpLocks noChangeShapeType="1"/>
            <a:endCxn id="25697" idx="1"/>
          </p:cNvCxnSpPr>
          <p:nvPr/>
        </p:nvCxnSpPr>
        <p:spPr bwMode="auto">
          <a:xfrm>
            <a:off x="765175" y="54546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9" name="타원 217"/>
          <p:cNvSpPr>
            <a:spLocks noChangeArrowheads="1"/>
          </p:cNvSpPr>
          <p:nvPr/>
        </p:nvSpPr>
        <p:spPr bwMode="auto">
          <a:xfrm>
            <a:off x="1630363" y="48212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0" name="직선 연결선 218"/>
          <p:cNvCxnSpPr>
            <a:cxnSpLocks noChangeShapeType="1"/>
            <a:stCxn id="25687" idx="5"/>
            <a:endCxn id="25699" idx="1"/>
          </p:cNvCxnSpPr>
          <p:nvPr/>
        </p:nvCxnSpPr>
        <p:spPr bwMode="auto">
          <a:xfrm>
            <a:off x="1277938" y="447833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1" name="타원 219"/>
          <p:cNvSpPr>
            <a:spLocks noChangeArrowheads="1"/>
          </p:cNvSpPr>
          <p:nvPr/>
        </p:nvSpPr>
        <p:spPr bwMode="auto">
          <a:xfrm>
            <a:off x="1430338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2" name="직선 연결선 220"/>
          <p:cNvCxnSpPr>
            <a:cxnSpLocks noChangeShapeType="1"/>
            <a:stCxn id="25699" idx="4"/>
            <a:endCxn id="25701" idx="7"/>
          </p:cNvCxnSpPr>
          <p:nvPr/>
        </p:nvCxnSpPr>
        <p:spPr bwMode="auto">
          <a:xfrm flipH="1">
            <a:off x="1652588" y="5037138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3" name="타원 221"/>
          <p:cNvSpPr>
            <a:spLocks noChangeArrowheads="1"/>
          </p:cNvSpPr>
          <p:nvPr/>
        </p:nvSpPr>
        <p:spPr bwMode="auto">
          <a:xfrm>
            <a:off x="1206500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4" name="직선 연결선 222"/>
          <p:cNvCxnSpPr>
            <a:cxnSpLocks noChangeShapeType="1"/>
            <a:endCxn id="25703" idx="7"/>
          </p:cNvCxnSpPr>
          <p:nvPr/>
        </p:nvCxnSpPr>
        <p:spPr bwMode="auto">
          <a:xfrm flipH="1">
            <a:off x="1428750" y="54641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5" name="타원 223"/>
          <p:cNvSpPr>
            <a:spLocks noChangeArrowheads="1"/>
          </p:cNvSpPr>
          <p:nvPr/>
        </p:nvSpPr>
        <p:spPr bwMode="auto">
          <a:xfrm>
            <a:off x="3973513" y="4016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06" name="타원 224"/>
          <p:cNvSpPr>
            <a:spLocks noChangeArrowheads="1"/>
          </p:cNvSpPr>
          <p:nvPr/>
        </p:nvSpPr>
        <p:spPr bwMode="auto">
          <a:xfrm>
            <a:off x="3375025" y="4344988"/>
            <a:ext cx="254000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07" name="타원 225"/>
          <p:cNvSpPr>
            <a:spLocks noChangeArrowheads="1"/>
          </p:cNvSpPr>
          <p:nvPr/>
        </p:nvSpPr>
        <p:spPr bwMode="auto">
          <a:xfrm>
            <a:off x="2579688" y="4822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8" name="직선 연결선 226"/>
          <p:cNvCxnSpPr>
            <a:cxnSpLocks noChangeShapeType="1"/>
            <a:stCxn id="25705" idx="3"/>
            <a:endCxn id="25706" idx="7"/>
          </p:cNvCxnSpPr>
          <p:nvPr/>
        </p:nvCxnSpPr>
        <p:spPr bwMode="auto">
          <a:xfrm flipH="1">
            <a:off x="3592513" y="4202113"/>
            <a:ext cx="419100" cy="1730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9" name="직선 연결선 227"/>
          <p:cNvCxnSpPr>
            <a:cxnSpLocks noChangeShapeType="1"/>
            <a:stCxn id="25706" idx="3"/>
            <a:endCxn id="25707" idx="6"/>
          </p:cNvCxnSpPr>
          <p:nvPr/>
        </p:nvCxnSpPr>
        <p:spPr bwMode="auto">
          <a:xfrm flipH="1">
            <a:off x="2840038" y="4522788"/>
            <a:ext cx="571500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0" name="타원 228"/>
          <p:cNvSpPr>
            <a:spLocks noChangeArrowheads="1"/>
          </p:cNvSpPr>
          <p:nvPr/>
        </p:nvSpPr>
        <p:spPr bwMode="auto">
          <a:xfrm>
            <a:off x="2343150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1" name="직선 연결선 229"/>
          <p:cNvCxnSpPr>
            <a:cxnSpLocks noChangeShapeType="1"/>
            <a:endCxn id="25710" idx="7"/>
          </p:cNvCxnSpPr>
          <p:nvPr/>
        </p:nvCxnSpPr>
        <p:spPr bwMode="auto">
          <a:xfrm flipH="1">
            <a:off x="2565400" y="503872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2" name="타원 230"/>
          <p:cNvSpPr>
            <a:spLocks noChangeArrowheads="1"/>
          </p:cNvSpPr>
          <p:nvPr/>
        </p:nvSpPr>
        <p:spPr bwMode="auto">
          <a:xfrm>
            <a:off x="2865438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3" name="직선 연결선 231"/>
          <p:cNvCxnSpPr>
            <a:cxnSpLocks noChangeShapeType="1"/>
            <a:stCxn id="25707" idx="5"/>
            <a:endCxn id="25712" idx="1"/>
          </p:cNvCxnSpPr>
          <p:nvPr/>
        </p:nvCxnSpPr>
        <p:spPr bwMode="auto">
          <a:xfrm>
            <a:off x="2801938" y="50069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4" name="타원 232"/>
          <p:cNvSpPr>
            <a:spLocks noChangeArrowheads="1"/>
          </p:cNvSpPr>
          <p:nvPr/>
        </p:nvSpPr>
        <p:spPr bwMode="auto">
          <a:xfrm>
            <a:off x="2659063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5" name="직선 연결선 233"/>
          <p:cNvCxnSpPr>
            <a:cxnSpLocks noChangeShapeType="1"/>
            <a:endCxn id="25714" idx="7"/>
          </p:cNvCxnSpPr>
          <p:nvPr/>
        </p:nvCxnSpPr>
        <p:spPr bwMode="auto">
          <a:xfrm flipH="1">
            <a:off x="2881313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6" name="타원 234"/>
          <p:cNvSpPr>
            <a:spLocks noChangeArrowheads="1"/>
          </p:cNvSpPr>
          <p:nvPr/>
        </p:nvSpPr>
        <p:spPr bwMode="auto">
          <a:xfrm>
            <a:off x="3141663" y="5789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7" name="직선 연결선 235"/>
          <p:cNvCxnSpPr>
            <a:cxnSpLocks noChangeShapeType="1"/>
            <a:endCxn id="25716" idx="1"/>
          </p:cNvCxnSpPr>
          <p:nvPr/>
        </p:nvCxnSpPr>
        <p:spPr bwMode="auto">
          <a:xfrm>
            <a:off x="3079750" y="55006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8" name="타원 236"/>
          <p:cNvSpPr>
            <a:spLocks noChangeArrowheads="1"/>
          </p:cNvSpPr>
          <p:nvPr/>
        </p:nvSpPr>
        <p:spPr bwMode="auto">
          <a:xfrm>
            <a:off x="3943350" y="4867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9" name="직선 연결선 237"/>
          <p:cNvCxnSpPr>
            <a:cxnSpLocks noChangeShapeType="1"/>
            <a:stCxn id="25706" idx="5"/>
            <a:endCxn id="25718" idx="1"/>
          </p:cNvCxnSpPr>
          <p:nvPr/>
        </p:nvCxnSpPr>
        <p:spPr bwMode="auto">
          <a:xfrm>
            <a:off x="3592513" y="4522788"/>
            <a:ext cx="388937" cy="376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0" name="타원 238"/>
          <p:cNvSpPr>
            <a:spLocks noChangeArrowheads="1"/>
          </p:cNvSpPr>
          <p:nvPr/>
        </p:nvSpPr>
        <p:spPr bwMode="auto">
          <a:xfrm>
            <a:off x="3744913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1" name="직선 연결선 239"/>
          <p:cNvCxnSpPr>
            <a:cxnSpLocks noChangeShapeType="1"/>
            <a:stCxn id="25718" idx="4"/>
            <a:endCxn id="25720" idx="7"/>
          </p:cNvCxnSpPr>
          <p:nvPr/>
        </p:nvCxnSpPr>
        <p:spPr bwMode="auto">
          <a:xfrm flipH="1">
            <a:off x="3967163" y="5083175"/>
            <a:ext cx="106362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2" name="타원 240"/>
          <p:cNvSpPr>
            <a:spLocks noChangeArrowheads="1"/>
          </p:cNvSpPr>
          <p:nvPr/>
        </p:nvSpPr>
        <p:spPr bwMode="auto">
          <a:xfrm>
            <a:off x="3519488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3" name="직선 연결선 241"/>
          <p:cNvCxnSpPr>
            <a:cxnSpLocks noChangeShapeType="1"/>
            <a:endCxn id="25722" idx="7"/>
          </p:cNvCxnSpPr>
          <p:nvPr/>
        </p:nvCxnSpPr>
        <p:spPr bwMode="auto">
          <a:xfrm flipH="1">
            <a:off x="3741738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4" name="타원 242"/>
          <p:cNvSpPr>
            <a:spLocks noChangeArrowheads="1"/>
          </p:cNvSpPr>
          <p:nvPr/>
        </p:nvSpPr>
        <p:spPr bwMode="auto">
          <a:xfrm>
            <a:off x="4037013" y="57610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5" name="직선 연결선 243"/>
          <p:cNvCxnSpPr>
            <a:cxnSpLocks noChangeShapeType="1"/>
            <a:endCxn id="25724" idx="1"/>
          </p:cNvCxnSpPr>
          <p:nvPr/>
        </p:nvCxnSpPr>
        <p:spPr bwMode="auto">
          <a:xfrm>
            <a:off x="3973513" y="54721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6" name="타원 244"/>
          <p:cNvSpPr>
            <a:spLocks noChangeArrowheads="1"/>
          </p:cNvSpPr>
          <p:nvPr/>
        </p:nvSpPr>
        <p:spPr bwMode="auto">
          <a:xfrm>
            <a:off x="6157913" y="405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27" name="타원 245"/>
          <p:cNvSpPr>
            <a:spLocks noChangeArrowheads="1"/>
          </p:cNvSpPr>
          <p:nvPr/>
        </p:nvSpPr>
        <p:spPr bwMode="auto">
          <a:xfrm>
            <a:off x="5559425" y="4379913"/>
            <a:ext cx="255588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28" name="타원 246"/>
          <p:cNvSpPr>
            <a:spLocks noChangeArrowheads="1"/>
          </p:cNvSpPr>
          <p:nvPr/>
        </p:nvSpPr>
        <p:spPr bwMode="auto">
          <a:xfrm>
            <a:off x="4764088" y="4856163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9" name="직선 연결선 247"/>
          <p:cNvCxnSpPr>
            <a:cxnSpLocks noChangeShapeType="1"/>
            <a:stCxn id="25726" idx="3"/>
            <a:endCxn id="25727" idx="7"/>
          </p:cNvCxnSpPr>
          <p:nvPr/>
        </p:nvCxnSpPr>
        <p:spPr bwMode="auto">
          <a:xfrm flipH="1">
            <a:off x="5776913" y="4235450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30" name="직선 연결선 248"/>
          <p:cNvCxnSpPr>
            <a:cxnSpLocks noChangeShapeType="1"/>
            <a:stCxn id="25727" idx="3"/>
            <a:endCxn id="25728" idx="6"/>
          </p:cNvCxnSpPr>
          <p:nvPr/>
        </p:nvCxnSpPr>
        <p:spPr bwMode="auto">
          <a:xfrm flipH="1">
            <a:off x="5026025" y="4557713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1" name="타원 249"/>
          <p:cNvSpPr>
            <a:spLocks noChangeArrowheads="1"/>
          </p:cNvSpPr>
          <p:nvPr/>
        </p:nvSpPr>
        <p:spPr bwMode="auto">
          <a:xfrm>
            <a:off x="4527550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2" name="직선 연결선 250"/>
          <p:cNvCxnSpPr>
            <a:cxnSpLocks noChangeShapeType="1"/>
            <a:endCxn id="25731" idx="7"/>
          </p:cNvCxnSpPr>
          <p:nvPr/>
        </p:nvCxnSpPr>
        <p:spPr bwMode="auto">
          <a:xfrm flipH="1">
            <a:off x="4749800" y="5072063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3" name="타원 251"/>
          <p:cNvSpPr>
            <a:spLocks noChangeArrowheads="1"/>
          </p:cNvSpPr>
          <p:nvPr/>
        </p:nvSpPr>
        <p:spPr bwMode="auto">
          <a:xfrm>
            <a:off x="5049838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4" name="직선 연결선 252"/>
          <p:cNvCxnSpPr>
            <a:cxnSpLocks noChangeShapeType="1"/>
            <a:stCxn id="25728" idx="5"/>
            <a:endCxn id="25733" idx="1"/>
          </p:cNvCxnSpPr>
          <p:nvPr/>
        </p:nvCxnSpPr>
        <p:spPr bwMode="auto">
          <a:xfrm>
            <a:off x="4987925" y="5041900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5" name="타원 253"/>
          <p:cNvSpPr>
            <a:spLocks noChangeArrowheads="1"/>
          </p:cNvSpPr>
          <p:nvPr/>
        </p:nvSpPr>
        <p:spPr bwMode="auto">
          <a:xfrm>
            <a:off x="4845050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6" name="직선 연결선 254"/>
          <p:cNvCxnSpPr>
            <a:cxnSpLocks noChangeShapeType="1"/>
            <a:endCxn id="25735" idx="7"/>
          </p:cNvCxnSpPr>
          <p:nvPr/>
        </p:nvCxnSpPr>
        <p:spPr bwMode="auto">
          <a:xfrm flipH="1">
            <a:off x="5067300" y="5543550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7" name="타원 255"/>
          <p:cNvSpPr>
            <a:spLocks noChangeArrowheads="1"/>
          </p:cNvSpPr>
          <p:nvPr/>
        </p:nvSpPr>
        <p:spPr bwMode="auto">
          <a:xfrm>
            <a:off x="5327650" y="58245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8" name="직선 연결선 256"/>
          <p:cNvCxnSpPr>
            <a:cxnSpLocks noChangeShapeType="1"/>
            <a:endCxn id="25737" idx="1"/>
          </p:cNvCxnSpPr>
          <p:nvPr/>
        </p:nvCxnSpPr>
        <p:spPr bwMode="auto">
          <a:xfrm>
            <a:off x="5264150" y="553402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9" name="타원 257"/>
          <p:cNvSpPr>
            <a:spLocks noChangeArrowheads="1"/>
          </p:cNvSpPr>
          <p:nvPr/>
        </p:nvSpPr>
        <p:spPr bwMode="auto">
          <a:xfrm>
            <a:off x="6129338" y="4900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0" name="직선 연결선 258"/>
          <p:cNvCxnSpPr>
            <a:cxnSpLocks noChangeShapeType="1"/>
            <a:stCxn id="25727" idx="5"/>
            <a:endCxn id="25739" idx="1"/>
          </p:cNvCxnSpPr>
          <p:nvPr/>
        </p:nvCxnSpPr>
        <p:spPr bwMode="auto">
          <a:xfrm>
            <a:off x="5776913" y="4557713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1" name="타원 259"/>
          <p:cNvSpPr>
            <a:spLocks noChangeArrowheads="1"/>
          </p:cNvSpPr>
          <p:nvPr/>
        </p:nvSpPr>
        <p:spPr bwMode="auto">
          <a:xfrm>
            <a:off x="5929313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2" name="직선 연결선 260"/>
          <p:cNvCxnSpPr>
            <a:cxnSpLocks noChangeShapeType="1"/>
            <a:stCxn id="25739" idx="4"/>
            <a:endCxn id="25741" idx="7"/>
          </p:cNvCxnSpPr>
          <p:nvPr/>
        </p:nvCxnSpPr>
        <p:spPr bwMode="auto">
          <a:xfrm flipH="1">
            <a:off x="6151563" y="5116513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3" name="타원 261"/>
          <p:cNvSpPr>
            <a:spLocks noChangeArrowheads="1"/>
          </p:cNvSpPr>
          <p:nvPr/>
        </p:nvSpPr>
        <p:spPr bwMode="auto">
          <a:xfrm>
            <a:off x="5705475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4" name="직선 연결선 262"/>
          <p:cNvCxnSpPr>
            <a:cxnSpLocks noChangeShapeType="1"/>
            <a:endCxn id="25743" idx="7"/>
          </p:cNvCxnSpPr>
          <p:nvPr/>
        </p:nvCxnSpPr>
        <p:spPr bwMode="auto">
          <a:xfrm flipH="1">
            <a:off x="5927725" y="5543550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5" name="타원 263"/>
          <p:cNvSpPr>
            <a:spLocks noChangeArrowheads="1"/>
          </p:cNvSpPr>
          <p:nvPr/>
        </p:nvSpPr>
        <p:spPr bwMode="auto">
          <a:xfrm>
            <a:off x="6221413" y="5794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6" name="직선 연결선 264"/>
          <p:cNvCxnSpPr>
            <a:cxnSpLocks noChangeShapeType="1"/>
            <a:endCxn id="25745" idx="1"/>
          </p:cNvCxnSpPr>
          <p:nvPr/>
        </p:nvCxnSpPr>
        <p:spPr bwMode="auto">
          <a:xfrm>
            <a:off x="6157913" y="55054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7" name="타원 265"/>
          <p:cNvSpPr>
            <a:spLocks noChangeArrowheads="1"/>
          </p:cNvSpPr>
          <p:nvPr/>
        </p:nvSpPr>
        <p:spPr bwMode="auto">
          <a:xfrm>
            <a:off x="6403975" y="53736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8" name="직선 연결선 266"/>
          <p:cNvCxnSpPr>
            <a:cxnSpLocks noChangeShapeType="1"/>
            <a:endCxn id="25747" idx="1"/>
          </p:cNvCxnSpPr>
          <p:nvPr/>
        </p:nvCxnSpPr>
        <p:spPr bwMode="auto">
          <a:xfrm>
            <a:off x="6340475" y="50847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9" name="타원 268"/>
          <p:cNvSpPr>
            <a:spLocks noChangeArrowheads="1"/>
          </p:cNvSpPr>
          <p:nvPr/>
        </p:nvSpPr>
        <p:spPr bwMode="auto">
          <a:xfrm>
            <a:off x="6486525" y="180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50" name="타원 269"/>
          <p:cNvSpPr>
            <a:spLocks noChangeArrowheads="1"/>
          </p:cNvSpPr>
          <p:nvPr/>
        </p:nvSpPr>
        <p:spPr bwMode="auto">
          <a:xfrm>
            <a:off x="5888038" y="2133600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51" name="타원 270"/>
          <p:cNvSpPr>
            <a:spLocks noChangeArrowheads="1"/>
          </p:cNvSpPr>
          <p:nvPr/>
        </p:nvSpPr>
        <p:spPr bwMode="auto">
          <a:xfrm>
            <a:off x="5092700" y="2611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2" name="직선 연결선 271"/>
          <p:cNvCxnSpPr>
            <a:cxnSpLocks noChangeShapeType="1"/>
            <a:stCxn id="25749" idx="3"/>
            <a:endCxn id="25750" idx="7"/>
          </p:cNvCxnSpPr>
          <p:nvPr/>
        </p:nvCxnSpPr>
        <p:spPr bwMode="auto">
          <a:xfrm flipH="1">
            <a:off x="6105525" y="1989138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53" name="직선 연결선 272"/>
          <p:cNvCxnSpPr>
            <a:cxnSpLocks noChangeShapeType="1"/>
            <a:stCxn id="25750" idx="3"/>
            <a:endCxn id="25751" idx="6"/>
          </p:cNvCxnSpPr>
          <p:nvPr/>
        </p:nvCxnSpPr>
        <p:spPr bwMode="auto">
          <a:xfrm flipH="1">
            <a:off x="5353050" y="2311400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54" name="타원 273"/>
          <p:cNvSpPr>
            <a:spLocks noChangeArrowheads="1"/>
          </p:cNvSpPr>
          <p:nvPr/>
        </p:nvSpPr>
        <p:spPr bwMode="auto">
          <a:xfrm>
            <a:off x="4856163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5" name="직선 연결선 274"/>
          <p:cNvCxnSpPr>
            <a:cxnSpLocks noChangeShapeType="1"/>
            <a:endCxn id="25754" idx="7"/>
          </p:cNvCxnSpPr>
          <p:nvPr/>
        </p:nvCxnSpPr>
        <p:spPr bwMode="auto">
          <a:xfrm flipH="1">
            <a:off x="5078413" y="28273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56" name="타원 275"/>
          <p:cNvSpPr>
            <a:spLocks noChangeArrowheads="1"/>
          </p:cNvSpPr>
          <p:nvPr/>
        </p:nvSpPr>
        <p:spPr bwMode="auto">
          <a:xfrm>
            <a:off x="5378450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7" name="직선 연결선 276"/>
          <p:cNvCxnSpPr>
            <a:cxnSpLocks noChangeShapeType="1"/>
            <a:stCxn id="25751" idx="5"/>
            <a:endCxn id="25756" idx="1"/>
          </p:cNvCxnSpPr>
          <p:nvPr/>
        </p:nvCxnSpPr>
        <p:spPr bwMode="auto">
          <a:xfrm>
            <a:off x="5314950" y="27955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58" name="타원 277"/>
          <p:cNvSpPr>
            <a:spLocks noChangeArrowheads="1"/>
          </p:cNvSpPr>
          <p:nvPr/>
        </p:nvSpPr>
        <p:spPr bwMode="auto">
          <a:xfrm>
            <a:off x="5173663" y="35560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9" name="직선 연결선 278"/>
          <p:cNvCxnSpPr>
            <a:cxnSpLocks noChangeShapeType="1"/>
            <a:endCxn id="25758" idx="7"/>
          </p:cNvCxnSpPr>
          <p:nvPr/>
        </p:nvCxnSpPr>
        <p:spPr bwMode="auto">
          <a:xfrm flipH="1">
            <a:off x="5395913" y="3297238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0" name="타원 279"/>
          <p:cNvSpPr>
            <a:spLocks noChangeArrowheads="1"/>
          </p:cNvSpPr>
          <p:nvPr/>
        </p:nvSpPr>
        <p:spPr bwMode="auto">
          <a:xfrm>
            <a:off x="5656263" y="357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61" name="직선 연결선 280"/>
          <p:cNvCxnSpPr>
            <a:cxnSpLocks noChangeShapeType="1"/>
            <a:endCxn id="25760" idx="1"/>
          </p:cNvCxnSpPr>
          <p:nvPr/>
        </p:nvCxnSpPr>
        <p:spPr bwMode="auto">
          <a:xfrm>
            <a:off x="5592763" y="328930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2" name="타원 281"/>
          <p:cNvSpPr>
            <a:spLocks noChangeArrowheads="1"/>
          </p:cNvSpPr>
          <p:nvPr/>
        </p:nvSpPr>
        <p:spPr bwMode="auto">
          <a:xfrm>
            <a:off x="6457950" y="265430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63" name="직선 연결선 282"/>
          <p:cNvCxnSpPr>
            <a:cxnSpLocks noChangeShapeType="1"/>
            <a:stCxn id="25750" idx="5"/>
            <a:endCxn id="25762" idx="1"/>
          </p:cNvCxnSpPr>
          <p:nvPr/>
        </p:nvCxnSpPr>
        <p:spPr bwMode="auto">
          <a:xfrm>
            <a:off x="6105525" y="2311400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4" name="타원 285"/>
          <p:cNvSpPr>
            <a:spLocks noChangeArrowheads="1"/>
          </p:cNvSpPr>
          <p:nvPr/>
        </p:nvSpPr>
        <p:spPr bwMode="auto">
          <a:xfrm>
            <a:off x="8515350" y="40417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65" name="타원 286"/>
          <p:cNvSpPr>
            <a:spLocks noChangeArrowheads="1"/>
          </p:cNvSpPr>
          <p:nvPr/>
        </p:nvSpPr>
        <p:spPr bwMode="auto">
          <a:xfrm>
            <a:off x="7916863" y="4370388"/>
            <a:ext cx="255587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66" name="타원 287"/>
          <p:cNvSpPr>
            <a:spLocks noChangeArrowheads="1"/>
          </p:cNvSpPr>
          <p:nvPr/>
        </p:nvSpPr>
        <p:spPr bwMode="auto">
          <a:xfrm>
            <a:off x="7121525" y="484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67" name="직선 연결선 288"/>
          <p:cNvCxnSpPr>
            <a:cxnSpLocks noChangeShapeType="1"/>
            <a:stCxn id="25764" idx="3"/>
            <a:endCxn id="25765" idx="7"/>
          </p:cNvCxnSpPr>
          <p:nvPr/>
        </p:nvCxnSpPr>
        <p:spPr bwMode="auto">
          <a:xfrm flipH="1">
            <a:off x="8134350" y="422592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68" name="직선 연결선 289"/>
          <p:cNvCxnSpPr>
            <a:cxnSpLocks noChangeShapeType="1"/>
            <a:stCxn id="25765" idx="3"/>
            <a:endCxn id="25766" idx="6"/>
          </p:cNvCxnSpPr>
          <p:nvPr/>
        </p:nvCxnSpPr>
        <p:spPr bwMode="auto">
          <a:xfrm flipH="1">
            <a:off x="7381875" y="4548188"/>
            <a:ext cx="573088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9" name="타원 290"/>
          <p:cNvSpPr>
            <a:spLocks noChangeArrowheads="1"/>
          </p:cNvSpPr>
          <p:nvPr/>
        </p:nvSpPr>
        <p:spPr bwMode="auto">
          <a:xfrm>
            <a:off x="6884988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0" name="직선 연결선 291"/>
          <p:cNvCxnSpPr>
            <a:cxnSpLocks noChangeShapeType="1"/>
            <a:endCxn id="25769" idx="7"/>
          </p:cNvCxnSpPr>
          <p:nvPr/>
        </p:nvCxnSpPr>
        <p:spPr bwMode="auto">
          <a:xfrm flipH="1">
            <a:off x="7107238" y="506412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1" name="타원 292"/>
          <p:cNvSpPr>
            <a:spLocks noChangeArrowheads="1"/>
          </p:cNvSpPr>
          <p:nvPr/>
        </p:nvSpPr>
        <p:spPr bwMode="auto">
          <a:xfrm>
            <a:off x="7407275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2" name="직선 연결선 293"/>
          <p:cNvCxnSpPr>
            <a:cxnSpLocks noChangeShapeType="1"/>
            <a:stCxn id="25766" idx="5"/>
            <a:endCxn id="25771" idx="1"/>
          </p:cNvCxnSpPr>
          <p:nvPr/>
        </p:nvCxnSpPr>
        <p:spPr bwMode="auto">
          <a:xfrm>
            <a:off x="7343775" y="50323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3" name="타원 294"/>
          <p:cNvSpPr>
            <a:spLocks noChangeArrowheads="1"/>
          </p:cNvSpPr>
          <p:nvPr/>
        </p:nvSpPr>
        <p:spPr bwMode="auto">
          <a:xfrm>
            <a:off x="7200900" y="5792788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4" name="직선 연결선 295"/>
          <p:cNvCxnSpPr>
            <a:cxnSpLocks noChangeShapeType="1"/>
            <a:endCxn id="25773" idx="7"/>
          </p:cNvCxnSpPr>
          <p:nvPr/>
        </p:nvCxnSpPr>
        <p:spPr bwMode="auto">
          <a:xfrm flipH="1">
            <a:off x="7424738" y="5535613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5" name="타원 296"/>
          <p:cNvSpPr>
            <a:spLocks noChangeArrowheads="1"/>
          </p:cNvSpPr>
          <p:nvPr/>
        </p:nvSpPr>
        <p:spPr bwMode="auto">
          <a:xfrm>
            <a:off x="7685088" y="58150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6" name="직선 연결선 297"/>
          <p:cNvCxnSpPr>
            <a:cxnSpLocks noChangeShapeType="1"/>
            <a:endCxn id="25775" idx="1"/>
          </p:cNvCxnSpPr>
          <p:nvPr/>
        </p:nvCxnSpPr>
        <p:spPr bwMode="auto">
          <a:xfrm>
            <a:off x="7621588" y="55260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7" name="타원 298"/>
          <p:cNvSpPr>
            <a:spLocks noChangeArrowheads="1"/>
          </p:cNvSpPr>
          <p:nvPr/>
        </p:nvSpPr>
        <p:spPr bwMode="auto">
          <a:xfrm>
            <a:off x="8486775" y="48926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8" name="직선 연결선 299"/>
          <p:cNvCxnSpPr>
            <a:cxnSpLocks noChangeShapeType="1"/>
            <a:stCxn id="25765" idx="5"/>
            <a:endCxn id="25777" idx="1"/>
          </p:cNvCxnSpPr>
          <p:nvPr/>
        </p:nvCxnSpPr>
        <p:spPr bwMode="auto">
          <a:xfrm>
            <a:off x="8134350" y="454818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타원 300"/>
          <p:cNvSpPr/>
          <p:nvPr/>
        </p:nvSpPr>
        <p:spPr bwMode="auto">
          <a:xfrm>
            <a:off x="8286750" y="5321300"/>
            <a:ext cx="260350" cy="2159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780" name="직선 연결선 301"/>
          <p:cNvCxnSpPr>
            <a:cxnSpLocks noChangeShapeType="1"/>
            <a:stCxn id="25777" idx="4"/>
            <a:endCxn id="301" idx="7"/>
          </p:cNvCxnSpPr>
          <p:nvPr/>
        </p:nvCxnSpPr>
        <p:spPr bwMode="auto">
          <a:xfrm flipH="1">
            <a:off x="8509000" y="5108575"/>
            <a:ext cx="107950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1" name="타원 302"/>
          <p:cNvSpPr>
            <a:spLocks noChangeArrowheads="1"/>
          </p:cNvSpPr>
          <p:nvPr/>
        </p:nvSpPr>
        <p:spPr bwMode="auto">
          <a:xfrm>
            <a:off x="8062913" y="5792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2" name="직선 연결선 303"/>
          <p:cNvCxnSpPr>
            <a:cxnSpLocks noChangeShapeType="1"/>
            <a:endCxn id="25781" idx="7"/>
          </p:cNvCxnSpPr>
          <p:nvPr/>
        </p:nvCxnSpPr>
        <p:spPr bwMode="auto">
          <a:xfrm flipH="1">
            <a:off x="8285163" y="55356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3" name="타원 304"/>
          <p:cNvSpPr>
            <a:spLocks noChangeArrowheads="1"/>
          </p:cNvSpPr>
          <p:nvPr/>
        </p:nvSpPr>
        <p:spPr bwMode="auto">
          <a:xfrm>
            <a:off x="8578850" y="5786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4" name="직선 연결선 305"/>
          <p:cNvCxnSpPr>
            <a:cxnSpLocks noChangeShapeType="1"/>
            <a:endCxn id="25783" idx="1"/>
          </p:cNvCxnSpPr>
          <p:nvPr/>
        </p:nvCxnSpPr>
        <p:spPr bwMode="auto">
          <a:xfrm>
            <a:off x="8515350" y="54975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5" name="타원 306"/>
          <p:cNvSpPr>
            <a:spLocks noChangeArrowheads="1"/>
          </p:cNvSpPr>
          <p:nvPr/>
        </p:nvSpPr>
        <p:spPr bwMode="auto">
          <a:xfrm>
            <a:off x="8761413" y="53641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6" name="직선 연결선 307"/>
          <p:cNvCxnSpPr>
            <a:cxnSpLocks noChangeShapeType="1"/>
            <a:endCxn id="25785" idx="1"/>
          </p:cNvCxnSpPr>
          <p:nvPr/>
        </p:nvCxnSpPr>
        <p:spPr bwMode="auto">
          <a:xfrm>
            <a:off x="8697913" y="507523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7" name="타원 308"/>
          <p:cNvSpPr>
            <a:spLocks noChangeArrowheads="1"/>
          </p:cNvSpPr>
          <p:nvPr/>
        </p:nvSpPr>
        <p:spPr bwMode="auto">
          <a:xfrm>
            <a:off x="8815388" y="434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8" name="직선 연결선 309"/>
          <p:cNvCxnSpPr>
            <a:cxnSpLocks noChangeShapeType="1"/>
            <a:stCxn id="25764" idx="5"/>
            <a:endCxn id="25787" idx="1"/>
          </p:cNvCxnSpPr>
          <p:nvPr/>
        </p:nvCxnSpPr>
        <p:spPr bwMode="auto">
          <a:xfrm>
            <a:off x="8737600" y="4225925"/>
            <a:ext cx="115888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9" name="타원 312"/>
          <p:cNvSpPr>
            <a:spLocks noChangeArrowheads="1"/>
          </p:cNvSpPr>
          <p:nvPr/>
        </p:nvSpPr>
        <p:spPr bwMode="auto">
          <a:xfrm>
            <a:off x="8509000" y="1858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90" name="타원 313"/>
          <p:cNvSpPr>
            <a:spLocks noChangeArrowheads="1"/>
          </p:cNvSpPr>
          <p:nvPr/>
        </p:nvSpPr>
        <p:spPr bwMode="auto">
          <a:xfrm>
            <a:off x="7910513" y="2187575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91" name="타원 314"/>
          <p:cNvSpPr>
            <a:spLocks noChangeArrowheads="1"/>
          </p:cNvSpPr>
          <p:nvPr/>
        </p:nvSpPr>
        <p:spPr bwMode="auto">
          <a:xfrm>
            <a:off x="7115175" y="266382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2" name="직선 연결선 315"/>
          <p:cNvCxnSpPr>
            <a:cxnSpLocks noChangeShapeType="1"/>
            <a:stCxn id="25789" idx="3"/>
            <a:endCxn id="25790" idx="7"/>
          </p:cNvCxnSpPr>
          <p:nvPr/>
        </p:nvCxnSpPr>
        <p:spPr bwMode="auto">
          <a:xfrm flipH="1">
            <a:off x="8128000" y="2043113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93" name="직선 연결선 316"/>
          <p:cNvCxnSpPr>
            <a:cxnSpLocks noChangeShapeType="1"/>
            <a:stCxn id="25790" idx="3"/>
            <a:endCxn id="25791" idx="6"/>
          </p:cNvCxnSpPr>
          <p:nvPr/>
        </p:nvCxnSpPr>
        <p:spPr bwMode="auto">
          <a:xfrm flipH="1">
            <a:off x="7375525" y="2365375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94" name="타원 317"/>
          <p:cNvSpPr>
            <a:spLocks noChangeArrowheads="1"/>
          </p:cNvSpPr>
          <p:nvPr/>
        </p:nvSpPr>
        <p:spPr bwMode="auto">
          <a:xfrm>
            <a:off x="6878638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5" name="직선 연결선 318"/>
          <p:cNvCxnSpPr>
            <a:cxnSpLocks noChangeShapeType="1"/>
            <a:endCxn id="25794" idx="7"/>
          </p:cNvCxnSpPr>
          <p:nvPr/>
        </p:nvCxnSpPr>
        <p:spPr bwMode="auto">
          <a:xfrm flipH="1">
            <a:off x="7100888" y="28813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96" name="타원 319"/>
          <p:cNvSpPr>
            <a:spLocks noChangeArrowheads="1"/>
          </p:cNvSpPr>
          <p:nvPr/>
        </p:nvSpPr>
        <p:spPr bwMode="auto">
          <a:xfrm>
            <a:off x="7400925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7" name="직선 연결선 320"/>
          <p:cNvCxnSpPr>
            <a:cxnSpLocks noChangeShapeType="1"/>
            <a:stCxn id="25791" idx="5"/>
            <a:endCxn id="25796" idx="1"/>
          </p:cNvCxnSpPr>
          <p:nvPr/>
        </p:nvCxnSpPr>
        <p:spPr bwMode="auto">
          <a:xfrm>
            <a:off x="7337425" y="28495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98" name="타원 321"/>
          <p:cNvSpPr>
            <a:spLocks noChangeArrowheads="1"/>
          </p:cNvSpPr>
          <p:nvPr/>
        </p:nvSpPr>
        <p:spPr bwMode="auto">
          <a:xfrm>
            <a:off x="7194550" y="3609975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9" name="직선 연결선 322"/>
          <p:cNvCxnSpPr>
            <a:cxnSpLocks noChangeShapeType="1"/>
            <a:endCxn id="25798" idx="7"/>
          </p:cNvCxnSpPr>
          <p:nvPr/>
        </p:nvCxnSpPr>
        <p:spPr bwMode="auto">
          <a:xfrm flipH="1">
            <a:off x="7418388" y="3351213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0" name="타원 323"/>
          <p:cNvSpPr>
            <a:spLocks noChangeArrowheads="1"/>
          </p:cNvSpPr>
          <p:nvPr/>
        </p:nvSpPr>
        <p:spPr bwMode="auto">
          <a:xfrm>
            <a:off x="7678738" y="36322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801" name="직선 연결선 324"/>
          <p:cNvCxnSpPr>
            <a:cxnSpLocks noChangeShapeType="1"/>
            <a:endCxn id="25800" idx="1"/>
          </p:cNvCxnSpPr>
          <p:nvPr/>
        </p:nvCxnSpPr>
        <p:spPr bwMode="auto">
          <a:xfrm>
            <a:off x="7615238" y="3341688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2" name="타원 325"/>
          <p:cNvSpPr>
            <a:spLocks noChangeArrowheads="1"/>
          </p:cNvSpPr>
          <p:nvPr/>
        </p:nvSpPr>
        <p:spPr bwMode="auto">
          <a:xfrm>
            <a:off x="8480425" y="2708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803" name="직선 연결선 326"/>
          <p:cNvCxnSpPr>
            <a:cxnSpLocks noChangeShapeType="1"/>
            <a:stCxn id="25790" idx="5"/>
            <a:endCxn id="25802" idx="1"/>
          </p:cNvCxnSpPr>
          <p:nvPr/>
        </p:nvCxnSpPr>
        <p:spPr bwMode="auto">
          <a:xfrm>
            <a:off x="8128000" y="2365375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4" name="타원 327"/>
          <p:cNvSpPr>
            <a:spLocks noChangeArrowheads="1"/>
          </p:cNvSpPr>
          <p:nvPr/>
        </p:nvSpPr>
        <p:spPr bwMode="auto">
          <a:xfrm>
            <a:off x="8280400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805" name="직선 연결선 328"/>
          <p:cNvCxnSpPr>
            <a:cxnSpLocks noChangeShapeType="1"/>
            <a:stCxn id="25802" idx="4"/>
            <a:endCxn id="25804" idx="7"/>
          </p:cNvCxnSpPr>
          <p:nvPr/>
        </p:nvCxnSpPr>
        <p:spPr bwMode="auto">
          <a:xfrm flipH="1">
            <a:off x="8502650" y="2924175"/>
            <a:ext cx="107950" cy="246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0" name="TextBox 21539"/>
          <p:cNvSpPr txBox="1"/>
          <p:nvPr/>
        </p:nvSpPr>
        <p:spPr>
          <a:xfrm>
            <a:off x="363538" y="423863"/>
            <a:ext cx="1209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780A0A4-0025-4BEC-B9A6-612521F7315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직사각형 4"/>
          <p:cNvSpPr>
            <a:spLocks noChangeArrowheads="1"/>
          </p:cNvSpPr>
          <p:nvPr/>
        </p:nvSpPr>
        <p:spPr bwMode="auto">
          <a:xfrm>
            <a:off x="1009650" y="2781300"/>
            <a:ext cx="6858000" cy="3835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knapsack(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profit,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 &lt;= W &amp;&amp; profit &gt; 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maxprofit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bestset = include;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knapsack(i+1,profit+p[i+1],weight+w[i+1]);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 profit, weight);      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25" y="995363"/>
            <a:ext cx="7786688" cy="159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개의 아이템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양의 정수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인덱스는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b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</a:b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배열은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]/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값의 내림차순으로 정렬</a:t>
            </a:r>
            <a:endParaRPr lang="en-US" altLang="ko-KR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출력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의 값은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번째 아이템이 최적의 해에 포함되어 있으면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Y,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아니면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438900" y="4567238"/>
            <a:ext cx="785813" cy="531812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53213" y="5638800"/>
            <a:ext cx="785812" cy="531813"/>
          </a:xfrm>
          <a:prstGeom prst="wedgeRoundRectCallout">
            <a:avLst>
              <a:gd name="adj1" fmla="val -94897"/>
              <a:gd name="adj2" fmla="val -56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불포함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086600" y="2952750"/>
            <a:ext cx="1528763" cy="654050"/>
          </a:xfrm>
          <a:prstGeom prst="wedgeRoundRectCallout">
            <a:avLst>
              <a:gd name="adj1" fmla="val -101253"/>
              <a:gd name="adj2" fmla="val 309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자신이 유효한지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지금까지의 최대값보다 큰지</a:t>
            </a: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280988" y="5064125"/>
            <a:ext cx="1528762" cy="836613"/>
          </a:xfrm>
          <a:prstGeom prst="wedgeRoundRectCallout">
            <a:avLst>
              <a:gd name="adj1" fmla="val 85251"/>
              <a:gd name="adj2" fmla="val -71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</a:t>
            </a:r>
          </a:p>
        </p:txBody>
      </p:sp>
      <p:sp>
        <p:nvSpPr>
          <p:cNvPr id="26633" name="직사각형 1"/>
          <p:cNvSpPr>
            <a:spLocks noChangeArrowheads="1"/>
          </p:cNvSpPr>
          <p:nvPr/>
        </p:nvSpPr>
        <p:spPr bwMode="auto">
          <a:xfrm>
            <a:off x="307975" y="160338"/>
            <a:ext cx="852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i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깊이우선검색</a:t>
            </a:r>
            <a:r>
              <a:rPr lang="en-US" altLang="ko-KR" sz="1600" i="0">
                <a:solidFill>
                  <a:srgbClr val="3E020C"/>
                </a:solidFill>
                <a:latin typeface="굴림" panose="020B0600000101010101" pitchFamily="50" charset="-127"/>
              </a:rPr>
              <a:t>(Depth-First Search with Branch-and-Bound)</a:t>
            </a:r>
            <a:r>
              <a:rPr lang="ko-KR" altLang="en-US" sz="1600" i="0">
                <a:solidFill>
                  <a:srgbClr val="3E020C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4716463" y="4076700"/>
            <a:ext cx="1577975" cy="317500"/>
          </a:xfrm>
          <a:prstGeom prst="wedgeRoundRectCallout">
            <a:avLst>
              <a:gd name="adj1" fmla="val -76987"/>
              <a:gd name="adj2" fmla="val 79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배열간의 복사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220663" y="3667125"/>
            <a:ext cx="1577975" cy="530225"/>
          </a:xfrm>
          <a:prstGeom prst="wedgeRoundRectCallout">
            <a:avLst>
              <a:gd name="adj1" fmla="val 66784"/>
              <a:gd name="adj2" fmla="val 27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마지막으로 포함되는 아이템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A35201-0584-428D-8270-E12E6627087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직사각형 4"/>
          <p:cNvSpPr>
            <a:spLocks noChangeArrowheads="1"/>
          </p:cNvSpPr>
          <p:nvPr/>
        </p:nvSpPr>
        <p:spPr bwMode="auto">
          <a:xfrm>
            <a:off x="1500188" y="334963"/>
            <a:ext cx="6286500" cy="5262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j=i+1;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bound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bound = bound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bound = bound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&gt;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286250" y="906463"/>
            <a:ext cx="1071563" cy="533400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75" y="5692775"/>
            <a:ext cx="5586413" cy="865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800" i="0" dirty="0">
                <a:latin typeface="Times New Roman" pitchFamily="18" charset="0"/>
              </a:rPr>
              <a:t>자신이 유효한지</a:t>
            </a:r>
            <a:r>
              <a:rPr lang="en-US" altLang="ko-KR" sz="1800" i="0" dirty="0">
                <a:latin typeface="Times New Roman" pitchFamily="18" charset="0"/>
              </a:rPr>
              <a:t>, </a:t>
            </a:r>
            <a:r>
              <a:rPr lang="ko-KR" altLang="en-US" sz="1800" i="0" dirty="0">
                <a:latin typeface="Times New Roman" pitchFamily="18" charset="0"/>
              </a:rPr>
              <a:t>그리고 확장이 가능한지 확인</a:t>
            </a:r>
            <a:endParaRPr lang="en-US" altLang="ko-KR" sz="1800" i="0" dirty="0">
              <a:latin typeface="Times New Roman" pitchFamily="18" charset="0"/>
            </a:endParaRPr>
          </a:p>
          <a:p>
            <a:pPr marL="285750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latin typeface="Times New Roman" pitchFamily="18" charset="0"/>
                <a:ea typeface="+mn-ea"/>
              </a:rPr>
              <a:t> 초기 호출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: numbest=0, </a:t>
            </a:r>
            <a:r>
              <a:rPr lang="en-US" altLang="ko-KR" sz="1800" i="0" dirty="0" err="1">
                <a:latin typeface="Times New Roman" pitchFamily="18" charset="0"/>
                <a:ea typeface="+mn-ea"/>
              </a:rPr>
              <a:t>maxprofit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=0, knapsack(0,0,0);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539750" y="4697413"/>
            <a:ext cx="1071563" cy="654050"/>
          </a:xfrm>
          <a:prstGeom prst="wedgeRoundRectCallout">
            <a:avLst>
              <a:gd name="adj1" fmla="val 142408"/>
              <a:gd name="adj2" fmla="val -713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아직 안 채운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item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있으면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554663" y="104775"/>
            <a:ext cx="1528762" cy="836613"/>
          </a:xfrm>
          <a:prstGeom prst="wedgeRoundRectCallout">
            <a:avLst>
              <a:gd name="adj1" fmla="val -132515"/>
              <a:gd name="adj2" fmla="val -570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true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DD9CE39-F35B-4FD9-B69A-CB2D5F895C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직사각형 4"/>
          <p:cNvSpPr>
            <a:spLocks noChangeArrowheads="1"/>
          </p:cNvSpPr>
          <p:nvPr/>
        </p:nvSpPr>
        <p:spPr bwMode="auto">
          <a:xfrm>
            <a:off x="2484438" y="1412875"/>
            <a:ext cx="400685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numbest=0;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maxprofit=0;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knapsack(0,0,0);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cout &lt;&lt;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for (j=1; j&lt;= numbest;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bestset[i];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61AF1AC-AAA1-4CCD-8DD8-32F3645912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19891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 알고리즘이 점검하는 마디의 수는 </a:t>
            </a:r>
            <a:r>
              <a:rPr lang="en-US" altLang="ko-KR" dirty="0" smtClean="0"/>
              <a:t>2</a:t>
            </a:r>
            <a:r>
              <a:rPr lang="en-US" altLang="ko-KR" i="1" baseline="30000" dirty="0" smtClean="0"/>
              <a:t>n</a:t>
            </a:r>
            <a:r>
              <a:rPr lang="en-US" altLang="ko-KR" baseline="30000" dirty="0" smtClean="0"/>
              <a:t>+1</a:t>
            </a:r>
            <a:r>
              <a:rPr lang="en-US" altLang="ko-KR" dirty="0" smtClean="0"/>
              <a:t> – 1 =</a:t>
            </a:r>
            <a:r>
              <a:rPr lang="ko-KR" altLang="en-US" dirty="0" smtClean="0">
                <a:sym typeface="Symbol" pitchFamily="18" charset="2"/>
              </a:rPr>
              <a:t></a:t>
            </a:r>
            <a:r>
              <a:rPr lang="en-US" altLang="ko-KR" dirty="0" smtClean="0">
                <a:sym typeface="Symbol" pitchFamily="18" charset="2"/>
              </a:rPr>
              <a:t>(2</a:t>
            </a:r>
            <a:r>
              <a:rPr lang="en-US" altLang="ko-KR" i="1" baseline="50000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)</a:t>
            </a:r>
            <a:r>
              <a:rPr lang="ko-KR" altLang="en-US" dirty="0" smtClean="0">
                <a:sym typeface="Symbol" pitchFamily="18" charset="2"/>
              </a:rPr>
              <a:t>이다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ko-KR" dirty="0">
                <a:sym typeface="Symbol" pitchFamily="18" charset="2"/>
              </a:rPr>
              <a:t>the optimal solution: 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1</a:t>
            </a:r>
            <a:r>
              <a:rPr lang="en-US" altLang="ko-KR" dirty="0">
                <a:sym typeface="Symbol" pitchFamily="18" charset="2"/>
              </a:rPr>
              <a:t>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2</a:t>
            </a:r>
            <a:r>
              <a:rPr lang="en-US" altLang="ko-KR" dirty="0">
                <a:sym typeface="Symbol" pitchFamily="18" charset="2"/>
              </a:rPr>
              <a:t>=…=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i="1" baseline="-25000" dirty="0">
                <a:sym typeface="Symbol" pitchFamily="18" charset="2"/>
              </a:rPr>
              <a:t>n</a:t>
            </a:r>
            <a:r>
              <a:rPr lang="en-US" altLang="ko-KR" baseline="-25000" dirty="0">
                <a:sym typeface="Symbol" pitchFamily="18" charset="2"/>
              </a:rPr>
              <a:t>-1</a:t>
            </a:r>
            <a:r>
              <a:rPr lang="en-US" altLang="ko-KR" dirty="0">
                <a:sym typeface="Symbol" pitchFamily="18" charset="2"/>
              </a:rPr>
              <a:t>=0, </a:t>
            </a:r>
            <a:r>
              <a:rPr lang="en-US" altLang="ko-KR" i="1" dirty="0" err="1">
                <a:sym typeface="Symbol" pitchFamily="18" charset="2"/>
              </a:rPr>
              <a:t>x</a:t>
            </a:r>
            <a:r>
              <a:rPr lang="en-US" altLang="ko-KR" i="1" baseline="-25000" dirty="0" err="1">
                <a:sym typeface="Symbol" pitchFamily="18" charset="2"/>
              </a:rPr>
              <a:t>n</a:t>
            </a:r>
            <a:r>
              <a:rPr lang="en-US" altLang="ko-KR" dirty="0">
                <a:sym typeface="Symbol" pitchFamily="18" charset="2"/>
              </a:rPr>
              <a:t>=1</a:t>
            </a:r>
            <a:r>
              <a:rPr lang="en-US" altLang="ko-KR" dirty="0" smtClean="0">
                <a:sym typeface="Symbol" pitchFamily="18" charset="2"/>
              </a:rPr>
              <a:t>. </a:t>
            </a:r>
            <a:r>
              <a:rPr lang="ko-KR" altLang="en-US" dirty="0" smtClean="0">
                <a:sym typeface="Symbol" pitchFamily="18" charset="2"/>
              </a:rPr>
              <a:t>즉 </a:t>
            </a:r>
            <a:r>
              <a:rPr lang="en-US" altLang="ko-KR" i="1" dirty="0">
                <a:sym typeface="Symbol" pitchFamily="18" charset="2"/>
              </a:rPr>
              <a:t>n</a:t>
            </a:r>
            <a:r>
              <a:rPr lang="ko-KR" altLang="en-US" dirty="0">
                <a:sym typeface="Symbol" pitchFamily="18" charset="2"/>
              </a:rPr>
              <a:t>번째 아이템을 선택하는 것이 해답</a:t>
            </a:r>
            <a:r>
              <a:rPr lang="en-US" altLang="ko-KR" dirty="0">
                <a:sym typeface="Symbol" pitchFamily="18" charset="2"/>
              </a:rPr>
              <a:t>. </a:t>
            </a:r>
            <a:endParaRPr lang="en-US" altLang="ko-KR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dirty="0" smtClean="0">
                <a:sym typeface="Symbol" pitchFamily="18" charset="2"/>
              </a:rPr>
              <a:t>모든 </a:t>
            </a:r>
            <a:r>
              <a:rPr lang="ko-KR" altLang="en-US" dirty="0">
                <a:sym typeface="Symbol" pitchFamily="18" charset="2"/>
              </a:rPr>
              <a:t>마디를 검사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 smtClean="0">
              <a:sym typeface="Symbol" pitchFamily="18" charset="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" y="1989138"/>
            <a:ext cx="65722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  <a:sym typeface="Symbol" pitchFamily="18" charset="2"/>
              </a:rPr>
              <a:t>W=n, p</a:t>
            </a:r>
            <a:r>
              <a:rPr lang="en-US" altLang="ko-KR" sz="2000" baseline="-25000" dirty="0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(1≤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≤</a:t>
            </a:r>
            <a:r>
              <a:rPr lang="en-US" altLang="ko-KR" sz="2000" dirty="0">
                <a:latin typeface="+mj-lt"/>
                <a:sym typeface="Symbol" pitchFamily="18" charset="2"/>
              </a:rPr>
              <a:t>n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-1) 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p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 </a:t>
            </a:r>
            <a:r>
              <a:rPr lang="ko-KR" altLang="en-US" sz="2000" i="0" dirty="0">
                <a:latin typeface="+mj-lt"/>
                <a:sym typeface="Symbol" pitchFamily="18" charset="2"/>
              </a:rPr>
              <a:t>이면</a:t>
            </a:r>
            <a:endParaRPr lang="ko-KR" altLang="en-US" sz="2000" i="0" dirty="0">
              <a:latin typeface="+mj-lt"/>
              <a:ea typeface="+mn-ea"/>
            </a:endParaRPr>
          </a:p>
        </p:txBody>
      </p:sp>
      <p:sp>
        <p:nvSpPr>
          <p:cNvPr id="29702" name="타원 5"/>
          <p:cNvSpPr>
            <a:spLocks noChangeArrowheads="1"/>
          </p:cNvSpPr>
          <p:nvPr/>
        </p:nvSpPr>
        <p:spPr bwMode="auto">
          <a:xfrm>
            <a:off x="4995863" y="3548063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3" name="타원 6"/>
          <p:cNvSpPr>
            <a:spLocks noChangeArrowheads="1"/>
          </p:cNvSpPr>
          <p:nvPr/>
        </p:nvSpPr>
        <p:spPr bwMode="auto">
          <a:xfrm>
            <a:off x="4341813" y="3971925"/>
            <a:ext cx="284162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04" name="직선 연결선 6"/>
          <p:cNvCxnSpPr>
            <a:cxnSpLocks noChangeShapeType="1"/>
            <a:stCxn id="29702" idx="3"/>
            <a:endCxn id="29703" idx="7"/>
          </p:cNvCxnSpPr>
          <p:nvPr/>
        </p:nvCxnSpPr>
        <p:spPr bwMode="auto">
          <a:xfrm flipH="1">
            <a:off x="4583113" y="3729038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직선 연결선 8"/>
          <p:cNvCxnSpPr>
            <a:cxnSpLocks noChangeShapeType="1"/>
            <a:stCxn id="29702" idx="5"/>
            <a:endCxn id="29716" idx="1"/>
          </p:cNvCxnSpPr>
          <p:nvPr/>
        </p:nvCxnSpPr>
        <p:spPr bwMode="auto">
          <a:xfrm>
            <a:off x="5237163" y="3729038"/>
            <a:ext cx="465137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700463" y="3605213"/>
            <a:ext cx="338137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8675" y="3548063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3375" y="3536950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09" name="타원 13"/>
          <p:cNvSpPr>
            <a:spLocks noChangeArrowheads="1"/>
          </p:cNvSpPr>
          <p:nvPr/>
        </p:nvSpPr>
        <p:spPr bwMode="auto">
          <a:xfrm>
            <a:off x="3903663" y="451643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10" name="타원 14"/>
          <p:cNvSpPr>
            <a:spLocks noChangeArrowheads="1"/>
          </p:cNvSpPr>
          <p:nvPr/>
        </p:nvSpPr>
        <p:spPr bwMode="auto">
          <a:xfrm>
            <a:off x="4754563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11" name="직선 연결선 15"/>
          <p:cNvCxnSpPr>
            <a:cxnSpLocks noChangeShapeType="1"/>
            <a:stCxn id="29703" idx="4"/>
            <a:endCxn id="29709" idx="7"/>
          </p:cNvCxnSpPr>
          <p:nvPr/>
        </p:nvCxnSpPr>
        <p:spPr bwMode="auto">
          <a:xfrm flipH="1">
            <a:off x="4143375" y="4183063"/>
            <a:ext cx="341313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직선 연결선 16"/>
          <p:cNvCxnSpPr>
            <a:cxnSpLocks noChangeShapeType="1"/>
            <a:stCxn id="29703" idx="4"/>
            <a:endCxn id="29710" idx="1"/>
          </p:cNvCxnSpPr>
          <p:nvPr/>
        </p:nvCxnSpPr>
        <p:spPr bwMode="auto">
          <a:xfrm>
            <a:off x="4484688" y="4183063"/>
            <a:ext cx="312737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100513" y="40894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463" y="4087813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50" y="4127500"/>
            <a:ext cx="338138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9716" name="타원 29"/>
          <p:cNvSpPr>
            <a:spLocks noChangeArrowheads="1"/>
          </p:cNvSpPr>
          <p:nvPr/>
        </p:nvSpPr>
        <p:spPr bwMode="auto">
          <a:xfrm>
            <a:off x="5661025" y="3992563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17" name="타원 30"/>
          <p:cNvSpPr>
            <a:spLocks noChangeArrowheads="1"/>
          </p:cNvSpPr>
          <p:nvPr/>
        </p:nvSpPr>
        <p:spPr bwMode="auto">
          <a:xfrm>
            <a:off x="5348288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18" name="타원 31"/>
          <p:cNvSpPr>
            <a:spLocks noChangeArrowheads="1"/>
          </p:cNvSpPr>
          <p:nvPr/>
        </p:nvSpPr>
        <p:spPr bwMode="auto">
          <a:xfrm>
            <a:off x="6132513" y="4498975"/>
            <a:ext cx="284162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19" name="직선 연결선 32"/>
          <p:cNvCxnSpPr>
            <a:cxnSpLocks noChangeShapeType="1"/>
            <a:stCxn id="29716" idx="4"/>
            <a:endCxn id="29717" idx="7"/>
          </p:cNvCxnSpPr>
          <p:nvPr/>
        </p:nvCxnSpPr>
        <p:spPr bwMode="auto">
          <a:xfrm flipH="1">
            <a:off x="5589588" y="42037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직선 연결선 33"/>
          <p:cNvCxnSpPr>
            <a:cxnSpLocks noChangeShapeType="1"/>
            <a:stCxn id="29716" idx="4"/>
            <a:endCxn id="29718" idx="1"/>
          </p:cNvCxnSpPr>
          <p:nvPr/>
        </p:nvCxnSpPr>
        <p:spPr bwMode="auto">
          <a:xfrm>
            <a:off x="5802313" y="4203700"/>
            <a:ext cx="373062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446713" y="4098925"/>
            <a:ext cx="100012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463" y="407828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23" name="타원 49"/>
          <p:cNvSpPr>
            <a:spLocks noChangeArrowheads="1"/>
          </p:cNvSpPr>
          <p:nvPr/>
        </p:nvSpPr>
        <p:spPr bwMode="auto">
          <a:xfrm>
            <a:off x="3806825" y="4926013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4" name="타원 52"/>
          <p:cNvSpPr>
            <a:spLocks noChangeArrowheads="1"/>
          </p:cNvSpPr>
          <p:nvPr/>
        </p:nvSpPr>
        <p:spPr bwMode="auto">
          <a:xfrm>
            <a:off x="3736975" y="50831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5" name="타원 53"/>
          <p:cNvSpPr>
            <a:spLocks noChangeArrowheads="1"/>
          </p:cNvSpPr>
          <p:nvPr/>
        </p:nvSpPr>
        <p:spPr bwMode="auto">
          <a:xfrm>
            <a:off x="3665538" y="52974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6" name="타원 54"/>
          <p:cNvSpPr>
            <a:spLocks noChangeArrowheads="1"/>
          </p:cNvSpPr>
          <p:nvPr/>
        </p:nvSpPr>
        <p:spPr bwMode="auto">
          <a:xfrm>
            <a:off x="3665538" y="551338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7" name="타원 55"/>
          <p:cNvSpPr>
            <a:spLocks noChangeArrowheads="1"/>
          </p:cNvSpPr>
          <p:nvPr/>
        </p:nvSpPr>
        <p:spPr bwMode="auto">
          <a:xfrm>
            <a:off x="3224213" y="6056313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8" name="타원 56"/>
          <p:cNvSpPr>
            <a:spLocks noChangeArrowheads="1"/>
          </p:cNvSpPr>
          <p:nvPr/>
        </p:nvSpPr>
        <p:spPr bwMode="auto">
          <a:xfrm>
            <a:off x="4076700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29" name="직선 연결선 57"/>
          <p:cNvCxnSpPr>
            <a:cxnSpLocks noChangeShapeType="1"/>
            <a:stCxn id="29726" idx="4"/>
            <a:endCxn id="29727" idx="7"/>
          </p:cNvCxnSpPr>
          <p:nvPr/>
        </p:nvCxnSpPr>
        <p:spPr bwMode="auto">
          <a:xfrm flipH="1">
            <a:off x="3465513" y="5726113"/>
            <a:ext cx="341312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직선 연결선 58"/>
          <p:cNvCxnSpPr>
            <a:cxnSpLocks noChangeShapeType="1"/>
            <a:stCxn id="29726" idx="4"/>
            <a:endCxn id="29728" idx="1"/>
          </p:cNvCxnSpPr>
          <p:nvPr/>
        </p:nvCxnSpPr>
        <p:spPr bwMode="auto">
          <a:xfrm>
            <a:off x="3806825" y="5726113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430588" y="562133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0025" y="5591175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33" name="타원 61"/>
          <p:cNvSpPr>
            <a:spLocks noChangeArrowheads="1"/>
          </p:cNvSpPr>
          <p:nvPr/>
        </p:nvSpPr>
        <p:spPr bwMode="auto">
          <a:xfrm>
            <a:off x="4981575" y="5532438"/>
            <a:ext cx="284163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34" name="타원 62"/>
          <p:cNvSpPr>
            <a:spLocks noChangeArrowheads="1"/>
          </p:cNvSpPr>
          <p:nvPr/>
        </p:nvSpPr>
        <p:spPr bwMode="auto">
          <a:xfrm>
            <a:off x="4708525" y="6040438"/>
            <a:ext cx="284163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35" name="타원 63"/>
          <p:cNvSpPr>
            <a:spLocks noChangeArrowheads="1"/>
          </p:cNvSpPr>
          <p:nvPr/>
        </p:nvSpPr>
        <p:spPr bwMode="auto">
          <a:xfrm>
            <a:off x="5313363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36" name="직선 연결선 64"/>
          <p:cNvCxnSpPr>
            <a:cxnSpLocks noChangeShapeType="1"/>
            <a:stCxn id="29733" idx="4"/>
            <a:endCxn id="29734" idx="7"/>
          </p:cNvCxnSpPr>
          <p:nvPr/>
        </p:nvCxnSpPr>
        <p:spPr bwMode="auto">
          <a:xfrm flipH="1">
            <a:off x="4951413" y="5745163"/>
            <a:ext cx="173037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직선 연결선 65"/>
          <p:cNvCxnSpPr>
            <a:cxnSpLocks noChangeShapeType="1"/>
            <a:stCxn id="29733" idx="4"/>
            <a:endCxn id="29735" idx="1"/>
          </p:cNvCxnSpPr>
          <p:nvPr/>
        </p:nvCxnSpPr>
        <p:spPr bwMode="auto">
          <a:xfrm>
            <a:off x="5124450" y="5745163"/>
            <a:ext cx="23177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2758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1450" y="5618163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000" y="5610225"/>
            <a:ext cx="439738" cy="331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9741" name="타원 70"/>
          <p:cNvSpPr>
            <a:spLocks noChangeArrowheads="1"/>
          </p:cNvSpPr>
          <p:nvPr/>
        </p:nvSpPr>
        <p:spPr bwMode="auto">
          <a:xfrm>
            <a:off x="6059488" y="49180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2" name="타원 71"/>
          <p:cNvSpPr>
            <a:spLocks noChangeArrowheads="1"/>
          </p:cNvSpPr>
          <p:nvPr/>
        </p:nvSpPr>
        <p:spPr bwMode="auto">
          <a:xfrm>
            <a:off x="6129338" y="50942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3" name="타원 72"/>
          <p:cNvSpPr>
            <a:spLocks noChangeArrowheads="1"/>
          </p:cNvSpPr>
          <p:nvPr/>
        </p:nvSpPr>
        <p:spPr bwMode="auto">
          <a:xfrm>
            <a:off x="6238875" y="5297488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4" name="타원 76"/>
          <p:cNvSpPr>
            <a:spLocks noChangeArrowheads="1"/>
          </p:cNvSpPr>
          <p:nvPr/>
        </p:nvSpPr>
        <p:spPr bwMode="auto">
          <a:xfrm>
            <a:off x="6672263" y="55276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5" name="타원 77"/>
          <p:cNvSpPr>
            <a:spLocks noChangeArrowheads="1"/>
          </p:cNvSpPr>
          <p:nvPr/>
        </p:nvSpPr>
        <p:spPr bwMode="auto">
          <a:xfrm>
            <a:off x="6359525" y="60356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6" name="타원 78"/>
          <p:cNvSpPr>
            <a:spLocks noChangeArrowheads="1"/>
          </p:cNvSpPr>
          <p:nvPr/>
        </p:nvSpPr>
        <p:spPr bwMode="auto">
          <a:xfrm>
            <a:off x="7002463" y="60356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47" name="직선 연결선 79"/>
          <p:cNvCxnSpPr>
            <a:cxnSpLocks noChangeShapeType="1"/>
            <a:stCxn id="29744" idx="4"/>
            <a:endCxn id="29745" idx="7"/>
          </p:cNvCxnSpPr>
          <p:nvPr/>
        </p:nvCxnSpPr>
        <p:spPr bwMode="auto">
          <a:xfrm flipH="1">
            <a:off x="6599238" y="57404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직선 연결선 80"/>
          <p:cNvCxnSpPr>
            <a:cxnSpLocks noChangeShapeType="1"/>
            <a:stCxn id="29744" idx="4"/>
            <a:endCxn id="29746" idx="1"/>
          </p:cNvCxnSpPr>
          <p:nvPr/>
        </p:nvCxnSpPr>
        <p:spPr bwMode="auto">
          <a:xfrm>
            <a:off x="6811963" y="57404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437313" y="56054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488" y="55927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51" name="모서리가 둥근 사각형 설명선 74"/>
          <p:cNvSpPr>
            <a:spLocks noChangeArrowheads="1"/>
          </p:cNvSpPr>
          <p:nvPr/>
        </p:nvSpPr>
        <p:spPr bwMode="auto">
          <a:xfrm>
            <a:off x="6016625" y="6450013"/>
            <a:ext cx="1163638" cy="349250"/>
          </a:xfrm>
          <a:prstGeom prst="wedgeRoundRectCallout">
            <a:avLst>
              <a:gd name="adj1" fmla="val -13968"/>
              <a:gd name="adj2" fmla="val -106148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Optimal solution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93975" y="3705225"/>
            <a:ext cx="354013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9753" name="모서리가 둥근 사각형 설명선 74"/>
          <p:cNvSpPr>
            <a:spLocks noChangeArrowheads="1"/>
          </p:cNvSpPr>
          <p:nvPr/>
        </p:nvSpPr>
        <p:spPr bwMode="auto">
          <a:xfrm>
            <a:off x="1016000" y="4638675"/>
            <a:ext cx="1165225" cy="482600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Every nonleaf is promising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5898106-2A60-4DD0-98AA-EF31B6DB750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5688"/>
            <a:ext cx="8839200" cy="3525837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위 보기의 경우의 분석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점검한 마디는 </a:t>
            </a:r>
            <a:r>
              <a:rPr lang="en-US" altLang="ko-KR" smtClean="0">
                <a:sym typeface="Symbol" panose="05050102010706020507" pitchFamily="18" charset="2"/>
              </a:rPr>
              <a:t>13</a:t>
            </a:r>
            <a:r>
              <a:rPr lang="ko-KR" altLang="en-US" smtClean="0">
                <a:sym typeface="Symbol" panose="05050102010706020507" pitchFamily="18" charset="2"/>
              </a:rPr>
              <a:t>개이다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이 알고리즘이 동적계획법으로 설계한 알고리즘 보다 좋은가</a:t>
            </a:r>
            <a:r>
              <a:rPr lang="en-US" altLang="ko-KR" smtClean="0">
                <a:sym typeface="Symbol" panose="05050102010706020507" pitchFamily="18" charset="2"/>
              </a:rPr>
              <a:t>?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확실하게 대답하기 불가능 하다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Sahni(1978)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Monte Carlo </a:t>
            </a:r>
            <a:r>
              <a:rPr lang="ko-KR" altLang="en-US" smtClean="0">
                <a:sym typeface="Symbol" panose="05050102010706020507" pitchFamily="18" charset="2"/>
              </a:rPr>
              <a:t>기법을 사용하여 되추적 알고리즘이 동적계획법 알고리즘 보다 일반적으로 더 빠르다는 것을 입증하였다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Sahni(1974)</a:t>
            </a:r>
            <a:r>
              <a:rPr lang="ko-KR" altLang="en-US" smtClean="0">
                <a:sym typeface="Symbol" panose="05050102010706020507" pitchFamily="18" charset="2"/>
              </a:rPr>
              <a:t>가 분할정복과 동적계획법을 적절히 조화하여 개발한 알고리즘은 </a:t>
            </a:r>
            <a:r>
              <a:rPr lang="en-US" altLang="ko-KR" smtClean="0">
                <a:sym typeface="Symbol" panose="05050102010706020507" pitchFamily="18" charset="2"/>
              </a:rPr>
              <a:t>(2</a:t>
            </a:r>
            <a:r>
              <a:rPr lang="en-US" altLang="ko-KR" i="1" baseline="50000" smtClean="0">
                <a:sym typeface="Symbol" panose="05050102010706020507" pitchFamily="18" charset="2"/>
              </a:rPr>
              <a:t>n</a:t>
            </a:r>
            <a:r>
              <a:rPr lang="en-US" altLang="ko-KR" baseline="50000" smtClean="0">
                <a:sym typeface="Symbol" panose="05050102010706020507" pitchFamily="18" charset="2"/>
              </a:rPr>
              <a:t>/2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의 시간복잡도를 가지는데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이 알고리즘은 되추적 알고리즘 보다 일반적으로 빠르다고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pic>
        <p:nvPicPr>
          <p:cNvPr id="30725" name="그림 4" descr="05-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24400"/>
            <a:ext cx="23479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A70C43B-43E9-4A55-B428-A735197803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757237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너비우선검색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839200" cy="419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너비우선검색</a:t>
            </a:r>
            <a:r>
              <a:rPr lang="en-US" altLang="ko-KR" smtClean="0"/>
              <a:t>(breadth-first search)</a:t>
            </a:r>
            <a:r>
              <a:rPr lang="ko-KR" altLang="en-US" smtClean="0"/>
              <a:t>순서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(1) </a:t>
            </a:r>
            <a:r>
              <a:rPr lang="ko-KR" altLang="en-US" smtClean="0"/>
              <a:t>뿌리마디를 먼저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(2) </a:t>
            </a:r>
            <a:r>
              <a:rPr lang="ko-KR" altLang="en-US" smtClean="0"/>
              <a:t>다음에 수준 </a:t>
            </a:r>
            <a:r>
              <a:rPr lang="en-US" altLang="ko-KR" smtClean="0"/>
              <a:t>1</a:t>
            </a:r>
            <a:r>
              <a:rPr lang="ko-KR" altLang="en-US" smtClean="0"/>
              <a:t>에 있는 모든 마디를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      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(3) </a:t>
            </a:r>
            <a:r>
              <a:rPr lang="ko-KR" altLang="en-US" smtClean="0"/>
              <a:t>다음에 수준 </a:t>
            </a:r>
            <a:r>
              <a:rPr lang="en-US" altLang="ko-KR" smtClean="0"/>
              <a:t>2</a:t>
            </a:r>
            <a:r>
              <a:rPr lang="ko-KR" altLang="en-US" smtClean="0"/>
              <a:t>에 있는 모든 마디를 검색한다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</a:t>
            </a:r>
            <a:r>
              <a:rPr lang="en-US" altLang="ko-KR" smtClean="0"/>
              <a:t>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(4) ...</a:t>
            </a:r>
          </a:p>
        </p:txBody>
      </p:sp>
      <p:grpSp>
        <p:nvGrpSpPr>
          <p:cNvPr id="31749" name="그룹 28"/>
          <p:cNvGrpSpPr>
            <a:grpSpLocks/>
          </p:cNvGrpSpPr>
          <p:nvPr/>
        </p:nvGrpSpPr>
        <p:grpSpPr bwMode="auto">
          <a:xfrm>
            <a:off x="3714750" y="3571875"/>
            <a:ext cx="4000500" cy="2212975"/>
            <a:chOff x="1714480" y="3714752"/>
            <a:chExt cx="4000529" cy="2212848"/>
          </a:xfrm>
        </p:grpSpPr>
        <p:pic>
          <p:nvPicPr>
            <p:cNvPr id="31750" name="그림 24" descr="06-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3714752"/>
              <a:ext cx="3657600" cy="221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51" name="직선 연결선 203"/>
            <p:cNvCxnSpPr>
              <a:cxnSpLocks noChangeShapeType="1"/>
            </p:cNvCxnSpPr>
            <p:nvPr/>
          </p:nvCxnSpPr>
          <p:spPr bwMode="auto">
            <a:xfrm rot="10800000">
              <a:off x="2857488" y="3929066"/>
              <a:ext cx="164306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2" name="직선 연결선 213"/>
            <p:cNvCxnSpPr>
              <a:cxnSpLocks noChangeShapeType="1"/>
            </p:cNvCxnSpPr>
            <p:nvPr/>
          </p:nvCxnSpPr>
          <p:spPr bwMode="auto">
            <a:xfrm rot="10800000" flipV="1">
              <a:off x="2071670" y="4572007"/>
              <a:ext cx="3286148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3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928796" y="5214949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직선 연결선 215"/>
            <p:cNvCxnSpPr>
              <a:cxnSpLocks noChangeShapeType="1"/>
            </p:cNvCxnSpPr>
            <p:nvPr/>
          </p:nvCxnSpPr>
          <p:spPr bwMode="auto">
            <a:xfrm rot="5400000" flipH="1" flipV="1">
              <a:off x="1250930" y="4821244"/>
              <a:ext cx="928688" cy="15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857356" y="5857892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3C2946A-D507-4AD9-957D-3B4453FA9A8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572500" cy="46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u="sng" smtClean="0"/>
              <a:t>대기열</a:t>
            </a:r>
            <a:r>
              <a:rPr lang="en-US" altLang="ko-KR" b="1" u="sng" smtClean="0"/>
              <a:t>(queue)</a:t>
            </a:r>
            <a:r>
              <a:rPr lang="ko-KR" altLang="en-US" smtClean="0"/>
              <a:t>을 사용하여 구현</a:t>
            </a:r>
            <a:r>
              <a:rPr lang="en-US" altLang="ko-KR" smtClean="0"/>
              <a:t>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3460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일반적인 너비우선검색 알고리즘</a:t>
            </a:r>
          </a:p>
        </p:txBody>
      </p:sp>
      <p:sp>
        <p:nvSpPr>
          <p:cNvPr id="32773" name="직사각형 6"/>
          <p:cNvSpPr>
            <a:spLocks noChangeArrowheads="1"/>
          </p:cNvSpPr>
          <p:nvPr/>
        </p:nvSpPr>
        <p:spPr bwMode="auto">
          <a:xfrm>
            <a:off x="1743075" y="1700213"/>
            <a:ext cx="5657850" cy="4383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breadth_first_search(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 = root of 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visit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dequeue(Q,v);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visit u;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1B3F4C5-C568-44B6-AFCA-7675FF15522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3795" name="그림 4" descr="06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75"/>
            <a:ext cx="54292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111125" y="98425"/>
            <a:ext cx="82153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(</a:t>
            </a:r>
            <a:r>
              <a:rPr lang="ko-KR" altLang="en-US" i="0" dirty="0" smtClean="0">
                <a:latin typeface="+mj-ea"/>
                <a:ea typeface="+mj-ea"/>
              </a:rPr>
              <a:t>예</a:t>
            </a:r>
            <a:r>
              <a:rPr lang="en-US" altLang="ko-KR" i="0" dirty="0" smtClean="0">
                <a:latin typeface="+mj-ea"/>
                <a:ea typeface="+mj-ea"/>
              </a:rPr>
              <a:t> 6.1)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 - </a:t>
            </a:r>
            <a:r>
              <a:rPr lang="ko-KR" altLang="en-US" i="0" dirty="0" smtClean="0">
                <a:latin typeface="+mj-ea"/>
                <a:ea typeface="+mj-ea"/>
              </a:rPr>
              <a:t>앞의 예를 분기한정 가지치기 </a:t>
            </a:r>
            <a:r>
              <a:rPr lang="ko-KR" altLang="en-US" i="0" dirty="0" err="1" smtClean="0">
                <a:latin typeface="+mj-ea"/>
                <a:ea typeface="+mj-ea"/>
              </a:rPr>
              <a:t>너비우선검색한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가지친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상태공간트리</a:t>
            </a:r>
            <a:endParaRPr lang="en-US" altLang="ko-KR" i="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en-US" altLang="ko-KR" i="0" dirty="0" smtClean="0">
                <a:latin typeface="+mj-ea"/>
                <a:ea typeface="+mj-ea"/>
              </a:rPr>
              <a:t>- </a:t>
            </a:r>
            <a:r>
              <a:rPr lang="ko-KR" altLang="en-US" i="0" dirty="0" smtClean="0">
                <a:latin typeface="+mj-ea"/>
                <a:ea typeface="+mj-ea"/>
              </a:rPr>
              <a:t>검색하는 마디의 개수는 </a:t>
            </a:r>
            <a:r>
              <a:rPr lang="en-US" altLang="ko-KR" b="1" i="0" dirty="0" smtClean="0">
                <a:latin typeface="+mj-ea"/>
                <a:ea typeface="+mj-ea"/>
              </a:rPr>
              <a:t>17</a:t>
            </a:r>
            <a:r>
              <a:rPr lang="en-US" altLang="ko-KR" i="0" dirty="0" smtClean="0">
                <a:latin typeface="+mj-ea"/>
                <a:ea typeface="+mj-ea"/>
              </a:rPr>
              <a:t>. </a:t>
            </a:r>
            <a:r>
              <a:rPr lang="ko-KR" altLang="en-US" i="0" u="sng" dirty="0" err="1" smtClean="0">
                <a:latin typeface="+mj-ea"/>
                <a:ea typeface="+mj-ea"/>
              </a:rPr>
              <a:t>되추적</a:t>
            </a:r>
            <a:r>
              <a:rPr lang="ko-KR" altLang="en-US" i="0" u="sng" dirty="0" smtClean="0">
                <a:latin typeface="+mj-ea"/>
                <a:ea typeface="+mj-ea"/>
              </a:rPr>
              <a:t> 알고리즘</a:t>
            </a:r>
            <a:r>
              <a:rPr lang="en-US" altLang="ko-KR" i="0" u="sng" dirty="0" smtClean="0">
                <a:latin typeface="+mj-ea"/>
                <a:ea typeface="+mj-ea"/>
              </a:rPr>
              <a:t>(13</a:t>
            </a:r>
            <a:r>
              <a:rPr lang="ko-KR" altLang="en-US" i="0" u="sng" dirty="0" smtClean="0">
                <a:latin typeface="+mj-ea"/>
                <a:ea typeface="+mj-ea"/>
              </a:rPr>
              <a:t>개</a:t>
            </a:r>
            <a:r>
              <a:rPr lang="en-US" altLang="ko-KR" i="0" u="sng" dirty="0" smtClean="0">
                <a:latin typeface="+mj-ea"/>
                <a:ea typeface="+mj-ea"/>
              </a:rPr>
              <a:t>)</a:t>
            </a:r>
            <a:r>
              <a:rPr lang="ko-KR" altLang="en-US" i="0" u="sng" dirty="0" smtClean="0">
                <a:latin typeface="+mj-ea"/>
                <a:ea typeface="+mj-ea"/>
              </a:rPr>
              <a:t>보다 좋지 않다</a:t>
            </a:r>
            <a:r>
              <a:rPr lang="en-US" altLang="ko-KR" i="0" dirty="0" smtClean="0">
                <a:latin typeface="+mj-ea"/>
                <a:ea typeface="+mj-ea"/>
              </a:rPr>
              <a:t>!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51575" y="1857375"/>
          <a:ext cx="1928812" cy="160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03"/>
                <a:gridCol w="482203"/>
                <a:gridCol w="482203"/>
                <a:gridCol w="482203"/>
              </a:tblGrid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>
            <a:off x="4714875" y="1643063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214938" y="4857750"/>
            <a:ext cx="3429000" cy="1246188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(3,5)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90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이지만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(2,3)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삽입할 때는 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(70&lt;82)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하였으므로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마디를 확인한다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은 자식마디를 실제 방문할 때 변할 수 있음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6438" y="20383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240463" y="3714750"/>
            <a:ext cx="2292350" cy="1020763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70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비유망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(60&lt;70).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의 자식을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안 넣음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E099BC3-9972-4B01-A0C2-7E99AF1832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457200" y="5000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 i="0">
                <a:solidFill>
                  <a:schemeClr val="tx2"/>
                </a:solidFill>
              </a:rPr>
              <a:t>분기한정 </a:t>
            </a:r>
            <a:r>
              <a:rPr lang="ko-KR" altLang="en-US" sz="3800" i="0" u="sng">
                <a:solidFill>
                  <a:schemeClr val="tx2"/>
                </a:solidFill>
              </a:rPr>
              <a:t>너비우선</a:t>
            </a:r>
            <a:r>
              <a:rPr lang="ko-KR" altLang="en-US" sz="3800" i="0">
                <a:solidFill>
                  <a:schemeClr val="tx2"/>
                </a:solidFill>
              </a:rPr>
              <a:t>검색 알고리즘</a:t>
            </a:r>
          </a:p>
        </p:txBody>
      </p:sp>
      <p:sp>
        <p:nvSpPr>
          <p:cNvPr id="34820" name="직사각형 6"/>
          <p:cNvSpPr>
            <a:spLocks noChangeArrowheads="1"/>
          </p:cNvSpPr>
          <p:nvPr/>
        </p:nvSpPr>
        <p:spPr bwMode="auto">
          <a:xfrm>
            <a:off x="500063" y="1428750"/>
            <a:ext cx="8215312" cy="465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			// 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는 빈 대기열로 초기화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			//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뿌리마디를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enqueue(Q,v);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dequeue(Q,v);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각 자식마디를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enqueue(Q,u);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38E57E-1289-4936-A0E6-EDB1C5D996F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819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701925" y="2444750"/>
            <a:ext cx="927100" cy="11191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3059113" y="2139950"/>
            <a:ext cx="1087437" cy="14239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157913" y="2463800"/>
            <a:ext cx="927100" cy="1117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515100" y="2159000"/>
            <a:ext cx="1087438" cy="142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880225" y="2465388"/>
            <a:ext cx="927100" cy="11191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1" name="자유형 9"/>
          <p:cNvSpPr>
            <a:spLocks/>
          </p:cNvSpPr>
          <p:nvPr/>
        </p:nvSpPr>
        <p:spPr bwMode="auto">
          <a:xfrm>
            <a:off x="1971675" y="1862138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8202" name="자유형 10"/>
          <p:cNvSpPr>
            <a:spLocks/>
          </p:cNvSpPr>
          <p:nvPr/>
        </p:nvSpPr>
        <p:spPr bwMode="auto">
          <a:xfrm>
            <a:off x="53641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8203" name="그룹 14"/>
          <p:cNvGrpSpPr>
            <a:grpSpLocks/>
          </p:cNvGrpSpPr>
          <p:nvPr/>
        </p:nvGrpSpPr>
        <p:grpSpPr bwMode="auto">
          <a:xfrm>
            <a:off x="4376738" y="3797300"/>
            <a:ext cx="647700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04" name="그룹 17"/>
          <p:cNvGrpSpPr>
            <a:grpSpLocks/>
          </p:cNvGrpSpPr>
          <p:nvPr/>
        </p:nvGrpSpPr>
        <p:grpSpPr bwMode="auto">
          <a:xfrm>
            <a:off x="52117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6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83075" y="2041525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9438" y="2252663"/>
            <a:ext cx="357187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438" y="620713"/>
            <a:ext cx="6681787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latin typeface="Times New Roman" pitchFamily="18" charset="0"/>
                <a:ea typeface="+mn-ea"/>
              </a:rPr>
              <a:t>만일 이미 </a:t>
            </a: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>
                <a:latin typeface="Times New Roman" pitchFamily="18" charset="0"/>
                <a:ea typeface="+mn-ea"/>
              </a:rPr>
              <a:t>실제 거리 </a:t>
            </a:r>
            <a:r>
              <a:rPr lang="en-US" altLang="ko-KR" sz="2000" i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을 안내자가 알고 있다면</a:t>
            </a:r>
            <a:r>
              <a:rPr lang="en-US" altLang="ko-KR" sz="2000" i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>
                <a:latin typeface="Times New Roman" pitchFamily="18" charset="0"/>
                <a:ea typeface="+mn-ea"/>
              </a:rPr>
              <a:t>를 탐사할까</a:t>
            </a:r>
            <a:r>
              <a:rPr lang="en-US" altLang="ko-KR" sz="2000" i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276725" y="5222875"/>
            <a:ext cx="744538" cy="303213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spAutoFit/>
          </a:bodyPr>
          <a:lstStyle/>
          <a:p>
            <a:pPr algn="ctr">
              <a:defRPr/>
            </a:pPr>
            <a:r>
              <a:rPr lang="en-US" altLang="ko-KR" sz="1400" i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 rot="5400000">
            <a:off x="4519613" y="5575300"/>
            <a:ext cx="304800" cy="1841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64B65B7-ED59-4A70-9D75-6B453A3209E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43" name="TextBox 9"/>
          <p:cNvSpPr txBox="1">
            <a:spLocks noChangeArrowheads="1"/>
          </p:cNvSpPr>
          <p:nvPr/>
        </p:nvSpPr>
        <p:spPr bwMode="auto">
          <a:xfrm>
            <a:off x="1611313" y="2587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5844" name="직사각형 6"/>
          <p:cNvSpPr>
            <a:spLocks noChangeArrowheads="1"/>
          </p:cNvSpPr>
          <p:nvPr/>
        </p:nvSpPr>
        <p:spPr bwMode="auto">
          <a:xfrm>
            <a:off x="325438" y="115888"/>
            <a:ext cx="8286750" cy="57769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knapsack2(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w[],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v.level=0; v.profit=0; v.weight=0;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dequeue(Q,v);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 + p[u.level]; 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845" name="왼쪽 중괄호 7"/>
          <p:cNvSpPr>
            <a:spLocks/>
          </p:cNvSpPr>
          <p:nvPr/>
        </p:nvSpPr>
        <p:spPr bwMode="auto">
          <a:xfrm rot="10800000">
            <a:off x="4968875" y="27590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26063" y="2725738"/>
            <a:ext cx="2857500" cy="60483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포함하는 자식마디로 놓음</a:t>
            </a:r>
          </a:p>
        </p:txBody>
      </p:sp>
      <p:sp>
        <p:nvSpPr>
          <p:cNvPr id="35847" name="왼쪽 중괄호 11"/>
          <p:cNvSpPr>
            <a:spLocks/>
          </p:cNvSpPr>
          <p:nvPr/>
        </p:nvSpPr>
        <p:spPr bwMode="auto">
          <a:xfrm rot="10800000">
            <a:off x="3968750" y="44735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25938" y="4473575"/>
            <a:ext cx="2857500" cy="11176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</a:t>
            </a:r>
            <a:r>
              <a:rPr lang="ko-KR" altLang="en-US" sz="1200" i="0" u="sng" dirty="0">
                <a:latin typeface="Times New Roman" pitchFamily="18" charset="0"/>
                <a:ea typeface="굴림" charset="-127"/>
              </a:rPr>
              <a:t>포함하지 않는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자식마디로 놓음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profit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weight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변화가 없으므로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, </a:t>
            </a:r>
            <a:r>
              <a:rPr lang="el-GR" altLang="ko-KR" sz="1200" i="0" dirty="0">
                <a:latin typeface="Times New Roman" pitchFamily="18" charset="0"/>
              </a:rPr>
              <a:t>α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 부분 없음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1200" i="0" dirty="0">
              <a:latin typeface="Times New Roman" pitchFamily="18" charset="0"/>
            </a:endParaRPr>
          </a:p>
        </p:txBody>
      </p:sp>
      <p:sp>
        <p:nvSpPr>
          <p:cNvPr id="35849" name="타원 29"/>
          <p:cNvSpPr>
            <a:spLocks noChangeArrowheads="1"/>
          </p:cNvSpPr>
          <p:nvPr/>
        </p:nvSpPr>
        <p:spPr bwMode="auto">
          <a:xfrm>
            <a:off x="6767513" y="944563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50" name="타원 30"/>
          <p:cNvSpPr>
            <a:spLocks noChangeArrowheads="1"/>
          </p:cNvSpPr>
          <p:nvPr/>
        </p:nvSpPr>
        <p:spPr bwMode="auto">
          <a:xfrm>
            <a:off x="6383338" y="1633538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51" name="타원 31"/>
          <p:cNvSpPr>
            <a:spLocks noChangeArrowheads="1"/>
          </p:cNvSpPr>
          <p:nvPr/>
        </p:nvSpPr>
        <p:spPr bwMode="auto">
          <a:xfrm>
            <a:off x="7183438" y="1633538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852" name="직선 연결선 32"/>
          <p:cNvCxnSpPr>
            <a:cxnSpLocks noChangeShapeType="1"/>
            <a:stCxn id="35849" idx="4"/>
            <a:endCxn id="35850" idx="7"/>
          </p:cNvCxnSpPr>
          <p:nvPr/>
        </p:nvCxnSpPr>
        <p:spPr bwMode="auto">
          <a:xfrm flipH="1">
            <a:off x="6627813" y="1231900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직선 연결선 33"/>
          <p:cNvCxnSpPr>
            <a:cxnSpLocks noChangeShapeType="1"/>
            <a:stCxn id="35849" idx="4"/>
            <a:endCxn id="35851" idx="1"/>
          </p:cNvCxnSpPr>
          <p:nvPr/>
        </p:nvCxnSpPr>
        <p:spPr bwMode="auto">
          <a:xfrm>
            <a:off x="6910388" y="1231900"/>
            <a:ext cx="315912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 bwMode="auto">
          <a:xfrm>
            <a:off x="6578600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88188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5400" y="823913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3138" y="1487488"/>
            <a:ext cx="261937" cy="39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V="1">
            <a:off x="6754813" y="2036763"/>
            <a:ext cx="573087" cy="2376487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6383338" y="2036763"/>
            <a:ext cx="122237" cy="688975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644" name="직사각형 1"/>
          <p:cNvSpPr>
            <a:spLocks noChangeArrowheads="1"/>
          </p:cNvSpPr>
          <p:nvPr/>
        </p:nvSpPr>
        <p:spPr bwMode="auto">
          <a:xfrm>
            <a:off x="1822450" y="6200775"/>
            <a:ext cx="3503613" cy="460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marL="171450" indent="-17145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dequeue(Q,v)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후 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가 아직 유망한 지 점검가능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여기서는 생략</a:t>
            </a:r>
          </a:p>
        </p:txBody>
      </p:sp>
      <p:sp>
        <p:nvSpPr>
          <p:cNvPr id="35861" name="왼쪽 중괄호 1"/>
          <p:cNvSpPr>
            <a:spLocks/>
          </p:cNvSpPr>
          <p:nvPr/>
        </p:nvSpPr>
        <p:spPr bwMode="auto">
          <a:xfrm>
            <a:off x="1068388" y="3416300"/>
            <a:ext cx="180975" cy="287338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763" y="3330575"/>
            <a:ext cx="319087" cy="422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l-GR" altLang="ko-KR" sz="2000" i="0" dirty="0">
                <a:latin typeface="Times New Roman" pitchFamily="18" charset="0"/>
                <a:ea typeface="+mn-ea"/>
              </a:rPr>
              <a:t>α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74F2688-B448-47A4-8982-056A0F813FF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67" name="TextBox 10"/>
          <p:cNvSpPr txBox="1">
            <a:spLocks noChangeArrowheads="1"/>
          </p:cNvSpPr>
          <p:nvPr/>
        </p:nvSpPr>
        <p:spPr bwMode="auto">
          <a:xfrm>
            <a:off x="4514850" y="5000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6868" name="직사각형 6"/>
          <p:cNvSpPr>
            <a:spLocks noChangeArrowheads="1"/>
          </p:cNvSpPr>
          <p:nvPr/>
        </p:nvSpPr>
        <p:spPr bwMode="auto">
          <a:xfrm>
            <a:off x="1571625" y="285750"/>
            <a:ext cx="5929313" cy="5500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(u.weight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result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 = u.level+1;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u.weight;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9AD336-A461-40EB-A504-67845FA607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500063"/>
            <a:ext cx="88392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</a:t>
            </a:r>
            <a:r>
              <a:rPr lang="ko-KR" altLang="en-US" u="sng" smtClean="0"/>
              <a:t>최고우선</a:t>
            </a:r>
            <a:r>
              <a:rPr lang="ko-KR" altLang="en-US" smtClean="0"/>
              <a:t>검색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(best-first search)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857375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해답에 더 빨리 도달하기 위한 전략</a:t>
            </a:r>
            <a:r>
              <a:rPr lang="en-US" altLang="ko-KR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1. </a:t>
            </a:r>
            <a:r>
              <a:rPr lang="ko-KR" altLang="en-US" smtClean="0"/>
              <a:t>주어진 마디의 모든 자식마디를 검색한 후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유망하면서 확장되지 않은</a:t>
            </a:r>
            <a:r>
              <a:rPr lang="en-US" altLang="ko-KR" smtClean="0"/>
              <a:t>(unexpanded) </a:t>
            </a:r>
            <a:r>
              <a:rPr lang="ko-KR" altLang="en-US" smtClean="0"/>
              <a:t>마디를 살펴보고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그 중에서 가장 좋은</a:t>
            </a:r>
            <a:r>
              <a:rPr lang="en-US" altLang="ko-KR" smtClean="0"/>
              <a:t>(</a:t>
            </a:r>
            <a:r>
              <a:rPr lang="ko-KR" altLang="en-US" smtClean="0"/>
              <a:t>최고의</a:t>
            </a:r>
            <a:r>
              <a:rPr lang="en-US" altLang="ko-KR" smtClean="0"/>
              <a:t>) </a:t>
            </a:r>
            <a:r>
              <a:rPr lang="ko-KR" altLang="en-US" smtClean="0"/>
              <a:t>한계치</a:t>
            </a:r>
            <a:r>
              <a:rPr lang="en-US" altLang="ko-KR" smtClean="0"/>
              <a:t>(bound)</a:t>
            </a:r>
            <a:r>
              <a:rPr lang="ko-KR" altLang="en-US" smtClean="0"/>
              <a:t>를 가진 마디를 확장한다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/>
            <a:r>
              <a:rPr lang="ko-KR" altLang="en-US" smtClean="0"/>
              <a:t>최고우선검색</a:t>
            </a:r>
            <a:r>
              <a:rPr lang="en-US" altLang="ko-KR" smtClean="0"/>
              <a:t>(Best-First Search)</a:t>
            </a:r>
            <a:r>
              <a:rPr lang="ko-KR" altLang="en-US" smtClean="0"/>
              <a:t>은 너비우선검색에 비해서 좋아짐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BB4A266-2B03-4F43-BCDC-3236BD6A596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최고우선검색 전략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00188"/>
            <a:ext cx="8839200" cy="1285875"/>
          </a:xfrm>
        </p:spPr>
        <p:txBody>
          <a:bodyPr/>
          <a:lstStyle/>
          <a:p>
            <a:pPr eaLnBrk="1" hangingPunct="1"/>
            <a:r>
              <a:rPr lang="ko-KR" altLang="en-US" smtClean="0"/>
              <a:t>최고의 한계를 가진 마디를 우선적으로 선택하기 위해서 우선순위 대기열</a:t>
            </a:r>
            <a:r>
              <a:rPr lang="en-US" altLang="ko-KR" smtClean="0"/>
              <a:t>(priority queue)</a:t>
            </a:r>
            <a:r>
              <a:rPr lang="ko-KR" altLang="en-US" smtClean="0"/>
              <a:t>을 사용한다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우선순위 대기열은 힙</a:t>
            </a:r>
            <a:r>
              <a:rPr lang="en-US" altLang="ko-KR" smtClean="0"/>
              <a:t>(heap)</a:t>
            </a:r>
            <a:r>
              <a:rPr lang="ko-KR" altLang="en-US" smtClean="0"/>
              <a:t>을 사용하여 효과적으로 구현할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6A70560-DF04-4276-B310-5E386D013C6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Heap</a:t>
            </a:r>
            <a:endParaRPr lang="ko-KR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48263"/>
          </a:xfrm>
        </p:spPr>
        <p:txBody>
          <a:bodyPr/>
          <a:lstStyle/>
          <a:p>
            <a:pPr eaLnBrk="1" hangingPunct="1"/>
            <a:r>
              <a:rPr lang="en-US" altLang="ko-KR" smtClean="0"/>
              <a:t>A heap is an essentially complete binary tree such that </a:t>
            </a:r>
          </a:p>
          <a:p>
            <a:pPr lvl="1" eaLnBrk="1" hangingPunct="1"/>
            <a:r>
              <a:rPr lang="en-US" altLang="ko-KR" smtClean="0"/>
              <a:t>the values stored at the nodes come from an ordered set.</a:t>
            </a:r>
          </a:p>
          <a:p>
            <a:pPr lvl="1" eaLnBrk="1" hangingPunct="1"/>
            <a:r>
              <a:rPr lang="en-US" altLang="ko-KR" smtClean="0"/>
              <a:t>the values stored at each node is greater than or equal to the values stored at its children. </a:t>
            </a:r>
            <a:r>
              <a:rPr lang="en-US" altLang="ko-KR" smtClean="0">
                <a:solidFill>
                  <a:srgbClr val="0070C0"/>
                </a:solidFill>
              </a:rPr>
              <a:t>[max heap property</a:t>
            </a:r>
            <a:r>
              <a:rPr lang="en-US" altLang="ko-KR" smtClean="0"/>
              <a:t>]:</a:t>
            </a:r>
          </a:p>
        </p:txBody>
      </p:sp>
      <p:pic>
        <p:nvPicPr>
          <p:cNvPr id="39941" name="그림 8" descr="07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29000"/>
            <a:ext cx="328612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그림 9" descr="07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0500"/>
            <a:ext cx="3500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Box 10"/>
          <p:cNvSpPr txBox="1">
            <a:spLocks noChangeArrowheads="1"/>
          </p:cNvSpPr>
          <p:nvPr/>
        </p:nvSpPr>
        <p:spPr bwMode="auto">
          <a:xfrm>
            <a:off x="4572000" y="5357813"/>
            <a:ext cx="3425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array representation of the heap</a:t>
            </a:r>
            <a:endParaRPr lang="ko-KR" altLang="en-US" sz="2000" i="0" dirty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72486AB-86A4-4DD7-B28C-2DE6585BB61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285750"/>
            <a:ext cx="7121525" cy="1944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Characteristics of Heap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ko-KR" dirty="0" smtClean="0"/>
              <a:t>Find a Max – O(1)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ko-KR" dirty="0" smtClean="0"/>
              <a:t>Remove the Max and rebuilding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O(log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ko-KR" dirty="0" smtClean="0"/>
              <a:t>Add(delete or modify) a data </a:t>
            </a:r>
            <a:r>
              <a:rPr lang="ko-KR" altLang="en-US" dirty="0" smtClean="0"/>
              <a:t> </a:t>
            </a:r>
            <a:r>
              <a:rPr lang="en-US" altLang="ko-KR" dirty="0" smtClean="0"/>
              <a:t>- O(log 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endParaRPr lang="en-US" altLang="ko-KR" dirty="0" smtClean="0"/>
          </a:p>
          <a:p>
            <a:pPr marL="355600" lvl="1" indent="-355600"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dirty="0" smtClean="0"/>
              <a:t>Suitable to maintain a Max of Queue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priority queue</a:t>
            </a:r>
          </a:p>
          <a:p>
            <a:pPr marL="857250" lvl="1" indent="-457200" eaLnBrk="1" hangingPunct="1"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8775" y="2974975"/>
            <a:ext cx="3948113" cy="2390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Interpretation of Heap Structure</a:t>
            </a: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i="0">
                <a:latin typeface="+mn-lt"/>
                <a:ea typeface="굴림" charset="-127"/>
              </a:rPr>
              <a:t>For </a:t>
            </a:r>
            <a:r>
              <a:rPr lang="en-US" altLang="ko-KR" sz="2000" i="0" dirty="0">
                <a:latin typeface="+mn-lt"/>
                <a:ea typeface="굴림" charset="-127"/>
              </a:rPr>
              <a:t>a node with index </a:t>
            </a:r>
            <a:r>
              <a:rPr lang="en-US" altLang="ko-KR" sz="2000" dirty="0" err="1">
                <a:latin typeface="+mn-lt"/>
                <a:ea typeface="굴림" charset="-127"/>
              </a:rPr>
              <a:t>i</a:t>
            </a:r>
            <a:r>
              <a:rPr lang="ko-KR" altLang="en-US" sz="2000" i="0" dirty="0">
                <a:latin typeface="+mn-lt"/>
                <a:ea typeface="굴림" charset="-127"/>
              </a:rPr>
              <a:t> </a:t>
            </a:r>
            <a:endParaRPr lang="en-US" altLang="ko-KR" sz="2000" i="0" dirty="0">
              <a:latin typeface="+mn-lt"/>
              <a:ea typeface="굴림" charset="-127"/>
            </a:endParaRPr>
          </a:p>
          <a:p>
            <a:pPr lvl="2" indent="-2889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left</a:t>
            </a:r>
            <a:r>
              <a:rPr lang="ko-KR" altLang="en-US" sz="2000" i="0" dirty="0">
                <a:latin typeface="+mn-lt"/>
                <a:ea typeface="굴림" charset="-127"/>
              </a:rPr>
              <a:t> </a:t>
            </a:r>
            <a:r>
              <a:rPr lang="en-US" altLang="ko-KR" sz="2000" i="0" dirty="0">
                <a:latin typeface="+mn-lt"/>
                <a:ea typeface="굴림" charset="-127"/>
              </a:rPr>
              <a:t>child index = 2</a:t>
            </a:r>
            <a:r>
              <a:rPr lang="en-US" altLang="ko-KR" sz="2000" i="0" dirty="0">
                <a:latin typeface="굴림"/>
                <a:ea typeface="굴림"/>
              </a:rPr>
              <a:t>×</a:t>
            </a:r>
            <a:r>
              <a:rPr lang="en-US" altLang="ko-KR" sz="2000" dirty="0">
                <a:latin typeface="+mn-lt"/>
                <a:ea typeface="굴림" charset="-127"/>
              </a:rPr>
              <a:t>i</a:t>
            </a:r>
          </a:p>
          <a:p>
            <a:pPr lvl="2" indent="-2889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right child index = 2</a:t>
            </a:r>
            <a:r>
              <a:rPr lang="en-US" altLang="ko-KR" sz="2000" i="0" dirty="0">
                <a:latin typeface="굴림"/>
                <a:ea typeface="굴림"/>
              </a:rPr>
              <a:t>×</a:t>
            </a:r>
            <a:r>
              <a:rPr lang="en-US" altLang="ko-KR" sz="2000" dirty="0">
                <a:latin typeface="+mn-lt"/>
                <a:ea typeface="굴림" charset="-127"/>
              </a:rPr>
              <a:t>i</a:t>
            </a:r>
            <a:r>
              <a:rPr lang="en-US" altLang="ko-KR" sz="2000" i="0" dirty="0">
                <a:latin typeface="+mn-lt"/>
                <a:ea typeface="굴림" charset="-127"/>
              </a:rPr>
              <a:t> + 1</a:t>
            </a:r>
          </a:p>
          <a:p>
            <a:pPr lvl="2" indent="-2889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parents node index</a:t>
            </a:r>
            <a:r>
              <a:rPr lang="ko-KR" altLang="en-US" sz="2000" i="0" dirty="0">
                <a:latin typeface="+mn-lt"/>
                <a:ea typeface="굴림" charset="-127"/>
              </a:rPr>
              <a:t> </a:t>
            </a:r>
            <a:r>
              <a:rPr lang="en-US" altLang="ko-KR" sz="2000" i="0" dirty="0">
                <a:latin typeface="+mn-lt"/>
                <a:ea typeface="굴림" charset="-127"/>
              </a:rPr>
              <a:t>= 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+mn-lt"/>
              <a:ea typeface="굴림" charset="-127"/>
            </a:endParaRPr>
          </a:p>
        </p:txBody>
      </p:sp>
      <p:graphicFrame>
        <p:nvGraphicFramePr>
          <p:cNvPr id="40965" name="개체 1"/>
          <p:cNvGraphicFramePr>
            <a:graphicFrameLocks noChangeAspect="1"/>
          </p:cNvGraphicFramePr>
          <p:nvPr/>
        </p:nvGraphicFramePr>
        <p:xfrm>
          <a:off x="3611563" y="4611688"/>
          <a:ext cx="574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4611688"/>
                        <a:ext cx="574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그룹 44"/>
          <p:cNvGrpSpPr>
            <a:grpSpLocks/>
          </p:cNvGrpSpPr>
          <p:nvPr/>
        </p:nvGrpSpPr>
        <p:grpSpPr bwMode="auto">
          <a:xfrm>
            <a:off x="4716463" y="3429000"/>
            <a:ext cx="3643312" cy="2143125"/>
            <a:chOff x="1928794" y="3571876"/>
            <a:chExt cx="3777810" cy="2309829"/>
          </a:xfrm>
        </p:grpSpPr>
        <p:sp>
          <p:nvSpPr>
            <p:cNvPr id="25" name="타원 24"/>
            <p:cNvSpPr/>
            <p:nvPr/>
          </p:nvSpPr>
          <p:spPr bwMode="auto">
            <a:xfrm>
              <a:off x="3858029" y="3571876"/>
              <a:ext cx="390126" cy="3815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3021808" y="4206652"/>
              <a:ext cx="390126" cy="3815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4715649" y="4215206"/>
              <a:ext cx="390127" cy="37983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81" name="직선 연결선 10"/>
            <p:cNvCxnSpPr>
              <a:cxnSpLocks noChangeShapeType="1"/>
              <a:stCxn id="25" idx="3"/>
              <a:endCxn id="26" idx="7"/>
            </p:cNvCxnSpPr>
            <p:nvPr/>
          </p:nvCxnSpPr>
          <p:spPr bwMode="auto">
            <a:xfrm rot="5400000">
              <a:off x="3452105" y="3799928"/>
              <a:ext cx="365595" cy="55990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직선 연결선 11"/>
            <p:cNvCxnSpPr>
              <a:cxnSpLocks noChangeShapeType="1"/>
              <a:stCxn id="25" idx="5"/>
              <a:endCxn id="27" idx="1"/>
            </p:cNvCxnSpPr>
            <p:nvPr/>
          </p:nvCxnSpPr>
          <p:spPr bwMode="auto">
            <a:xfrm rot="16200000" flipH="1">
              <a:off x="4294886" y="3793391"/>
              <a:ext cx="373533" cy="5809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타원 29"/>
            <p:cNvSpPr/>
            <p:nvPr/>
          </p:nvSpPr>
          <p:spPr bwMode="auto">
            <a:xfrm>
              <a:off x="2499992" y="4841426"/>
              <a:ext cx="391773" cy="3815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3672018" y="4841426"/>
              <a:ext cx="391773" cy="3815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85" name="직선 연결선 14"/>
            <p:cNvCxnSpPr>
              <a:cxnSpLocks noChangeShapeType="1"/>
              <a:stCxn id="26" idx="3"/>
              <a:endCxn id="30" idx="7"/>
            </p:cNvCxnSpPr>
            <p:nvPr/>
          </p:nvCxnSpPr>
          <p:spPr bwMode="auto">
            <a:xfrm rot="5400000">
              <a:off x="2773442" y="4592516"/>
              <a:ext cx="365596" cy="2447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직선 연결선 15"/>
            <p:cNvCxnSpPr>
              <a:cxnSpLocks noChangeShapeType="1"/>
              <a:stCxn id="26" idx="5"/>
              <a:endCxn id="31" idx="1"/>
            </p:cNvCxnSpPr>
            <p:nvPr/>
          </p:nvCxnSpPr>
          <p:spPr bwMode="auto">
            <a:xfrm rot="16200000" flipH="1">
              <a:off x="3359654" y="4527381"/>
              <a:ext cx="365596" cy="37500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타원 33"/>
            <p:cNvSpPr/>
            <p:nvPr/>
          </p:nvSpPr>
          <p:spPr bwMode="auto">
            <a:xfrm>
              <a:off x="4142804" y="4858536"/>
              <a:ext cx="391773" cy="37983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5316478" y="4858536"/>
              <a:ext cx="390126" cy="37983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89" name="직선 연결선 18"/>
            <p:cNvCxnSpPr>
              <a:cxnSpLocks noChangeShapeType="1"/>
              <a:stCxn id="27" idx="3"/>
              <a:endCxn id="34" idx="7"/>
            </p:cNvCxnSpPr>
            <p:nvPr/>
          </p:nvCxnSpPr>
          <p:spPr bwMode="auto">
            <a:xfrm rot="5400000">
              <a:off x="4437762" y="4579209"/>
              <a:ext cx="373533" cy="295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직선 연결선 19"/>
            <p:cNvCxnSpPr>
              <a:cxnSpLocks noChangeShapeType="1"/>
              <a:stCxn id="27" idx="5"/>
              <a:endCxn id="35" idx="1"/>
            </p:cNvCxnSpPr>
            <p:nvPr/>
          </p:nvCxnSpPr>
          <p:spPr bwMode="auto">
            <a:xfrm rot="16200000" flipH="1">
              <a:off x="5023974" y="4564501"/>
              <a:ext cx="373533" cy="3245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타원 37"/>
            <p:cNvSpPr/>
            <p:nvPr/>
          </p:nvSpPr>
          <p:spPr bwMode="auto">
            <a:xfrm>
              <a:off x="1928794" y="5500156"/>
              <a:ext cx="390126" cy="3815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3100821" y="5500156"/>
              <a:ext cx="391773" cy="3815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93" name="직선 연결선 42"/>
            <p:cNvCxnSpPr>
              <a:cxnSpLocks noChangeShapeType="1"/>
              <a:endCxn id="38" idx="7"/>
            </p:cNvCxnSpPr>
            <p:nvPr/>
          </p:nvCxnSpPr>
          <p:spPr bwMode="auto">
            <a:xfrm rot="5400000">
              <a:off x="2223184" y="5222151"/>
              <a:ext cx="373533" cy="295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4" name="직선 연결선 43"/>
            <p:cNvCxnSpPr>
              <a:cxnSpLocks noChangeShapeType="1"/>
              <a:endCxn id="39" idx="1"/>
            </p:cNvCxnSpPr>
            <p:nvPr/>
          </p:nvCxnSpPr>
          <p:spPr bwMode="auto">
            <a:xfrm rot="16200000" flipH="1">
              <a:off x="2809396" y="5207443"/>
              <a:ext cx="373533" cy="3245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67" name="TextBox 1"/>
          <p:cNvSpPr txBox="1">
            <a:spLocks noChangeArrowheads="1"/>
          </p:cNvSpPr>
          <p:nvPr/>
        </p:nvSpPr>
        <p:spPr bwMode="auto">
          <a:xfrm>
            <a:off x="6243638" y="33004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8" name="TextBox 23"/>
          <p:cNvSpPr txBox="1">
            <a:spLocks noChangeArrowheads="1"/>
          </p:cNvSpPr>
          <p:nvPr/>
        </p:nvSpPr>
        <p:spPr bwMode="auto">
          <a:xfrm>
            <a:off x="4522788" y="4960938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9" name="TextBox 24"/>
          <p:cNvSpPr txBox="1">
            <a:spLocks noChangeArrowheads="1"/>
          </p:cNvSpPr>
          <p:nvPr/>
        </p:nvSpPr>
        <p:spPr bwMode="auto">
          <a:xfrm>
            <a:off x="5851525" y="48815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0" name="TextBox 25"/>
          <p:cNvSpPr txBox="1">
            <a:spLocks noChangeArrowheads="1"/>
          </p:cNvSpPr>
          <p:nvPr/>
        </p:nvSpPr>
        <p:spPr bwMode="auto">
          <a:xfrm>
            <a:off x="5000625" y="4378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1" name="TextBox 26"/>
          <p:cNvSpPr txBox="1">
            <a:spLocks noChangeArrowheads="1"/>
          </p:cNvSpPr>
          <p:nvPr/>
        </p:nvSpPr>
        <p:spPr bwMode="auto">
          <a:xfrm>
            <a:off x="5553075" y="37576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2" name="TextBox 27"/>
          <p:cNvSpPr txBox="1">
            <a:spLocks noChangeArrowheads="1"/>
          </p:cNvSpPr>
          <p:nvPr/>
        </p:nvSpPr>
        <p:spPr bwMode="auto">
          <a:xfrm>
            <a:off x="7354888" y="3670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3" name="TextBox 28"/>
          <p:cNvSpPr txBox="1">
            <a:spLocks noChangeArrowheads="1"/>
          </p:cNvSpPr>
          <p:nvPr/>
        </p:nvSpPr>
        <p:spPr bwMode="auto">
          <a:xfrm>
            <a:off x="6791325" y="4310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4" name="TextBox 29"/>
          <p:cNvSpPr txBox="1">
            <a:spLocks noChangeArrowheads="1"/>
          </p:cNvSpPr>
          <p:nvPr/>
        </p:nvSpPr>
        <p:spPr bwMode="auto">
          <a:xfrm>
            <a:off x="8264525" y="4322763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5" name="TextBox 30"/>
          <p:cNvSpPr txBox="1">
            <a:spLocks noChangeArrowheads="1"/>
          </p:cNvSpPr>
          <p:nvPr/>
        </p:nvSpPr>
        <p:spPr bwMode="auto">
          <a:xfrm>
            <a:off x="6375400" y="429418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976" name="직선 화살표 연결선 3"/>
          <p:cNvCxnSpPr>
            <a:cxnSpLocks noChangeShapeType="1"/>
          </p:cNvCxnSpPr>
          <p:nvPr/>
        </p:nvCxnSpPr>
        <p:spPr bwMode="auto">
          <a:xfrm flipH="1">
            <a:off x="7653338" y="3300413"/>
            <a:ext cx="401637" cy="423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7" name="TextBox 5"/>
          <p:cNvSpPr txBox="1">
            <a:spLocks noChangeArrowheads="1"/>
          </p:cNvSpPr>
          <p:nvPr/>
        </p:nvSpPr>
        <p:spPr bwMode="auto">
          <a:xfrm>
            <a:off x="7712075" y="2974975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인덱스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60568F3-130C-4069-AC49-49C68EF4DE4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최고우선검색 알고리즘</a:t>
            </a:r>
          </a:p>
        </p:txBody>
      </p:sp>
      <p:sp>
        <p:nvSpPr>
          <p:cNvPr id="41988" name="Rectangle 1027"/>
          <p:cNvSpPr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9" name="직사각형 6"/>
          <p:cNvSpPr>
            <a:spLocks noChangeArrowheads="1"/>
          </p:cNvSpPr>
          <p:nvPr/>
        </p:nvSpPr>
        <p:spPr bwMode="auto">
          <a:xfrm>
            <a:off x="765175" y="1143000"/>
            <a:ext cx="7858125" cy="4960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best_first_branch_and_bound(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priority_queue_of_node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PQ;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u,v;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initialize(PQ);			// PQ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를 빈 대기열로 초기화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insert(PQ,v);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 {	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최고 한계값을 가진 마디를 제거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remove(PQ,v);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(bound(v)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	// </a:t>
            </a:r>
            <a:r>
              <a:rPr lang="ko-KR" altLang="en-US" sz="1400" b="1" i="0" u="sng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 지 점검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insert(PQ,u);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286500" y="4214813"/>
            <a:ext cx="1000125" cy="31591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추가부분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1991" name="직선 화살표 연결선 9"/>
          <p:cNvCxnSpPr>
            <a:cxnSpLocks noChangeShapeType="1"/>
            <a:stCxn id="8" idx="1"/>
          </p:cNvCxnSpPr>
          <p:nvPr/>
        </p:nvCxnSpPr>
        <p:spPr bwMode="auto">
          <a:xfrm rot="10800000">
            <a:off x="5072063" y="3857625"/>
            <a:ext cx="1214437" cy="515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4855877" y="5116330"/>
            <a:ext cx="3363032" cy="15963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 -----) {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= = = = 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dequeue(Q,v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(each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child u of v) {	</a:t>
            </a:r>
            <a:endParaRPr lang="en-US" altLang="ko-KR" sz="800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(value(u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 is better than </a:t>
            </a:r>
            <a:r>
              <a:rPr lang="en-US" altLang="ko-KR" sz="8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= value(u);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(bound(u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 is better than </a:t>
            </a:r>
            <a:r>
              <a:rPr lang="en-US" altLang="ko-KR" sz="8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enqueue(Q,u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}}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02114FD-0026-4BA5-ABB7-BE53190109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3011" name="TextBox 9"/>
          <p:cNvSpPr txBox="1">
            <a:spLocks noChangeArrowheads="1"/>
          </p:cNvSpPr>
          <p:nvPr/>
        </p:nvSpPr>
        <p:spPr bwMode="auto">
          <a:xfrm>
            <a:off x="0" y="285750"/>
            <a:ext cx="4222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43012" name="직사각형 6"/>
          <p:cNvSpPr>
            <a:spLocks noChangeArrowheads="1"/>
          </p:cNvSpPr>
          <p:nvPr/>
        </p:nvSpPr>
        <p:spPr bwMode="auto">
          <a:xfrm>
            <a:off x="5715000" y="1071563"/>
            <a:ext cx="3071813" cy="249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// if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// while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t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same as before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3" name="직사각형 7"/>
          <p:cNvSpPr>
            <a:spLocks noChangeArrowheads="1"/>
          </p:cNvSpPr>
          <p:nvPr/>
        </p:nvSpPr>
        <p:spPr bwMode="auto">
          <a:xfrm>
            <a:off x="285750" y="714375"/>
            <a:ext cx="5143500" cy="53006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knapsack3(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int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v.profit = 0; v.weight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&gt; maxprofit){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800" i="0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유망한지 확인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 + p[u.level];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if(u.bound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3000375" y="2786063"/>
            <a:ext cx="1143000" cy="608012"/>
          </a:xfrm>
          <a:prstGeom prst="wedgeRoundRectCallout">
            <a:avLst>
              <a:gd name="adj1" fmla="val -102558"/>
              <a:gd name="adj2" fmla="val 429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최고의 </a:t>
            </a:r>
            <a:r>
              <a:rPr lang="ko-KR" altLang="en-US" sz="11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한계값을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 가진 마디 추출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5260975" y="3776663"/>
            <a:ext cx="1444625" cy="608012"/>
          </a:xfrm>
          <a:prstGeom prst="wedgeRoundRectCallout">
            <a:avLst>
              <a:gd name="adj1" fmla="val -96555"/>
              <a:gd name="adj2" fmla="val -87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포함하는 자식마디로 놓음</a:t>
            </a:r>
          </a:p>
        </p:txBody>
      </p:sp>
      <p:sp>
        <p:nvSpPr>
          <p:cNvPr id="43016" name="왼쪽 중괄호 7"/>
          <p:cNvSpPr>
            <a:spLocks/>
          </p:cNvSpPr>
          <p:nvPr/>
        </p:nvSpPr>
        <p:spPr bwMode="auto">
          <a:xfrm rot="10800000">
            <a:off x="4357688" y="385762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4429125"/>
            <a:ext cx="1490662" cy="608013"/>
          </a:xfrm>
          <a:prstGeom prst="wedgeRoundRectCallout">
            <a:avLst>
              <a:gd name="adj1" fmla="val -112130"/>
              <a:gd name="adj2" fmla="val -4010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 발견한 해 중 가장 좋은 것이면 </a:t>
            </a:r>
          </a:p>
        </p:txBody>
      </p:sp>
      <p:sp>
        <p:nvSpPr>
          <p:cNvPr id="43018" name="왼쪽 중괄호 7"/>
          <p:cNvSpPr>
            <a:spLocks/>
          </p:cNvSpPr>
          <p:nvPr/>
        </p:nvSpPr>
        <p:spPr bwMode="auto">
          <a:xfrm rot="10800000">
            <a:off x="3214688" y="528637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3963988" y="5757863"/>
            <a:ext cx="1214437" cy="776287"/>
          </a:xfrm>
          <a:prstGeom prst="wedgeRoundRectCallout">
            <a:avLst>
              <a:gd name="adj1" fmla="val -86014"/>
              <a:gd name="adj2" fmla="val -805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포함하지 않는 자식마디로 놓음</a:t>
            </a: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3786188" y="4857750"/>
            <a:ext cx="1214437" cy="439738"/>
          </a:xfrm>
          <a:prstGeom prst="wedgeRoundRectCallout">
            <a:avLst>
              <a:gd name="adj1" fmla="val -73900"/>
              <a:gd name="adj2" fmla="val -244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585075" y="381000"/>
            <a:ext cx="1201738" cy="439738"/>
          </a:xfrm>
          <a:prstGeom prst="wedgeRoundRectCallout">
            <a:avLst>
              <a:gd name="adj1" fmla="val -30964"/>
              <a:gd name="adj2" fmla="val 1101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43022" name="타원 29"/>
          <p:cNvSpPr>
            <a:spLocks noChangeArrowheads="1"/>
          </p:cNvSpPr>
          <p:nvPr/>
        </p:nvSpPr>
        <p:spPr bwMode="auto">
          <a:xfrm>
            <a:off x="7585075" y="463232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23" name="타원 30"/>
          <p:cNvSpPr>
            <a:spLocks noChangeArrowheads="1"/>
          </p:cNvSpPr>
          <p:nvPr/>
        </p:nvSpPr>
        <p:spPr bwMode="auto">
          <a:xfrm>
            <a:off x="7200900" y="53213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24" name="타원 31"/>
          <p:cNvSpPr>
            <a:spLocks noChangeArrowheads="1"/>
          </p:cNvSpPr>
          <p:nvPr/>
        </p:nvSpPr>
        <p:spPr bwMode="auto">
          <a:xfrm>
            <a:off x="8001000" y="5321300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025" name="직선 연결선 32"/>
          <p:cNvCxnSpPr>
            <a:cxnSpLocks noChangeShapeType="1"/>
            <a:stCxn id="43022" idx="4"/>
            <a:endCxn id="43023" idx="7"/>
          </p:cNvCxnSpPr>
          <p:nvPr/>
        </p:nvCxnSpPr>
        <p:spPr bwMode="auto">
          <a:xfrm flipH="1">
            <a:off x="7445375" y="4919663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직선 연결선 33"/>
          <p:cNvCxnSpPr>
            <a:cxnSpLocks noChangeShapeType="1"/>
            <a:stCxn id="43022" idx="4"/>
            <a:endCxn id="43024" idx="1"/>
          </p:cNvCxnSpPr>
          <p:nvPr/>
        </p:nvCxnSpPr>
        <p:spPr bwMode="auto">
          <a:xfrm>
            <a:off x="7727950" y="4919663"/>
            <a:ext cx="315913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 bwMode="auto">
          <a:xfrm>
            <a:off x="7396163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905750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963" y="4511675"/>
            <a:ext cx="26193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700" y="5175250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6075E5A-9EFC-44D6-89C4-D2238560547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4035" name="그림 4" descr="06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14438"/>
            <a:ext cx="5786437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714375" y="214313"/>
            <a:ext cx="80010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그림 </a:t>
            </a:r>
            <a:r>
              <a:rPr lang="en-US" altLang="ko-KR" i="0">
                <a:latin typeface="굴림" panose="020B0600000101010101" pitchFamily="50" charset="-127"/>
              </a:rPr>
              <a:t>6.3) </a:t>
            </a:r>
            <a:r>
              <a:rPr lang="ko-KR" altLang="en-US" i="0">
                <a:latin typeface="굴림" panose="020B0600000101010101" pitchFamily="50" charset="-127"/>
              </a:rPr>
              <a:t>분기한정 가지치기로 최고우선검색을 하여 가지친 상태공간트리</a:t>
            </a:r>
            <a:r>
              <a:rPr lang="en-US" altLang="ko-KR" i="0">
                <a:latin typeface="굴림" panose="020B0600000101010101" pitchFamily="50" charset="-127"/>
              </a:rPr>
              <a:t>. </a:t>
            </a:r>
            <a:r>
              <a:rPr lang="ko-KR" altLang="en-US" i="0">
                <a:latin typeface="굴림" panose="020B0600000101010101" pitchFamily="50" charset="-127"/>
              </a:rPr>
              <a:t>검색하는 마디는 </a:t>
            </a:r>
            <a:r>
              <a:rPr lang="en-US" altLang="ko-KR" b="1" i="0">
                <a:latin typeface="굴림" panose="020B0600000101010101" pitchFamily="50" charset="-127"/>
              </a:rPr>
              <a:t>11</a:t>
            </a:r>
            <a:r>
              <a:rPr lang="ko-KR" altLang="en-US" b="1" i="0">
                <a:latin typeface="굴림" panose="020B0600000101010101" pitchFamily="50" charset="-127"/>
              </a:rPr>
              <a:t>개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857875" y="928688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338638" y="13573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38450" y="22860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810250" y="23574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714625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738688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85737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462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29000" y="40719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153025" y="40624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500438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252913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11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5595938" y="3644900"/>
            <a:ext cx="1000125" cy="290513"/>
          </a:xfrm>
          <a:prstGeom prst="wedgeRoundRectCallout">
            <a:avLst>
              <a:gd name="adj1" fmla="val -67564"/>
              <a:gd name="adj2" fmla="val 1396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탐색순서</a:t>
            </a:r>
          </a:p>
        </p:txBody>
      </p:sp>
      <p:sp>
        <p:nvSpPr>
          <p:cNvPr id="44050" name="직사각형 21"/>
          <p:cNvSpPr>
            <a:spLocks noChangeArrowheads="1"/>
          </p:cNvSpPr>
          <p:nvPr/>
        </p:nvSpPr>
        <p:spPr bwMode="auto">
          <a:xfrm>
            <a:off x="5715000" y="5000625"/>
            <a:ext cx="3071813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B9937DC-A521-46E3-B19E-DC685C7769E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5059" name="직사각형 21"/>
          <p:cNvSpPr>
            <a:spLocks noChangeArrowheads="1"/>
          </p:cNvSpPr>
          <p:nvPr/>
        </p:nvSpPr>
        <p:spPr bwMode="auto">
          <a:xfrm>
            <a:off x="5599113" y="188913"/>
            <a:ext cx="3071812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  <p:sp>
        <p:nvSpPr>
          <p:cNvPr id="45060" name="타원 1"/>
          <p:cNvSpPr>
            <a:spLocks noChangeArrowheads="1"/>
          </p:cNvSpPr>
          <p:nvPr/>
        </p:nvSpPr>
        <p:spPr bwMode="auto">
          <a:xfrm>
            <a:off x="1504950" y="1106488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타원 20"/>
          <p:cNvSpPr>
            <a:spLocks noChangeArrowheads="1"/>
          </p:cNvSpPr>
          <p:nvPr/>
        </p:nvSpPr>
        <p:spPr bwMode="auto">
          <a:xfrm>
            <a:off x="3303588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871788" y="16811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3" name="타원 22"/>
          <p:cNvSpPr>
            <a:spLocks noChangeArrowheads="1"/>
          </p:cNvSpPr>
          <p:nvPr/>
        </p:nvSpPr>
        <p:spPr bwMode="auto">
          <a:xfrm>
            <a:off x="3735388" y="1681163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64" name="직선 연결선 3"/>
          <p:cNvCxnSpPr>
            <a:cxnSpLocks noChangeShapeType="1"/>
            <a:stCxn id="45061" idx="3"/>
            <a:endCxn id="22" idx="7"/>
          </p:cNvCxnSpPr>
          <p:nvPr/>
        </p:nvCxnSpPr>
        <p:spPr bwMode="auto">
          <a:xfrm flipH="1">
            <a:off x="3240088" y="1492250"/>
            <a:ext cx="127000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직선 연결선 5"/>
          <p:cNvCxnSpPr>
            <a:cxnSpLocks noChangeShapeType="1"/>
            <a:stCxn id="45061" idx="5"/>
            <a:endCxn id="45063" idx="1"/>
          </p:cNvCxnSpPr>
          <p:nvPr/>
        </p:nvCxnSpPr>
        <p:spPr bwMode="auto">
          <a:xfrm>
            <a:off x="3673475" y="1492250"/>
            <a:ext cx="125413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타원 28"/>
          <p:cNvSpPr>
            <a:spLocks noChangeArrowheads="1"/>
          </p:cNvSpPr>
          <p:nvPr/>
        </p:nvSpPr>
        <p:spPr bwMode="auto">
          <a:xfrm>
            <a:off x="6457950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7" name="타원 29"/>
          <p:cNvSpPr>
            <a:spLocks noChangeArrowheads="1"/>
          </p:cNvSpPr>
          <p:nvPr/>
        </p:nvSpPr>
        <p:spPr bwMode="auto">
          <a:xfrm>
            <a:off x="60420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8" name="타원 30"/>
          <p:cNvSpPr>
            <a:spLocks noChangeArrowheads="1"/>
          </p:cNvSpPr>
          <p:nvPr/>
        </p:nvSpPr>
        <p:spPr bwMode="auto">
          <a:xfrm>
            <a:off x="69056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69" name="직선 연결선 31"/>
          <p:cNvCxnSpPr>
            <a:cxnSpLocks noChangeShapeType="1"/>
            <a:stCxn id="45066" idx="3"/>
            <a:endCxn id="45067" idx="7"/>
          </p:cNvCxnSpPr>
          <p:nvPr/>
        </p:nvCxnSpPr>
        <p:spPr bwMode="auto">
          <a:xfrm flipH="1">
            <a:off x="6410325" y="1490663"/>
            <a:ext cx="109538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직선 연결선 32"/>
          <p:cNvCxnSpPr>
            <a:cxnSpLocks noChangeShapeType="1"/>
            <a:stCxn id="45066" idx="5"/>
            <a:endCxn id="45068" idx="1"/>
          </p:cNvCxnSpPr>
          <p:nvPr/>
        </p:nvCxnSpPr>
        <p:spPr bwMode="auto">
          <a:xfrm>
            <a:off x="6826250" y="1490663"/>
            <a:ext cx="142875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타원 33"/>
          <p:cNvSpPr/>
          <p:nvPr/>
        </p:nvSpPr>
        <p:spPr bwMode="auto">
          <a:xfrm>
            <a:off x="5610225" y="2257425"/>
            <a:ext cx="431800" cy="465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72" name="타원 34"/>
          <p:cNvSpPr>
            <a:spLocks noChangeArrowheads="1"/>
          </p:cNvSpPr>
          <p:nvPr/>
        </p:nvSpPr>
        <p:spPr bwMode="auto">
          <a:xfrm>
            <a:off x="6473825" y="22574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73" name="직선 연결선 35"/>
          <p:cNvCxnSpPr>
            <a:cxnSpLocks noChangeShapeType="1"/>
            <a:stCxn id="45067" idx="3"/>
            <a:endCxn id="34" idx="7"/>
          </p:cNvCxnSpPr>
          <p:nvPr/>
        </p:nvCxnSpPr>
        <p:spPr bwMode="auto">
          <a:xfrm flipH="1">
            <a:off x="59785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직선 연결선 36"/>
          <p:cNvCxnSpPr>
            <a:cxnSpLocks noChangeShapeType="1"/>
            <a:stCxn id="45067" idx="5"/>
            <a:endCxn id="45072" idx="1"/>
          </p:cNvCxnSpPr>
          <p:nvPr/>
        </p:nvCxnSpPr>
        <p:spPr bwMode="auto">
          <a:xfrm>
            <a:off x="64103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타원 53"/>
          <p:cNvSpPr>
            <a:spLocks noChangeArrowheads="1"/>
          </p:cNvSpPr>
          <p:nvPr/>
        </p:nvSpPr>
        <p:spPr bwMode="auto">
          <a:xfrm>
            <a:off x="1606550" y="29559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76" name="타원 54"/>
          <p:cNvSpPr>
            <a:spLocks noChangeArrowheads="1"/>
          </p:cNvSpPr>
          <p:nvPr/>
        </p:nvSpPr>
        <p:spPr bwMode="auto">
          <a:xfrm>
            <a:off x="895350" y="35163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77" name="타원 55"/>
          <p:cNvSpPr>
            <a:spLocks noChangeArrowheads="1"/>
          </p:cNvSpPr>
          <p:nvPr/>
        </p:nvSpPr>
        <p:spPr bwMode="auto">
          <a:xfrm>
            <a:off x="2254250" y="35226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78" name="직선 연결선 56"/>
          <p:cNvCxnSpPr>
            <a:cxnSpLocks noChangeShapeType="1"/>
            <a:stCxn id="45075" idx="3"/>
            <a:endCxn id="45076" idx="7"/>
          </p:cNvCxnSpPr>
          <p:nvPr/>
        </p:nvCxnSpPr>
        <p:spPr bwMode="auto">
          <a:xfrm flipH="1">
            <a:off x="1263650" y="3352800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직선 연결선 57"/>
          <p:cNvCxnSpPr>
            <a:cxnSpLocks noChangeShapeType="1"/>
            <a:stCxn id="45075" idx="5"/>
            <a:endCxn id="45077" idx="1"/>
          </p:cNvCxnSpPr>
          <p:nvPr/>
        </p:nvCxnSpPr>
        <p:spPr bwMode="auto">
          <a:xfrm>
            <a:off x="1974850" y="3352800"/>
            <a:ext cx="342900" cy="236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0" name="타원 58"/>
          <p:cNvSpPr>
            <a:spLocks noChangeArrowheads="1"/>
          </p:cNvSpPr>
          <p:nvPr/>
        </p:nvSpPr>
        <p:spPr bwMode="auto">
          <a:xfrm>
            <a:off x="463550" y="41322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327150" y="41322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082" name="직선 연결선 60"/>
          <p:cNvCxnSpPr>
            <a:cxnSpLocks noChangeShapeType="1"/>
            <a:stCxn id="45076" idx="3"/>
            <a:endCxn id="45080" idx="7"/>
          </p:cNvCxnSpPr>
          <p:nvPr/>
        </p:nvCxnSpPr>
        <p:spPr bwMode="auto">
          <a:xfrm flipH="1">
            <a:off x="8318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직선 연결선 61"/>
          <p:cNvCxnSpPr>
            <a:cxnSpLocks noChangeShapeType="1"/>
            <a:stCxn id="45076" idx="5"/>
            <a:endCxn id="60" idx="1"/>
          </p:cNvCxnSpPr>
          <p:nvPr/>
        </p:nvCxnSpPr>
        <p:spPr bwMode="auto">
          <a:xfrm>
            <a:off x="12636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4" name="타원 65"/>
          <p:cNvSpPr>
            <a:spLocks noChangeArrowheads="1"/>
          </p:cNvSpPr>
          <p:nvPr/>
        </p:nvSpPr>
        <p:spPr bwMode="auto">
          <a:xfrm>
            <a:off x="111125" y="49625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85" name="타원 66"/>
          <p:cNvSpPr>
            <a:spLocks noChangeArrowheads="1"/>
          </p:cNvSpPr>
          <p:nvPr/>
        </p:nvSpPr>
        <p:spPr bwMode="auto">
          <a:xfrm>
            <a:off x="742950" y="49958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86" name="직선 연결선 67"/>
          <p:cNvCxnSpPr>
            <a:cxnSpLocks noChangeShapeType="1"/>
            <a:stCxn id="45080" idx="4"/>
            <a:endCxn id="45084" idx="7"/>
          </p:cNvCxnSpPr>
          <p:nvPr/>
        </p:nvCxnSpPr>
        <p:spPr bwMode="auto">
          <a:xfrm flipH="1">
            <a:off x="479425" y="4595813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7" name="직선 연결선 68"/>
          <p:cNvCxnSpPr>
            <a:cxnSpLocks noChangeShapeType="1"/>
            <a:stCxn id="45080" idx="4"/>
            <a:endCxn id="45085" idx="1"/>
          </p:cNvCxnSpPr>
          <p:nvPr/>
        </p:nvCxnSpPr>
        <p:spPr bwMode="auto">
          <a:xfrm>
            <a:off x="679450" y="4595813"/>
            <a:ext cx="125413" cy="468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8" name="타원 84"/>
          <p:cNvSpPr>
            <a:spLocks noChangeArrowheads="1"/>
          </p:cNvSpPr>
          <p:nvPr/>
        </p:nvSpPr>
        <p:spPr bwMode="auto">
          <a:xfrm>
            <a:off x="7121525" y="28749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89" name="타원 85"/>
          <p:cNvSpPr>
            <a:spLocks noChangeArrowheads="1"/>
          </p:cNvSpPr>
          <p:nvPr/>
        </p:nvSpPr>
        <p:spPr bwMode="auto">
          <a:xfrm>
            <a:off x="6537325" y="34321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0" name="타원 86"/>
          <p:cNvSpPr>
            <a:spLocks noChangeArrowheads="1"/>
          </p:cNvSpPr>
          <p:nvPr/>
        </p:nvSpPr>
        <p:spPr bwMode="auto">
          <a:xfrm>
            <a:off x="7770813" y="34401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1" name="직선 연결선 87"/>
          <p:cNvCxnSpPr>
            <a:cxnSpLocks noChangeShapeType="1"/>
            <a:stCxn id="45088" idx="3"/>
            <a:endCxn id="45089" idx="7"/>
          </p:cNvCxnSpPr>
          <p:nvPr/>
        </p:nvCxnSpPr>
        <p:spPr bwMode="auto">
          <a:xfrm flipH="1">
            <a:off x="69056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직선 연결선 88"/>
          <p:cNvCxnSpPr>
            <a:cxnSpLocks noChangeShapeType="1"/>
            <a:stCxn id="45088" idx="5"/>
            <a:endCxn id="45090" idx="1"/>
          </p:cNvCxnSpPr>
          <p:nvPr/>
        </p:nvCxnSpPr>
        <p:spPr bwMode="auto">
          <a:xfrm>
            <a:off x="7491413" y="3271838"/>
            <a:ext cx="341312" cy="236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3" name="타원 89"/>
          <p:cNvSpPr>
            <a:spLocks noChangeArrowheads="1"/>
          </p:cNvSpPr>
          <p:nvPr/>
        </p:nvSpPr>
        <p:spPr bwMode="auto">
          <a:xfrm>
            <a:off x="5978525" y="40513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4" name="타원 90"/>
          <p:cNvSpPr>
            <a:spLocks noChangeArrowheads="1"/>
          </p:cNvSpPr>
          <p:nvPr/>
        </p:nvSpPr>
        <p:spPr bwMode="auto">
          <a:xfrm>
            <a:off x="71215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5" name="직선 연결선 91"/>
          <p:cNvCxnSpPr>
            <a:cxnSpLocks noChangeShapeType="1"/>
            <a:stCxn id="45089" idx="3"/>
            <a:endCxn id="45093" idx="7"/>
          </p:cNvCxnSpPr>
          <p:nvPr/>
        </p:nvCxnSpPr>
        <p:spPr bwMode="auto">
          <a:xfrm flipH="1">
            <a:off x="6346825" y="3827463"/>
            <a:ext cx="254000" cy="292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6" name="직선 연결선 92"/>
          <p:cNvCxnSpPr>
            <a:cxnSpLocks noChangeShapeType="1"/>
            <a:stCxn id="45089" idx="5"/>
            <a:endCxn id="45094" idx="1"/>
          </p:cNvCxnSpPr>
          <p:nvPr/>
        </p:nvCxnSpPr>
        <p:spPr bwMode="auto">
          <a:xfrm>
            <a:off x="6905625" y="3827463"/>
            <a:ext cx="279400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7" name="타원 93"/>
          <p:cNvSpPr>
            <a:spLocks noChangeArrowheads="1"/>
          </p:cNvSpPr>
          <p:nvPr/>
        </p:nvSpPr>
        <p:spPr bwMode="auto">
          <a:xfrm>
            <a:off x="5627688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8" name="타원 94"/>
          <p:cNvSpPr>
            <a:spLocks noChangeArrowheads="1"/>
          </p:cNvSpPr>
          <p:nvPr/>
        </p:nvSpPr>
        <p:spPr bwMode="auto">
          <a:xfrm>
            <a:off x="6257925" y="49149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9" name="직선 연결선 95"/>
          <p:cNvCxnSpPr>
            <a:cxnSpLocks noChangeShapeType="1"/>
            <a:stCxn id="45093" idx="4"/>
          </p:cNvCxnSpPr>
          <p:nvPr/>
        </p:nvCxnSpPr>
        <p:spPr bwMode="auto">
          <a:xfrm flipH="1">
            <a:off x="5995988" y="4514850"/>
            <a:ext cx="198437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0" name="직선 연결선 96"/>
          <p:cNvCxnSpPr>
            <a:cxnSpLocks noChangeShapeType="1"/>
            <a:stCxn id="45093" idx="4"/>
            <a:endCxn id="45098" idx="1"/>
          </p:cNvCxnSpPr>
          <p:nvPr/>
        </p:nvCxnSpPr>
        <p:spPr bwMode="auto">
          <a:xfrm>
            <a:off x="6194425" y="4514850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타원 97"/>
          <p:cNvSpPr/>
          <p:nvPr/>
        </p:nvSpPr>
        <p:spPr bwMode="auto">
          <a:xfrm>
            <a:off x="6784975" y="4926013"/>
            <a:ext cx="433388" cy="465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102" name="타원 98"/>
          <p:cNvSpPr>
            <a:spLocks noChangeArrowheads="1"/>
          </p:cNvSpPr>
          <p:nvPr/>
        </p:nvSpPr>
        <p:spPr bwMode="auto">
          <a:xfrm>
            <a:off x="7405688" y="49244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03" name="직선 연결선 99"/>
          <p:cNvCxnSpPr>
            <a:cxnSpLocks noChangeShapeType="1"/>
            <a:stCxn id="45094" idx="4"/>
            <a:endCxn id="98" idx="7"/>
          </p:cNvCxnSpPr>
          <p:nvPr/>
        </p:nvCxnSpPr>
        <p:spPr bwMode="auto">
          <a:xfrm flipH="1">
            <a:off x="7154863" y="4540250"/>
            <a:ext cx="182562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4" name="직선 연결선 100"/>
          <p:cNvCxnSpPr>
            <a:cxnSpLocks noChangeShapeType="1"/>
            <a:endCxn id="45102" idx="1"/>
          </p:cNvCxnSpPr>
          <p:nvPr/>
        </p:nvCxnSpPr>
        <p:spPr bwMode="auto">
          <a:xfrm>
            <a:off x="7342188" y="4524375"/>
            <a:ext cx="127000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5" name="타원 106"/>
          <p:cNvSpPr>
            <a:spLocks noChangeArrowheads="1"/>
          </p:cNvSpPr>
          <p:nvPr/>
        </p:nvSpPr>
        <p:spPr bwMode="auto">
          <a:xfrm>
            <a:off x="6451600" y="57912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06" name="타원 107"/>
          <p:cNvSpPr>
            <a:spLocks noChangeArrowheads="1"/>
          </p:cNvSpPr>
          <p:nvPr/>
        </p:nvSpPr>
        <p:spPr bwMode="auto">
          <a:xfrm>
            <a:off x="7070725" y="57880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07" name="직선 연결선 108"/>
          <p:cNvCxnSpPr>
            <a:cxnSpLocks noChangeShapeType="1"/>
            <a:endCxn id="45105" idx="7"/>
          </p:cNvCxnSpPr>
          <p:nvPr/>
        </p:nvCxnSpPr>
        <p:spPr bwMode="auto">
          <a:xfrm flipH="1">
            <a:off x="6819900" y="54038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8" name="직선 연결선 109"/>
          <p:cNvCxnSpPr>
            <a:cxnSpLocks noChangeShapeType="1"/>
            <a:endCxn id="45106" idx="1"/>
          </p:cNvCxnSpPr>
          <p:nvPr/>
        </p:nvCxnSpPr>
        <p:spPr bwMode="auto">
          <a:xfrm>
            <a:off x="7007225" y="5387975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9" name="타원 110"/>
          <p:cNvSpPr>
            <a:spLocks noChangeArrowheads="1"/>
          </p:cNvSpPr>
          <p:nvPr/>
        </p:nvSpPr>
        <p:spPr bwMode="auto">
          <a:xfrm>
            <a:off x="4035425" y="28749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0" name="타원 111"/>
          <p:cNvSpPr>
            <a:spLocks noChangeArrowheads="1"/>
          </p:cNvSpPr>
          <p:nvPr/>
        </p:nvSpPr>
        <p:spPr bwMode="auto">
          <a:xfrm>
            <a:off x="3449638" y="3432175"/>
            <a:ext cx="433387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1" name="타원 112"/>
          <p:cNvSpPr>
            <a:spLocks noChangeArrowheads="1"/>
          </p:cNvSpPr>
          <p:nvPr/>
        </p:nvSpPr>
        <p:spPr bwMode="auto">
          <a:xfrm>
            <a:off x="4683125" y="3441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12" name="직선 연결선 113"/>
          <p:cNvCxnSpPr>
            <a:cxnSpLocks noChangeShapeType="1"/>
            <a:stCxn id="45109" idx="3"/>
            <a:endCxn id="45110" idx="7"/>
          </p:cNvCxnSpPr>
          <p:nvPr/>
        </p:nvCxnSpPr>
        <p:spPr bwMode="auto">
          <a:xfrm flipH="1">
            <a:off x="38195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3" name="직선 연결선 114"/>
          <p:cNvCxnSpPr>
            <a:cxnSpLocks noChangeShapeType="1"/>
            <a:stCxn id="45109" idx="5"/>
            <a:endCxn id="45111" idx="1"/>
          </p:cNvCxnSpPr>
          <p:nvPr/>
        </p:nvCxnSpPr>
        <p:spPr bwMode="auto">
          <a:xfrm>
            <a:off x="4403725" y="3271838"/>
            <a:ext cx="342900" cy="238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14" name="타원 115"/>
          <p:cNvSpPr>
            <a:spLocks noChangeArrowheads="1"/>
          </p:cNvSpPr>
          <p:nvPr/>
        </p:nvSpPr>
        <p:spPr bwMode="auto">
          <a:xfrm>
            <a:off x="2892425" y="40513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5" name="타원 116"/>
          <p:cNvSpPr>
            <a:spLocks noChangeArrowheads="1"/>
          </p:cNvSpPr>
          <p:nvPr/>
        </p:nvSpPr>
        <p:spPr bwMode="auto">
          <a:xfrm>
            <a:off x="40354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16" name="직선 연결선 117"/>
          <p:cNvCxnSpPr>
            <a:cxnSpLocks noChangeShapeType="1"/>
            <a:stCxn id="45110" idx="3"/>
            <a:endCxn id="45114" idx="7"/>
          </p:cNvCxnSpPr>
          <p:nvPr/>
        </p:nvCxnSpPr>
        <p:spPr bwMode="auto">
          <a:xfrm flipH="1">
            <a:off x="3260725" y="3829050"/>
            <a:ext cx="252413" cy="290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7" name="직선 연결선 118"/>
          <p:cNvCxnSpPr>
            <a:cxnSpLocks noChangeShapeType="1"/>
            <a:stCxn id="45110" idx="5"/>
            <a:endCxn id="45115" idx="1"/>
          </p:cNvCxnSpPr>
          <p:nvPr/>
        </p:nvCxnSpPr>
        <p:spPr bwMode="auto">
          <a:xfrm>
            <a:off x="3819525" y="3829050"/>
            <a:ext cx="279400" cy="315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18" name="타원 119"/>
          <p:cNvSpPr>
            <a:spLocks noChangeArrowheads="1"/>
          </p:cNvSpPr>
          <p:nvPr/>
        </p:nvSpPr>
        <p:spPr bwMode="auto">
          <a:xfrm>
            <a:off x="2540000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9" name="타원 120"/>
          <p:cNvSpPr>
            <a:spLocks noChangeArrowheads="1"/>
          </p:cNvSpPr>
          <p:nvPr/>
        </p:nvSpPr>
        <p:spPr bwMode="auto">
          <a:xfrm>
            <a:off x="3170238" y="4916488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20" name="직선 연결선 121"/>
          <p:cNvCxnSpPr>
            <a:cxnSpLocks noChangeShapeType="1"/>
            <a:stCxn id="45114" idx="4"/>
          </p:cNvCxnSpPr>
          <p:nvPr/>
        </p:nvCxnSpPr>
        <p:spPr bwMode="auto">
          <a:xfrm flipH="1">
            <a:off x="2908300" y="4516438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21" name="직선 연결선 122"/>
          <p:cNvCxnSpPr>
            <a:cxnSpLocks noChangeShapeType="1"/>
            <a:stCxn id="45114" idx="4"/>
            <a:endCxn id="45119" idx="1"/>
          </p:cNvCxnSpPr>
          <p:nvPr/>
        </p:nvCxnSpPr>
        <p:spPr bwMode="auto">
          <a:xfrm>
            <a:off x="3108325" y="4516438"/>
            <a:ext cx="125413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타원 123"/>
          <p:cNvSpPr/>
          <p:nvPr/>
        </p:nvSpPr>
        <p:spPr bwMode="auto">
          <a:xfrm>
            <a:off x="3698875" y="4927600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123" name="타원 124"/>
          <p:cNvSpPr>
            <a:spLocks noChangeArrowheads="1"/>
          </p:cNvSpPr>
          <p:nvPr/>
        </p:nvSpPr>
        <p:spPr bwMode="auto">
          <a:xfrm>
            <a:off x="4318000" y="4924425"/>
            <a:ext cx="433388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24" name="직선 연결선 125"/>
          <p:cNvCxnSpPr>
            <a:cxnSpLocks noChangeShapeType="1"/>
            <a:stCxn id="45115" idx="4"/>
            <a:endCxn id="124" idx="7"/>
          </p:cNvCxnSpPr>
          <p:nvPr/>
        </p:nvCxnSpPr>
        <p:spPr bwMode="auto">
          <a:xfrm flipH="1">
            <a:off x="4067175" y="45402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25" name="직선 연결선 126"/>
          <p:cNvCxnSpPr>
            <a:cxnSpLocks noChangeShapeType="1"/>
            <a:endCxn id="45123" idx="1"/>
          </p:cNvCxnSpPr>
          <p:nvPr/>
        </p:nvCxnSpPr>
        <p:spPr bwMode="auto">
          <a:xfrm>
            <a:off x="4256088" y="4524375"/>
            <a:ext cx="125412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366713" y="104775"/>
            <a:ext cx="4638675" cy="809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</a:rPr>
              <a:t> -  bound </a:t>
            </a:r>
            <a:r>
              <a:rPr lang="ko-KR" altLang="en-US" sz="2000" i="0">
                <a:latin typeface="Times New Roman" pitchFamily="18" charset="0"/>
              </a:rPr>
              <a:t>표시 있는 것만 </a:t>
            </a:r>
            <a:r>
              <a:rPr lang="en-US" altLang="ko-KR" sz="2000" i="0">
                <a:latin typeface="Times New Roman" pitchFamily="18" charset="0"/>
              </a:rPr>
              <a:t>PQ</a:t>
            </a:r>
            <a:r>
              <a:rPr lang="ko-KR" altLang="en-US" sz="2000" i="0">
                <a:latin typeface="Times New Roman" pitchFamily="18" charset="0"/>
              </a:rPr>
              <a:t>에 존재한다</a:t>
            </a:r>
            <a:r>
              <a:rPr lang="en-US" altLang="ko-KR" sz="2000" i="0">
                <a:latin typeface="Times New Roman" pitchFamily="18" charset="0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D1D6728-F5AA-411F-A3F4-440F537E7A0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921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4352925" y="1497013"/>
            <a:ext cx="844550" cy="914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9221" name="그룹 14"/>
          <p:cNvGrpSpPr>
            <a:grpSpLocks/>
          </p:cNvGrpSpPr>
          <p:nvPr/>
        </p:nvGrpSpPr>
        <p:grpSpPr bwMode="auto">
          <a:xfrm>
            <a:off x="4371975" y="4143375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223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65525" y="1997075"/>
            <a:ext cx="3714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0" y="146050"/>
            <a:ext cx="82089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이미 </a:t>
            </a: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>
                <a:latin typeface="Times New Roman" pitchFamily="18" charset="0"/>
                <a:ea typeface="+mn-ea"/>
              </a:rPr>
              <a:t>실제 거리 </a:t>
            </a:r>
            <a:r>
              <a:rPr lang="en-US" altLang="ko-KR" sz="2000" i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을 안내자가 알고 있다고 가정</a:t>
            </a:r>
            <a:r>
              <a:rPr lang="en-US" altLang="ko-KR" sz="2000" i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>
                <a:latin typeface="Times New Roman" pitchFamily="18" charset="0"/>
                <a:ea typeface="+mn-ea"/>
              </a:rPr>
              <a:t>출발점에서 시작해서 </a:t>
            </a: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r>
              <a:rPr lang="ko-KR" altLang="en-US" sz="2000" i="0">
                <a:latin typeface="Times New Roman" pitchFamily="18" charset="0"/>
                <a:ea typeface="+mn-ea"/>
              </a:rPr>
              <a:t>로 이동하니</a:t>
            </a:r>
            <a:r>
              <a:rPr lang="en-US" altLang="ko-KR" sz="2000" i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의 갈림길에서 팻말 확인</a:t>
            </a:r>
            <a:r>
              <a:rPr lang="en-US" altLang="ko-KR" sz="2000" i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>
                <a:latin typeface="Times New Roman" pitchFamily="18" charset="0"/>
                <a:ea typeface="+mn-ea"/>
              </a:rPr>
              <a:t>70, B</a:t>
            </a:r>
            <a:r>
              <a:rPr lang="ko-KR" altLang="en-US" sz="2000" i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>
                <a:latin typeface="Times New Roman" pitchFamily="18" charset="0"/>
                <a:ea typeface="+mn-ea"/>
              </a:rPr>
              <a:t>90. </a:t>
            </a:r>
            <a:r>
              <a:rPr lang="ko-KR" altLang="en-US" sz="2000" i="0">
                <a:latin typeface="Times New Roman" pitchFamily="18" charset="0"/>
                <a:ea typeface="+mn-ea"/>
              </a:rPr>
              <a:t>어느 곳을 탐사할까</a:t>
            </a:r>
            <a:r>
              <a:rPr lang="en-US" altLang="ko-KR" sz="2000" i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276725" y="5222875"/>
            <a:ext cx="744538" cy="303213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spAutoFit/>
          </a:bodyPr>
          <a:lstStyle/>
          <a:p>
            <a:pPr algn="ctr">
              <a:defRPr/>
            </a:pPr>
            <a:r>
              <a:rPr lang="en-US" altLang="ko-KR" sz="1400" i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 rot="5400000">
            <a:off x="4519613" y="5575300"/>
            <a:ext cx="304800" cy="1841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9" name="자유형 12"/>
          <p:cNvSpPr>
            <a:spLocks/>
          </p:cNvSpPr>
          <p:nvPr/>
        </p:nvSpPr>
        <p:spPr bwMode="auto">
          <a:xfrm>
            <a:off x="4024313" y="2217738"/>
            <a:ext cx="639762" cy="1095375"/>
          </a:xfrm>
          <a:custGeom>
            <a:avLst/>
            <a:gdLst>
              <a:gd name="T0" fmla="*/ 627428 w 639534"/>
              <a:gd name="T1" fmla="*/ 1089919 h 1095494"/>
              <a:gd name="T2" fmla="*/ 627428 w 639534"/>
              <a:gd name="T3" fmla="*/ 993747 h 1095494"/>
              <a:gd name="T4" fmla="*/ 482639 w 639534"/>
              <a:gd name="T5" fmla="*/ 408722 h 1095494"/>
              <a:gd name="T6" fmla="*/ 0 w 639534"/>
              <a:gd name="T7" fmla="*/ 0 h 1095494"/>
              <a:gd name="T8" fmla="*/ 0 w 639534"/>
              <a:gd name="T9" fmla="*/ 0 h 1095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534" h="1095494">
                <a:moveTo>
                  <a:pt x="625642" y="1090863"/>
                </a:moveTo>
                <a:cubicBezTo>
                  <a:pt x="637673" y="1099552"/>
                  <a:pt x="649705" y="1108242"/>
                  <a:pt x="625642" y="994611"/>
                </a:cubicBezTo>
                <a:cubicBezTo>
                  <a:pt x="601579" y="880980"/>
                  <a:pt x="585537" y="574842"/>
                  <a:pt x="481263" y="409074"/>
                </a:cubicBezTo>
                <a:cubicBezTo>
                  <a:pt x="376989" y="243305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9230" name="자유형 20"/>
          <p:cNvSpPr>
            <a:spLocks/>
          </p:cNvSpPr>
          <p:nvPr/>
        </p:nvSpPr>
        <p:spPr bwMode="auto">
          <a:xfrm>
            <a:off x="4827588" y="2352675"/>
            <a:ext cx="642937" cy="957263"/>
          </a:xfrm>
          <a:custGeom>
            <a:avLst/>
            <a:gdLst>
              <a:gd name="T0" fmla="*/ 0 w 643091"/>
              <a:gd name="T1" fmla="*/ 966059 h 956013"/>
              <a:gd name="T2" fmla="*/ 112078 w 643091"/>
              <a:gd name="T3" fmla="*/ 463528 h 956013"/>
              <a:gd name="T4" fmla="*/ 352253 w 643091"/>
              <a:gd name="T5" fmla="*/ 171736 h 956013"/>
              <a:gd name="T6" fmla="*/ 616437 w 643091"/>
              <a:gd name="T7" fmla="*/ 17734 h 956013"/>
              <a:gd name="T8" fmla="*/ 616437 w 643091"/>
              <a:gd name="T9" fmla="*/ 9630 h 956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3091" h="956013">
                <a:moveTo>
                  <a:pt x="0" y="956013"/>
                </a:moveTo>
                <a:cubicBezTo>
                  <a:pt x="26736" y="772865"/>
                  <a:pt x="53473" y="589718"/>
                  <a:pt x="112294" y="458708"/>
                </a:cubicBezTo>
                <a:cubicBezTo>
                  <a:pt x="171115" y="327697"/>
                  <a:pt x="268705" y="243476"/>
                  <a:pt x="352926" y="169950"/>
                </a:cubicBezTo>
                <a:cubicBezTo>
                  <a:pt x="437147" y="96424"/>
                  <a:pt x="573505" y="44287"/>
                  <a:pt x="617621" y="17550"/>
                </a:cubicBezTo>
                <a:cubicBezTo>
                  <a:pt x="661737" y="-9187"/>
                  <a:pt x="639679" y="171"/>
                  <a:pt x="617621" y="95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cxnSp>
        <p:nvCxnSpPr>
          <p:cNvPr id="9231" name="직선 화살표 연결선 26"/>
          <p:cNvCxnSpPr>
            <a:cxnSpLocks noChangeShapeType="1"/>
          </p:cNvCxnSpPr>
          <p:nvPr/>
        </p:nvCxnSpPr>
        <p:spPr bwMode="auto">
          <a:xfrm flipV="1">
            <a:off x="4697413" y="3284538"/>
            <a:ext cx="19050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32" name="그룹 28"/>
          <p:cNvGrpSpPr>
            <a:grpSpLocks/>
          </p:cNvGrpSpPr>
          <p:nvPr/>
        </p:nvGrpSpPr>
        <p:grpSpPr bwMode="auto">
          <a:xfrm>
            <a:off x="3773488" y="2701925"/>
            <a:ext cx="647700" cy="566738"/>
            <a:chOff x="1763688" y="1222884"/>
            <a:chExt cx="648072" cy="56670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70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233" name="그룹 32"/>
          <p:cNvGrpSpPr>
            <a:grpSpLocks/>
          </p:cNvGrpSpPr>
          <p:nvPr/>
        </p:nvGrpSpPr>
        <p:grpSpPr bwMode="auto">
          <a:xfrm>
            <a:off x="5037138" y="2738438"/>
            <a:ext cx="649287" cy="566737"/>
            <a:chOff x="1763688" y="1222884"/>
            <a:chExt cx="648072" cy="5667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 rot="5400000">
              <a:off x="1955140" y="1545291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0688" y="1974850"/>
            <a:ext cx="3556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13" y="3200400"/>
            <a:ext cx="369887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863" y="4733925"/>
            <a:ext cx="6461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200" i="0">
                <a:latin typeface="Times New Roman" pitchFamily="18" charset="0"/>
                <a:ea typeface="+mn-ea"/>
              </a:rPr>
              <a:t>출발점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A948836-1E01-4F42-B634-3B5A73566B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외판원 문제</a:t>
            </a:r>
            <a:br>
              <a:rPr lang="ko-KR" altLang="en-US" smtClean="0"/>
            </a:br>
            <a:r>
              <a:rPr lang="en-US" altLang="ko-KR" smtClean="0"/>
              <a:t>(Traveling Salesman(person) Problem)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81188"/>
            <a:ext cx="8839200" cy="3905250"/>
          </a:xfrm>
        </p:spPr>
        <p:txBody>
          <a:bodyPr/>
          <a:lstStyle/>
          <a:p>
            <a:pPr eaLnBrk="1" hangingPunct="1"/>
            <a:r>
              <a:rPr lang="ko-KR" altLang="en-US" smtClean="0"/>
              <a:t>하나의</a:t>
            </a:r>
            <a:r>
              <a:rPr lang="en-US" altLang="ko-KR" smtClean="0"/>
              <a:t> </a:t>
            </a:r>
            <a:r>
              <a:rPr lang="ko-KR" altLang="en-US" smtClean="0"/>
              <a:t>노드에서 출발하여 다른 노드들을 각각 한번씩 만 방문하고</a:t>
            </a:r>
            <a:r>
              <a:rPr lang="en-US" altLang="ko-KR" smtClean="0"/>
              <a:t>, </a:t>
            </a:r>
            <a:r>
              <a:rPr lang="ko-KR" altLang="en-US" smtClean="0"/>
              <a:t>다시 출발노드로 돌아오는 가장 짧은 일주여행경로</a:t>
            </a:r>
            <a:r>
              <a:rPr lang="en-US" altLang="ko-KR" smtClean="0"/>
              <a:t>(tour)</a:t>
            </a:r>
            <a:r>
              <a:rPr lang="ko-KR" altLang="en-US" smtClean="0"/>
              <a:t>를 결정하는 문제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이 문제는 음이 아닌 가중치가 있는</a:t>
            </a:r>
            <a:r>
              <a:rPr lang="en-US" altLang="ko-KR" smtClean="0"/>
              <a:t>, </a:t>
            </a:r>
            <a:r>
              <a:rPr lang="ko-KR" altLang="en-US" smtClean="0"/>
              <a:t>방향성 그래프로 나타낼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그래프 상에서 일주여행경로</a:t>
            </a:r>
            <a:r>
              <a:rPr lang="en-US" altLang="ko-KR" smtClean="0"/>
              <a:t>(tour, Hamiltonian circuit)</a:t>
            </a:r>
            <a:r>
              <a:rPr lang="ko-KR" altLang="en-US" smtClean="0"/>
              <a:t>는 한 정점을 출발하여 다른 모든 정점을 한번씩 만 거쳐서 다시 그 정점으로 돌아오는 경로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여러 개의 일주여행경로 중에서 길이가 최소가 되는 경로가 최적일주여행경로</a:t>
            </a:r>
            <a:r>
              <a:rPr lang="en-US" altLang="ko-KR" smtClean="0"/>
              <a:t>(optimal tour)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무작정 알고리즘</a:t>
            </a:r>
            <a:r>
              <a:rPr lang="en-US" altLang="ko-KR" smtClean="0"/>
              <a:t>: </a:t>
            </a:r>
            <a:r>
              <a:rPr lang="ko-KR" altLang="en-US" smtClean="0"/>
              <a:t>가능한 모든 일주여행경로를 다 고려한 후</a:t>
            </a:r>
            <a:r>
              <a:rPr lang="en-US" altLang="ko-KR" smtClean="0"/>
              <a:t>, </a:t>
            </a:r>
            <a:r>
              <a:rPr lang="ko-KR" altLang="en-US" smtClean="0"/>
              <a:t>그 중에서 가장 짧은 일주여행경로를 선택한다</a:t>
            </a:r>
            <a:r>
              <a:rPr lang="en-US" altLang="ko-KR" smtClean="0"/>
              <a:t>. </a:t>
            </a:r>
            <a:r>
              <a:rPr lang="ko-KR" altLang="en-US" smtClean="0"/>
              <a:t>가능한 일주여행경로의 총 개수는 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- 1)!.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A4DC8E1-F867-458E-A625-6F80760C017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962025"/>
          </a:xfrm>
        </p:spPr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가장 최적이 되는 일주여행경로는</a:t>
            </a:r>
            <a:r>
              <a:rPr lang="en-US" altLang="ko-KR" smtClean="0"/>
              <a:t>?</a:t>
            </a:r>
          </a:p>
        </p:txBody>
      </p:sp>
      <p:grpSp>
        <p:nvGrpSpPr>
          <p:cNvPr id="47108" name="그룹 31"/>
          <p:cNvGrpSpPr>
            <a:grpSpLocks/>
          </p:cNvGrpSpPr>
          <p:nvPr/>
        </p:nvGrpSpPr>
        <p:grpSpPr bwMode="auto">
          <a:xfrm>
            <a:off x="3124200" y="2209800"/>
            <a:ext cx="2590800" cy="2433638"/>
            <a:chOff x="3124200" y="2209800"/>
            <a:chExt cx="2914650" cy="2667000"/>
          </a:xfrm>
        </p:grpSpPr>
        <p:sp>
          <p:nvSpPr>
            <p:cNvPr id="47109" name="Oval 4"/>
            <p:cNvSpPr>
              <a:spLocks noChangeArrowheads="1"/>
            </p:cNvSpPr>
            <p:nvPr/>
          </p:nvSpPr>
          <p:spPr bwMode="auto">
            <a:xfrm>
              <a:off x="31242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3276600" y="23876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1</a:t>
              </a:r>
              <a:endParaRPr lang="en-US" altLang="ko-KR" sz="2400" i="0"/>
            </a:p>
          </p:txBody>
        </p:sp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53340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5486400" y="24003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2</a:t>
              </a:r>
              <a:endParaRPr lang="en-US" altLang="ko-KR" sz="2400" i="0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31242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3276600" y="43180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4</a:t>
              </a:r>
              <a:endParaRPr lang="en-US" altLang="ko-KR" sz="2400" i="0"/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53340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5486400" y="4303713"/>
              <a:ext cx="420688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3</a:t>
              </a:r>
              <a:endParaRPr lang="en-US" altLang="ko-KR" sz="2400" i="0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71900" y="27686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3784600" y="25273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7119" name="AutoShape 18"/>
            <p:cNvCxnSpPr>
              <a:cxnSpLocks noChangeShapeType="1"/>
              <a:stCxn id="47115" idx="2"/>
              <a:endCxn id="47113" idx="6"/>
            </p:cNvCxnSpPr>
            <p:nvPr/>
          </p:nvCxnSpPr>
          <p:spPr bwMode="auto">
            <a:xfrm flipH="1">
              <a:off x="3810000" y="4533900"/>
              <a:ext cx="1524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19"/>
            <p:cNvCxnSpPr>
              <a:cxnSpLocks noChangeShapeType="1"/>
              <a:stCxn id="47113" idx="0"/>
              <a:endCxn id="47109" idx="4"/>
            </p:cNvCxnSpPr>
            <p:nvPr/>
          </p:nvCxnSpPr>
          <p:spPr bwMode="auto">
            <a:xfrm flipV="1">
              <a:off x="3467100" y="2971800"/>
              <a:ext cx="0" cy="12192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20"/>
            <p:cNvCxnSpPr>
              <a:cxnSpLocks noChangeShapeType="1"/>
              <a:stCxn id="47109" idx="5"/>
              <a:endCxn id="47115" idx="1"/>
            </p:cNvCxnSpPr>
            <p:nvPr/>
          </p:nvCxnSpPr>
          <p:spPr bwMode="auto">
            <a:xfrm>
              <a:off x="3709988" y="2871788"/>
              <a:ext cx="1724025" cy="1419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 flipV="1">
              <a:off x="3594100" y="2844800"/>
              <a:ext cx="1828800" cy="1371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 flipH="1">
              <a:off x="3733800" y="2971800"/>
              <a:ext cx="1752600" cy="129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 flipV="1">
              <a:off x="5626100" y="29718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5" name="Line 24"/>
            <p:cNvSpPr>
              <a:spLocks noChangeShapeType="1"/>
            </p:cNvSpPr>
            <p:nvPr/>
          </p:nvSpPr>
          <p:spPr bwMode="auto">
            <a:xfrm>
              <a:off x="5778500" y="29845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6" name="Text Box 25"/>
            <p:cNvSpPr txBox="1">
              <a:spLocks noChangeArrowheads="1"/>
            </p:cNvSpPr>
            <p:nvPr/>
          </p:nvSpPr>
          <p:spPr bwMode="auto">
            <a:xfrm>
              <a:off x="4425950" y="2732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1</a:t>
              </a:r>
            </a:p>
          </p:txBody>
        </p: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4419600" y="2209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2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4718050" y="29098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3</a:t>
              </a:r>
            </a:p>
          </p:txBody>
        </p:sp>
        <p:sp>
          <p:nvSpPr>
            <p:cNvPr id="47129" name="Text Box 28"/>
            <p:cNvSpPr txBox="1">
              <a:spLocks noChangeArrowheads="1"/>
            </p:cNvSpPr>
            <p:nvPr/>
          </p:nvSpPr>
          <p:spPr bwMode="auto">
            <a:xfrm>
              <a:off x="5022850" y="3200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4</a:t>
              </a:r>
            </a:p>
          </p:txBody>
        </p:sp>
        <p:sp>
          <p:nvSpPr>
            <p:cNvPr id="47130" name="Text Box 29"/>
            <p:cNvSpPr txBox="1">
              <a:spLocks noChangeArrowheads="1"/>
            </p:cNvSpPr>
            <p:nvPr/>
          </p:nvSpPr>
          <p:spPr bwMode="auto">
            <a:xfrm>
              <a:off x="3175000" y="34432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1" name="Text Box 30"/>
            <p:cNvSpPr txBox="1">
              <a:spLocks noChangeArrowheads="1"/>
            </p:cNvSpPr>
            <p:nvPr/>
          </p:nvSpPr>
          <p:spPr bwMode="auto">
            <a:xfrm>
              <a:off x="5727700" y="3467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2" name="Text Box 31"/>
            <p:cNvSpPr txBox="1">
              <a:spLocks noChangeArrowheads="1"/>
            </p:cNvSpPr>
            <p:nvPr/>
          </p:nvSpPr>
          <p:spPr bwMode="auto">
            <a:xfrm>
              <a:off x="5340350" y="34813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7</a:t>
              </a:r>
            </a:p>
          </p:txBody>
        </p:sp>
        <p:sp>
          <p:nvSpPr>
            <p:cNvPr id="47133" name="Text Box 32"/>
            <p:cNvSpPr txBox="1">
              <a:spLocks noChangeArrowheads="1"/>
            </p:cNvSpPr>
            <p:nvPr/>
          </p:nvSpPr>
          <p:spPr bwMode="auto">
            <a:xfrm>
              <a:off x="4749800" y="3848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9</a:t>
              </a:r>
            </a:p>
          </p:txBody>
        </p:sp>
        <p:sp>
          <p:nvSpPr>
            <p:cNvPr id="47134" name="Text Box 33"/>
            <p:cNvSpPr txBox="1">
              <a:spLocks noChangeArrowheads="1"/>
            </p:cNvSpPr>
            <p:nvPr/>
          </p:nvSpPr>
          <p:spPr bwMode="auto">
            <a:xfrm>
              <a:off x="4451350" y="4495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8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6E54549-0294-449F-ADC3-A130053A57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8131" name="그림 4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85813" y="928688"/>
            <a:ext cx="2643187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0125" y="428625"/>
            <a:ext cx="5708650" cy="407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그림 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6.4)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모든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노드간에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에지가 있는 그래프의 인접행렬 표현</a:t>
            </a:r>
          </a:p>
        </p:txBody>
      </p:sp>
      <p:pic>
        <p:nvPicPr>
          <p:cNvPr id="48133" name="그림 6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2"/>
          <a:stretch>
            <a:fillRect/>
          </a:stretch>
        </p:blipFill>
        <p:spPr bwMode="auto">
          <a:xfrm>
            <a:off x="2857500" y="3714750"/>
            <a:ext cx="271462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43625" y="4500563"/>
            <a:ext cx="1409700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TSP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의 최적해</a:t>
            </a:r>
          </a:p>
        </p:txBody>
      </p:sp>
      <p:grpSp>
        <p:nvGrpSpPr>
          <p:cNvPr id="48135" name="그룹 65"/>
          <p:cNvGrpSpPr>
            <a:grpSpLocks/>
          </p:cNvGrpSpPr>
          <p:nvPr/>
        </p:nvGrpSpPr>
        <p:grpSpPr bwMode="auto">
          <a:xfrm>
            <a:off x="4714875" y="1000125"/>
            <a:ext cx="2806700" cy="2586038"/>
            <a:chOff x="4714876" y="1000105"/>
            <a:chExt cx="2806129" cy="2586052"/>
          </a:xfrm>
        </p:grpSpPr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4813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4814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4814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4814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4814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4815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4815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4815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4816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4816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7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4817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7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8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4818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4818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4818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4818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4818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4818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48157" name="AutoShape 39"/>
            <p:cNvCxnSpPr>
              <a:cxnSpLocks noChangeShapeType="1"/>
              <a:stCxn id="48138" idx="2"/>
              <a:endCxn id="4814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4815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F566202-3915-4154-A605-1196213B3F7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외판원문제</a:t>
            </a:r>
            <a:r>
              <a:rPr lang="en-US" altLang="ko-KR" smtClean="0"/>
              <a:t>: </a:t>
            </a:r>
            <a:r>
              <a:rPr lang="ko-KR" altLang="en-US" smtClean="0"/>
              <a:t>분기한정법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8839200" cy="3143250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동적계획법 알고리즘의 복잡도는 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동적계획법 알고리즘의 기본동작을 수행하는데 걸리는 시간을 </a:t>
            </a:r>
            <a:r>
              <a:rPr lang="en-US" altLang="ko-KR" smtClean="0"/>
              <a:t>1</a:t>
            </a:r>
            <a:r>
              <a:rPr lang="en-US" altLang="ko-KR" smtClean="0">
                <a:sym typeface="Symbol" panose="05050102010706020507" pitchFamily="18" charset="2"/>
              </a:rPr>
              <a:t>sec</a:t>
            </a:r>
            <a:r>
              <a:rPr lang="ko-KR" altLang="en-US" smtClean="0">
                <a:sym typeface="Symbol" panose="05050102010706020507" pitchFamily="18" charset="2"/>
              </a:rPr>
              <a:t>이라고 할 때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</a:p>
          <a:p>
            <a:pPr marL="342900" lvl="1" indent="-342900" eaLnBrk="1" hangingPunct="1">
              <a:buClr>
                <a:schemeClr val="hlink"/>
              </a:buClr>
              <a:buSzPct val="85000"/>
            </a:pPr>
            <a:r>
              <a:rPr lang="en-US" altLang="ko-KR" i="1" smtClean="0"/>
              <a:t>n</a:t>
            </a:r>
            <a:r>
              <a:rPr lang="en-US" altLang="ko-KR" smtClean="0"/>
              <a:t> = 20</a:t>
            </a:r>
            <a:r>
              <a:rPr lang="ko-KR" altLang="en-US" smtClean="0"/>
              <a:t>일 때</a:t>
            </a:r>
            <a:r>
              <a:rPr lang="en-US" altLang="ko-KR" smtClean="0"/>
              <a:t>, </a:t>
            </a:r>
            <a:r>
              <a:rPr lang="en-US" altLang="ko-KR" smtClean="0">
                <a:sym typeface="Symbol" panose="05050102010706020507" pitchFamily="18" charset="2"/>
              </a:rPr>
              <a:t>T(20) = (20 - 1)(20 - 2)2</a:t>
            </a:r>
            <a:r>
              <a:rPr lang="en-US" altLang="ko-KR" baseline="50000" smtClean="0">
                <a:sym typeface="Symbol" panose="05050102010706020507" pitchFamily="18" charset="2"/>
              </a:rPr>
              <a:t>20-3</a:t>
            </a:r>
            <a:r>
              <a:rPr lang="en-US" altLang="ko-KR" smtClean="0">
                <a:sym typeface="Symbol" panose="05050102010706020507" pitchFamily="18" charset="2"/>
              </a:rPr>
              <a:t>sec = 45</a:t>
            </a:r>
            <a:r>
              <a:rPr lang="ko-KR" altLang="en-US" smtClean="0">
                <a:sym typeface="Symbol" panose="05050102010706020507" pitchFamily="18" charset="2"/>
              </a:rPr>
              <a:t>초 </a:t>
            </a:r>
            <a:endParaRPr lang="ko-KR" altLang="en-US" smtClean="0"/>
          </a:p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= 40</a:t>
            </a:r>
            <a:r>
              <a:rPr lang="ko-KR" altLang="en-US" smtClean="0"/>
              <a:t>일 때</a:t>
            </a:r>
            <a:r>
              <a:rPr lang="en-US" altLang="ko-KR" smtClean="0"/>
              <a:t>, </a:t>
            </a:r>
            <a:r>
              <a:rPr lang="en-US" altLang="ko-KR" smtClean="0">
                <a:sym typeface="Symbol" panose="05050102010706020507" pitchFamily="18" charset="2"/>
              </a:rPr>
              <a:t>T(40) = (40 - 1)(40 - 2)2</a:t>
            </a:r>
            <a:r>
              <a:rPr lang="en-US" altLang="ko-KR" baseline="50000" smtClean="0">
                <a:sym typeface="Symbol" panose="05050102010706020507" pitchFamily="18" charset="2"/>
              </a:rPr>
              <a:t>40-3</a:t>
            </a:r>
            <a:r>
              <a:rPr lang="en-US" altLang="ko-KR" smtClean="0">
                <a:sym typeface="Symbol" panose="05050102010706020507" pitchFamily="18" charset="2"/>
              </a:rPr>
              <a:t>sec &gt; </a:t>
            </a:r>
            <a:r>
              <a:rPr lang="en-US" altLang="ko-KR" smtClean="0"/>
              <a:t>6</a:t>
            </a:r>
            <a:r>
              <a:rPr lang="ko-KR" altLang="en-US" smtClean="0"/>
              <a:t>년 이상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    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분기한정법을 시도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graphicFrame>
        <p:nvGraphicFramePr>
          <p:cNvPr id="49157" name="Object 9"/>
          <p:cNvGraphicFramePr>
            <a:graphicFrameLocks noChangeAspect="1"/>
          </p:cNvGraphicFramePr>
          <p:nvPr/>
        </p:nvGraphicFramePr>
        <p:xfrm>
          <a:off x="4330700" y="1714500"/>
          <a:ext cx="2446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4" imgW="1739900" imgH="228600" progId="Equation.3">
                  <p:embed/>
                </p:oleObj>
              </mc:Choice>
              <mc:Fallback>
                <p:oleObj name="Equation" r:id="rId4" imgW="1739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714500"/>
                        <a:ext cx="24463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0E5AE33-595F-47EE-9A2E-F8F3486EF1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pPr eaLnBrk="1" hangingPunct="1"/>
            <a:r>
              <a:rPr lang="ko-KR" altLang="en-US" smtClean="0"/>
              <a:t>각 마디는 출발마디로부터의 일주여행경로를 나타냄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뿌리마디의 여행경로는 </a:t>
            </a:r>
            <a:r>
              <a:rPr lang="en-US" altLang="ko-KR" smtClean="0"/>
              <a:t>[1]</a:t>
            </a:r>
            <a:r>
              <a:rPr lang="ko-KR" altLang="en-US" smtClean="0"/>
              <a:t>이 되고</a:t>
            </a:r>
            <a:r>
              <a:rPr lang="en-US" altLang="ko-KR" smtClean="0"/>
              <a:t>, </a:t>
            </a:r>
            <a:r>
              <a:rPr lang="ko-KR" altLang="en-US" smtClean="0"/>
              <a:t>뿌리마디에서 뻗어 나가는 수준 </a:t>
            </a:r>
            <a:r>
              <a:rPr lang="en-US" altLang="ko-KR" smtClean="0"/>
              <a:t>1</a:t>
            </a:r>
            <a:r>
              <a:rPr lang="ko-KR" altLang="en-US" smtClean="0"/>
              <a:t>에 있는 여행경로는 각각 </a:t>
            </a:r>
            <a:r>
              <a:rPr lang="en-US" altLang="ko-KR" smtClean="0"/>
              <a:t>[1,2], [1,3], …, [1,5]</a:t>
            </a:r>
            <a:r>
              <a:rPr lang="ko-KR" altLang="en-US" smtClean="0"/>
              <a:t>가 되고</a:t>
            </a:r>
            <a:r>
              <a:rPr lang="en-US" altLang="ko-KR" smtClean="0"/>
              <a:t>, </a:t>
            </a:r>
            <a:r>
              <a:rPr lang="ko-KR" altLang="en-US" smtClean="0"/>
              <a:t>마디 </a:t>
            </a:r>
            <a:r>
              <a:rPr lang="en-US" altLang="ko-KR" smtClean="0"/>
              <a:t>[1,2]</a:t>
            </a:r>
            <a:r>
              <a:rPr lang="ko-KR" altLang="en-US" smtClean="0"/>
              <a:t>에서 뻗어 나가는 수준 </a:t>
            </a:r>
            <a:r>
              <a:rPr lang="en-US" altLang="ko-KR" smtClean="0"/>
              <a:t>2</a:t>
            </a:r>
            <a:r>
              <a:rPr lang="ko-KR" altLang="en-US" smtClean="0"/>
              <a:t>에 있는 마디들의 여행경로는 각각 </a:t>
            </a:r>
            <a:r>
              <a:rPr lang="en-US" altLang="ko-KR" smtClean="0"/>
              <a:t>[1,2,3],…,[1,2,5]</a:t>
            </a:r>
            <a:r>
              <a:rPr lang="ko-KR" altLang="en-US" smtClean="0"/>
              <a:t>가 되고</a:t>
            </a:r>
            <a:r>
              <a:rPr lang="en-US" altLang="ko-KR" smtClean="0"/>
              <a:t>, </a:t>
            </a:r>
            <a:r>
              <a:rPr lang="ko-KR" altLang="en-US" smtClean="0"/>
              <a:t>이런 식으로 뻗어 나가서 잎마디에 도달하게 되면 완전한 일주여행경로를 가지게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따라서 최적일주여행경로를 구하기 위해서는 잎마디에 있는 일주여행경로를 모두 검사하여 그 중에서 가장 길이가 짧은 일주여행경로를 찾으면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참고</a:t>
            </a:r>
            <a:r>
              <a:rPr lang="en-US" altLang="ko-KR" smtClean="0"/>
              <a:t>: </a:t>
            </a:r>
            <a:r>
              <a:rPr lang="ko-KR" altLang="en-US" smtClean="0"/>
              <a:t>위 예에서 각 마디에 저장되어 있는 마디가 </a:t>
            </a:r>
            <a:r>
              <a:rPr lang="en-US" altLang="ko-KR" smtClean="0"/>
              <a:t>4</a:t>
            </a:r>
            <a:r>
              <a:rPr lang="ko-KR" altLang="en-US" smtClean="0"/>
              <a:t>개가 되면 더 이상 뻗어 나갈 필요가 없다</a:t>
            </a:r>
            <a:r>
              <a:rPr lang="en-US" altLang="ko-KR" smtClean="0"/>
              <a:t>. 5</a:t>
            </a:r>
            <a:r>
              <a:rPr lang="ko-KR" altLang="en-US" smtClean="0"/>
              <a:t>번째 마디는 자동 결정</a:t>
            </a:r>
            <a:r>
              <a:rPr lang="en-US" altLang="ko-KR" smtClean="0"/>
              <a:t>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상태공간트리 구축방법</a:t>
            </a:r>
          </a:p>
        </p:txBody>
      </p:sp>
      <p:grpSp>
        <p:nvGrpSpPr>
          <p:cNvPr id="50181" name="그룹 6"/>
          <p:cNvGrpSpPr>
            <a:grpSpLocks/>
          </p:cNvGrpSpPr>
          <p:nvPr/>
        </p:nvGrpSpPr>
        <p:grpSpPr bwMode="auto">
          <a:xfrm>
            <a:off x="7143750" y="214313"/>
            <a:ext cx="1654175" cy="1285875"/>
            <a:chOff x="4714876" y="1000108"/>
            <a:chExt cx="2953001" cy="2586049"/>
          </a:xfrm>
        </p:grpSpPr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5006951" y="1078473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1</a:t>
              </a:r>
              <a:endParaRPr lang="en-US" altLang="ko-KR" sz="800" i="0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7025764" y="1142072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2</a:t>
              </a:r>
              <a:endParaRPr lang="en-US" altLang="ko-KR" sz="800" i="0"/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5006951" y="2232369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4</a:t>
              </a:r>
              <a:endParaRPr lang="en-US" altLang="ko-KR" sz="800" i="0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7035111" y="2268712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3</a:t>
              </a:r>
              <a:endParaRPr lang="en-US" altLang="ko-KR" sz="800" i="0"/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6016357" y="3177294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5</a:t>
              </a:r>
              <a:endParaRPr lang="en-US" altLang="ko-KR" sz="800" i="0"/>
            </a:p>
          </p:txBody>
        </p:sp>
        <p:cxnSp>
          <p:nvCxnSpPr>
            <p:cNvPr id="50192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3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4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5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7" name="Text Box 24"/>
            <p:cNvSpPr txBox="1">
              <a:spLocks noChangeArrowheads="1"/>
            </p:cNvSpPr>
            <p:nvPr/>
          </p:nvSpPr>
          <p:spPr bwMode="auto">
            <a:xfrm>
              <a:off x="4714876" y="1724700"/>
              <a:ext cx="51289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10</a:t>
              </a:r>
            </a:p>
          </p:txBody>
        </p:sp>
        <p:sp>
          <p:nvSpPr>
            <p:cNvPr id="50198" name="Text Box 26"/>
            <p:cNvSpPr txBox="1">
              <a:spLocks noChangeArrowheads="1"/>
            </p:cNvSpPr>
            <p:nvPr/>
          </p:nvSpPr>
          <p:spPr bwMode="auto">
            <a:xfrm>
              <a:off x="5768579" y="1459225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4</a:t>
              </a:r>
            </a:p>
          </p:txBody>
        </p:sp>
        <p:sp>
          <p:nvSpPr>
            <p:cNvPr id="50199" name="Text Box 28"/>
            <p:cNvSpPr txBox="1">
              <a:spLocks noChangeArrowheads="1"/>
            </p:cNvSpPr>
            <p:nvPr/>
          </p:nvSpPr>
          <p:spPr bwMode="auto">
            <a:xfrm>
              <a:off x="6470824" y="2608294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7</a:t>
              </a:r>
            </a:p>
          </p:txBody>
        </p:sp>
        <p:sp>
          <p:nvSpPr>
            <p:cNvPr id="50200" name="Text Box 29"/>
            <p:cNvSpPr txBox="1">
              <a:spLocks noChangeArrowheads="1"/>
            </p:cNvSpPr>
            <p:nvPr/>
          </p:nvSpPr>
          <p:spPr bwMode="auto">
            <a:xfrm>
              <a:off x="7246571" y="1768993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7</a:t>
              </a:r>
            </a:p>
          </p:txBody>
        </p:sp>
        <p:sp>
          <p:nvSpPr>
            <p:cNvPr id="50201" name="Text Box 50"/>
            <p:cNvSpPr txBox="1">
              <a:spLocks noChangeArrowheads="1"/>
            </p:cNvSpPr>
            <p:nvPr/>
          </p:nvSpPr>
          <p:spPr bwMode="auto">
            <a:xfrm>
              <a:off x="5367954" y="2808184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2</a:t>
              </a:r>
            </a:p>
          </p:txBody>
        </p:sp>
        <p:grpSp>
          <p:nvGrpSpPr>
            <p:cNvPr id="50202" name="Group 59"/>
            <p:cNvGrpSpPr>
              <a:grpSpLocks/>
            </p:cNvGrpSpPr>
            <p:nvPr/>
          </p:nvGrpSpPr>
          <p:grpSpPr bwMode="auto">
            <a:xfrm>
              <a:off x="5009283" y="1000108"/>
              <a:ext cx="2423042" cy="2320289"/>
              <a:chOff x="3103" y="1611"/>
              <a:chExt cx="2074" cy="2043"/>
            </a:xfrm>
          </p:grpSpPr>
          <p:sp>
            <p:nvSpPr>
              <p:cNvPr id="50207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20</a:t>
                </a:r>
              </a:p>
            </p:txBody>
          </p:sp>
          <p:cxnSp>
            <p:nvCxnSpPr>
              <p:cNvPr id="50208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9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0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1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2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3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4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5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6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7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8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9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20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21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14</a:t>
                </a:r>
              </a:p>
            </p:txBody>
          </p:sp>
          <p:sp>
            <p:nvSpPr>
              <p:cNvPr id="50222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14</a:t>
                </a:r>
              </a:p>
            </p:txBody>
          </p:sp>
          <p:sp>
            <p:nvSpPr>
              <p:cNvPr id="50223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5</a:t>
                </a:r>
              </a:p>
            </p:txBody>
          </p:sp>
          <p:sp>
            <p:nvSpPr>
              <p:cNvPr id="50224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7</a:t>
                </a:r>
              </a:p>
            </p:txBody>
          </p:sp>
          <p:sp>
            <p:nvSpPr>
              <p:cNvPr id="50225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7</a:t>
                </a:r>
              </a:p>
            </p:txBody>
          </p:sp>
          <p:sp>
            <p:nvSpPr>
              <p:cNvPr id="50226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9</a:t>
                </a:r>
              </a:p>
            </p:txBody>
          </p:sp>
          <p:sp>
            <p:nvSpPr>
              <p:cNvPr id="50227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18</a:t>
                </a:r>
              </a:p>
            </p:txBody>
          </p:sp>
          <p:sp>
            <p:nvSpPr>
              <p:cNvPr id="50228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4</a:t>
                </a:r>
              </a:p>
            </p:txBody>
          </p:sp>
          <p:sp>
            <p:nvSpPr>
              <p:cNvPr id="50229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11</a:t>
                </a:r>
              </a:p>
            </p:txBody>
          </p:sp>
          <p:sp>
            <p:nvSpPr>
              <p:cNvPr id="50230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16</a:t>
                </a:r>
              </a:p>
            </p:txBody>
          </p:sp>
          <p:sp>
            <p:nvSpPr>
              <p:cNvPr id="50231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17</a:t>
                </a:r>
              </a:p>
            </p:txBody>
          </p:sp>
          <p:sp>
            <p:nvSpPr>
              <p:cNvPr id="50232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4</a:t>
                </a:r>
              </a:p>
            </p:txBody>
          </p:sp>
        </p:grpSp>
        <p:cxnSp>
          <p:nvCxnSpPr>
            <p:cNvPr id="50203" name="AutoShape 39"/>
            <p:cNvCxnSpPr>
              <a:cxnSpLocks noChangeShapeType="1"/>
              <a:stCxn id="50184" idx="2"/>
              <a:endCxn id="50186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4" name="Text Box 26"/>
            <p:cNvSpPr txBox="1">
              <a:spLocks noChangeArrowheads="1"/>
            </p:cNvSpPr>
            <p:nvPr/>
          </p:nvSpPr>
          <p:spPr bwMode="auto">
            <a:xfrm>
              <a:off x="6072198" y="1571611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7</a:t>
              </a:r>
            </a:p>
          </p:txBody>
        </p:sp>
        <p:cxnSp>
          <p:nvCxnSpPr>
            <p:cNvPr id="50205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6" name="Text Box 26"/>
            <p:cNvSpPr txBox="1">
              <a:spLocks noChangeArrowheads="1"/>
            </p:cNvSpPr>
            <p:nvPr/>
          </p:nvSpPr>
          <p:spPr bwMode="auto">
            <a:xfrm>
              <a:off x="6265057" y="1699734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8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2FA7DA1-A8A1-4347-8885-B6BE0FF177E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1203" name="그림 46" descr="06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785813"/>
            <a:ext cx="52149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6327775" y="750888"/>
            <a:ext cx="1571625" cy="288925"/>
          </a:xfrm>
          <a:prstGeom prst="wedgeRoundRectCallout">
            <a:avLst>
              <a:gd name="adj1" fmla="val -86643"/>
              <a:gd name="adj2" fmla="val 2417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Root = start</a:t>
            </a:r>
            <a:endParaRPr lang="ko-KR" altLang="en-US" sz="1200" i="0" dirty="0">
              <a:latin typeface="+mn-lt"/>
              <a:cs typeface="Courier New" pitchFamily="49" charset="0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835150" y="1620838"/>
            <a:ext cx="1571625" cy="958850"/>
          </a:xfrm>
          <a:prstGeom prst="wedgeRoundRectCallout">
            <a:avLst>
              <a:gd name="adj1" fmla="val 74237"/>
              <a:gd name="adj2" fmla="val 217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represents all those tours that start with the path [1,2].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68313" y="5070475"/>
            <a:ext cx="1150937" cy="746125"/>
          </a:xfrm>
          <a:prstGeom prst="wedgeRoundRectCallout">
            <a:avLst>
              <a:gd name="adj1" fmla="val 72929"/>
              <a:gd name="adj2" fmla="val -10093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cs typeface="Courier New" pitchFamily="49" charset="0"/>
              </a:rPr>
              <a:t>Leaf is a tour, solution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A04FB6C-1194-48A3-B638-003656C1387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2227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489825" y="477838"/>
            <a:ext cx="14398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5750" y="549275"/>
            <a:ext cx="2005013" cy="871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한계값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구하기</a:t>
            </a:r>
            <a:endParaRPr lang="en-US" altLang="ko-KR" sz="2000" i="0" dirty="0">
              <a:latin typeface="Times New Roman" pitchFamily="18" charset="0"/>
              <a:ea typeface="+mn-ea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초기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750" y="1477963"/>
            <a:ext cx="3476625" cy="1492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 v1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min{14, 4, 10, 20}=4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min{14, 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5,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7,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7,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2230" name="직선 연결선 12"/>
          <p:cNvCxnSpPr>
            <a:cxnSpLocks noChangeShapeType="1"/>
          </p:cNvCxnSpPr>
          <p:nvPr/>
        </p:nvCxnSpPr>
        <p:spPr bwMode="auto">
          <a:xfrm>
            <a:off x="1500188" y="2900363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643063" y="2835275"/>
            <a:ext cx="26654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=4+7+4+2+4=21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688" y="3621088"/>
            <a:ext cx="36576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25" y="4127500"/>
            <a:ext cx="3208338" cy="152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2234" name="직선 연결선 18"/>
          <p:cNvCxnSpPr>
            <a:cxnSpLocks noChangeShapeType="1"/>
          </p:cNvCxnSpPr>
          <p:nvPr/>
        </p:nvCxnSpPr>
        <p:spPr bwMode="auto">
          <a:xfrm>
            <a:off x="1643063" y="5549900"/>
            <a:ext cx="3500437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85813" y="5549900"/>
            <a:ext cx="4384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[v1,v2]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=14+7+4+2+4=31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214813" y="977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143500" y="715963"/>
            <a:ext cx="785813" cy="8112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2,3,4,5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38" name="직선 화살표 연결선 23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4500563" y="1120775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직선 화살표 연결선 25"/>
          <p:cNvCxnSpPr>
            <a:cxnSpLocks noChangeShapeType="1"/>
          </p:cNvCxnSpPr>
          <p:nvPr/>
        </p:nvCxnSpPr>
        <p:spPr bwMode="auto">
          <a:xfrm rot="5400000" flipH="1" flipV="1">
            <a:off x="4572794" y="1334294"/>
            <a:ext cx="357187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타원 27"/>
          <p:cNvSpPr/>
          <p:nvPr/>
        </p:nvSpPr>
        <p:spPr bwMode="auto">
          <a:xfrm>
            <a:off x="4643438" y="3835400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143625" y="3765550"/>
            <a:ext cx="785813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42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500688" y="4086225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직선 화살표 연결선 30"/>
          <p:cNvCxnSpPr>
            <a:cxnSpLocks noChangeShapeType="1"/>
          </p:cNvCxnSpPr>
          <p:nvPr/>
        </p:nvCxnSpPr>
        <p:spPr bwMode="auto">
          <a:xfrm flipV="1">
            <a:off x="3476625" y="4143375"/>
            <a:ext cx="1190625" cy="1984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직선 화살표 연결선 42"/>
          <p:cNvCxnSpPr>
            <a:cxnSpLocks noChangeShapeType="1"/>
          </p:cNvCxnSpPr>
          <p:nvPr/>
        </p:nvCxnSpPr>
        <p:spPr bwMode="auto">
          <a:xfrm flipV="1">
            <a:off x="4572000" y="4121150"/>
            <a:ext cx="1285875" cy="500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4857750" y="3478213"/>
            <a:ext cx="3381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072063" y="166846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000750" y="1406525"/>
            <a:ext cx="785813" cy="811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1, 3,4,5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48" name="직선 화살표 연결선 58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5357813" y="1811338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9" name="직선 화살표 연결선 59"/>
          <p:cNvCxnSpPr>
            <a:cxnSpLocks noChangeShapeType="1"/>
          </p:cNvCxnSpPr>
          <p:nvPr/>
        </p:nvCxnSpPr>
        <p:spPr bwMode="auto">
          <a:xfrm rot="5400000" flipH="1" flipV="1">
            <a:off x="5430044" y="2024856"/>
            <a:ext cx="357188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0" name="직선 화살표 연결선 60"/>
          <p:cNvCxnSpPr>
            <a:cxnSpLocks noChangeShapeType="1"/>
          </p:cNvCxnSpPr>
          <p:nvPr/>
        </p:nvCxnSpPr>
        <p:spPr bwMode="auto">
          <a:xfrm>
            <a:off x="4643438" y="1978025"/>
            <a:ext cx="928687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타원 63"/>
          <p:cNvSpPr/>
          <p:nvPr/>
        </p:nvSpPr>
        <p:spPr bwMode="auto">
          <a:xfrm>
            <a:off x="5643563" y="4660900"/>
            <a:ext cx="285750" cy="2873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7358063" y="4478338"/>
            <a:ext cx="785812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53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6500813" y="4800600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6215063" y="4660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0875" y="2835275"/>
            <a:ext cx="1500188" cy="32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.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2256" name="모서리가 둥근 사각형 설명선 73"/>
          <p:cNvSpPr>
            <a:spLocks noChangeArrowheads="1"/>
          </p:cNvSpPr>
          <p:nvPr/>
        </p:nvSpPr>
        <p:spPr bwMode="auto">
          <a:xfrm>
            <a:off x="7358063" y="3121025"/>
            <a:ext cx="1214437" cy="506413"/>
          </a:xfrm>
          <a:prstGeom prst="wedgeRoundRectCallout">
            <a:avLst>
              <a:gd name="adj1" fmla="val -105759"/>
              <a:gd name="adj2" fmla="val 77542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2257" name="직선 화살표 연결선 79"/>
          <p:cNvCxnSpPr>
            <a:cxnSpLocks noChangeShapeType="1"/>
          </p:cNvCxnSpPr>
          <p:nvPr/>
        </p:nvCxnSpPr>
        <p:spPr bwMode="auto">
          <a:xfrm flipV="1">
            <a:off x="6000750" y="4906963"/>
            <a:ext cx="785813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8" name="직선 화살표 연결선 80"/>
          <p:cNvCxnSpPr>
            <a:cxnSpLocks noChangeShapeType="1"/>
          </p:cNvCxnSpPr>
          <p:nvPr/>
        </p:nvCxnSpPr>
        <p:spPr bwMode="auto">
          <a:xfrm>
            <a:off x="4714875" y="4906963"/>
            <a:ext cx="1366838" cy="2952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9" name="모서리가 둥근 사각형 설명선 84"/>
          <p:cNvSpPr>
            <a:spLocks noChangeArrowheads="1"/>
          </p:cNvSpPr>
          <p:nvPr/>
        </p:nvSpPr>
        <p:spPr bwMode="auto">
          <a:xfrm>
            <a:off x="7500938" y="5407025"/>
            <a:ext cx="1214437" cy="506413"/>
          </a:xfrm>
          <a:prstGeom prst="wedgeRoundRectCallout">
            <a:avLst>
              <a:gd name="adj1" fmla="val -37130"/>
              <a:gd name="adj2" fmla="val -102250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방문한 노드 이므로 고려하지 않는다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2260" name="모서리가 둥근 사각형 설명선 35"/>
          <p:cNvSpPr>
            <a:spLocks noChangeArrowheads="1"/>
          </p:cNvSpPr>
          <p:nvPr/>
        </p:nvSpPr>
        <p:spPr bwMode="auto">
          <a:xfrm>
            <a:off x="269875" y="4692650"/>
            <a:ext cx="1050925" cy="336550"/>
          </a:xfrm>
          <a:prstGeom prst="wedgeRoundRectCallout">
            <a:avLst>
              <a:gd name="adj1" fmla="val 75769"/>
              <a:gd name="adj2" fmla="val 4176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4,5,1,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로 떠날 수 있다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2261" name="타원 1"/>
          <p:cNvSpPr>
            <a:spLocks noChangeArrowheads="1"/>
          </p:cNvSpPr>
          <p:nvPr/>
        </p:nvSpPr>
        <p:spPr bwMode="auto">
          <a:xfrm>
            <a:off x="3086100" y="4176713"/>
            <a:ext cx="360363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262" name="직선 화살표 연결선 30"/>
          <p:cNvCxnSpPr>
            <a:cxnSpLocks noChangeShapeType="1"/>
            <a:stCxn id="52261" idx="5"/>
          </p:cNvCxnSpPr>
          <p:nvPr/>
        </p:nvCxnSpPr>
        <p:spPr bwMode="auto">
          <a:xfrm>
            <a:off x="3394075" y="4416425"/>
            <a:ext cx="677863" cy="13557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8BCEBC8-3890-427E-996C-3EE4D63B46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3251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215188" y="811213"/>
            <a:ext cx="16430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5750" y="1239838"/>
            <a:ext cx="442595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 →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2000" i="0" dirty="0">
                <a:latin typeface="굴림"/>
                <a:ea typeface="굴림"/>
              </a:rPr>
              <a:t> 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 v3]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7313" y="3341688"/>
            <a:ext cx="3054350" cy="122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v3] 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14+7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16}=7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3254" name="직선 연결선 18"/>
          <p:cNvCxnSpPr>
            <a:cxnSpLocks noChangeShapeType="1"/>
          </p:cNvCxnSpPr>
          <p:nvPr/>
        </p:nvCxnSpPr>
        <p:spPr bwMode="auto">
          <a:xfrm>
            <a:off x="1071563" y="4484688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00063" y="4484688"/>
            <a:ext cx="500062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</a:t>
            </a:r>
            <a:r>
              <a:rPr lang="en-US" altLang="ko-KR" sz="1200" i="0" dirty="0">
                <a:latin typeface="+mn-lt"/>
                <a:ea typeface="굴림"/>
              </a:rPr>
              <a:t>v3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=14+7+7+2+4=34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429125" y="2860675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lang="en-US" altLang="ko-KR" sz="1100" i="0" dirty="0">
                <a:latin typeface="굴림"/>
                <a:ea typeface="굴림"/>
              </a:rPr>
              <a:t> →3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000750" y="2789238"/>
            <a:ext cx="785813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3258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286375" y="3111500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직선 화살표 연결선 30"/>
          <p:cNvCxnSpPr>
            <a:cxnSpLocks noChangeShapeType="1"/>
            <a:stCxn id="53269" idx="6"/>
          </p:cNvCxnSpPr>
          <p:nvPr/>
        </p:nvCxnSpPr>
        <p:spPr bwMode="auto">
          <a:xfrm flipV="1">
            <a:off x="3897313" y="3270250"/>
            <a:ext cx="531812" cy="246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직선 화살표 연결선 42"/>
          <p:cNvCxnSpPr>
            <a:cxnSpLocks noChangeShapeType="1"/>
          </p:cNvCxnSpPr>
          <p:nvPr/>
        </p:nvCxnSpPr>
        <p:spPr bwMode="auto">
          <a:xfrm flipV="1">
            <a:off x="4357688" y="3198813"/>
            <a:ext cx="1285875" cy="642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타원 64"/>
          <p:cNvSpPr/>
          <p:nvPr/>
        </p:nvSpPr>
        <p:spPr bwMode="auto">
          <a:xfrm>
            <a:off x="6643688" y="3663950"/>
            <a:ext cx="785812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3262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5786438" y="3984625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5500688" y="38449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2950" y="2503488"/>
            <a:ext cx="50165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14+7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6970713" y="4710113"/>
            <a:ext cx="1639887" cy="654050"/>
          </a:xfrm>
          <a:prstGeom prst="wedgeRoundRectCallout">
            <a:avLst>
              <a:gd name="adj1" fmla="val -37128"/>
              <a:gd name="adj2" fmla="val -1022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이미 방문한 노드 이므로 고려하지 않는다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49" name="모서리가 둥근 사각형 설명선 48"/>
          <p:cNvSpPr/>
          <p:nvPr/>
        </p:nvSpPr>
        <p:spPr bwMode="auto">
          <a:xfrm>
            <a:off x="5259388" y="1531938"/>
            <a:ext cx="1624012" cy="652462"/>
          </a:xfrm>
          <a:prstGeom prst="wedgeRoundRectCallout">
            <a:avLst>
              <a:gd name="adj1" fmla="val -1147"/>
              <a:gd name="adj2" fmla="val 1572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3267" name="직선 화살표 연결선 49"/>
          <p:cNvCxnSpPr>
            <a:cxnSpLocks noChangeShapeType="1"/>
          </p:cNvCxnSpPr>
          <p:nvPr/>
        </p:nvCxnSpPr>
        <p:spPr bwMode="auto">
          <a:xfrm flipV="1">
            <a:off x="5643563" y="4025900"/>
            <a:ext cx="785812" cy="3571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직선 화살표 연결선 51"/>
          <p:cNvCxnSpPr>
            <a:cxnSpLocks noChangeShapeType="1"/>
          </p:cNvCxnSpPr>
          <p:nvPr/>
        </p:nvCxnSpPr>
        <p:spPr bwMode="auto">
          <a:xfrm>
            <a:off x="4357688" y="4097338"/>
            <a:ext cx="1285875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타원 20"/>
          <p:cNvSpPr>
            <a:spLocks noChangeArrowheads="1"/>
          </p:cNvSpPr>
          <p:nvPr/>
        </p:nvSpPr>
        <p:spPr bwMode="auto">
          <a:xfrm>
            <a:off x="3317875" y="3376613"/>
            <a:ext cx="579438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270" name="직선 화살표 연결선 30"/>
          <p:cNvCxnSpPr>
            <a:cxnSpLocks noChangeShapeType="1"/>
          </p:cNvCxnSpPr>
          <p:nvPr/>
        </p:nvCxnSpPr>
        <p:spPr bwMode="auto">
          <a:xfrm>
            <a:off x="3702050" y="3684588"/>
            <a:ext cx="769938" cy="9572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300932-763E-4AB6-80A4-EF34C7268F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96838"/>
            <a:ext cx="8839200" cy="38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최고우선검색을 하여 상태공간트리를 구축</a:t>
            </a:r>
          </a:p>
        </p:txBody>
      </p:sp>
      <p:grpSp>
        <p:nvGrpSpPr>
          <p:cNvPr id="54276" name="그룹 56"/>
          <p:cNvGrpSpPr>
            <a:grpSpLocks/>
          </p:cNvGrpSpPr>
          <p:nvPr/>
        </p:nvGrpSpPr>
        <p:grpSpPr bwMode="auto">
          <a:xfrm>
            <a:off x="571500" y="819150"/>
            <a:ext cx="8016875" cy="4538663"/>
            <a:chOff x="127000" y="533400"/>
            <a:chExt cx="8864600" cy="5410200"/>
          </a:xfrm>
        </p:grpSpPr>
        <p:sp>
          <p:nvSpPr>
            <p:cNvPr id="54329" name="Oval 4"/>
            <p:cNvSpPr>
              <a:spLocks noChangeArrowheads="1"/>
            </p:cNvSpPr>
            <p:nvPr/>
          </p:nvSpPr>
          <p:spPr bwMode="auto">
            <a:xfrm>
              <a:off x="4064000" y="5334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30" name="Text Box 5"/>
            <p:cNvSpPr txBox="1">
              <a:spLocks noChangeArrowheads="1"/>
            </p:cNvSpPr>
            <p:nvPr/>
          </p:nvSpPr>
          <p:spPr bwMode="auto">
            <a:xfrm>
              <a:off x="4035425" y="6111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21</a:t>
              </a:r>
            </a:p>
          </p:txBody>
        </p:sp>
        <p:cxnSp>
          <p:nvCxnSpPr>
            <p:cNvPr id="54331" name="AutoShape 10"/>
            <p:cNvCxnSpPr>
              <a:cxnSpLocks noChangeShapeType="1"/>
              <a:stCxn id="54329" idx="2"/>
              <a:endCxn id="54335" idx="0"/>
            </p:cNvCxnSpPr>
            <p:nvPr/>
          </p:nvCxnSpPr>
          <p:spPr bwMode="auto">
            <a:xfrm flipH="1">
              <a:off x="885825" y="933450"/>
              <a:ext cx="3178175" cy="93503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2" name="AutoShape 11"/>
            <p:cNvCxnSpPr>
              <a:cxnSpLocks noChangeShapeType="1"/>
              <a:stCxn id="54329" idx="3"/>
              <a:endCxn id="54337" idx="0"/>
            </p:cNvCxnSpPr>
            <p:nvPr/>
          </p:nvCxnSpPr>
          <p:spPr bwMode="auto">
            <a:xfrm flipH="1">
              <a:off x="2638425" y="1214438"/>
              <a:ext cx="1565275" cy="6778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3" name="AutoShape 12"/>
            <p:cNvCxnSpPr>
              <a:cxnSpLocks noChangeShapeType="1"/>
              <a:stCxn id="54329" idx="5"/>
              <a:endCxn id="54339" idx="0"/>
            </p:cNvCxnSpPr>
            <p:nvPr/>
          </p:nvCxnSpPr>
          <p:spPr bwMode="auto">
            <a:xfrm>
              <a:off x="4876800" y="1214438"/>
              <a:ext cx="1582738" cy="6905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4" name="AutoShape 13"/>
            <p:cNvCxnSpPr>
              <a:cxnSpLocks noChangeShapeType="1"/>
              <a:stCxn id="54329" idx="6"/>
              <a:endCxn id="54341" idx="0"/>
            </p:cNvCxnSpPr>
            <p:nvPr/>
          </p:nvCxnSpPr>
          <p:spPr bwMode="auto">
            <a:xfrm>
              <a:off x="5016500" y="933450"/>
              <a:ext cx="3348038" cy="9715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5" name="Oval 27"/>
            <p:cNvSpPr>
              <a:spLocks noChangeArrowheads="1"/>
            </p:cNvSpPr>
            <p:nvPr/>
          </p:nvSpPr>
          <p:spPr bwMode="auto">
            <a:xfrm>
              <a:off x="409575" y="1868488"/>
              <a:ext cx="952500" cy="7985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36" name="Text Box 28"/>
            <p:cNvSpPr txBox="1">
              <a:spLocks noChangeArrowheads="1"/>
            </p:cNvSpPr>
            <p:nvPr/>
          </p:nvSpPr>
          <p:spPr bwMode="auto">
            <a:xfrm>
              <a:off x="381000" y="1946275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31</a:t>
              </a:r>
            </a:p>
          </p:txBody>
        </p:sp>
        <p:sp>
          <p:nvSpPr>
            <p:cNvPr id="54337" name="Oval 29"/>
            <p:cNvSpPr>
              <a:spLocks noChangeArrowheads="1"/>
            </p:cNvSpPr>
            <p:nvPr/>
          </p:nvSpPr>
          <p:spPr bwMode="auto">
            <a:xfrm>
              <a:off x="2162175" y="18923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38" name="Text Box 30"/>
            <p:cNvSpPr txBox="1">
              <a:spLocks noChangeArrowheads="1"/>
            </p:cNvSpPr>
            <p:nvPr/>
          </p:nvSpPr>
          <p:spPr bwMode="auto">
            <a:xfrm>
              <a:off x="2133600" y="19700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4339" name="Oval 31"/>
            <p:cNvSpPr>
              <a:spLocks noChangeArrowheads="1"/>
            </p:cNvSpPr>
            <p:nvPr/>
          </p:nvSpPr>
          <p:spPr bwMode="auto">
            <a:xfrm>
              <a:off x="5983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0" name="Text Box 32"/>
            <p:cNvSpPr txBox="1">
              <a:spLocks noChangeArrowheads="1"/>
            </p:cNvSpPr>
            <p:nvPr/>
          </p:nvSpPr>
          <p:spPr bwMode="auto">
            <a:xfrm>
              <a:off x="5954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4341" name="Oval 33"/>
            <p:cNvSpPr>
              <a:spLocks noChangeArrowheads="1"/>
            </p:cNvSpPr>
            <p:nvPr/>
          </p:nvSpPr>
          <p:spPr bwMode="auto">
            <a:xfrm>
              <a:off x="7888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2" name="Text Box 34"/>
            <p:cNvSpPr txBox="1">
              <a:spLocks noChangeArrowheads="1"/>
            </p:cNvSpPr>
            <p:nvPr/>
          </p:nvSpPr>
          <p:spPr bwMode="auto">
            <a:xfrm>
              <a:off x="7859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42</a:t>
              </a:r>
            </a:p>
          </p:txBody>
        </p:sp>
        <p:sp>
          <p:nvSpPr>
            <p:cNvPr id="54343" name="Oval 35"/>
            <p:cNvSpPr>
              <a:spLocks noChangeArrowheads="1"/>
            </p:cNvSpPr>
            <p:nvPr/>
          </p:nvSpPr>
          <p:spPr bwMode="auto">
            <a:xfrm>
              <a:off x="21605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4" name="Text Box 36"/>
            <p:cNvSpPr txBox="1">
              <a:spLocks noChangeArrowheads="1"/>
            </p:cNvSpPr>
            <p:nvPr/>
          </p:nvSpPr>
          <p:spPr bwMode="auto">
            <a:xfrm>
              <a:off x="2132014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27</a:t>
              </a:r>
            </a:p>
          </p:txBody>
        </p:sp>
        <p:sp>
          <p:nvSpPr>
            <p:cNvPr id="54345" name="Oval 37"/>
            <p:cNvSpPr>
              <a:spLocks noChangeArrowheads="1"/>
            </p:cNvSpPr>
            <p:nvPr/>
          </p:nvSpPr>
          <p:spPr bwMode="auto">
            <a:xfrm>
              <a:off x="94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6" name="Text Box 38"/>
            <p:cNvSpPr txBox="1">
              <a:spLocks noChangeArrowheads="1"/>
            </p:cNvSpPr>
            <p:nvPr/>
          </p:nvSpPr>
          <p:spPr bwMode="auto">
            <a:xfrm>
              <a:off x="91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4347" name="Oval 39"/>
            <p:cNvSpPr>
              <a:spLocks noChangeArrowheads="1"/>
            </p:cNvSpPr>
            <p:nvPr/>
          </p:nvSpPr>
          <p:spPr bwMode="auto">
            <a:xfrm>
              <a:off x="33813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8" name="Text Box 40"/>
            <p:cNvSpPr txBox="1">
              <a:spLocks noChangeArrowheads="1"/>
            </p:cNvSpPr>
            <p:nvPr/>
          </p:nvSpPr>
          <p:spPr bwMode="auto">
            <a:xfrm>
              <a:off x="33528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39</a:t>
              </a:r>
            </a:p>
          </p:txBody>
        </p:sp>
        <p:sp>
          <p:nvSpPr>
            <p:cNvPr id="54349" name="Oval 41"/>
            <p:cNvSpPr>
              <a:spLocks noChangeArrowheads="1"/>
            </p:cNvSpPr>
            <p:nvPr/>
          </p:nvSpPr>
          <p:spPr bwMode="auto">
            <a:xfrm>
              <a:off x="59832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50" name="Text Box 42"/>
            <p:cNvSpPr txBox="1">
              <a:spLocks noChangeArrowheads="1"/>
            </p:cNvSpPr>
            <p:nvPr/>
          </p:nvSpPr>
          <p:spPr bwMode="auto">
            <a:xfrm>
              <a:off x="59547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38</a:t>
              </a:r>
            </a:p>
          </p:txBody>
        </p:sp>
        <p:sp>
          <p:nvSpPr>
            <p:cNvPr id="54351" name="Oval 43"/>
            <p:cNvSpPr>
              <a:spLocks noChangeArrowheads="1"/>
            </p:cNvSpPr>
            <p:nvPr/>
          </p:nvSpPr>
          <p:spPr bwMode="auto">
            <a:xfrm>
              <a:off x="72024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52" name="Text Box 44"/>
            <p:cNvSpPr txBox="1">
              <a:spLocks noChangeArrowheads="1"/>
            </p:cNvSpPr>
            <p:nvPr/>
          </p:nvSpPr>
          <p:spPr bwMode="auto">
            <a:xfrm>
              <a:off x="71739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4353" name="Oval 45"/>
            <p:cNvSpPr>
              <a:spLocks noChangeArrowheads="1"/>
            </p:cNvSpPr>
            <p:nvPr/>
          </p:nvSpPr>
          <p:spPr bwMode="auto">
            <a:xfrm>
              <a:off x="475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54" name="Text Box 46"/>
            <p:cNvSpPr txBox="1">
              <a:spLocks noChangeArrowheads="1"/>
            </p:cNvSpPr>
            <p:nvPr/>
          </p:nvSpPr>
          <p:spPr bwMode="auto">
            <a:xfrm>
              <a:off x="472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45</a:t>
              </a:r>
            </a:p>
          </p:txBody>
        </p:sp>
        <p:cxnSp>
          <p:nvCxnSpPr>
            <p:cNvPr id="54355" name="AutoShape 47"/>
            <p:cNvCxnSpPr>
              <a:cxnSpLocks noChangeShapeType="1"/>
              <a:stCxn id="54337" idx="4"/>
              <a:endCxn id="54343" idx="0"/>
            </p:cNvCxnSpPr>
            <p:nvPr/>
          </p:nvCxnSpPr>
          <p:spPr bwMode="auto">
            <a:xfrm flipH="1">
              <a:off x="2636838" y="2690813"/>
              <a:ext cx="1587" cy="7381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6" name="AutoShape 48"/>
            <p:cNvCxnSpPr>
              <a:cxnSpLocks noChangeShapeType="1"/>
              <a:stCxn id="54337" idx="5"/>
              <a:endCxn id="54347" idx="0"/>
            </p:cNvCxnSpPr>
            <p:nvPr/>
          </p:nvCxnSpPr>
          <p:spPr bwMode="auto">
            <a:xfrm>
              <a:off x="297497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7" name="AutoShape 49"/>
            <p:cNvCxnSpPr>
              <a:cxnSpLocks noChangeShapeType="1"/>
              <a:stCxn id="54337" idx="3"/>
              <a:endCxn id="54345" idx="0"/>
            </p:cNvCxnSpPr>
            <p:nvPr/>
          </p:nvCxnSpPr>
          <p:spPr bwMode="auto">
            <a:xfrm flipH="1">
              <a:off x="141922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8" name="AutoShape 50"/>
            <p:cNvCxnSpPr>
              <a:cxnSpLocks noChangeShapeType="1"/>
              <a:stCxn id="54339" idx="4"/>
              <a:endCxn id="54349" idx="0"/>
            </p:cNvCxnSpPr>
            <p:nvPr/>
          </p:nvCxnSpPr>
          <p:spPr bwMode="auto">
            <a:xfrm>
              <a:off x="6459538" y="2703513"/>
              <a:ext cx="0" cy="725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9" name="AutoShape 51"/>
            <p:cNvCxnSpPr>
              <a:cxnSpLocks noChangeShapeType="1"/>
              <a:stCxn id="54339" idx="3"/>
              <a:endCxn id="54353" idx="0"/>
            </p:cNvCxnSpPr>
            <p:nvPr/>
          </p:nvCxnSpPr>
          <p:spPr bwMode="auto">
            <a:xfrm flipH="1">
              <a:off x="5229225" y="2586038"/>
              <a:ext cx="893763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60" name="AutoShape 52"/>
            <p:cNvCxnSpPr>
              <a:cxnSpLocks noChangeShapeType="1"/>
              <a:stCxn id="54339" idx="5"/>
              <a:endCxn id="54351" idx="0"/>
            </p:cNvCxnSpPr>
            <p:nvPr/>
          </p:nvCxnSpPr>
          <p:spPr bwMode="auto">
            <a:xfrm>
              <a:off x="6796088" y="2586038"/>
              <a:ext cx="882650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61" name="Oval 53"/>
            <p:cNvSpPr>
              <a:spLocks noChangeArrowheads="1"/>
            </p:cNvSpPr>
            <p:nvPr/>
          </p:nvSpPr>
          <p:spPr bwMode="auto">
            <a:xfrm>
              <a:off x="152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2" name="Oval 54"/>
            <p:cNvSpPr>
              <a:spLocks noChangeArrowheads="1"/>
            </p:cNvSpPr>
            <p:nvPr/>
          </p:nvSpPr>
          <p:spPr bwMode="auto">
            <a:xfrm>
              <a:off x="1676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3" name="Oval 55"/>
            <p:cNvSpPr>
              <a:spLocks noChangeArrowheads="1"/>
            </p:cNvSpPr>
            <p:nvPr/>
          </p:nvSpPr>
          <p:spPr bwMode="auto">
            <a:xfrm>
              <a:off x="3200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4" name="Oval 56"/>
            <p:cNvSpPr>
              <a:spLocks noChangeArrowheads="1"/>
            </p:cNvSpPr>
            <p:nvPr/>
          </p:nvSpPr>
          <p:spPr bwMode="auto">
            <a:xfrm>
              <a:off x="4724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5" name="Oval 57"/>
            <p:cNvSpPr>
              <a:spLocks noChangeArrowheads="1"/>
            </p:cNvSpPr>
            <p:nvPr/>
          </p:nvSpPr>
          <p:spPr bwMode="auto">
            <a:xfrm>
              <a:off x="6248400" y="4724400"/>
              <a:ext cx="1295400" cy="121920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6" name="Oval 58"/>
            <p:cNvSpPr>
              <a:spLocks noChangeArrowheads="1"/>
            </p:cNvSpPr>
            <p:nvPr/>
          </p:nvSpPr>
          <p:spPr bwMode="auto">
            <a:xfrm>
              <a:off x="76962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cxnSp>
          <p:nvCxnSpPr>
            <p:cNvPr id="54367" name="AutoShape 59"/>
            <p:cNvCxnSpPr>
              <a:cxnSpLocks noChangeShapeType="1"/>
              <a:stCxn id="54345" idx="3"/>
              <a:endCxn id="54361" idx="0"/>
            </p:cNvCxnSpPr>
            <p:nvPr/>
          </p:nvCxnSpPr>
          <p:spPr bwMode="auto">
            <a:xfrm flipH="1">
              <a:off x="800100" y="4110038"/>
              <a:ext cx="28257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68" name="AutoShape 60"/>
            <p:cNvCxnSpPr>
              <a:cxnSpLocks noChangeShapeType="1"/>
              <a:stCxn id="54345" idx="5"/>
              <a:endCxn id="54362" idx="0"/>
            </p:cNvCxnSpPr>
            <p:nvPr/>
          </p:nvCxnSpPr>
          <p:spPr bwMode="auto">
            <a:xfrm>
              <a:off x="1755775" y="4110038"/>
              <a:ext cx="56832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69" name="AutoShape 61"/>
            <p:cNvCxnSpPr>
              <a:cxnSpLocks noChangeShapeType="1"/>
              <a:stCxn id="54343" idx="4"/>
              <a:endCxn id="54363" idx="1"/>
            </p:cNvCxnSpPr>
            <p:nvPr/>
          </p:nvCxnSpPr>
          <p:spPr bwMode="auto">
            <a:xfrm>
              <a:off x="2636838" y="4227513"/>
              <a:ext cx="752475" cy="6746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70" name="AutoShape 62"/>
            <p:cNvCxnSpPr>
              <a:cxnSpLocks noChangeShapeType="1"/>
              <a:stCxn id="54343" idx="5"/>
              <a:endCxn id="54364" idx="1"/>
            </p:cNvCxnSpPr>
            <p:nvPr/>
          </p:nvCxnSpPr>
          <p:spPr bwMode="auto">
            <a:xfrm>
              <a:off x="2973388" y="4110038"/>
              <a:ext cx="1939925" cy="7921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71" name="AutoShape 63"/>
            <p:cNvCxnSpPr>
              <a:cxnSpLocks noChangeShapeType="1"/>
              <a:stCxn id="54351" idx="3"/>
              <a:endCxn id="54365" idx="0"/>
            </p:cNvCxnSpPr>
            <p:nvPr/>
          </p:nvCxnSpPr>
          <p:spPr bwMode="auto">
            <a:xfrm flipH="1">
              <a:off x="6896100" y="4110038"/>
              <a:ext cx="446088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72" name="AutoShape 64"/>
            <p:cNvCxnSpPr>
              <a:cxnSpLocks noChangeShapeType="1"/>
              <a:stCxn id="54351" idx="5"/>
              <a:endCxn id="54366" idx="0"/>
            </p:cNvCxnSpPr>
            <p:nvPr/>
          </p:nvCxnSpPr>
          <p:spPr bwMode="auto">
            <a:xfrm>
              <a:off x="8015288" y="4110038"/>
              <a:ext cx="328612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73" name="Text Box 65"/>
            <p:cNvSpPr txBox="1">
              <a:spLocks noChangeArrowheads="1"/>
            </p:cNvSpPr>
            <p:nvPr/>
          </p:nvSpPr>
          <p:spPr bwMode="auto">
            <a:xfrm>
              <a:off x="1270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37</a:t>
              </a:r>
            </a:p>
          </p:txBody>
        </p:sp>
        <p:sp>
          <p:nvSpPr>
            <p:cNvPr id="54374" name="Text Box 66"/>
            <p:cNvSpPr txBox="1">
              <a:spLocks noChangeArrowheads="1"/>
            </p:cNvSpPr>
            <p:nvPr/>
          </p:nvSpPr>
          <p:spPr bwMode="auto">
            <a:xfrm>
              <a:off x="16637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[1,3,2,5,4,1]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31</a:t>
              </a:r>
            </a:p>
          </p:txBody>
        </p:sp>
        <p:sp>
          <p:nvSpPr>
            <p:cNvPr id="54375" name="Text Box 67"/>
            <p:cNvSpPr txBox="1">
              <a:spLocks noChangeArrowheads="1"/>
            </p:cNvSpPr>
            <p:nvPr/>
          </p:nvSpPr>
          <p:spPr bwMode="auto">
            <a:xfrm>
              <a:off x="3187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43</a:t>
              </a:r>
            </a:p>
          </p:txBody>
        </p:sp>
        <p:sp>
          <p:nvSpPr>
            <p:cNvPr id="54376" name="Text Box 68"/>
            <p:cNvSpPr txBox="1">
              <a:spLocks noChangeArrowheads="1"/>
            </p:cNvSpPr>
            <p:nvPr/>
          </p:nvSpPr>
          <p:spPr bwMode="auto">
            <a:xfrm>
              <a:off x="4711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34</a:t>
              </a:r>
            </a:p>
          </p:txBody>
        </p:sp>
        <p:sp>
          <p:nvSpPr>
            <p:cNvPr id="54377" name="Text Box 69"/>
            <p:cNvSpPr txBox="1">
              <a:spLocks noChangeArrowheads="1"/>
            </p:cNvSpPr>
            <p:nvPr/>
          </p:nvSpPr>
          <p:spPr bwMode="auto">
            <a:xfrm>
              <a:off x="6235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[1,4,5,2,3,1]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30</a:t>
              </a:r>
            </a:p>
          </p:txBody>
        </p:sp>
        <p:sp>
          <p:nvSpPr>
            <p:cNvPr id="54378" name="Text Box 70"/>
            <p:cNvSpPr txBox="1">
              <a:spLocks noChangeArrowheads="1"/>
            </p:cNvSpPr>
            <p:nvPr/>
          </p:nvSpPr>
          <p:spPr bwMode="auto">
            <a:xfrm>
              <a:off x="76835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48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85875" y="5429250"/>
            <a:ext cx="4046538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총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방문노드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17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개</a:t>
            </a:r>
            <a:endParaRPr lang="en-US" altLang="ko-KR" sz="1600" i="0" dirty="0"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600" i="0" dirty="0">
                <a:latin typeface="Times New Roman" pitchFamily="18" charset="0"/>
                <a:ea typeface="+mn-ea"/>
              </a:rPr>
              <a:t>생성 가능한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1+4+4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2=41</a:t>
            </a:r>
            <a:endParaRPr lang="ko-KR" altLang="en-US" sz="1600" i="0" dirty="0">
              <a:latin typeface="Times New Roman" pitchFamily="18" charset="0"/>
              <a:ea typeface="+mn-ea"/>
            </a:endParaRPr>
          </a:p>
        </p:txBody>
      </p:sp>
      <p:grpSp>
        <p:nvGrpSpPr>
          <p:cNvPr id="54278" name="그룹 3"/>
          <p:cNvGrpSpPr>
            <a:grpSpLocks/>
          </p:cNvGrpSpPr>
          <p:nvPr/>
        </p:nvGrpSpPr>
        <p:grpSpPr bwMode="auto">
          <a:xfrm>
            <a:off x="3705225" y="701675"/>
            <a:ext cx="239713" cy="452438"/>
            <a:chOff x="3705282" y="701934"/>
            <a:chExt cx="240082" cy="451406"/>
          </a:xfrm>
        </p:grpSpPr>
        <p:sp>
          <p:nvSpPr>
            <p:cNvPr id="2" name="TextBox 1"/>
            <p:cNvSpPr txBox="1"/>
            <p:nvPr/>
          </p:nvSpPr>
          <p:spPr>
            <a:xfrm>
              <a:off x="3705282" y="701934"/>
              <a:ext cx="240082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8" name="직사각형 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79" name="그룹 58"/>
          <p:cNvGrpSpPr>
            <a:grpSpLocks/>
          </p:cNvGrpSpPr>
          <p:nvPr/>
        </p:nvGrpSpPr>
        <p:grpSpPr bwMode="auto">
          <a:xfrm>
            <a:off x="530225" y="1824038"/>
            <a:ext cx="239713" cy="396875"/>
            <a:chOff x="3705282" y="701934"/>
            <a:chExt cx="240082" cy="397673"/>
          </a:xfrm>
        </p:grpSpPr>
        <p:sp>
          <p:nvSpPr>
            <p:cNvPr id="60" name="TextBox 59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6" name="직사각형 6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0" name="그룹 61"/>
          <p:cNvGrpSpPr>
            <a:grpSpLocks/>
          </p:cNvGrpSpPr>
          <p:nvPr/>
        </p:nvGrpSpPr>
        <p:grpSpPr bwMode="auto">
          <a:xfrm>
            <a:off x="2116138" y="1905000"/>
            <a:ext cx="239712" cy="396875"/>
            <a:chOff x="3705282" y="701934"/>
            <a:chExt cx="240082" cy="397673"/>
          </a:xfrm>
        </p:grpSpPr>
        <p:sp>
          <p:nvSpPr>
            <p:cNvPr id="63" name="TextBox 62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4" name="직사각형 6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1" name="그룹 64"/>
          <p:cNvGrpSpPr>
            <a:grpSpLocks/>
          </p:cNvGrpSpPr>
          <p:nvPr/>
        </p:nvGrpSpPr>
        <p:grpSpPr bwMode="auto">
          <a:xfrm>
            <a:off x="5551488" y="1871663"/>
            <a:ext cx="239712" cy="398462"/>
            <a:chOff x="3705282" y="701934"/>
            <a:chExt cx="240082" cy="397673"/>
          </a:xfrm>
        </p:grpSpPr>
        <p:sp>
          <p:nvSpPr>
            <p:cNvPr id="66" name="TextBox 65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2" name="직사각형 6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2" name="그룹 67"/>
          <p:cNvGrpSpPr>
            <a:grpSpLocks/>
          </p:cNvGrpSpPr>
          <p:nvPr/>
        </p:nvGrpSpPr>
        <p:grpSpPr bwMode="auto">
          <a:xfrm>
            <a:off x="7278688" y="1924050"/>
            <a:ext cx="239712" cy="398463"/>
            <a:chOff x="3705282" y="701934"/>
            <a:chExt cx="240082" cy="397673"/>
          </a:xfrm>
        </p:grpSpPr>
        <p:sp>
          <p:nvSpPr>
            <p:cNvPr id="69" name="TextBox 68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0" name="직사각형 6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3" name="그룹 70"/>
          <p:cNvGrpSpPr>
            <a:grpSpLocks/>
          </p:cNvGrpSpPr>
          <p:nvPr/>
        </p:nvGrpSpPr>
        <p:grpSpPr bwMode="auto">
          <a:xfrm>
            <a:off x="984250" y="3128963"/>
            <a:ext cx="239713" cy="398462"/>
            <a:chOff x="3705282" y="701934"/>
            <a:chExt cx="240082" cy="397673"/>
          </a:xfrm>
        </p:grpSpPr>
        <p:sp>
          <p:nvSpPr>
            <p:cNvPr id="72" name="TextBox 71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8" name="직사각형 7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4" name="그룹 73"/>
          <p:cNvGrpSpPr>
            <a:grpSpLocks/>
          </p:cNvGrpSpPr>
          <p:nvPr/>
        </p:nvGrpSpPr>
        <p:grpSpPr bwMode="auto">
          <a:xfrm>
            <a:off x="2276475" y="2971800"/>
            <a:ext cx="239713" cy="396875"/>
            <a:chOff x="3705282" y="701934"/>
            <a:chExt cx="240082" cy="397673"/>
          </a:xfrm>
        </p:grpSpPr>
        <p:sp>
          <p:nvSpPr>
            <p:cNvPr id="75" name="TextBox 74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6" name="직사각형 7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5" name="그룹 76"/>
          <p:cNvGrpSpPr>
            <a:grpSpLocks/>
          </p:cNvGrpSpPr>
          <p:nvPr/>
        </p:nvGrpSpPr>
        <p:grpSpPr bwMode="auto">
          <a:xfrm>
            <a:off x="3308350" y="3014663"/>
            <a:ext cx="239713" cy="398462"/>
            <a:chOff x="3705282" y="701934"/>
            <a:chExt cx="240082" cy="397673"/>
          </a:xfrm>
        </p:grpSpPr>
        <p:sp>
          <p:nvSpPr>
            <p:cNvPr id="78" name="TextBox 77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8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4" name="직사각형 78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6" name="그룹 79"/>
          <p:cNvGrpSpPr>
            <a:grpSpLocks/>
          </p:cNvGrpSpPr>
          <p:nvPr/>
        </p:nvGrpSpPr>
        <p:grpSpPr bwMode="auto">
          <a:xfrm>
            <a:off x="290513" y="4252913"/>
            <a:ext cx="239712" cy="398462"/>
            <a:chOff x="3705282" y="701934"/>
            <a:chExt cx="240082" cy="397673"/>
          </a:xfrm>
        </p:grpSpPr>
        <p:sp>
          <p:nvSpPr>
            <p:cNvPr id="81" name="TextBox 80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9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2" name="직사각형 81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7" name="그룹 82"/>
          <p:cNvGrpSpPr>
            <a:grpSpLocks/>
          </p:cNvGrpSpPr>
          <p:nvPr/>
        </p:nvGrpSpPr>
        <p:grpSpPr bwMode="auto">
          <a:xfrm>
            <a:off x="1758950" y="4138613"/>
            <a:ext cx="371475" cy="452437"/>
            <a:chOff x="3646025" y="681071"/>
            <a:chExt cx="370407" cy="451406"/>
          </a:xfrm>
        </p:grpSpPr>
        <p:sp>
          <p:nvSpPr>
            <p:cNvPr id="84" name="TextBox 83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10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0" name="직사각형 84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8" name="그룹 85"/>
          <p:cNvGrpSpPr>
            <a:grpSpLocks/>
          </p:cNvGrpSpPr>
          <p:nvPr/>
        </p:nvGrpSpPr>
        <p:grpSpPr bwMode="auto">
          <a:xfrm>
            <a:off x="3370263" y="3981450"/>
            <a:ext cx="369887" cy="398463"/>
            <a:chOff x="3646025" y="681071"/>
            <a:chExt cx="370407" cy="397673"/>
          </a:xfrm>
        </p:grpSpPr>
        <p:sp>
          <p:nvSpPr>
            <p:cNvPr id="87" name="TextBox 86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8" name="직사각형 87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9" name="그룹 88"/>
          <p:cNvGrpSpPr>
            <a:grpSpLocks/>
          </p:cNvGrpSpPr>
          <p:nvPr/>
        </p:nvGrpSpPr>
        <p:grpSpPr bwMode="auto">
          <a:xfrm>
            <a:off x="4654550" y="3975100"/>
            <a:ext cx="371475" cy="398463"/>
            <a:chOff x="3646025" y="681071"/>
            <a:chExt cx="370407" cy="397673"/>
          </a:xfrm>
        </p:grpSpPr>
        <p:sp>
          <p:nvSpPr>
            <p:cNvPr id="90" name="TextBox 89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6" name="직사각형 9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0" name="그룹 91"/>
          <p:cNvGrpSpPr>
            <a:grpSpLocks/>
          </p:cNvGrpSpPr>
          <p:nvPr/>
        </p:nvGrpSpPr>
        <p:grpSpPr bwMode="auto">
          <a:xfrm>
            <a:off x="4803775" y="2809875"/>
            <a:ext cx="371475" cy="396875"/>
            <a:chOff x="3646025" y="681071"/>
            <a:chExt cx="370407" cy="397673"/>
          </a:xfrm>
        </p:grpSpPr>
        <p:sp>
          <p:nvSpPr>
            <p:cNvPr id="93" name="TextBox 92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4" name="직사각형 9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1" name="그룹 94"/>
          <p:cNvGrpSpPr>
            <a:grpSpLocks/>
          </p:cNvGrpSpPr>
          <p:nvPr/>
        </p:nvGrpSpPr>
        <p:grpSpPr bwMode="auto">
          <a:xfrm>
            <a:off x="5734050" y="2873375"/>
            <a:ext cx="371475" cy="396875"/>
            <a:chOff x="3646025" y="681071"/>
            <a:chExt cx="370407" cy="397673"/>
          </a:xfrm>
        </p:grpSpPr>
        <p:sp>
          <p:nvSpPr>
            <p:cNvPr id="96" name="TextBox 95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2" name="직사각형 9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2" name="그룹 97"/>
          <p:cNvGrpSpPr>
            <a:grpSpLocks/>
          </p:cNvGrpSpPr>
          <p:nvPr/>
        </p:nvGrpSpPr>
        <p:grpSpPr bwMode="auto">
          <a:xfrm>
            <a:off x="6784975" y="2895600"/>
            <a:ext cx="369888" cy="398463"/>
            <a:chOff x="3646025" y="681071"/>
            <a:chExt cx="370407" cy="397673"/>
          </a:xfrm>
        </p:grpSpPr>
        <p:sp>
          <p:nvSpPr>
            <p:cNvPr id="99" name="TextBox 98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0" name="직사각형 9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3" name="그룹 100"/>
          <p:cNvGrpSpPr>
            <a:grpSpLocks/>
          </p:cNvGrpSpPr>
          <p:nvPr/>
        </p:nvGrpSpPr>
        <p:grpSpPr bwMode="auto">
          <a:xfrm>
            <a:off x="6351588" y="3902075"/>
            <a:ext cx="369887" cy="398463"/>
            <a:chOff x="3646025" y="681071"/>
            <a:chExt cx="370407" cy="397673"/>
          </a:xfrm>
        </p:grpSpPr>
        <p:sp>
          <p:nvSpPr>
            <p:cNvPr id="102" name="TextBox 101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298" name="직사각형 10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4" name="그룹 103"/>
          <p:cNvGrpSpPr>
            <a:grpSpLocks/>
          </p:cNvGrpSpPr>
          <p:nvPr/>
        </p:nvGrpSpPr>
        <p:grpSpPr bwMode="auto">
          <a:xfrm>
            <a:off x="7340600" y="4032250"/>
            <a:ext cx="369888" cy="450850"/>
            <a:chOff x="3646025" y="681071"/>
            <a:chExt cx="370407" cy="451406"/>
          </a:xfrm>
        </p:grpSpPr>
        <p:sp>
          <p:nvSpPr>
            <p:cNvPr id="105" name="TextBox 104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296" name="직사각형 10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1163" y="58848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ADBB7C3-8981-46C5-A197-B65BC0D359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200150" y="121443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1173163" y="127952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21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773113" y="1096963"/>
            <a:ext cx="239712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02" name="직사각형 2"/>
          <p:cNvSpPr>
            <a:spLocks noChangeArrowheads="1"/>
          </p:cNvSpPr>
          <p:nvPr/>
        </p:nvSpPr>
        <p:spPr bwMode="auto">
          <a:xfrm>
            <a:off x="773113" y="12144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3" name="Oval 4"/>
          <p:cNvSpPr>
            <a:spLocks noChangeArrowheads="1"/>
          </p:cNvSpPr>
          <p:nvPr/>
        </p:nvSpPr>
        <p:spPr bwMode="auto">
          <a:xfrm>
            <a:off x="5807075" y="9969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4" name="Text Box 5"/>
          <p:cNvSpPr txBox="1">
            <a:spLocks noChangeArrowheads="1"/>
          </p:cNvSpPr>
          <p:nvPr/>
        </p:nvSpPr>
        <p:spPr bwMode="auto">
          <a:xfrm>
            <a:off x="6067425" y="10620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05" name="AutoShape 10"/>
          <p:cNvCxnSpPr>
            <a:cxnSpLocks noChangeShapeType="1"/>
            <a:endCxn id="55309" idx="0"/>
          </p:cNvCxnSpPr>
          <p:nvPr/>
        </p:nvCxnSpPr>
        <p:spPr bwMode="auto">
          <a:xfrm flipH="1">
            <a:off x="3648075" y="1447800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6" name="AutoShape 11"/>
          <p:cNvCxnSpPr>
            <a:cxnSpLocks noChangeShapeType="1"/>
            <a:stCxn id="55303" idx="3"/>
            <a:endCxn id="116" idx="0"/>
          </p:cNvCxnSpPr>
          <p:nvPr/>
        </p:nvCxnSpPr>
        <p:spPr bwMode="auto">
          <a:xfrm flipH="1">
            <a:off x="5232400" y="1568450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12"/>
          <p:cNvCxnSpPr>
            <a:cxnSpLocks noChangeShapeType="1"/>
            <a:endCxn id="55313" idx="0"/>
          </p:cNvCxnSpPr>
          <p:nvPr/>
        </p:nvCxnSpPr>
        <p:spPr bwMode="auto">
          <a:xfrm>
            <a:off x="6415088" y="1608138"/>
            <a:ext cx="330200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3"/>
          <p:cNvCxnSpPr>
            <a:cxnSpLocks noChangeShapeType="1"/>
            <a:stCxn id="55303" idx="5"/>
            <a:endCxn id="55315" idx="0"/>
          </p:cNvCxnSpPr>
          <p:nvPr/>
        </p:nvCxnSpPr>
        <p:spPr bwMode="auto">
          <a:xfrm>
            <a:off x="6542088" y="1568450"/>
            <a:ext cx="1925637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Oval 27"/>
          <p:cNvSpPr>
            <a:spLocks noChangeArrowheads="1"/>
          </p:cNvSpPr>
          <p:nvPr/>
        </p:nvSpPr>
        <p:spPr bwMode="auto">
          <a:xfrm>
            <a:off x="3216275" y="21351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0" name="Text Box 28"/>
          <p:cNvSpPr txBox="1">
            <a:spLocks noChangeArrowheads="1"/>
          </p:cNvSpPr>
          <p:nvPr/>
        </p:nvSpPr>
        <p:spPr bwMode="auto">
          <a:xfrm>
            <a:off x="3190875" y="2200275"/>
            <a:ext cx="938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4802188" y="21558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5312" name="Text Box 30"/>
          <p:cNvSpPr txBox="1">
            <a:spLocks noChangeArrowheads="1"/>
          </p:cNvSpPr>
          <p:nvPr/>
        </p:nvSpPr>
        <p:spPr bwMode="auto">
          <a:xfrm>
            <a:off x="4776788" y="2220913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5313" name="Oval 31"/>
          <p:cNvSpPr>
            <a:spLocks noChangeArrowheads="1"/>
          </p:cNvSpPr>
          <p:nvPr/>
        </p:nvSpPr>
        <p:spPr bwMode="auto">
          <a:xfrm>
            <a:off x="6313488" y="21367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4" name="Text Box 32"/>
          <p:cNvSpPr txBox="1">
            <a:spLocks noChangeArrowheads="1"/>
          </p:cNvSpPr>
          <p:nvPr/>
        </p:nvSpPr>
        <p:spPr bwMode="auto">
          <a:xfrm>
            <a:off x="6288088" y="22018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15" name="Oval 33"/>
          <p:cNvSpPr>
            <a:spLocks noChangeArrowheads="1"/>
          </p:cNvSpPr>
          <p:nvPr/>
        </p:nvSpPr>
        <p:spPr bwMode="auto">
          <a:xfrm>
            <a:off x="8035925" y="21367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6" name="Text Box 34"/>
          <p:cNvSpPr txBox="1">
            <a:spLocks noChangeArrowheads="1"/>
          </p:cNvSpPr>
          <p:nvPr/>
        </p:nvSpPr>
        <p:spPr bwMode="auto">
          <a:xfrm>
            <a:off x="8010525" y="22018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380038" y="8794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8" name="직사각형 2"/>
          <p:cNvSpPr>
            <a:spLocks noChangeArrowheads="1"/>
          </p:cNvSpPr>
          <p:nvPr/>
        </p:nvSpPr>
        <p:spPr bwMode="auto">
          <a:xfrm>
            <a:off x="5380038" y="9969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2919413" y="20208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0" name="직사각형 60"/>
          <p:cNvSpPr>
            <a:spLocks noChangeArrowheads="1"/>
          </p:cNvSpPr>
          <p:nvPr/>
        </p:nvSpPr>
        <p:spPr bwMode="auto">
          <a:xfrm>
            <a:off x="2919413" y="21367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4505325" y="21018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2" name="직사각형 63"/>
          <p:cNvSpPr>
            <a:spLocks noChangeArrowheads="1"/>
          </p:cNvSpPr>
          <p:nvPr/>
        </p:nvSpPr>
        <p:spPr bwMode="auto">
          <a:xfrm>
            <a:off x="4505325" y="22177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5997575" y="2038350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4" name="직사각형 66"/>
          <p:cNvSpPr>
            <a:spLocks noChangeArrowheads="1"/>
          </p:cNvSpPr>
          <p:nvPr/>
        </p:nvSpPr>
        <p:spPr bwMode="auto">
          <a:xfrm>
            <a:off x="5997575" y="2155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7724775" y="20907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6" name="직사각형 69"/>
          <p:cNvSpPr>
            <a:spLocks noChangeArrowheads="1"/>
          </p:cNvSpPr>
          <p:nvPr/>
        </p:nvSpPr>
        <p:spPr bwMode="auto">
          <a:xfrm>
            <a:off x="7724775" y="22082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27" name="Oval 4"/>
          <p:cNvSpPr>
            <a:spLocks noChangeArrowheads="1"/>
          </p:cNvSpPr>
          <p:nvPr/>
        </p:nvSpPr>
        <p:spPr bwMode="auto">
          <a:xfrm>
            <a:off x="3494088" y="33496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8" name="Text Box 5"/>
          <p:cNvSpPr txBox="1">
            <a:spLocks noChangeArrowheads="1"/>
          </p:cNvSpPr>
          <p:nvPr/>
        </p:nvSpPr>
        <p:spPr bwMode="auto">
          <a:xfrm>
            <a:off x="3756025" y="3414713"/>
            <a:ext cx="3635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29" name="AutoShape 10"/>
          <p:cNvCxnSpPr>
            <a:cxnSpLocks noChangeShapeType="1"/>
            <a:endCxn id="55333" idx="0"/>
          </p:cNvCxnSpPr>
          <p:nvPr/>
        </p:nvCxnSpPr>
        <p:spPr bwMode="auto">
          <a:xfrm flipH="1">
            <a:off x="1335088" y="3800475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0" name="AutoShape 11"/>
          <p:cNvCxnSpPr>
            <a:cxnSpLocks noChangeShapeType="1"/>
            <a:stCxn id="55327" idx="3"/>
            <a:endCxn id="55335" idx="0"/>
          </p:cNvCxnSpPr>
          <p:nvPr/>
        </p:nvCxnSpPr>
        <p:spPr bwMode="auto">
          <a:xfrm flipH="1">
            <a:off x="2919413" y="3921125"/>
            <a:ext cx="701675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1" name="AutoShape 12"/>
          <p:cNvCxnSpPr>
            <a:cxnSpLocks noChangeShapeType="1"/>
            <a:endCxn id="55337" idx="0"/>
          </p:cNvCxnSpPr>
          <p:nvPr/>
        </p:nvCxnSpPr>
        <p:spPr bwMode="auto">
          <a:xfrm>
            <a:off x="4103688" y="3960813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2" name="AutoShape 13"/>
          <p:cNvCxnSpPr>
            <a:cxnSpLocks noChangeShapeType="1"/>
            <a:stCxn id="55327" idx="5"/>
            <a:endCxn id="55339" idx="0"/>
          </p:cNvCxnSpPr>
          <p:nvPr/>
        </p:nvCxnSpPr>
        <p:spPr bwMode="auto">
          <a:xfrm>
            <a:off x="4229100" y="3921125"/>
            <a:ext cx="1925638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3" name="Oval 27"/>
          <p:cNvSpPr>
            <a:spLocks noChangeArrowheads="1"/>
          </p:cNvSpPr>
          <p:nvPr/>
        </p:nvSpPr>
        <p:spPr bwMode="auto">
          <a:xfrm>
            <a:off x="904875" y="448786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4" name="Text Box 28"/>
          <p:cNvSpPr txBox="1">
            <a:spLocks noChangeArrowheads="1"/>
          </p:cNvSpPr>
          <p:nvPr/>
        </p:nvSpPr>
        <p:spPr bwMode="auto">
          <a:xfrm>
            <a:off x="877888" y="4552950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5335" name="Oval 29"/>
          <p:cNvSpPr>
            <a:spLocks noChangeArrowheads="1"/>
          </p:cNvSpPr>
          <p:nvPr/>
        </p:nvSpPr>
        <p:spPr bwMode="auto">
          <a:xfrm>
            <a:off x="2489200" y="4508500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6" name="Text Box 30"/>
          <p:cNvSpPr txBox="1">
            <a:spLocks noChangeArrowheads="1"/>
          </p:cNvSpPr>
          <p:nvPr/>
        </p:nvSpPr>
        <p:spPr bwMode="auto">
          <a:xfrm>
            <a:off x="2692400" y="4573588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5337" name="Oval 31"/>
          <p:cNvSpPr>
            <a:spLocks noChangeArrowheads="1"/>
          </p:cNvSpPr>
          <p:nvPr/>
        </p:nvSpPr>
        <p:spPr bwMode="auto">
          <a:xfrm>
            <a:off x="4002088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8" name="Text Box 32"/>
          <p:cNvSpPr txBox="1">
            <a:spLocks noChangeArrowheads="1"/>
          </p:cNvSpPr>
          <p:nvPr/>
        </p:nvSpPr>
        <p:spPr bwMode="auto">
          <a:xfrm>
            <a:off x="3975100" y="4554538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39" name="Oval 33"/>
          <p:cNvSpPr>
            <a:spLocks noChangeArrowheads="1"/>
          </p:cNvSpPr>
          <p:nvPr/>
        </p:nvSpPr>
        <p:spPr bwMode="auto">
          <a:xfrm>
            <a:off x="5724525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40" name="Text Box 34"/>
          <p:cNvSpPr txBox="1">
            <a:spLocks noChangeArrowheads="1"/>
          </p:cNvSpPr>
          <p:nvPr/>
        </p:nvSpPr>
        <p:spPr bwMode="auto">
          <a:xfrm>
            <a:off x="5697538" y="4554538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067050" y="3232150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2" name="직사각형 2"/>
          <p:cNvSpPr>
            <a:spLocks noChangeArrowheads="1"/>
          </p:cNvSpPr>
          <p:nvPr/>
        </p:nvSpPr>
        <p:spPr bwMode="auto">
          <a:xfrm>
            <a:off x="3067050" y="33496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608013" y="43735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4" name="직사각형 60"/>
          <p:cNvSpPr>
            <a:spLocks noChangeArrowheads="1"/>
          </p:cNvSpPr>
          <p:nvPr/>
        </p:nvSpPr>
        <p:spPr bwMode="auto">
          <a:xfrm>
            <a:off x="608013" y="44894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193925" y="4454525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6" name="직사각형 63"/>
          <p:cNvSpPr>
            <a:spLocks noChangeArrowheads="1"/>
          </p:cNvSpPr>
          <p:nvPr/>
        </p:nvSpPr>
        <p:spPr bwMode="auto">
          <a:xfrm>
            <a:off x="2193925" y="45704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3684588" y="43910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8" name="직사각형 66"/>
          <p:cNvSpPr>
            <a:spLocks noChangeArrowheads="1"/>
          </p:cNvSpPr>
          <p:nvPr/>
        </p:nvSpPr>
        <p:spPr bwMode="auto">
          <a:xfrm>
            <a:off x="3684588" y="45085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5411788" y="44434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50" name="직사각형 69"/>
          <p:cNvSpPr>
            <a:spLocks noChangeArrowheads="1"/>
          </p:cNvSpPr>
          <p:nvPr/>
        </p:nvSpPr>
        <p:spPr bwMode="auto">
          <a:xfrm>
            <a:off x="5411788" y="45608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51" name="Oval 35"/>
          <p:cNvSpPr>
            <a:spLocks noChangeArrowheads="1"/>
          </p:cNvSpPr>
          <p:nvPr/>
        </p:nvSpPr>
        <p:spPr bwMode="auto">
          <a:xfrm>
            <a:off x="2484438" y="58451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52" name="Text Box 36"/>
          <p:cNvSpPr txBox="1">
            <a:spLocks noChangeArrowheads="1"/>
          </p:cNvSpPr>
          <p:nvPr/>
        </p:nvSpPr>
        <p:spPr bwMode="auto">
          <a:xfrm>
            <a:off x="2459038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164" name="Oval 37"/>
          <p:cNvSpPr>
            <a:spLocks noChangeArrowheads="1"/>
          </p:cNvSpPr>
          <p:nvPr/>
        </p:nvSpPr>
        <p:spPr bwMode="auto">
          <a:xfrm>
            <a:off x="1384300" y="584517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5354" name="Text Box 38"/>
          <p:cNvSpPr txBox="1">
            <a:spLocks noChangeArrowheads="1"/>
          </p:cNvSpPr>
          <p:nvPr/>
        </p:nvSpPr>
        <p:spPr bwMode="auto">
          <a:xfrm>
            <a:off x="1357313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5355" name="Oval 39"/>
          <p:cNvSpPr>
            <a:spLocks noChangeArrowheads="1"/>
          </p:cNvSpPr>
          <p:nvPr/>
        </p:nvSpPr>
        <p:spPr bwMode="auto">
          <a:xfrm>
            <a:off x="3589338" y="584517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56" name="Text Box 40"/>
          <p:cNvSpPr txBox="1">
            <a:spLocks noChangeArrowheads="1"/>
          </p:cNvSpPr>
          <p:nvPr/>
        </p:nvSpPr>
        <p:spPr bwMode="auto">
          <a:xfrm>
            <a:off x="3562350" y="59102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5357" name="AutoShape 47"/>
          <p:cNvCxnSpPr>
            <a:cxnSpLocks noChangeShapeType="1"/>
            <a:endCxn id="55351" idx="0"/>
          </p:cNvCxnSpPr>
          <p:nvPr/>
        </p:nvCxnSpPr>
        <p:spPr bwMode="auto">
          <a:xfrm flipH="1">
            <a:off x="2916238" y="5226050"/>
            <a:ext cx="0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8" name="AutoShape 48"/>
          <p:cNvCxnSpPr>
            <a:cxnSpLocks noChangeShapeType="1"/>
            <a:endCxn id="55355" idx="0"/>
          </p:cNvCxnSpPr>
          <p:nvPr/>
        </p:nvCxnSpPr>
        <p:spPr bwMode="auto">
          <a:xfrm>
            <a:off x="3221038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9" name="AutoShape 49"/>
          <p:cNvCxnSpPr>
            <a:cxnSpLocks noChangeShapeType="1"/>
            <a:endCxn id="164" idx="0"/>
          </p:cNvCxnSpPr>
          <p:nvPr/>
        </p:nvCxnSpPr>
        <p:spPr bwMode="auto">
          <a:xfrm flipH="1">
            <a:off x="1814513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058863" y="57261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1" name="직사각형 72"/>
          <p:cNvSpPr>
            <a:spLocks noChangeArrowheads="1"/>
          </p:cNvSpPr>
          <p:nvPr/>
        </p:nvSpPr>
        <p:spPr bwMode="auto">
          <a:xfrm>
            <a:off x="1058863" y="58435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2351088" y="556895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3" name="직사각형 75"/>
          <p:cNvSpPr>
            <a:spLocks noChangeArrowheads="1"/>
          </p:cNvSpPr>
          <p:nvPr/>
        </p:nvSpPr>
        <p:spPr bwMode="auto">
          <a:xfrm>
            <a:off x="2351088" y="56864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3382963" y="56118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5" name="직사각형 78"/>
          <p:cNvSpPr>
            <a:spLocks noChangeArrowheads="1"/>
          </p:cNvSpPr>
          <p:nvPr/>
        </p:nvSpPr>
        <p:spPr bwMode="auto">
          <a:xfrm>
            <a:off x="3382963" y="57292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" y="87313"/>
            <a:ext cx="4830763" cy="811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 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    -  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표시 있는 것만 </a:t>
            </a:r>
            <a:r>
              <a:rPr lang="en-US" altLang="ko-KR" sz="2000" i="0">
                <a:latin typeface="Times New Roman" pitchFamily="18" charset="0"/>
                <a:ea typeface="+mn-ea"/>
              </a:rPr>
              <a:t>PQ</a:t>
            </a:r>
            <a:r>
              <a:rPr lang="ko-KR" altLang="en-US" sz="2000" i="0">
                <a:latin typeface="Times New Roman" pitchFamily="18" charset="0"/>
                <a:ea typeface="+mn-ea"/>
              </a:rPr>
              <a:t>에 존재한다</a:t>
            </a:r>
            <a:r>
              <a:rPr lang="en-US" altLang="ko-KR" sz="2000" i="0">
                <a:latin typeface="Times New Roman" pitchFamily="18" charset="0"/>
                <a:ea typeface="+mn-ea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20654A-76DB-4970-8AFC-649BF4ED66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02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2830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054225" y="2444750"/>
            <a:ext cx="925513" cy="11191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411413" y="2139950"/>
            <a:ext cx="1085850" cy="14239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510213" y="2463800"/>
            <a:ext cx="927100" cy="1117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5867400" y="2159000"/>
            <a:ext cx="1087438" cy="142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232525" y="2465388"/>
            <a:ext cx="925513" cy="11191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249" name="자유형 9"/>
          <p:cNvSpPr>
            <a:spLocks/>
          </p:cNvSpPr>
          <p:nvPr/>
        </p:nvSpPr>
        <p:spPr bwMode="auto">
          <a:xfrm>
            <a:off x="1171575" y="1916113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0250" name="자유형 10"/>
          <p:cNvSpPr>
            <a:spLocks/>
          </p:cNvSpPr>
          <p:nvPr/>
        </p:nvSpPr>
        <p:spPr bwMode="auto">
          <a:xfrm>
            <a:off x="47164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0251" name="그룹 14"/>
          <p:cNvGrpSpPr>
            <a:grpSpLocks/>
          </p:cNvGrpSpPr>
          <p:nvPr/>
        </p:nvGrpSpPr>
        <p:grpSpPr bwMode="auto">
          <a:xfrm>
            <a:off x="3727450" y="3797300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252" name="그룹 17"/>
          <p:cNvGrpSpPr>
            <a:grpSpLocks/>
          </p:cNvGrpSpPr>
          <p:nvPr/>
        </p:nvGrpSpPr>
        <p:grpSpPr bwMode="auto">
          <a:xfrm>
            <a:off x="45640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안내자는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B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중 어느 곳을 먼저 탐색하는 것이 유리할까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275" y="2463800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050" y="2463800"/>
            <a:ext cx="355600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03875"/>
            <a:ext cx="1473200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팻말</a:t>
            </a:r>
            <a:r>
              <a:rPr lang="en-US" altLang="ko-KR" sz="2000" i="0">
                <a:latin typeface="Times New Roman" pitchFamily="18" charset="0"/>
                <a:ea typeface="+mn-ea"/>
              </a:rPr>
              <a:t>: bound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05E3EF9-A28C-4934-AE4D-8C5142319E9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6325" name="AutoShape 10"/>
          <p:cNvCxnSpPr>
            <a:cxnSpLocks noChangeShapeType="1"/>
            <a:endCxn id="56329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AutoShape 11"/>
          <p:cNvCxnSpPr>
            <a:cxnSpLocks noChangeShapeType="1"/>
            <a:stCxn id="56323" idx="3"/>
            <a:endCxn id="56331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12"/>
          <p:cNvCxnSpPr>
            <a:cxnSpLocks noChangeShapeType="1"/>
            <a:endCxn id="56333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13"/>
          <p:cNvCxnSpPr>
            <a:cxnSpLocks noChangeShapeType="1"/>
            <a:stCxn id="56323" idx="5"/>
            <a:endCxn id="56335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0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6331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2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6333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4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6335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6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38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0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2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4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6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6348" name="Text Box 36"/>
          <p:cNvSpPr txBox="1">
            <a:spLocks noChangeArrowheads="1"/>
          </p:cNvSpPr>
          <p:nvPr/>
        </p:nvSpPr>
        <p:spPr bwMode="auto">
          <a:xfrm>
            <a:off x="31607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56349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0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6351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2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6353" name="AutoShape 47"/>
          <p:cNvCxnSpPr>
            <a:cxnSpLocks noChangeShapeType="1"/>
            <a:endCxn id="162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4" name="AutoShape 48"/>
          <p:cNvCxnSpPr>
            <a:cxnSpLocks noChangeShapeType="1"/>
            <a:endCxn id="56351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5" name="AutoShape 49"/>
          <p:cNvCxnSpPr>
            <a:cxnSpLocks noChangeShapeType="1"/>
            <a:endCxn id="56349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57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59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1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62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63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6364" name="AutoShape 59"/>
          <p:cNvCxnSpPr>
            <a:cxnSpLocks noChangeShapeType="1"/>
            <a:endCxn id="56362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5" name="AutoShape 60"/>
          <p:cNvCxnSpPr>
            <a:cxnSpLocks noChangeShapeType="1"/>
            <a:endCxn id="56363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6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6367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9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1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A62FF5-F54B-46CA-9971-921024270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7349" name="AutoShape 10"/>
          <p:cNvCxnSpPr>
            <a:cxnSpLocks noChangeShapeType="1"/>
            <a:endCxn id="57353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0" name="AutoShape 11"/>
          <p:cNvCxnSpPr>
            <a:cxnSpLocks noChangeShapeType="1"/>
            <a:stCxn id="57347" idx="3"/>
            <a:endCxn id="57355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1" name="AutoShape 12"/>
          <p:cNvCxnSpPr>
            <a:cxnSpLocks noChangeShapeType="1"/>
            <a:endCxn id="148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AutoShape 13"/>
          <p:cNvCxnSpPr>
            <a:cxnSpLocks noChangeShapeType="1"/>
            <a:stCxn id="57347" idx="5"/>
            <a:endCxn id="57359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4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7355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6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148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7358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7359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2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4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6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8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70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71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2" name="Text Box 36"/>
          <p:cNvSpPr txBox="1">
            <a:spLocks noChangeArrowheads="1"/>
          </p:cNvSpPr>
          <p:nvPr/>
        </p:nvSpPr>
        <p:spPr bwMode="auto">
          <a:xfrm>
            <a:off x="3333750" y="3114675"/>
            <a:ext cx="5937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7373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4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7375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6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7377" name="AutoShape 47"/>
          <p:cNvCxnSpPr>
            <a:cxnSpLocks noChangeShapeType="1"/>
            <a:endCxn id="57371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AutoShape 48"/>
          <p:cNvCxnSpPr>
            <a:cxnSpLocks noChangeShapeType="1"/>
            <a:endCxn id="57375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AutoShape 49"/>
          <p:cNvCxnSpPr>
            <a:cxnSpLocks noChangeShapeType="1"/>
            <a:endCxn id="57373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1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3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5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86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7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88" name="AutoShape 59"/>
          <p:cNvCxnSpPr>
            <a:cxnSpLocks noChangeShapeType="1"/>
            <a:endCxn id="57386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AutoShape 60"/>
          <p:cNvCxnSpPr>
            <a:cxnSpLocks noChangeShapeType="1"/>
            <a:endCxn id="57387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0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7391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3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5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96" name="Oval 55"/>
          <p:cNvSpPr>
            <a:spLocks noChangeArrowheads="1"/>
          </p:cNvSpPr>
          <p:nvPr/>
        </p:nvSpPr>
        <p:spPr bwMode="auto">
          <a:xfrm>
            <a:off x="412432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97" name="Oval 56"/>
          <p:cNvSpPr>
            <a:spLocks noChangeArrowheads="1"/>
          </p:cNvSpPr>
          <p:nvPr/>
        </p:nvSpPr>
        <p:spPr bwMode="auto">
          <a:xfrm>
            <a:off x="550227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98" name="AutoShape 61"/>
          <p:cNvCxnSpPr>
            <a:cxnSpLocks noChangeShapeType="1"/>
            <a:endCxn id="57396" idx="1"/>
          </p:cNvCxnSpPr>
          <p:nvPr/>
        </p:nvCxnSpPr>
        <p:spPr bwMode="auto">
          <a:xfrm>
            <a:off x="3614738" y="3733800"/>
            <a:ext cx="681037" cy="5651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9" name="AutoShape 62"/>
          <p:cNvCxnSpPr>
            <a:cxnSpLocks noChangeShapeType="1"/>
            <a:endCxn id="57397" idx="1"/>
          </p:cNvCxnSpPr>
          <p:nvPr/>
        </p:nvCxnSpPr>
        <p:spPr bwMode="auto">
          <a:xfrm>
            <a:off x="3919538" y="3635375"/>
            <a:ext cx="1754187" cy="66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400" name="Text Box 67"/>
          <p:cNvSpPr txBox="1">
            <a:spLocks noChangeArrowheads="1"/>
          </p:cNvSpPr>
          <p:nvPr/>
        </p:nvSpPr>
        <p:spPr bwMode="auto">
          <a:xfrm>
            <a:off x="411321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7401" name="Text Box 68"/>
          <p:cNvSpPr txBox="1">
            <a:spLocks noChangeArrowheads="1"/>
          </p:cNvSpPr>
          <p:nvPr/>
        </p:nvSpPr>
        <p:spPr bwMode="auto">
          <a:xfrm>
            <a:off x="549116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4143375" y="37973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3" name="직사각형 87"/>
          <p:cNvSpPr>
            <a:spLocks noChangeArrowheads="1"/>
          </p:cNvSpPr>
          <p:nvPr/>
        </p:nvSpPr>
        <p:spPr bwMode="auto">
          <a:xfrm>
            <a:off x="4202113" y="393541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27663" y="379095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5" name="직사각형 90"/>
          <p:cNvSpPr>
            <a:spLocks noChangeArrowheads="1"/>
          </p:cNvSpPr>
          <p:nvPr/>
        </p:nvSpPr>
        <p:spPr bwMode="auto">
          <a:xfrm>
            <a:off x="5486400" y="3929063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7D482E9-132B-4285-AC2C-CACA98EAC3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8373" name="AutoShape 10"/>
          <p:cNvCxnSpPr>
            <a:cxnSpLocks noChangeShapeType="1"/>
            <a:stCxn id="58371" idx="2"/>
            <a:endCxn id="58377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AutoShape 11"/>
          <p:cNvCxnSpPr>
            <a:cxnSpLocks noChangeShapeType="1"/>
            <a:stCxn id="58371" idx="3"/>
            <a:endCxn id="58379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AutoShape 12"/>
          <p:cNvCxnSpPr>
            <a:cxnSpLocks noChangeShapeType="1"/>
            <a:stCxn id="58371" idx="5"/>
            <a:endCxn id="58381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AutoShape 13"/>
          <p:cNvCxnSpPr>
            <a:cxnSpLocks noChangeShapeType="1"/>
            <a:stCxn id="58371" idx="6"/>
            <a:endCxn id="58383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7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78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8379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0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8381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2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8383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4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8385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6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8387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8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8389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0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8391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2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0255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8394" name="Text Box 44"/>
          <p:cNvSpPr txBox="1">
            <a:spLocks noChangeArrowheads="1"/>
          </p:cNvSpPr>
          <p:nvPr/>
        </p:nvSpPr>
        <p:spPr bwMode="auto">
          <a:xfrm>
            <a:off x="69437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8395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6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8397" name="AutoShape 47"/>
          <p:cNvCxnSpPr>
            <a:cxnSpLocks noChangeShapeType="1"/>
            <a:stCxn id="58379" idx="4"/>
            <a:endCxn id="58385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AutoShape 48"/>
          <p:cNvCxnSpPr>
            <a:cxnSpLocks noChangeShapeType="1"/>
            <a:stCxn id="58379" idx="5"/>
            <a:endCxn id="58389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49"/>
          <p:cNvCxnSpPr>
            <a:cxnSpLocks noChangeShapeType="1"/>
            <a:stCxn id="58379" idx="3"/>
            <a:endCxn id="58387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AutoShape 50"/>
          <p:cNvCxnSpPr>
            <a:cxnSpLocks noChangeShapeType="1"/>
            <a:stCxn id="58381" idx="4"/>
            <a:endCxn id="58391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1" name="AutoShape 51"/>
          <p:cNvCxnSpPr>
            <a:cxnSpLocks noChangeShapeType="1"/>
            <a:stCxn id="58381" idx="3"/>
            <a:endCxn id="58395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2" name="AutoShape 52"/>
          <p:cNvCxnSpPr>
            <a:cxnSpLocks noChangeShapeType="1"/>
            <a:stCxn id="58381" idx="5"/>
            <a:endCxn id="50255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3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4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5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6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8407" name="AutoShape 59"/>
          <p:cNvCxnSpPr>
            <a:cxnSpLocks noChangeShapeType="1"/>
            <a:stCxn id="58387" idx="3"/>
            <a:endCxn id="58403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8" name="AutoShape 60"/>
          <p:cNvCxnSpPr>
            <a:cxnSpLocks noChangeShapeType="1"/>
            <a:stCxn id="58387" idx="5"/>
            <a:endCxn id="58404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AutoShape 61"/>
          <p:cNvCxnSpPr>
            <a:cxnSpLocks noChangeShapeType="1"/>
            <a:stCxn id="58385" idx="4"/>
            <a:endCxn id="58405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0" name="AutoShape 62"/>
          <p:cNvCxnSpPr>
            <a:cxnSpLocks noChangeShapeType="1"/>
            <a:stCxn id="58385" idx="5"/>
            <a:endCxn id="58406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8412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8413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8414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16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18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0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2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4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6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8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0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2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4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6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8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0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2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4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C30313-761D-4B46-9B99-EF901F833D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9397" name="AutoShape 10"/>
          <p:cNvCxnSpPr>
            <a:cxnSpLocks noChangeShapeType="1"/>
            <a:stCxn id="59395" idx="2"/>
            <a:endCxn id="59401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8" name="AutoShape 11"/>
          <p:cNvCxnSpPr>
            <a:cxnSpLocks noChangeShapeType="1"/>
            <a:stCxn id="59395" idx="3"/>
            <a:endCxn id="59403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9" name="AutoShape 12"/>
          <p:cNvCxnSpPr>
            <a:cxnSpLocks noChangeShapeType="1"/>
            <a:stCxn id="59395" idx="5"/>
            <a:endCxn id="59405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0" name="AutoShape 13"/>
          <p:cNvCxnSpPr>
            <a:cxnSpLocks noChangeShapeType="1"/>
            <a:stCxn id="59395" idx="6"/>
            <a:endCxn id="59407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1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2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9403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4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9405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6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9407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8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9409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0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9411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2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9413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4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9415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6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9417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8" name="Text Box 44"/>
          <p:cNvSpPr txBox="1">
            <a:spLocks noChangeArrowheads="1"/>
          </p:cNvSpPr>
          <p:nvPr/>
        </p:nvSpPr>
        <p:spPr bwMode="auto">
          <a:xfrm>
            <a:off x="7116763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</p:txBody>
      </p:sp>
      <p:sp>
        <p:nvSpPr>
          <p:cNvPr id="59419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0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9421" name="AutoShape 47"/>
          <p:cNvCxnSpPr>
            <a:cxnSpLocks noChangeShapeType="1"/>
            <a:stCxn id="59403" idx="4"/>
            <a:endCxn id="59409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2" name="AutoShape 48"/>
          <p:cNvCxnSpPr>
            <a:cxnSpLocks noChangeShapeType="1"/>
            <a:stCxn id="59403" idx="5"/>
            <a:endCxn id="59413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3" name="AutoShape 49"/>
          <p:cNvCxnSpPr>
            <a:cxnSpLocks noChangeShapeType="1"/>
            <a:stCxn id="59403" idx="3"/>
            <a:endCxn id="59411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4" name="AutoShape 50"/>
          <p:cNvCxnSpPr>
            <a:cxnSpLocks noChangeShapeType="1"/>
            <a:stCxn id="59405" idx="4"/>
            <a:endCxn id="59415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5" name="AutoShape 51"/>
          <p:cNvCxnSpPr>
            <a:cxnSpLocks noChangeShapeType="1"/>
            <a:stCxn id="59405" idx="3"/>
            <a:endCxn id="59419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6" name="AutoShape 52"/>
          <p:cNvCxnSpPr>
            <a:cxnSpLocks noChangeShapeType="1"/>
            <a:stCxn id="59405" idx="5"/>
            <a:endCxn id="59417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7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8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9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0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1" name="Oval 57"/>
          <p:cNvSpPr>
            <a:spLocks noChangeArrowheads="1"/>
          </p:cNvSpPr>
          <p:nvPr/>
        </p:nvSpPr>
        <p:spPr bwMode="auto">
          <a:xfrm>
            <a:off x="6107113" y="4335463"/>
            <a:ext cx="1171575" cy="10223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2" name="Oval 58"/>
          <p:cNvSpPr>
            <a:spLocks noChangeArrowheads="1"/>
          </p:cNvSpPr>
          <p:nvPr/>
        </p:nvSpPr>
        <p:spPr bwMode="auto">
          <a:xfrm>
            <a:off x="7416800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9433" name="AutoShape 59"/>
          <p:cNvCxnSpPr>
            <a:cxnSpLocks noChangeShapeType="1"/>
            <a:stCxn id="59411" idx="3"/>
            <a:endCxn id="59427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AutoShape 60"/>
          <p:cNvCxnSpPr>
            <a:cxnSpLocks noChangeShapeType="1"/>
            <a:stCxn id="59411" idx="5"/>
            <a:endCxn id="59428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AutoShape 61"/>
          <p:cNvCxnSpPr>
            <a:cxnSpLocks noChangeShapeType="1"/>
            <a:stCxn id="59409" idx="4"/>
            <a:endCxn id="59429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AutoShape 62"/>
          <p:cNvCxnSpPr>
            <a:cxnSpLocks noChangeShapeType="1"/>
            <a:stCxn id="59409" idx="5"/>
            <a:endCxn id="59430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AutoShape 63"/>
          <p:cNvCxnSpPr>
            <a:cxnSpLocks noChangeShapeType="1"/>
            <a:stCxn id="59417" idx="3"/>
            <a:endCxn id="59431" idx="0"/>
          </p:cNvCxnSpPr>
          <p:nvPr/>
        </p:nvCxnSpPr>
        <p:spPr bwMode="auto">
          <a:xfrm flipH="1">
            <a:off x="6692900" y="3819525"/>
            <a:ext cx="403225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AutoShape 64"/>
          <p:cNvCxnSpPr>
            <a:cxnSpLocks noChangeShapeType="1"/>
            <a:stCxn id="59417" idx="5"/>
            <a:endCxn id="59432" idx="0"/>
          </p:cNvCxnSpPr>
          <p:nvPr/>
        </p:nvCxnSpPr>
        <p:spPr bwMode="auto">
          <a:xfrm>
            <a:off x="7705725" y="3819525"/>
            <a:ext cx="296863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9440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9441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9442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9443" name="Text Box 69"/>
          <p:cNvSpPr txBox="1">
            <a:spLocks noChangeArrowheads="1"/>
          </p:cNvSpPr>
          <p:nvPr/>
        </p:nvSpPr>
        <p:spPr bwMode="auto">
          <a:xfrm>
            <a:off x="60960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[1,4,5,2,3,1]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30</a:t>
            </a:r>
          </a:p>
        </p:txBody>
      </p:sp>
      <p:sp>
        <p:nvSpPr>
          <p:cNvPr id="59444" name="Text Box 70"/>
          <p:cNvSpPr txBox="1">
            <a:spLocks noChangeArrowheads="1"/>
          </p:cNvSpPr>
          <p:nvPr/>
        </p:nvSpPr>
        <p:spPr bwMode="auto">
          <a:xfrm>
            <a:off x="7405688" y="446246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48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46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48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0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2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4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6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8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0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2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4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6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8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0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2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4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6351588" y="3902075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6" name="직사각형 102"/>
          <p:cNvSpPr>
            <a:spLocks noChangeArrowheads="1"/>
          </p:cNvSpPr>
          <p:nvPr/>
        </p:nvSpPr>
        <p:spPr bwMode="auto">
          <a:xfrm>
            <a:off x="6410325" y="4040188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7340600" y="4032250"/>
            <a:ext cx="369888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8" name="직사각형 105"/>
          <p:cNvSpPr>
            <a:spLocks noChangeArrowheads="1"/>
          </p:cNvSpPr>
          <p:nvPr/>
        </p:nvSpPr>
        <p:spPr bwMode="auto">
          <a:xfrm>
            <a:off x="7399338" y="41703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2A11EF9-F0DA-4450-82DA-1C8B369533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직사각형 6"/>
          <p:cNvSpPr>
            <a:spLocks noChangeArrowheads="1"/>
          </p:cNvSpPr>
          <p:nvPr/>
        </p:nvSpPr>
        <p:spPr bwMode="auto">
          <a:xfrm>
            <a:off x="142875" y="636588"/>
            <a:ext cx="5786438" cy="5507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travel2(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number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ordered-set&amp;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opttour,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v.path=[1];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minlength= </a:t>
            </a: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∞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u.level=v.level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(all i such that 2≤i≤n &amp;&amp; i is not in v.path){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u.path = v.path;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put 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</a:t>
            </a:r>
            <a:r>
              <a:rPr lang="en-US" altLang="ko-KR" sz="12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u.path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(u.level == n-2){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index of only vertex not in u.path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1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(length(u)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minlength = length(u);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opttour =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</p:txBody>
      </p:sp>
      <p:sp>
        <p:nvSpPr>
          <p:cNvPr id="60420" name="직사각형 7"/>
          <p:cNvSpPr>
            <a:spLocks noChangeArrowheads="1"/>
          </p:cNvSpPr>
          <p:nvPr/>
        </p:nvSpPr>
        <p:spPr bwMode="auto">
          <a:xfrm>
            <a:off x="6040438" y="1608138"/>
            <a:ext cx="2928937" cy="290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&lt; 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} /* else*/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} /* for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/* if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/* while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homework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48DCF49-F760-4ACB-B3A8-551C3B2B128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2543175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최고우선검색 알고리즘의 시간복잡도는 지수적이거나 그보다 못하다</a:t>
            </a:r>
            <a:r>
              <a:rPr lang="en-US" altLang="ko-KR" smtClean="0"/>
              <a:t>! </a:t>
            </a:r>
          </a:p>
          <a:p>
            <a:pPr eaLnBrk="1" hangingPunct="1"/>
            <a:r>
              <a:rPr lang="ko-KR" altLang="en-US" smtClean="0"/>
              <a:t>다시 말해서 </a:t>
            </a:r>
            <a:r>
              <a:rPr lang="en-US" altLang="ko-KR" i="1" smtClean="0"/>
              <a:t>n</a:t>
            </a:r>
            <a:r>
              <a:rPr lang="en-US" altLang="ko-KR" smtClean="0"/>
              <a:t> = 40</a:t>
            </a:r>
            <a:r>
              <a:rPr lang="ko-KR" altLang="en-US" smtClean="0"/>
              <a:t>이 되면 문제를 풀 수 없는 것과 다름없다고 할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다른 방법이 있을까</a:t>
            </a:r>
            <a:r>
              <a:rPr lang="en-US" altLang="ko-KR" smtClean="0"/>
              <a:t>? </a:t>
            </a:r>
          </a:p>
          <a:p>
            <a:pPr lvl="1" eaLnBrk="1" hangingPunct="1"/>
            <a:r>
              <a:rPr lang="ko-KR" altLang="en-US" smtClean="0"/>
              <a:t>근사</a:t>
            </a:r>
            <a:r>
              <a:rPr lang="en-US" altLang="ko-KR" smtClean="0"/>
              <a:t>(approximation) </a:t>
            </a:r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최적의 해답을 준다는 보장은 없지만</a:t>
            </a:r>
            <a:r>
              <a:rPr lang="en-US" altLang="ko-KR" smtClean="0"/>
              <a:t>, </a:t>
            </a:r>
            <a:r>
              <a:rPr lang="ko-KR" altLang="en-US" smtClean="0"/>
              <a:t>무리 없이 최적에 가까운 해답을 주는 알고리즘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D4F7DF8-B479-4BAE-ADDB-857A44DF7DB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126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427538" y="5473700"/>
            <a:ext cx="3714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198688" y="3554413"/>
            <a:ext cx="925512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554288" y="3249613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654675" y="3573463"/>
            <a:ext cx="925513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011863" y="3268663"/>
            <a:ext cx="1085850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376988" y="3575050"/>
            <a:ext cx="925512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273" name="자유형 9"/>
          <p:cNvSpPr>
            <a:spLocks/>
          </p:cNvSpPr>
          <p:nvPr/>
        </p:nvSpPr>
        <p:spPr bwMode="auto">
          <a:xfrm>
            <a:off x="1316038" y="3025775"/>
            <a:ext cx="3143250" cy="2760663"/>
          </a:xfrm>
          <a:custGeom>
            <a:avLst/>
            <a:gdLst>
              <a:gd name="T0" fmla="*/ 3144524 w 3143068"/>
              <a:gd name="T1" fmla="*/ 2250306 h 2761573"/>
              <a:gd name="T2" fmla="*/ 2935881 w 3143068"/>
              <a:gd name="T3" fmla="*/ 1442313 h 2761573"/>
              <a:gd name="T4" fmla="*/ 2430323 w 3143068"/>
              <a:gd name="T5" fmla="*/ 562320 h 2761573"/>
              <a:gd name="T6" fmla="*/ 1700063 w 3143068"/>
              <a:gd name="T7" fmla="*/ 98328 h 2761573"/>
              <a:gd name="T8" fmla="*/ 889563 w 3143068"/>
              <a:gd name="T9" fmla="*/ 74322 h 2761573"/>
              <a:gd name="T10" fmla="*/ 30916 w 3143068"/>
              <a:gd name="T11" fmla="*/ 922317 h 2761573"/>
              <a:gd name="T12" fmla="*/ 287710 w 3143068"/>
              <a:gd name="T13" fmla="*/ 1770309 h 2761573"/>
              <a:gd name="T14" fmla="*/ 1218584 w 3143068"/>
              <a:gd name="T15" fmla="*/ 2482304 h 2761573"/>
              <a:gd name="T16" fmla="*/ 1932785 w 3143068"/>
              <a:gd name="T17" fmla="*/ 2650303 h 2761573"/>
              <a:gd name="T18" fmla="*/ 2863659 w 3143068"/>
              <a:gd name="T19" fmla="*/ 2754301 h 2761573"/>
              <a:gd name="T20" fmla="*/ 2863659 w 3143068"/>
              <a:gd name="T21" fmla="*/ 2754301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1274" name="자유형 10"/>
          <p:cNvSpPr>
            <a:spLocks/>
          </p:cNvSpPr>
          <p:nvPr/>
        </p:nvSpPr>
        <p:spPr bwMode="auto">
          <a:xfrm>
            <a:off x="4859338" y="2738438"/>
            <a:ext cx="3314700" cy="2895600"/>
          </a:xfrm>
          <a:custGeom>
            <a:avLst/>
            <a:gdLst>
              <a:gd name="T0" fmla="*/ 0 w 3313280"/>
              <a:gd name="T1" fmla="*/ 2740792 h 2895966"/>
              <a:gd name="T2" fmla="*/ 394382 w 3313280"/>
              <a:gd name="T3" fmla="*/ 1651031 h 2895966"/>
              <a:gd name="T4" fmla="*/ 917540 w 3313280"/>
              <a:gd name="T5" fmla="*/ 489155 h 2895966"/>
              <a:gd name="T6" fmla="*/ 1931663 w 3313280"/>
              <a:gd name="T7" fmla="*/ 366 h 2895966"/>
              <a:gd name="T8" fmla="*/ 2889446 w 3313280"/>
              <a:gd name="T9" fmla="*/ 553259 h 2895966"/>
              <a:gd name="T10" fmla="*/ 3324070 w 3313280"/>
              <a:gd name="T11" fmla="*/ 1651031 h 2895966"/>
              <a:gd name="T12" fmla="*/ 2953834 w 3313280"/>
              <a:gd name="T13" fmla="*/ 2532459 h 2895966"/>
              <a:gd name="T14" fmla="*/ 1859224 w 3313280"/>
              <a:gd name="T15" fmla="*/ 2812908 h 2895966"/>
              <a:gd name="T16" fmla="*/ 201214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1275" name="그룹 14"/>
          <p:cNvGrpSpPr>
            <a:grpSpLocks/>
          </p:cNvGrpSpPr>
          <p:nvPr/>
        </p:nvGrpSpPr>
        <p:grpSpPr bwMode="auto">
          <a:xfrm>
            <a:off x="3871913" y="4906963"/>
            <a:ext cx="647700" cy="566737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89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276" name="그룹 17"/>
          <p:cNvGrpSpPr>
            <a:grpSpLocks/>
          </p:cNvGrpSpPr>
          <p:nvPr/>
        </p:nvGrpSpPr>
        <p:grpSpPr bwMode="auto">
          <a:xfrm>
            <a:off x="4708525" y="4906963"/>
            <a:ext cx="647700" cy="566737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89" y="1545861"/>
              <a:ext cx="304780" cy="182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최대가치의 보물을 찾는다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팻말은 그 코스로 갔을 때의 가능한 보물의 최대가치를 알려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그러나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 가치의 보물이 있다는 것을 의미하지 않고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보물 가치의 상한을 보여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즉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실제 가치 </a:t>
            </a:r>
            <a:r>
              <a:rPr lang="ko-KR" altLang="en-US" sz="2000" b="1" i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팻말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738" y="3573463"/>
            <a:ext cx="3714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6513" y="3573463"/>
            <a:ext cx="355600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738" y="114300"/>
            <a:ext cx="17653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3200" i="0">
                <a:latin typeface="Times New Roman" pitchFamily="18" charset="0"/>
                <a:ea typeface="+mn-ea"/>
              </a:rPr>
              <a:t>  </a:t>
            </a:r>
            <a:r>
              <a:rPr lang="ko-KR" altLang="en-US" sz="3200" i="0" dirty="0">
                <a:latin typeface="Times New Roman" pitchFamily="18" charset="0"/>
                <a:ea typeface="+mn-ea"/>
              </a:rPr>
              <a:t>최대화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43AFBDC-9A50-44C3-A99E-E7129549AC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229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701925" y="2444750"/>
            <a:ext cx="927100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3059113" y="2139950"/>
            <a:ext cx="1087437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1579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5151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880225" y="2465388"/>
            <a:ext cx="927100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297" name="자유형 9"/>
          <p:cNvSpPr>
            <a:spLocks/>
          </p:cNvSpPr>
          <p:nvPr/>
        </p:nvSpPr>
        <p:spPr bwMode="auto">
          <a:xfrm>
            <a:off x="1971675" y="1862138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2298" name="자유형 10"/>
          <p:cNvSpPr>
            <a:spLocks/>
          </p:cNvSpPr>
          <p:nvPr/>
        </p:nvSpPr>
        <p:spPr bwMode="auto">
          <a:xfrm>
            <a:off x="53641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2299" name="그룹 14"/>
          <p:cNvGrpSpPr>
            <a:grpSpLocks/>
          </p:cNvGrpSpPr>
          <p:nvPr/>
        </p:nvGrpSpPr>
        <p:grpSpPr bwMode="auto">
          <a:xfrm>
            <a:off x="4376738" y="3797300"/>
            <a:ext cx="647700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300" name="그룹 17"/>
          <p:cNvGrpSpPr>
            <a:grpSpLocks/>
          </p:cNvGrpSpPr>
          <p:nvPr/>
        </p:nvGrpSpPr>
        <p:grpSpPr bwMode="auto">
          <a:xfrm>
            <a:off x="5211763" y="3797300"/>
            <a:ext cx="647700" cy="566738"/>
            <a:chOff x="1763688" y="1222983"/>
            <a:chExt cx="648072" cy="566601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983"/>
              <a:ext cx="648072" cy="3079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216" y="1545886"/>
              <a:ext cx="304726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302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83075" y="2041525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9438" y="2252663"/>
            <a:ext cx="357187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438" y="620713"/>
            <a:ext cx="6681787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만일 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안내자가 알고 있다면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를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6" name="정육면체 25"/>
          <p:cNvSpPr/>
          <p:nvPr/>
        </p:nvSpPr>
        <p:spPr bwMode="auto">
          <a:xfrm>
            <a:off x="4318000" y="5349875"/>
            <a:ext cx="647700" cy="407988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180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C6C1648-4A2F-4DA3-8F80-8DA6A26BE5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331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4352925" y="1497013"/>
            <a:ext cx="84455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317" name="그룹 14"/>
          <p:cNvGrpSpPr>
            <a:grpSpLocks/>
          </p:cNvGrpSpPr>
          <p:nvPr/>
        </p:nvGrpSpPr>
        <p:grpSpPr bwMode="auto">
          <a:xfrm>
            <a:off x="4371975" y="4143375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319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65525" y="1997075"/>
            <a:ext cx="3714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0" y="146050"/>
            <a:ext cx="82089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알고 있다고 가정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출발점에서 시작해서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D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로 이동하니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의 갈림길에서 팻말 확인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70, 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100.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어느 곳을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3323" name="자유형 12"/>
          <p:cNvSpPr>
            <a:spLocks/>
          </p:cNvSpPr>
          <p:nvPr/>
        </p:nvSpPr>
        <p:spPr bwMode="auto">
          <a:xfrm>
            <a:off x="4024313" y="2217738"/>
            <a:ext cx="639762" cy="1095375"/>
          </a:xfrm>
          <a:custGeom>
            <a:avLst/>
            <a:gdLst>
              <a:gd name="T0" fmla="*/ 627428 w 639534"/>
              <a:gd name="T1" fmla="*/ 1089919 h 1095494"/>
              <a:gd name="T2" fmla="*/ 627428 w 639534"/>
              <a:gd name="T3" fmla="*/ 993747 h 1095494"/>
              <a:gd name="T4" fmla="*/ 482639 w 639534"/>
              <a:gd name="T5" fmla="*/ 408722 h 1095494"/>
              <a:gd name="T6" fmla="*/ 0 w 639534"/>
              <a:gd name="T7" fmla="*/ 0 h 1095494"/>
              <a:gd name="T8" fmla="*/ 0 w 639534"/>
              <a:gd name="T9" fmla="*/ 0 h 1095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534" h="1095494">
                <a:moveTo>
                  <a:pt x="625642" y="1090863"/>
                </a:moveTo>
                <a:cubicBezTo>
                  <a:pt x="637673" y="1099552"/>
                  <a:pt x="649705" y="1108242"/>
                  <a:pt x="625642" y="994611"/>
                </a:cubicBezTo>
                <a:cubicBezTo>
                  <a:pt x="601579" y="880980"/>
                  <a:pt x="585537" y="574842"/>
                  <a:pt x="481263" y="409074"/>
                </a:cubicBezTo>
                <a:cubicBezTo>
                  <a:pt x="376989" y="243305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4" name="자유형 20"/>
          <p:cNvSpPr>
            <a:spLocks/>
          </p:cNvSpPr>
          <p:nvPr/>
        </p:nvSpPr>
        <p:spPr bwMode="auto">
          <a:xfrm>
            <a:off x="4827588" y="2352675"/>
            <a:ext cx="642937" cy="957263"/>
          </a:xfrm>
          <a:custGeom>
            <a:avLst/>
            <a:gdLst>
              <a:gd name="T0" fmla="*/ 0 w 643091"/>
              <a:gd name="T1" fmla="*/ 966059 h 956013"/>
              <a:gd name="T2" fmla="*/ 112078 w 643091"/>
              <a:gd name="T3" fmla="*/ 463528 h 956013"/>
              <a:gd name="T4" fmla="*/ 352253 w 643091"/>
              <a:gd name="T5" fmla="*/ 171736 h 956013"/>
              <a:gd name="T6" fmla="*/ 616437 w 643091"/>
              <a:gd name="T7" fmla="*/ 17734 h 956013"/>
              <a:gd name="T8" fmla="*/ 616437 w 643091"/>
              <a:gd name="T9" fmla="*/ 9630 h 956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3091" h="956013">
                <a:moveTo>
                  <a:pt x="0" y="956013"/>
                </a:moveTo>
                <a:cubicBezTo>
                  <a:pt x="26736" y="772865"/>
                  <a:pt x="53473" y="589718"/>
                  <a:pt x="112294" y="458708"/>
                </a:cubicBezTo>
                <a:cubicBezTo>
                  <a:pt x="171115" y="327697"/>
                  <a:pt x="268705" y="243476"/>
                  <a:pt x="352926" y="169950"/>
                </a:cubicBezTo>
                <a:cubicBezTo>
                  <a:pt x="437147" y="96424"/>
                  <a:pt x="573505" y="44287"/>
                  <a:pt x="617621" y="17550"/>
                </a:cubicBezTo>
                <a:cubicBezTo>
                  <a:pt x="661737" y="-9187"/>
                  <a:pt x="639679" y="171"/>
                  <a:pt x="617621" y="95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cxnSp>
        <p:nvCxnSpPr>
          <p:cNvPr id="13325" name="직선 화살표 연결선 26"/>
          <p:cNvCxnSpPr>
            <a:cxnSpLocks noChangeShapeType="1"/>
          </p:cNvCxnSpPr>
          <p:nvPr/>
        </p:nvCxnSpPr>
        <p:spPr bwMode="auto">
          <a:xfrm flipV="1">
            <a:off x="4697413" y="3284538"/>
            <a:ext cx="19050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6" name="그룹 28"/>
          <p:cNvGrpSpPr>
            <a:grpSpLocks/>
          </p:cNvGrpSpPr>
          <p:nvPr/>
        </p:nvGrpSpPr>
        <p:grpSpPr bwMode="auto">
          <a:xfrm>
            <a:off x="3773488" y="2701925"/>
            <a:ext cx="647700" cy="566738"/>
            <a:chOff x="1763688" y="1222884"/>
            <a:chExt cx="648072" cy="56670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70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327" name="그룹 32"/>
          <p:cNvGrpSpPr>
            <a:grpSpLocks/>
          </p:cNvGrpSpPr>
          <p:nvPr/>
        </p:nvGrpSpPr>
        <p:grpSpPr bwMode="auto">
          <a:xfrm>
            <a:off x="5037138" y="2738438"/>
            <a:ext cx="649287" cy="566737"/>
            <a:chOff x="1763688" y="1222884"/>
            <a:chExt cx="648072" cy="5667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 rot="5400000">
              <a:off x="1955140" y="1545291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0688" y="1974850"/>
            <a:ext cx="3556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13" y="3200400"/>
            <a:ext cx="369887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863" y="4733925"/>
            <a:ext cx="6461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200" i="0">
                <a:latin typeface="Times New Roman" pitchFamily="18" charset="0"/>
                <a:ea typeface="+mn-ea"/>
              </a:rPr>
              <a:t>출발점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정육면체 1"/>
          <p:cNvSpPr/>
          <p:nvPr/>
        </p:nvSpPr>
        <p:spPr bwMode="auto">
          <a:xfrm>
            <a:off x="3916363" y="5338763"/>
            <a:ext cx="647700" cy="409575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FB7FBE4-3430-41CE-8CD1-91F500DB1B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433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2830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054225" y="2444750"/>
            <a:ext cx="925513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411413" y="2139950"/>
            <a:ext cx="1085850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5102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58674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232525" y="2465388"/>
            <a:ext cx="925513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345" name="자유형 9"/>
          <p:cNvSpPr>
            <a:spLocks/>
          </p:cNvSpPr>
          <p:nvPr/>
        </p:nvSpPr>
        <p:spPr bwMode="auto">
          <a:xfrm>
            <a:off x="1171575" y="1916113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4346" name="자유형 10"/>
          <p:cNvSpPr>
            <a:spLocks/>
          </p:cNvSpPr>
          <p:nvPr/>
        </p:nvSpPr>
        <p:spPr bwMode="auto">
          <a:xfrm>
            <a:off x="47164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4347" name="그룹 14"/>
          <p:cNvGrpSpPr>
            <a:grpSpLocks/>
          </p:cNvGrpSpPr>
          <p:nvPr/>
        </p:nvGrpSpPr>
        <p:grpSpPr bwMode="auto">
          <a:xfrm>
            <a:off x="3727450" y="3797300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348" name="그룹 17"/>
          <p:cNvGrpSpPr>
            <a:grpSpLocks/>
          </p:cNvGrpSpPr>
          <p:nvPr/>
        </p:nvGrpSpPr>
        <p:grpSpPr bwMode="auto">
          <a:xfrm>
            <a:off x="45640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안내자는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B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중 어느 곳을 먼저 탐색하는 것이 유리할까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275" y="2463800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050" y="2463800"/>
            <a:ext cx="355600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03875"/>
            <a:ext cx="1473200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팻말</a:t>
            </a:r>
            <a:r>
              <a:rPr lang="en-US" altLang="ko-KR" sz="2000" i="0">
                <a:latin typeface="Times New Roman" pitchFamily="18" charset="0"/>
                <a:ea typeface="+mn-ea"/>
              </a:rPr>
              <a:t>: bound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defRPr sz="1400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800"/>
          </a:lnSpc>
          <a:buFont typeface="Arial" pitchFamily="34" charset="0"/>
          <a:buChar char="•"/>
          <a:defRPr sz="2000" i="0" dirty="0" smtClean="0">
            <a:latin typeface="Times New Roman" pitchFamily="18" charset="0"/>
            <a:ea typeface="+mn-ea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11241</TotalTime>
  <Words>4148</Words>
  <Application>Microsoft Office PowerPoint</Application>
  <PresentationFormat>화면 슬라이드 쇼(4:3)</PresentationFormat>
  <Paragraphs>1150</Paragraphs>
  <Slides>55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6장   분기한정법 (Branch-and-Bound)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분기한정법(branch-and-bound)</vt:lpstr>
      <vt:lpstr>0-1 Knapsack Problem </vt:lpstr>
      <vt:lpstr>0-1 배낭채우기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너비우선검색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최고우선검색 (best-first search)</vt:lpstr>
      <vt:lpstr>최고우선검색 전략</vt:lpstr>
      <vt:lpstr>Heap</vt:lpstr>
      <vt:lpstr>PowerPoint 프레젠테이션</vt:lpstr>
      <vt:lpstr>분기한정 최고우선검색 알고리즘</vt:lpstr>
      <vt:lpstr>PowerPoint 프레젠테이션</vt:lpstr>
      <vt:lpstr>PowerPoint 프레젠테이션</vt:lpstr>
      <vt:lpstr>PowerPoint 프레젠테이션</vt:lpstr>
      <vt:lpstr>외판원 문제 (Traveling Salesman(person) Problem)</vt:lpstr>
      <vt:lpstr>(예) 가장 최적이 되는 일주여행경로는?</vt:lpstr>
      <vt:lpstr>PowerPoint 프레젠테이션</vt:lpstr>
      <vt:lpstr>외판원문제: 분기한정법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</cp:lastModifiedBy>
  <cp:revision>1105</cp:revision>
  <cp:lastPrinted>2015-04-30T01:40:49Z</cp:lastPrinted>
  <dcterms:created xsi:type="dcterms:W3CDTF">1999-08-17T02:45:08Z</dcterms:created>
  <dcterms:modified xsi:type="dcterms:W3CDTF">2017-11-26T02:13:03Z</dcterms:modified>
</cp:coreProperties>
</file>