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8"/>
  </p:notesMasterIdLst>
  <p:sldIdLst>
    <p:sldId id="375" r:id="rId2"/>
    <p:sldId id="381" r:id="rId3"/>
    <p:sldId id="385" r:id="rId4"/>
    <p:sldId id="386" r:id="rId5"/>
    <p:sldId id="387" r:id="rId6"/>
    <p:sldId id="384" r:id="rId7"/>
  </p:sldIdLst>
  <p:sldSz cx="9144000" cy="6858000" type="screen4x3"/>
  <p:notesSz cx="6797675" cy="9926638"/>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3246"/>
    <a:srgbClr val="55B432"/>
    <a:srgbClr val="874BA0"/>
    <a:srgbClr val="4B6EB9"/>
    <a:srgbClr val="305DBE"/>
    <a:srgbClr val="4B93E3"/>
    <a:srgbClr val="6BA4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84" autoAdjust="0"/>
    <p:restoredTop sz="92430" autoAdjust="0"/>
  </p:normalViewPr>
  <p:slideViewPr>
    <p:cSldViewPr>
      <p:cViewPr varScale="1">
        <p:scale>
          <a:sx n="91" d="100"/>
          <a:sy n="91" d="100"/>
        </p:scale>
        <p:origin x="151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03A73E7F-7578-4DD4-82FD-40C24D6EA17C}" type="datetimeFigureOut">
              <a:rPr lang="ru-RU" smtClean="0"/>
              <a:t>20.06.2019</a:t>
            </a:fld>
            <a:endParaRPr lang="ru-RU" dirty="0"/>
          </a:p>
        </p:txBody>
      </p:sp>
      <p:sp>
        <p:nvSpPr>
          <p:cNvPr id="4" name="Образ слайда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ru-RU" dirty="0"/>
          </a:p>
        </p:txBody>
      </p:sp>
      <p:sp>
        <p:nvSpPr>
          <p:cNvPr id="5" name="Заметки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ru-RU" dirty="0"/>
          </a:p>
        </p:txBody>
      </p:sp>
      <p:sp>
        <p:nvSpPr>
          <p:cNvPr id="7" name="Номер слайда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A8BC04A8-8E84-4CDF-9B92-36B2179632B4}" type="slidenum">
              <a:rPr lang="ru-RU" smtClean="0"/>
              <a:t>‹#›</a:t>
            </a:fld>
            <a:endParaRPr lang="ru-RU" dirty="0"/>
          </a:p>
        </p:txBody>
      </p:sp>
    </p:spTree>
    <p:extLst>
      <p:ext uri="{BB962C8B-B14F-4D97-AF65-F5344CB8AC3E}">
        <p14:creationId xmlns:p14="http://schemas.microsoft.com/office/powerpoint/2010/main" val="2039565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BC04A8-8E84-4CDF-9B92-36B2179632B4}" type="slidenum">
              <a:rPr lang="ru-RU" smtClean="0"/>
              <a:t>1</a:t>
            </a:fld>
            <a:endParaRPr lang="ru-RU" dirty="0"/>
          </a:p>
        </p:txBody>
      </p:sp>
    </p:spTree>
    <p:extLst>
      <p:ext uri="{BB962C8B-B14F-4D97-AF65-F5344CB8AC3E}">
        <p14:creationId xmlns:p14="http://schemas.microsoft.com/office/powerpoint/2010/main" val="3143897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BC04A8-8E84-4CDF-9B92-36B2179632B4}" type="slidenum">
              <a:rPr lang="ru-RU" smtClean="0"/>
              <a:t>2</a:t>
            </a:fld>
            <a:endParaRPr lang="ru-RU" dirty="0"/>
          </a:p>
        </p:txBody>
      </p:sp>
    </p:spTree>
    <p:extLst>
      <p:ext uri="{BB962C8B-B14F-4D97-AF65-F5344CB8AC3E}">
        <p14:creationId xmlns:p14="http://schemas.microsoft.com/office/powerpoint/2010/main" val="504416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BC04A8-8E84-4CDF-9B92-36B2179632B4}" type="slidenum">
              <a:rPr lang="ru-RU" smtClean="0"/>
              <a:t>3</a:t>
            </a:fld>
            <a:endParaRPr lang="ru-RU" dirty="0"/>
          </a:p>
        </p:txBody>
      </p:sp>
    </p:spTree>
    <p:extLst>
      <p:ext uri="{BB962C8B-B14F-4D97-AF65-F5344CB8AC3E}">
        <p14:creationId xmlns:p14="http://schemas.microsoft.com/office/powerpoint/2010/main" val="504416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BC04A8-8E84-4CDF-9B92-36B2179632B4}" type="slidenum">
              <a:rPr lang="ru-RU" smtClean="0"/>
              <a:t>4</a:t>
            </a:fld>
            <a:endParaRPr lang="ru-RU" dirty="0"/>
          </a:p>
        </p:txBody>
      </p:sp>
    </p:spTree>
    <p:extLst>
      <p:ext uri="{BB962C8B-B14F-4D97-AF65-F5344CB8AC3E}">
        <p14:creationId xmlns:p14="http://schemas.microsoft.com/office/powerpoint/2010/main" val="504416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BC04A8-8E84-4CDF-9B92-36B2179632B4}" type="slidenum">
              <a:rPr lang="ru-RU" smtClean="0"/>
              <a:t>5</a:t>
            </a:fld>
            <a:endParaRPr lang="ru-RU" dirty="0"/>
          </a:p>
        </p:txBody>
      </p:sp>
    </p:spTree>
    <p:extLst>
      <p:ext uri="{BB962C8B-B14F-4D97-AF65-F5344CB8AC3E}">
        <p14:creationId xmlns:p14="http://schemas.microsoft.com/office/powerpoint/2010/main" val="504416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BC04A8-8E84-4CDF-9B92-36B2179632B4}" type="slidenum">
              <a:rPr lang="ru-RU" smtClean="0"/>
              <a:t>6</a:t>
            </a:fld>
            <a:endParaRPr lang="ru-RU" dirty="0"/>
          </a:p>
        </p:txBody>
      </p:sp>
    </p:spTree>
    <p:extLst>
      <p:ext uri="{BB962C8B-B14F-4D97-AF65-F5344CB8AC3E}">
        <p14:creationId xmlns:p14="http://schemas.microsoft.com/office/powerpoint/2010/main" val="504416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592F0D80-164F-4ECE-A815-4FDD83F9BCA5}" type="datetime1">
              <a:rPr lang="ru-RU" smtClean="0"/>
              <a:t>20.06.2019</a:t>
            </a:fld>
            <a:endParaRPr lang="ru-RU" dirty="0"/>
          </a:p>
        </p:txBody>
      </p:sp>
      <p:sp>
        <p:nvSpPr>
          <p:cNvPr id="5" name="Нижний колонтитул 4"/>
          <p:cNvSpPr>
            <a:spLocks noGrp="1"/>
          </p:cNvSpPr>
          <p:nvPr>
            <p:ph type="ftr" sz="quarter" idx="11"/>
          </p:nvPr>
        </p:nvSpPr>
        <p:spPr/>
        <p:txBody>
          <a:bodyPr/>
          <a:lstStyle/>
          <a:p>
            <a:r>
              <a:rPr lang="ru-RU" dirty="0" smtClean="0"/>
              <a:t>Образование и наука - будущее России</a:t>
            </a:r>
            <a:endParaRPr lang="ru-RU" dirty="0"/>
          </a:p>
        </p:txBody>
      </p:sp>
      <p:sp>
        <p:nvSpPr>
          <p:cNvPr id="6" name="Номер слайда 5"/>
          <p:cNvSpPr>
            <a:spLocks noGrp="1"/>
          </p:cNvSpPr>
          <p:nvPr>
            <p:ph type="sldNum" sz="quarter" idx="12"/>
          </p:nvPr>
        </p:nvSpPr>
        <p:spPr/>
        <p:txBody>
          <a:bodyPr/>
          <a:lstStyle/>
          <a:p>
            <a:fld id="{9DD0990C-240E-4F6D-96E9-50DBAF192F56}" type="slidenum">
              <a:rPr lang="ru-RU" smtClean="0"/>
              <a:t>‹#›</a:t>
            </a:fld>
            <a:endParaRPr lang="ru-RU" dirty="0"/>
          </a:p>
        </p:txBody>
      </p:sp>
    </p:spTree>
    <p:extLst>
      <p:ext uri="{BB962C8B-B14F-4D97-AF65-F5344CB8AC3E}">
        <p14:creationId xmlns:p14="http://schemas.microsoft.com/office/powerpoint/2010/main" val="3085210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8F90CD5-AEFD-4FB0-8E05-A24BD20C7889}" type="datetime1">
              <a:rPr lang="ru-RU" smtClean="0"/>
              <a:t>20.06.2019</a:t>
            </a:fld>
            <a:endParaRPr lang="ru-RU" dirty="0"/>
          </a:p>
        </p:txBody>
      </p:sp>
      <p:sp>
        <p:nvSpPr>
          <p:cNvPr id="5" name="Нижний колонтитул 4"/>
          <p:cNvSpPr>
            <a:spLocks noGrp="1"/>
          </p:cNvSpPr>
          <p:nvPr>
            <p:ph type="ftr" sz="quarter" idx="11"/>
          </p:nvPr>
        </p:nvSpPr>
        <p:spPr/>
        <p:txBody>
          <a:bodyPr/>
          <a:lstStyle/>
          <a:p>
            <a:r>
              <a:rPr lang="ru-RU" dirty="0" smtClean="0"/>
              <a:t>Образование и наука - будущее России</a:t>
            </a:r>
            <a:endParaRPr lang="ru-RU" dirty="0"/>
          </a:p>
        </p:txBody>
      </p:sp>
      <p:sp>
        <p:nvSpPr>
          <p:cNvPr id="6" name="Номер слайда 5"/>
          <p:cNvSpPr>
            <a:spLocks noGrp="1"/>
          </p:cNvSpPr>
          <p:nvPr>
            <p:ph type="sldNum" sz="quarter" idx="12"/>
          </p:nvPr>
        </p:nvSpPr>
        <p:spPr/>
        <p:txBody>
          <a:bodyPr/>
          <a:lstStyle/>
          <a:p>
            <a:fld id="{9DD0990C-240E-4F6D-96E9-50DBAF192F56}" type="slidenum">
              <a:rPr lang="ru-RU" smtClean="0"/>
              <a:t>‹#›</a:t>
            </a:fld>
            <a:endParaRPr lang="ru-RU" dirty="0"/>
          </a:p>
        </p:txBody>
      </p:sp>
    </p:spTree>
    <p:extLst>
      <p:ext uri="{BB962C8B-B14F-4D97-AF65-F5344CB8AC3E}">
        <p14:creationId xmlns:p14="http://schemas.microsoft.com/office/powerpoint/2010/main" val="2036823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045A9A4-3005-430B-8AC7-63EFCE895077}" type="datetime1">
              <a:rPr lang="ru-RU" smtClean="0"/>
              <a:t>20.06.2019</a:t>
            </a:fld>
            <a:endParaRPr lang="ru-RU" dirty="0"/>
          </a:p>
        </p:txBody>
      </p:sp>
      <p:sp>
        <p:nvSpPr>
          <p:cNvPr id="5" name="Нижний колонтитул 4"/>
          <p:cNvSpPr>
            <a:spLocks noGrp="1"/>
          </p:cNvSpPr>
          <p:nvPr>
            <p:ph type="ftr" sz="quarter" idx="11"/>
          </p:nvPr>
        </p:nvSpPr>
        <p:spPr/>
        <p:txBody>
          <a:bodyPr/>
          <a:lstStyle/>
          <a:p>
            <a:r>
              <a:rPr lang="ru-RU" dirty="0" smtClean="0"/>
              <a:t>Образование и наука - будущее России</a:t>
            </a:r>
            <a:endParaRPr lang="ru-RU" dirty="0"/>
          </a:p>
        </p:txBody>
      </p:sp>
      <p:sp>
        <p:nvSpPr>
          <p:cNvPr id="6" name="Номер слайда 5"/>
          <p:cNvSpPr>
            <a:spLocks noGrp="1"/>
          </p:cNvSpPr>
          <p:nvPr>
            <p:ph type="sldNum" sz="quarter" idx="12"/>
          </p:nvPr>
        </p:nvSpPr>
        <p:spPr/>
        <p:txBody>
          <a:bodyPr/>
          <a:lstStyle/>
          <a:p>
            <a:fld id="{9DD0990C-240E-4F6D-96E9-50DBAF192F56}" type="slidenum">
              <a:rPr lang="ru-RU" smtClean="0"/>
              <a:t>‹#›</a:t>
            </a:fld>
            <a:endParaRPr lang="ru-RU" dirty="0"/>
          </a:p>
        </p:txBody>
      </p:sp>
    </p:spTree>
    <p:extLst>
      <p:ext uri="{BB962C8B-B14F-4D97-AF65-F5344CB8AC3E}">
        <p14:creationId xmlns:p14="http://schemas.microsoft.com/office/powerpoint/2010/main" val="1049385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5B88CD6-BB20-4C52-B81D-B7785C33963A}" type="datetime1">
              <a:rPr lang="ru-RU" smtClean="0"/>
              <a:t>20.06.2019</a:t>
            </a:fld>
            <a:endParaRPr lang="ru-RU" dirty="0"/>
          </a:p>
        </p:txBody>
      </p:sp>
      <p:sp>
        <p:nvSpPr>
          <p:cNvPr id="5" name="Нижний колонтитул 4"/>
          <p:cNvSpPr>
            <a:spLocks noGrp="1"/>
          </p:cNvSpPr>
          <p:nvPr>
            <p:ph type="ftr" sz="quarter" idx="11"/>
          </p:nvPr>
        </p:nvSpPr>
        <p:spPr/>
        <p:txBody>
          <a:bodyPr/>
          <a:lstStyle/>
          <a:p>
            <a:r>
              <a:rPr lang="ru-RU" dirty="0" smtClean="0"/>
              <a:t>Образование и наука - будущее России</a:t>
            </a:r>
            <a:endParaRPr lang="ru-RU" dirty="0"/>
          </a:p>
        </p:txBody>
      </p:sp>
      <p:sp>
        <p:nvSpPr>
          <p:cNvPr id="6" name="Номер слайда 5"/>
          <p:cNvSpPr>
            <a:spLocks noGrp="1"/>
          </p:cNvSpPr>
          <p:nvPr>
            <p:ph type="sldNum" sz="quarter" idx="12"/>
          </p:nvPr>
        </p:nvSpPr>
        <p:spPr/>
        <p:txBody>
          <a:bodyPr/>
          <a:lstStyle/>
          <a:p>
            <a:fld id="{9DD0990C-240E-4F6D-96E9-50DBAF192F56}" type="slidenum">
              <a:rPr lang="ru-RU" smtClean="0"/>
              <a:t>‹#›</a:t>
            </a:fld>
            <a:endParaRPr lang="ru-RU" dirty="0"/>
          </a:p>
        </p:txBody>
      </p:sp>
    </p:spTree>
    <p:extLst>
      <p:ext uri="{BB962C8B-B14F-4D97-AF65-F5344CB8AC3E}">
        <p14:creationId xmlns:p14="http://schemas.microsoft.com/office/powerpoint/2010/main" val="2796644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7D96B67C-FD54-4096-A385-8F8657C73047}" type="datetime1">
              <a:rPr lang="ru-RU" smtClean="0"/>
              <a:t>20.06.2019</a:t>
            </a:fld>
            <a:endParaRPr lang="ru-RU" dirty="0"/>
          </a:p>
        </p:txBody>
      </p:sp>
      <p:sp>
        <p:nvSpPr>
          <p:cNvPr id="5" name="Нижний колонтитул 4"/>
          <p:cNvSpPr>
            <a:spLocks noGrp="1"/>
          </p:cNvSpPr>
          <p:nvPr>
            <p:ph type="ftr" sz="quarter" idx="11"/>
          </p:nvPr>
        </p:nvSpPr>
        <p:spPr/>
        <p:txBody>
          <a:bodyPr/>
          <a:lstStyle/>
          <a:p>
            <a:r>
              <a:rPr lang="ru-RU" dirty="0" smtClean="0"/>
              <a:t>Образование и наука - будущее России</a:t>
            </a:r>
            <a:endParaRPr lang="ru-RU" dirty="0"/>
          </a:p>
        </p:txBody>
      </p:sp>
      <p:sp>
        <p:nvSpPr>
          <p:cNvPr id="6" name="Номер слайда 5"/>
          <p:cNvSpPr>
            <a:spLocks noGrp="1"/>
          </p:cNvSpPr>
          <p:nvPr>
            <p:ph type="sldNum" sz="quarter" idx="12"/>
          </p:nvPr>
        </p:nvSpPr>
        <p:spPr/>
        <p:txBody>
          <a:bodyPr/>
          <a:lstStyle/>
          <a:p>
            <a:fld id="{9DD0990C-240E-4F6D-96E9-50DBAF192F56}" type="slidenum">
              <a:rPr lang="ru-RU" smtClean="0"/>
              <a:t>‹#›</a:t>
            </a:fld>
            <a:endParaRPr lang="ru-RU" dirty="0"/>
          </a:p>
        </p:txBody>
      </p:sp>
    </p:spTree>
    <p:extLst>
      <p:ext uri="{BB962C8B-B14F-4D97-AF65-F5344CB8AC3E}">
        <p14:creationId xmlns:p14="http://schemas.microsoft.com/office/powerpoint/2010/main" val="1940713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BA176E6-C242-4724-A575-17A3D2DBE5B9}" type="datetime1">
              <a:rPr lang="ru-RU" smtClean="0"/>
              <a:t>20.06.2019</a:t>
            </a:fld>
            <a:endParaRPr lang="ru-RU" dirty="0"/>
          </a:p>
        </p:txBody>
      </p:sp>
      <p:sp>
        <p:nvSpPr>
          <p:cNvPr id="6" name="Нижний колонтитул 5"/>
          <p:cNvSpPr>
            <a:spLocks noGrp="1"/>
          </p:cNvSpPr>
          <p:nvPr>
            <p:ph type="ftr" sz="quarter" idx="11"/>
          </p:nvPr>
        </p:nvSpPr>
        <p:spPr/>
        <p:txBody>
          <a:bodyPr/>
          <a:lstStyle/>
          <a:p>
            <a:r>
              <a:rPr lang="ru-RU" dirty="0" smtClean="0"/>
              <a:t>Образование и наука - будущее России</a:t>
            </a:r>
            <a:endParaRPr lang="ru-RU" dirty="0"/>
          </a:p>
        </p:txBody>
      </p:sp>
      <p:sp>
        <p:nvSpPr>
          <p:cNvPr id="7" name="Номер слайда 6"/>
          <p:cNvSpPr>
            <a:spLocks noGrp="1"/>
          </p:cNvSpPr>
          <p:nvPr>
            <p:ph type="sldNum" sz="quarter" idx="12"/>
          </p:nvPr>
        </p:nvSpPr>
        <p:spPr/>
        <p:txBody>
          <a:bodyPr/>
          <a:lstStyle/>
          <a:p>
            <a:fld id="{9DD0990C-240E-4F6D-96E9-50DBAF192F56}" type="slidenum">
              <a:rPr lang="ru-RU" smtClean="0"/>
              <a:t>‹#›</a:t>
            </a:fld>
            <a:endParaRPr lang="ru-RU" dirty="0"/>
          </a:p>
        </p:txBody>
      </p:sp>
    </p:spTree>
    <p:extLst>
      <p:ext uri="{BB962C8B-B14F-4D97-AF65-F5344CB8AC3E}">
        <p14:creationId xmlns:p14="http://schemas.microsoft.com/office/powerpoint/2010/main" val="1639058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3582084D-7615-4765-BEBB-FC2ADD0D2DA6}" type="datetime1">
              <a:rPr lang="ru-RU" smtClean="0"/>
              <a:t>20.06.2019</a:t>
            </a:fld>
            <a:endParaRPr lang="ru-RU" dirty="0"/>
          </a:p>
        </p:txBody>
      </p:sp>
      <p:sp>
        <p:nvSpPr>
          <p:cNvPr id="8" name="Нижний колонтитул 7"/>
          <p:cNvSpPr>
            <a:spLocks noGrp="1"/>
          </p:cNvSpPr>
          <p:nvPr>
            <p:ph type="ftr" sz="quarter" idx="11"/>
          </p:nvPr>
        </p:nvSpPr>
        <p:spPr/>
        <p:txBody>
          <a:bodyPr/>
          <a:lstStyle/>
          <a:p>
            <a:r>
              <a:rPr lang="ru-RU" dirty="0" smtClean="0"/>
              <a:t>Образование и наука - будущее России</a:t>
            </a:r>
            <a:endParaRPr lang="ru-RU" dirty="0"/>
          </a:p>
        </p:txBody>
      </p:sp>
      <p:sp>
        <p:nvSpPr>
          <p:cNvPr id="9" name="Номер слайда 8"/>
          <p:cNvSpPr>
            <a:spLocks noGrp="1"/>
          </p:cNvSpPr>
          <p:nvPr>
            <p:ph type="sldNum" sz="quarter" idx="12"/>
          </p:nvPr>
        </p:nvSpPr>
        <p:spPr/>
        <p:txBody>
          <a:bodyPr/>
          <a:lstStyle/>
          <a:p>
            <a:fld id="{9DD0990C-240E-4F6D-96E9-50DBAF192F56}" type="slidenum">
              <a:rPr lang="ru-RU" smtClean="0"/>
              <a:t>‹#›</a:t>
            </a:fld>
            <a:endParaRPr lang="ru-RU" dirty="0"/>
          </a:p>
        </p:txBody>
      </p:sp>
    </p:spTree>
    <p:extLst>
      <p:ext uri="{BB962C8B-B14F-4D97-AF65-F5344CB8AC3E}">
        <p14:creationId xmlns:p14="http://schemas.microsoft.com/office/powerpoint/2010/main" val="2437429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6D9003A1-BF28-48BC-9995-A08902293C2F}" type="datetime1">
              <a:rPr lang="ru-RU" smtClean="0"/>
              <a:t>20.06.2019</a:t>
            </a:fld>
            <a:endParaRPr lang="ru-RU" dirty="0"/>
          </a:p>
        </p:txBody>
      </p:sp>
      <p:sp>
        <p:nvSpPr>
          <p:cNvPr id="4" name="Нижний колонтитул 3"/>
          <p:cNvSpPr>
            <a:spLocks noGrp="1"/>
          </p:cNvSpPr>
          <p:nvPr>
            <p:ph type="ftr" sz="quarter" idx="11"/>
          </p:nvPr>
        </p:nvSpPr>
        <p:spPr/>
        <p:txBody>
          <a:bodyPr/>
          <a:lstStyle/>
          <a:p>
            <a:r>
              <a:rPr lang="ru-RU" dirty="0" smtClean="0"/>
              <a:t>Образование и наука - будущее России</a:t>
            </a:r>
            <a:endParaRPr lang="ru-RU" dirty="0"/>
          </a:p>
        </p:txBody>
      </p:sp>
      <p:sp>
        <p:nvSpPr>
          <p:cNvPr id="5" name="Номер слайда 4"/>
          <p:cNvSpPr>
            <a:spLocks noGrp="1"/>
          </p:cNvSpPr>
          <p:nvPr>
            <p:ph type="sldNum" sz="quarter" idx="12"/>
          </p:nvPr>
        </p:nvSpPr>
        <p:spPr/>
        <p:txBody>
          <a:bodyPr/>
          <a:lstStyle/>
          <a:p>
            <a:fld id="{9DD0990C-240E-4F6D-96E9-50DBAF192F56}" type="slidenum">
              <a:rPr lang="ru-RU" smtClean="0"/>
              <a:t>‹#›</a:t>
            </a:fld>
            <a:endParaRPr lang="ru-RU" dirty="0"/>
          </a:p>
        </p:txBody>
      </p:sp>
    </p:spTree>
    <p:extLst>
      <p:ext uri="{BB962C8B-B14F-4D97-AF65-F5344CB8AC3E}">
        <p14:creationId xmlns:p14="http://schemas.microsoft.com/office/powerpoint/2010/main" val="2230420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A53E2774-8C0E-4227-8A4F-13D7074C7957}" type="datetime1">
              <a:rPr lang="ru-RU" smtClean="0"/>
              <a:t>20.06.2019</a:t>
            </a:fld>
            <a:endParaRPr lang="ru-RU" dirty="0"/>
          </a:p>
        </p:txBody>
      </p:sp>
      <p:sp>
        <p:nvSpPr>
          <p:cNvPr id="3" name="Нижний колонтитул 2"/>
          <p:cNvSpPr>
            <a:spLocks noGrp="1"/>
          </p:cNvSpPr>
          <p:nvPr>
            <p:ph type="ftr" sz="quarter" idx="11"/>
          </p:nvPr>
        </p:nvSpPr>
        <p:spPr/>
        <p:txBody>
          <a:bodyPr/>
          <a:lstStyle/>
          <a:p>
            <a:r>
              <a:rPr lang="ru-RU" dirty="0" smtClean="0"/>
              <a:t>Образование и наука - будущее России</a:t>
            </a:r>
            <a:endParaRPr lang="ru-RU" dirty="0"/>
          </a:p>
        </p:txBody>
      </p:sp>
      <p:sp>
        <p:nvSpPr>
          <p:cNvPr id="4" name="Номер слайда 3"/>
          <p:cNvSpPr>
            <a:spLocks noGrp="1"/>
          </p:cNvSpPr>
          <p:nvPr>
            <p:ph type="sldNum" sz="quarter" idx="12"/>
          </p:nvPr>
        </p:nvSpPr>
        <p:spPr/>
        <p:txBody>
          <a:bodyPr/>
          <a:lstStyle/>
          <a:p>
            <a:fld id="{9DD0990C-240E-4F6D-96E9-50DBAF192F56}" type="slidenum">
              <a:rPr lang="ru-RU" smtClean="0"/>
              <a:t>‹#›</a:t>
            </a:fld>
            <a:endParaRPr lang="ru-RU" dirty="0"/>
          </a:p>
        </p:txBody>
      </p:sp>
    </p:spTree>
    <p:extLst>
      <p:ext uri="{BB962C8B-B14F-4D97-AF65-F5344CB8AC3E}">
        <p14:creationId xmlns:p14="http://schemas.microsoft.com/office/powerpoint/2010/main" val="3947074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F9D009E-B0BA-40F4-9409-BAD477F7AA27}" type="datetime1">
              <a:rPr lang="ru-RU" smtClean="0"/>
              <a:t>20.06.2019</a:t>
            </a:fld>
            <a:endParaRPr lang="ru-RU" dirty="0"/>
          </a:p>
        </p:txBody>
      </p:sp>
      <p:sp>
        <p:nvSpPr>
          <p:cNvPr id="6" name="Нижний колонтитул 5"/>
          <p:cNvSpPr>
            <a:spLocks noGrp="1"/>
          </p:cNvSpPr>
          <p:nvPr>
            <p:ph type="ftr" sz="quarter" idx="11"/>
          </p:nvPr>
        </p:nvSpPr>
        <p:spPr/>
        <p:txBody>
          <a:bodyPr/>
          <a:lstStyle/>
          <a:p>
            <a:r>
              <a:rPr lang="ru-RU" dirty="0" smtClean="0"/>
              <a:t>Образование и наука - будущее России</a:t>
            </a:r>
            <a:endParaRPr lang="ru-RU" dirty="0"/>
          </a:p>
        </p:txBody>
      </p:sp>
      <p:sp>
        <p:nvSpPr>
          <p:cNvPr id="7" name="Номер слайда 6"/>
          <p:cNvSpPr>
            <a:spLocks noGrp="1"/>
          </p:cNvSpPr>
          <p:nvPr>
            <p:ph type="sldNum" sz="quarter" idx="12"/>
          </p:nvPr>
        </p:nvSpPr>
        <p:spPr/>
        <p:txBody>
          <a:bodyPr/>
          <a:lstStyle/>
          <a:p>
            <a:fld id="{9DD0990C-240E-4F6D-96E9-50DBAF192F56}" type="slidenum">
              <a:rPr lang="ru-RU" smtClean="0"/>
              <a:t>‹#›</a:t>
            </a:fld>
            <a:endParaRPr lang="ru-RU" dirty="0"/>
          </a:p>
        </p:txBody>
      </p:sp>
    </p:spTree>
    <p:extLst>
      <p:ext uri="{BB962C8B-B14F-4D97-AF65-F5344CB8AC3E}">
        <p14:creationId xmlns:p14="http://schemas.microsoft.com/office/powerpoint/2010/main" val="4228629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dirty="0" smtClean="0"/>
              <a:t>Чтобы добавить рисунок, перетащите его на заполнитель или щелкните значок</a:t>
            </a:r>
            <a:endParaRPr lang="ru-RU" dirty="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2D6E8B98-2144-49DA-A188-3A9AAE81BE8F}" type="datetime1">
              <a:rPr lang="ru-RU" smtClean="0"/>
              <a:t>20.06.2019</a:t>
            </a:fld>
            <a:endParaRPr lang="ru-RU" dirty="0"/>
          </a:p>
        </p:txBody>
      </p:sp>
      <p:sp>
        <p:nvSpPr>
          <p:cNvPr id="6" name="Нижний колонтитул 5"/>
          <p:cNvSpPr>
            <a:spLocks noGrp="1"/>
          </p:cNvSpPr>
          <p:nvPr>
            <p:ph type="ftr" sz="quarter" idx="11"/>
          </p:nvPr>
        </p:nvSpPr>
        <p:spPr/>
        <p:txBody>
          <a:bodyPr/>
          <a:lstStyle/>
          <a:p>
            <a:r>
              <a:rPr lang="ru-RU" dirty="0" smtClean="0"/>
              <a:t>Образование и наука - будущее России</a:t>
            </a:r>
            <a:endParaRPr lang="ru-RU" dirty="0"/>
          </a:p>
        </p:txBody>
      </p:sp>
      <p:sp>
        <p:nvSpPr>
          <p:cNvPr id="7" name="Номер слайда 6"/>
          <p:cNvSpPr>
            <a:spLocks noGrp="1"/>
          </p:cNvSpPr>
          <p:nvPr>
            <p:ph type="sldNum" sz="quarter" idx="12"/>
          </p:nvPr>
        </p:nvSpPr>
        <p:spPr/>
        <p:txBody>
          <a:bodyPr/>
          <a:lstStyle/>
          <a:p>
            <a:fld id="{9DD0990C-240E-4F6D-96E9-50DBAF192F56}" type="slidenum">
              <a:rPr lang="ru-RU" smtClean="0"/>
              <a:t>‹#›</a:t>
            </a:fld>
            <a:endParaRPr lang="ru-RU" dirty="0"/>
          </a:p>
        </p:txBody>
      </p:sp>
    </p:spTree>
    <p:extLst>
      <p:ext uri="{BB962C8B-B14F-4D97-AF65-F5344CB8AC3E}">
        <p14:creationId xmlns:p14="http://schemas.microsoft.com/office/powerpoint/2010/main" val="3785936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0E7E8C-EA9C-421C-A5E1-3533048FB457}" type="datetime1">
              <a:rPr lang="ru-RU" smtClean="0"/>
              <a:t>20.06.2019</a:t>
            </a:fld>
            <a:endParaRPr lang="ru-RU" dirty="0"/>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ru-RU" dirty="0" smtClean="0"/>
              <a:t>Образование и наука - будущее России</a:t>
            </a:r>
            <a:endParaRPr lang="ru-RU" dirty="0"/>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D0990C-240E-4F6D-96E9-50DBAF192F56}" type="slidenum">
              <a:rPr lang="ru-RU" smtClean="0"/>
              <a:t>‹#›</a:t>
            </a:fld>
            <a:endParaRPr lang="ru-RU" dirty="0"/>
          </a:p>
        </p:txBody>
      </p:sp>
    </p:spTree>
    <p:extLst>
      <p:ext uri="{BB962C8B-B14F-4D97-AF65-F5344CB8AC3E}">
        <p14:creationId xmlns:p14="http://schemas.microsoft.com/office/powerpoint/2010/main" val="250841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500000000000000"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500000000000000"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500000000000000"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500000000000000"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500000000000000"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500000000000000"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500000000000000"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500000000000000"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500000000000000"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2" name="TextBox 11"/>
          <p:cNvSpPr txBox="1"/>
          <p:nvPr/>
        </p:nvSpPr>
        <p:spPr>
          <a:xfrm>
            <a:off x="755576" y="764704"/>
            <a:ext cx="4272315" cy="496799"/>
          </a:xfrm>
          <a:prstGeom prst="rect">
            <a:avLst/>
          </a:prstGeom>
          <a:noFill/>
        </p:spPr>
        <p:txBody>
          <a:bodyPr wrap="none" lIns="65274" tIns="32637" rIns="65274" bIns="32637" rtlCol="0">
            <a:spAutoFit/>
          </a:bodyPr>
          <a:lstStyle/>
          <a:p>
            <a:r>
              <a:rPr lang="ru-RU" sz="2800" dirty="0">
                <a:solidFill>
                  <a:schemeClr val="bg1"/>
                </a:solidFill>
                <a:latin typeface="Gilroy SemiBold" pitchFamily="50" charset="-52"/>
              </a:rPr>
              <a:t>Веб-сервис для Сириуса</a:t>
            </a:r>
            <a:endParaRPr lang="ru-RU" sz="2800" dirty="0" smtClean="0">
              <a:solidFill>
                <a:schemeClr val="bg1"/>
              </a:solidFill>
              <a:latin typeface="Gilroy SemiBold" pitchFamily="50" charset="-52"/>
            </a:endParaRPr>
          </a:p>
        </p:txBody>
      </p:sp>
      <p:sp>
        <p:nvSpPr>
          <p:cNvPr id="9" name="TextBox 8"/>
          <p:cNvSpPr txBox="1"/>
          <p:nvPr/>
        </p:nvSpPr>
        <p:spPr>
          <a:xfrm>
            <a:off x="780931" y="2204864"/>
            <a:ext cx="5735285" cy="936104"/>
          </a:xfrm>
          <a:prstGeom prst="rect">
            <a:avLst/>
          </a:prstGeom>
          <a:noFill/>
        </p:spPr>
        <p:txBody>
          <a:bodyPr wrap="square" lIns="65274" tIns="32637" rIns="65274" bIns="32637" rtlCol="0">
            <a:spAutoFit/>
          </a:bodyPr>
          <a:lstStyle>
            <a:defPPr>
              <a:defRPr lang="ru-RU"/>
            </a:defPPr>
            <a:lvl1pPr>
              <a:defRPr sz="2300">
                <a:solidFill>
                  <a:schemeClr val="bg1"/>
                </a:solidFill>
                <a:latin typeface="Gilroy" pitchFamily="50" charset="-52"/>
              </a:defRPr>
            </a:lvl1pPr>
          </a:lstStyle>
          <a:p>
            <a:r>
              <a:rPr lang="ru-RU" sz="1400" dirty="0"/>
              <a:t>Над проектом работали </a:t>
            </a:r>
            <a:r>
              <a:rPr lang="ru-RU" sz="1400" dirty="0" err="1"/>
              <a:t>Махмадзиёев</a:t>
            </a:r>
            <a:r>
              <a:rPr lang="ru-RU" sz="1400" dirty="0"/>
              <a:t> Али, Москальчук Ульяна, Сергеева Маргарита, Тимофеев Максим и Фурман Кирилл, студенты группы 181-331, под руководством Даньшиной Марины Владимировны</a:t>
            </a:r>
          </a:p>
        </p:txBody>
      </p:sp>
    </p:spTree>
    <p:extLst>
      <p:ext uri="{BB962C8B-B14F-4D97-AF65-F5344CB8AC3E}">
        <p14:creationId xmlns:p14="http://schemas.microsoft.com/office/powerpoint/2010/main" val="2436439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Заголовок 2"/>
          <p:cNvSpPr>
            <a:spLocks noGrp="1"/>
          </p:cNvSpPr>
          <p:nvPr>
            <p:ph type="title"/>
          </p:nvPr>
        </p:nvSpPr>
        <p:spPr>
          <a:xfrm>
            <a:off x="971600" y="980728"/>
            <a:ext cx="7725544" cy="504056"/>
          </a:xfrm>
        </p:spPr>
        <p:txBody>
          <a:bodyPr>
            <a:noAutofit/>
          </a:bodyPr>
          <a:lstStyle/>
          <a:p>
            <a:pPr algn="l"/>
            <a:r>
              <a:rPr lang="ru-RU" sz="1800" b="1" dirty="0" smtClean="0">
                <a:solidFill>
                  <a:srgbClr val="4B6EB9"/>
                </a:solidFill>
                <a:cs typeface="Arial"/>
              </a:rPr>
              <a:t>Задача</a:t>
            </a:r>
            <a:endParaRPr lang="ru-RU" sz="1800" b="1" dirty="0">
              <a:solidFill>
                <a:srgbClr val="4B6EB9"/>
              </a:solidFill>
              <a:cs typeface="Arial"/>
            </a:endParaRPr>
          </a:p>
        </p:txBody>
      </p:sp>
      <p:cxnSp>
        <p:nvCxnSpPr>
          <p:cNvPr id="22" name="Прямая соединительная линия 21"/>
          <p:cNvCxnSpPr/>
          <p:nvPr/>
        </p:nvCxnSpPr>
        <p:spPr>
          <a:xfrm>
            <a:off x="683568" y="980728"/>
            <a:ext cx="69950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p:nvPr/>
        </p:nvCxnSpPr>
        <p:spPr>
          <a:xfrm flipV="1">
            <a:off x="899592" y="476672"/>
            <a:ext cx="0" cy="720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Объект 2"/>
          <p:cNvSpPr>
            <a:spLocks noGrp="1"/>
          </p:cNvSpPr>
          <p:nvPr>
            <p:ph idx="1"/>
          </p:nvPr>
        </p:nvSpPr>
        <p:spPr>
          <a:xfrm>
            <a:off x="467544" y="1745059"/>
            <a:ext cx="8229600" cy="4348237"/>
          </a:xfrm>
        </p:spPr>
        <p:txBody>
          <a:bodyPr>
            <a:normAutofit/>
          </a:bodyPr>
          <a:lstStyle/>
          <a:p>
            <a:pPr marL="0" indent="0">
              <a:spcAft>
                <a:spcPts val="1200"/>
              </a:spcAft>
              <a:buNone/>
            </a:pPr>
            <a:r>
              <a:rPr lang="ru-RU" altLang="ru-RU" sz="1800" dirty="0" smtClean="0">
                <a:cs typeface="Arial"/>
              </a:rPr>
              <a:t>Нам поступил заказ на создание веб-сервиса </a:t>
            </a:r>
            <a:r>
              <a:rPr lang="ru-RU" altLang="ru-RU" sz="1800" dirty="0">
                <a:cs typeface="Arial"/>
              </a:rPr>
              <a:t>для мониторинга финансовой деятельности региональных </a:t>
            </a:r>
            <a:r>
              <a:rPr lang="ru-RU" altLang="ru-RU" sz="1800" dirty="0" smtClean="0">
                <a:cs typeface="Arial"/>
              </a:rPr>
              <a:t>центров.</a:t>
            </a:r>
          </a:p>
          <a:p>
            <a:pPr marL="0" indent="0">
              <a:spcAft>
                <a:spcPts val="1200"/>
              </a:spcAft>
              <a:buNone/>
            </a:pPr>
            <a:r>
              <a:rPr lang="ru-RU" altLang="ru-RU" sz="1800" dirty="0" smtClean="0">
                <a:cs typeface="Arial"/>
              </a:rPr>
              <a:t>Задача состояла в следующем: </a:t>
            </a:r>
          </a:p>
          <a:p>
            <a:pPr marL="0" indent="0">
              <a:spcAft>
                <a:spcPts val="1200"/>
              </a:spcAft>
              <a:buNone/>
            </a:pPr>
            <a:r>
              <a:rPr lang="ru-RU" altLang="ru-RU" sz="1800" dirty="0">
                <a:cs typeface="Arial"/>
              </a:rPr>
              <a:t>Необходимо спроектировать базу данных для управления параметрами финансовых затрат региональных центров. Сервис позволяет вводить планируемые и фактические параметры, делать выгрузки показателей. Есть страница итоговой статистики - возможность посмотреть расходы в разрезе категорий, временного периода и прочее.</a:t>
            </a:r>
          </a:p>
        </p:txBody>
      </p:sp>
      <p:sp>
        <p:nvSpPr>
          <p:cNvPr id="25" name="Заголовок 2"/>
          <p:cNvSpPr txBox="1">
            <a:spLocks/>
          </p:cNvSpPr>
          <p:nvPr/>
        </p:nvSpPr>
        <p:spPr>
          <a:xfrm>
            <a:off x="971600" y="476672"/>
            <a:ext cx="7725544" cy="504056"/>
          </a:xfrm>
          <a:prstGeom prst="rect">
            <a:avLst/>
          </a:prstGeom>
        </p:spPr>
        <p:txBody>
          <a:bodyPr vert="horz" lIns="91440" tIns="45720" rIns="91440" bIns="45720" rtlCol="0" anchor="ctr">
            <a:noAutofit/>
          </a:bodyPr>
          <a:lstStyle>
            <a:defPPr>
              <a:defRPr lang="ru-RU"/>
            </a:defPPr>
            <a:lvl1pPr>
              <a:spcBef>
                <a:spcPct val="0"/>
              </a:spcBef>
              <a:buNone/>
              <a:defRPr sz="2000" b="1">
                <a:solidFill>
                  <a:srgbClr val="000000"/>
                </a:solidFill>
                <a:latin typeface="Arial"/>
                <a:ea typeface="+mj-ea"/>
                <a:cs typeface="Arial"/>
              </a:defRPr>
            </a:lvl1pPr>
          </a:lstStyle>
          <a:p>
            <a:r>
              <a:rPr lang="ru-RU" dirty="0">
                <a:latin typeface="Gilroy Bold" pitchFamily="50" charset="-52"/>
              </a:rPr>
              <a:t>Веб-сервис для Сириуса</a:t>
            </a:r>
          </a:p>
        </p:txBody>
      </p:sp>
      <p:sp>
        <p:nvSpPr>
          <p:cNvPr id="2" name="Номер слайда 1"/>
          <p:cNvSpPr>
            <a:spLocks noGrp="1"/>
          </p:cNvSpPr>
          <p:nvPr>
            <p:ph type="sldNum" sz="quarter" idx="12"/>
          </p:nvPr>
        </p:nvSpPr>
        <p:spPr/>
        <p:txBody>
          <a:bodyPr/>
          <a:lstStyle/>
          <a:p>
            <a:fld id="{9DD0990C-240E-4F6D-96E9-50DBAF192F56}" type="slidenum">
              <a:rPr lang="ru-RU" smtClean="0"/>
              <a:t>2</a:t>
            </a:fld>
            <a:endParaRPr lang="ru-RU" dirty="0"/>
          </a:p>
        </p:txBody>
      </p:sp>
    </p:spTree>
    <p:extLst>
      <p:ext uri="{BB962C8B-B14F-4D97-AF65-F5344CB8AC3E}">
        <p14:creationId xmlns:p14="http://schemas.microsoft.com/office/powerpoint/2010/main" val="25478651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Заголовок 2"/>
          <p:cNvSpPr>
            <a:spLocks noGrp="1"/>
          </p:cNvSpPr>
          <p:nvPr>
            <p:ph type="title"/>
          </p:nvPr>
        </p:nvSpPr>
        <p:spPr>
          <a:xfrm>
            <a:off x="971600" y="980728"/>
            <a:ext cx="7725544" cy="504056"/>
          </a:xfrm>
        </p:spPr>
        <p:txBody>
          <a:bodyPr>
            <a:noAutofit/>
          </a:bodyPr>
          <a:lstStyle/>
          <a:p>
            <a:pPr algn="l"/>
            <a:r>
              <a:rPr lang="ru-RU" sz="1800" b="1" dirty="0" smtClean="0">
                <a:solidFill>
                  <a:srgbClr val="874BA0"/>
                </a:solidFill>
                <a:cs typeface="Arial"/>
              </a:rPr>
              <a:t>Схема базы данных</a:t>
            </a:r>
            <a:endParaRPr lang="ru-RU" sz="1800" b="1" dirty="0">
              <a:solidFill>
                <a:srgbClr val="874BA0"/>
              </a:solidFill>
              <a:cs typeface="Arial"/>
            </a:endParaRPr>
          </a:p>
        </p:txBody>
      </p:sp>
      <p:cxnSp>
        <p:nvCxnSpPr>
          <p:cNvPr id="22" name="Прямая соединительная линия 21"/>
          <p:cNvCxnSpPr/>
          <p:nvPr/>
        </p:nvCxnSpPr>
        <p:spPr>
          <a:xfrm>
            <a:off x="683568" y="980728"/>
            <a:ext cx="69950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p:nvPr/>
        </p:nvCxnSpPr>
        <p:spPr>
          <a:xfrm flipV="1">
            <a:off x="899592" y="476672"/>
            <a:ext cx="0" cy="720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Объект 2"/>
          <p:cNvSpPr>
            <a:spLocks noGrp="1"/>
          </p:cNvSpPr>
          <p:nvPr>
            <p:ph idx="1"/>
          </p:nvPr>
        </p:nvSpPr>
        <p:spPr>
          <a:xfrm>
            <a:off x="467544" y="1745059"/>
            <a:ext cx="8229600" cy="4348237"/>
          </a:xfrm>
        </p:spPr>
        <p:txBody>
          <a:bodyPr>
            <a:normAutofit/>
          </a:bodyPr>
          <a:lstStyle/>
          <a:p>
            <a:pPr marL="0" indent="0">
              <a:spcAft>
                <a:spcPts val="1200"/>
              </a:spcAft>
              <a:buNone/>
            </a:pPr>
            <a:r>
              <a:rPr lang="ru-RU" altLang="ru-RU" sz="1800" dirty="0" smtClean="0">
                <a:cs typeface="Arial"/>
              </a:rPr>
              <a:t>Подробно изучив техническое задание, мы спроектировали базу данных:</a:t>
            </a:r>
            <a:endParaRPr lang="ru-RU" altLang="ru-RU" sz="1800" dirty="0">
              <a:cs typeface="Arial"/>
            </a:endParaRPr>
          </a:p>
        </p:txBody>
      </p:sp>
      <p:sp>
        <p:nvSpPr>
          <p:cNvPr id="25" name="Заголовок 2"/>
          <p:cNvSpPr txBox="1">
            <a:spLocks/>
          </p:cNvSpPr>
          <p:nvPr/>
        </p:nvSpPr>
        <p:spPr>
          <a:xfrm>
            <a:off x="971600" y="476672"/>
            <a:ext cx="7725544" cy="504056"/>
          </a:xfrm>
          <a:prstGeom prst="rect">
            <a:avLst/>
          </a:prstGeom>
        </p:spPr>
        <p:txBody>
          <a:bodyPr vert="horz" lIns="91440" tIns="45720" rIns="91440" bIns="45720" rtlCol="0" anchor="ctr">
            <a:noAutofit/>
          </a:bodyPr>
          <a:lstStyle>
            <a:defPPr>
              <a:defRPr lang="ru-RU"/>
            </a:defPPr>
            <a:lvl1pPr>
              <a:spcBef>
                <a:spcPct val="0"/>
              </a:spcBef>
              <a:buNone/>
              <a:defRPr sz="2000" b="1">
                <a:solidFill>
                  <a:srgbClr val="000000"/>
                </a:solidFill>
                <a:latin typeface="Arial"/>
                <a:ea typeface="+mj-ea"/>
                <a:cs typeface="Arial"/>
              </a:defRPr>
            </a:lvl1pPr>
          </a:lstStyle>
          <a:p>
            <a:r>
              <a:rPr lang="ru-RU" dirty="0">
                <a:latin typeface="Gilroy Bold" pitchFamily="50" charset="-52"/>
              </a:rPr>
              <a:t>Веб-сервис для Сириуса</a:t>
            </a:r>
          </a:p>
        </p:txBody>
      </p:sp>
      <p:sp>
        <p:nvSpPr>
          <p:cNvPr id="2" name="Номер слайда 1"/>
          <p:cNvSpPr>
            <a:spLocks noGrp="1"/>
          </p:cNvSpPr>
          <p:nvPr>
            <p:ph type="sldNum" sz="quarter" idx="12"/>
          </p:nvPr>
        </p:nvSpPr>
        <p:spPr/>
        <p:txBody>
          <a:bodyPr/>
          <a:lstStyle/>
          <a:p>
            <a:fld id="{9DD0990C-240E-4F6D-96E9-50DBAF192F56}" type="slidenum">
              <a:rPr lang="ru-RU" smtClean="0"/>
              <a:t>3</a:t>
            </a:fld>
            <a:endParaRPr lang="ru-RU" dirty="0"/>
          </a:p>
        </p:txBody>
      </p:sp>
      <p:pic>
        <p:nvPicPr>
          <p:cNvPr id="3" name="Рисунок 2"/>
          <p:cNvPicPr>
            <a:picLocks noChangeAspect="1"/>
          </p:cNvPicPr>
          <p:nvPr/>
        </p:nvPicPr>
        <p:blipFill>
          <a:blip r:embed="rId3"/>
          <a:stretch>
            <a:fillRect/>
          </a:stretch>
        </p:blipFill>
        <p:spPr>
          <a:xfrm>
            <a:off x="467544" y="2051605"/>
            <a:ext cx="8219256" cy="4077521"/>
          </a:xfrm>
          <a:prstGeom prst="rect">
            <a:avLst/>
          </a:prstGeom>
        </p:spPr>
      </p:pic>
    </p:spTree>
    <p:extLst>
      <p:ext uri="{BB962C8B-B14F-4D97-AF65-F5344CB8AC3E}">
        <p14:creationId xmlns:p14="http://schemas.microsoft.com/office/powerpoint/2010/main" val="13246083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Заголовок 2"/>
          <p:cNvSpPr>
            <a:spLocks noGrp="1"/>
          </p:cNvSpPr>
          <p:nvPr>
            <p:ph type="title"/>
          </p:nvPr>
        </p:nvSpPr>
        <p:spPr>
          <a:xfrm>
            <a:off x="971600" y="980727"/>
            <a:ext cx="3636462" cy="664485"/>
          </a:xfrm>
        </p:spPr>
        <p:txBody>
          <a:bodyPr>
            <a:noAutofit/>
          </a:bodyPr>
          <a:lstStyle/>
          <a:p>
            <a:pPr algn="l"/>
            <a:r>
              <a:rPr lang="ru-RU" sz="1800" b="1" dirty="0" smtClean="0">
                <a:solidFill>
                  <a:srgbClr val="55B432"/>
                </a:solidFill>
                <a:cs typeface="Arial"/>
              </a:rPr>
              <a:t>Внешний вид и схема будущего сайта</a:t>
            </a:r>
            <a:endParaRPr lang="ru-RU" sz="1800" b="1" dirty="0">
              <a:solidFill>
                <a:srgbClr val="55B432"/>
              </a:solidFill>
              <a:cs typeface="Arial"/>
            </a:endParaRPr>
          </a:p>
        </p:txBody>
      </p:sp>
      <p:cxnSp>
        <p:nvCxnSpPr>
          <p:cNvPr id="22" name="Прямая соединительная линия 21"/>
          <p:cNvCxnSpPr/>
          <p:nvPr/>
        </p:nvCxnSpPr>
        <p:spPr>
          <a:xfrm>
            <a:off x="683568" y="980728"/>
            <a:ext cx="69950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p:nvPr/>
        </p:nvCxnSpPr>
        <p:spPr>
          <a:xfrm flipV="1">
            <a:off x="899592" y="476672"/>
            <a:ext cx="0" cy="720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Объект 2"/>
          <p:cNvSpPr>
            <a:spLocks noGrp="1"/>
          </p:cNvSpPr>
          <p:nvPr>
            <p:ph idx="1"/>
          </p:nvPr>
        </p:nvSpPr>
        <p:spPr>
          <a:xfrm>
            <a:off x="467544" y="1745059"/>
            <a:ext cx="4140518" cy="4348237"/>
          </a:xfrm>
        </p:spPr>
        <p:txBody>
          <a:bodyPr>
            <a:normAutofit/>
          </a:bodyPr>
          <a:lstStyle/>
          <a:p>
            <a:pPr marL="0" indent="0">
              <a:spcAft>
                <a:spcPts val="1200"/>
              </a:spcAft>
              <a:buNone/>
            </a:pPr>
            <a:r>
              <a:rPr lang="ru-RU" altLang="ru-RU" sz="1800" dirty="0" smtClean="0">
                <a:cs typeface="Arial"/>
              </a:rPr>
              <a:t>Мы продумали дизайн, структуру сайта и функционал.</a:t>
            </a:r>
          </a:p>
          <a:p>
            <a:pPr marL="0" indent="0">
              <a:spcAft>
                <a:spcPts val="1200"/>
              </a:spcAft>
              <a:buNone/>
            </a:pPr>
            <a:r>
              <a:rPr lang="ru-RU" altLang="ru-RU" sz="1800" dirty="0" smtClean="0">
                <a:cs typeface="Arial"/>
              </a:rPr>
              <a:t>На главной странице сайта можно выбрать регион, для которого ниже будут представлены мероприятия по категориям. Для каждого мероприятия можно просмотреть все затраты, перейдя на расчётную страницу (калькулятор). Имеется возможность редактирования фактических затрат и расчёта общей суммы.</a:t>
            </a:r>
            <a:r>
              <a:rPr lang="ru-RU" altLang="ru-RU" sz="1800" dirty="0" smtClean="0">
                <a:cs typeface="Arial"/>
              </a:rPr>
              <a:t> </a:t>
            </a:r>
          </a:p>
          <a:p>
            <a:pPr marL="0" indent="0">
              <a:spcAft>
                <a:spcPts val="1200"/>
              </a:spcAft>
              <a:buNone/>
            </a:pPr>
            <a:endParaRPr lang="ru-RU" altLang="ru-RU" sz="1800" dirty="0">
              <a:cs typeface="Arial"/>
            </a:endParaRPr>
          </a:p>
        </p:txBody>
      </p:sp>
      <p:sp>
        <p:nvSpPr>
          <p:cNvPr id="25" name="Заголовок 2"/>
          <p:cNvSpPr txBox="1">
            <a:spLocks/>
          </p:cNvSpPr>
          <p:nvPr/>
        </p:nvSpPr>
        <p:spPr>
          <a:xfrm>
            <a:off x="971600" y="476672"/>
            <a:ext cx="7725544" cy="504056"/>
          </a:xfrm>
          <a:prstGeom prst="rect">
            <a:avLst/>
          </a:prstGeom>
        </p:spPr>
        <p:txBody>
          <a:bodyPr vert="horz" lIns="91440" tIns="45720" rIns="91440" bIns="45720" rtlCol="0" anchor="ctr">
            <a:noAutofit/>
          </a:bodyPr>
          <a:lstStyle>
            <a:defPPr>
              <a:defRPr lang="ru-RU"/>
            </a:defPPr>
            <a:lvl1pPr>
              <a:spcBef>
                <a:spcPct val="0"/>
              </a:spcBef>
              <a:buNone/>
              <a:defRPr sz="2000" b="1">
                <a:solidFill>
                  <a:srgbClr val="000000"/>
                </a:solidFill>
                <a:latin typeface="Arial"/>
                <a:ea typeface="+mj-ea"/>
                <a:cs typeface="Arial"/>
              </a:defRPr>
            </a:lvl1pPr>
          </a:lstStyle>
          <a:p>
            <a:r>
              <a:rPr lang="ru-RU" dirty="0">
                <a:latin typeface="Gilroy Bold" pitchFamily="50" charset="-52"/>
              </a:rPr>
              <a:t>Веб-сервис для Сириуса</a:t>
            </a:r>
          </a:p>
        </p:txBody>
      </p:sp>
      <p:sp>
        <p:nvSpPr>
          <p:cNvPr id="2" name="Номер слайда 1"/>
          <p:cNvSpPr>
            <a:spLocks noGrp="1"/>
          </p:cNvSpPr>
          <p:nvPr>
            <p:ph type="sldNum" sz="quarter" idx="12"/>
          </p:nvPr>
        </p:nvSpPr>
        <p:spPr/>
        <p:txBody>
          <a:bodyPr/>
          <a:lstStyle/>
          <a:p>
            <a:fld id="{9DD0990C-240E-4F6D-96E9-50DBAF192F56}" type="slidenum">
              <a:rPr lang="ru-RU" smtClean="0"/>
              <a:t>4</a:t>
            </a:fld>
            <a:endParaRPr lang="ru-RU" dirty="0"/>
          </a:p>
        </p:txBody>
      </p:sp>
      <p:pic>
        <p:nvPicPr>
          <p:cNvPr id="5" name="Рисунок 4"/>
          <p:cNvPicPr>
            <a:picLocks noChangeAspect="1"/>
          </p:cNvPicPr>
          <p:nvPr/>
        </p:nvPicPr>
        <p:blipFill>
          <a:blip r:embed="rId3"/>
          <a:stretch>
            <a:fillRect/>
          </a:stretch>
        </p:blipFill>
        <p:spPr>
          <a:xfrm>
            <a:off x="4608062" y="1080574"/>
            <a:ext cx="4089082" cy="5012722"/>
          </a:xfrm>
          <a:prstGeom prst="rect">
            <a:avLst/>
          </a:prstGeom>
        </p:spPr>
      </p:pic>
    </p:spTree>
    <p:extLst>
      <p:ext uri="{BB962C8B-B14F-4D97-AF65-F5344CB8AC3E}">
        <p14:creationId xmlns:p14="http://schemas.microsoft.com/office/powerpoint/2010/main" val="30857433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Заголовок 2"/>
          <p:cNvSpPr>
            <a:spLocks noGrp="1"/>
          </p:cNvSpPr>
          <p:nvPr>
            <p:ph type="title"/>
          </p:nvPr>
        </p:nvSpPr>
        <p:spPr>
          <a:xfrm>
            <a:off x="971600" y="980728"/>
            <a:ext cx="7725544" cy="504056"/>
          </a:xfrm>
        </p:spPr>
        <p:txBody>
          <a:bodyPr>
            <a:noAutofit/>
          </a:bodyPr>
          <a:lstStyle/>
          <a:p>
            <a:pPr algn="l"/>
            <a:r>
              <a:rPr lang="ru-RU" sz="1800" b="1" dirty="0" smtClean="0">
                <a:solidFill>
                  <a:srgbClr val="E63246"/>
                </a:solidFill>
                <a:cs typeface="Arial"/>
              </a:rPr>
              <a:t>Пробная версия сайта (главная и расчётная страницы)</a:t>
            </a:r>
            <a:endParaRPr lang="ru-RU" sz="1800" b="1" dirty="0">
              <a:solidFill>
                <a:srgbClr val="E63246"/>
              </a:solidFill>
              <a:cs typeface="Arial"/>
            </a:endParaRPr>
          </a:p>
        </p:txBody>
      </p:sp>
      <p:cxnSp>
        <p:nvCxnSpPr>
          <p:cNvPr id="22" name="Прямая соединительная линия 21"/>
          <p:cNvCxnSpPr/>
          <p:nvPr/>
        </p:nvCxnSpPr>
        <p:spPr>
          <a:xfrm>
            <a:off x="683568" y="980728"/>
            <a:ext cx="69950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p:nvPr/>
        </p:nvCxnSpPr>
        <p:spPr>
          <a:xfrm flipV="1">
            <a:off x="899592" y="476672"/>
            <a:ext cx="0" cy="720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Объект 3"/>
          <p:cNvPicPr>
            <a:picLocks noGrp="1" noChangeAspect="1"/>
          </p:cNvPicPr>
          <p:nvPr>
            <p:ph idx="1"/>
          </p:nvPr>
        </p:nvPicPr>
        <p:blipFill rotWithShape="1">
          <a:blip r:embed="rId3"/>
          <a:srcRect t="12467" r="2557" b="24200"/>
          <a:stretch/>
        </p:blipFill>
        <p:spPr>
          <a:xfrm>
            <a:off x="4788024" y="1745058"/>
            <a:ext cx="3760018" cy="4348238"/>
          </a:xfrm>
          <a:prstGeom prst="rect">
            <a:avLst/>
          </a:prstGeom>
        </p:spPr>
      </p:pic>
      <p:sp>
        <p:nvSpPr>
          <p:cNvPr id="25" name="Заголовок 2"/>
          <p:cNvSpPr txBox="1">
            <a:spLocks/>
          </p:cNvSpPr>
          <p:nvPr/>
        </p:nvSpPr>
        <p:spPr>
          <a:xfrm>
            <a:off x="971600" y="476672"/>
            <a:ext cx="7725544" cy="504056"/>
          </a:xfrm>
          <a:prstGeom prst="rect">
            <a:avLst/>
          </a:prstGeom>
        </p:spPr>
        <p:txBody>
          <a:bodyPr vert="horz" lIns="91440" tIns="45720" rIns="91440" bIns="45720" rtlCol="0" anchor="ctr">
            <a:noAutofit/>
          </a:bodyPr>
          <a:lstStyle>
            <a:defPPr>
              <a:defRPr lang="ru-RU"/>
            </a:defPPr>
            <a:lvl1pPr>
              <a:spcBef>
                <a:spcPct val="0"/>
              </a:spcBef>
              <a:buNone/>
              <a:defRPr sz="2000" b="1">
                <a:solidFill>
                  <a:srgbClr val="000000"/>
                </a:solidFill>
                <a:latin typeface="Arial"/>
                <a:ea typeface="+mj-ea"/>
                <a:cs typeface="Arial"/>
              </a:defRPr>
            </a:lvl1pPr>
          </a:lstStyle>
          <a:p>
            <a:r>
              <a:rPr lang="ru-RU" dirty="0">
                <a:latin typeface="Gilroy Bold" pitchFamily="50" charset="-52"/>
              </a:rPr>
              <a:t>Веб-сервис для Сириуса</a:t>
            </a:r>
          </a:p>
        </p:txBody>
      </p:sp>
      <p:sp>
        <p:nvSpPr>
          <p:cNvPr id="2" name="Номер слайда 1"/>
          <p:cNvSpPr>
            <a:spLocks noGrp="1"/>
          </p:cNvSpPr>
          <p:nvPr>
            <p:ph type="sldNum" sz="quarter" idx="12"/>
          </p:nvPr>
        </p:nvSpPr>
        <p:spPr/>
        <p:txBody>
          <a:bodyPr/>
          <a:lstStyle/>
          <a:p>
            <a:fld id="{9DD0990C-240E-4F6D-96E9-50DBAF192F56}" type="slidenum">
              <a:rPr lang="ru-RU" smtClean="0"/>
              <a:t>5</a:t>
            </a:fld>
            <a:endParaRPr lang="ru-RU" dirty="0"/>
          </a:p>
        </p:txBody>
      </p:sp>
      <p:pic>
        <p:nvPicPr>
          <p:cNvPr id="3" name="Рисунок 2"/>
          <p:cNvPicPr>
            <a:picLocks noChangeAspect="1"/>
          </p:cNvPicPr>
          <p:nvPr/>
        </p:nvPicPr>
        <p:blipFill rotWithShape="1">
          <a:blip r:embed="rId4"/>
          <a:srcRect t="12650" r="2091" b="23802"/>
          <a:stretch/>
        </p:blipFill>
        <p:spPr>
          <a:xfrm>
            <a:off x="590703" y="1745058"/>
            <a:ext cx="3765273" cy="4348238"/>
          </a:xfrm>
          <a:prstGeom prst="rect">
            <a:avLst/>
          </a:prstGeom>
        </p:spPr>
      </p:pic>
    </p:spTree>
    <p:extLst>
      <p:ext uri="{BB962C8B-B14F-4D97-AF65-F5344CB8AC3E}">
        <p14:creationId xmlns:p14="http://schemas.microsoft.com/office/powerpoint/2010/main" val="27145703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TextBox 10"/>
          <p:cNvSpPr txBox="1"/>
          <p:nvPr/>
        </p:nvSpPr>
        <p:spPr>
          <a:xfrm>
            <a:off x="755577" y="2266650"/>
            <a:ext cx="5616624" cy="496799"/>
          </a:xfrm>
          <a:prstGeom prst="rect">
            <a:avLst/>
          </a:prstGeom>
          <a:noFill/>
        </p:spPr>
        <p:txBody>
          <a:bodyPr wrap="square" lIns="65274" tIns="32637" rIns="65274" bIns="32637" rtlCol="0">
            <a:spAutoFit/>
          </a:bodyPr>
          <a:lstStyle>
            <a:defPPr>
              <a:defRPr lang="ru-RU"/>
            </a:defPPr>
            <a:lvl1pPr>
              <a:defRPr sz="2300">
                <a:solidFill>
                  <a:schemeClr val="bg1"/>
                </a:solidFill>
                <a:latin typeface="Gilroy" pitchFamily="50" charset="-52"/>
              </a:defRPr>
            </a:lvl1pPr>
          </a:lstStyle>
          <a:p>
            <a:r>
              <a:rPr lang="ru-RU" sz="1400" dirty="0" err="1"/>
              <a:t>Махмадзиёев</a:t>
            </a:r>
            <a:r>
              <a:rPr lang="ru-RU" sz="1400" dirty="0"/>
              <a:t> Али, Москальчук Ульяна, Сергеева Маргарита, Тимофеев Максим и Фурман Кирилл, студенты группы 181-331</a:t>
            </a:r>
            <a:endParaRPr lang="ru-RU" sz="1400" dirty="0"/>
          </a:p>
        </p:txBody>
      </p:sp>
    </p:spTree>
    <p:extLst>
      <p:ext uri="{BB962C8B-B14F-4D97-AF65-F5344CB8AC3E}">
        <p14:creationId xmlns:p14="http://schemas.microsoft.com/office/powerpoint/2010/main" val="383605847"/>
      </p:ext>
    </p:extLst>
  </p:cSld>
  <p:clrMapOvr>
    <a:masterClrMapping/>
  </p:clrMapOvr>
  <p:timing>
    <p:tnLst>
      <p:par>
        <p:cTn id="1" dur="indefinite" restart="never" nodeType="tmRoot"/>
      </p:par>
    </p:tnLst>
  </p:timing>
</p:sld>
</file>

<file path=ppt/theme/theme1.xml><?xml version="1.0" encoding="utf-8"?>
<a:theme xmlns:a="http://schemas.openxmlformats.org/drawingml/2006/main" name="Николаенко_ААИ-2015">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Другая 1">
      <a:majorFont>
        <a:latin typeface="Gilroy SemiBold"/>
        <a:ea typeface=""/>
        <a:cs typeface=""/>
      </a:majorFont>
      <a:minorFont>
        <a:latin typeface="Gilroy"/>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Николаенко_ААИ-2015.thmx</Template>
  <TotalTime>812</TotalTime>
  <Words>209</Words>
  <Application>Microsoft Office PowerPoint</Application>
  <PresentationFormat>Экран (4:3)</PresentationFormat>
  <Paragraphs>27</Paragraphs>
  <Slides>6</Slides>
  <Notes>6</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6</vt:i4>
      </vt:variant>
    </vt:vector>
  </HeadingPairs>
  <TitlesOfParts>
    <vt:vector size="12" baseType="lpstr">
      <vt:lpstr>Arial</vt:lpstr>
      <vt:lpstr>Calibri</vt:lpstr>
      <vt:lpstr>Gilroy</vt:lpstr>
      <vt:lpstr>Gilroy Bold</vt:lpstr>
      <vt:lpstr>Gilroy SemiBold</vt:lpstr>
      <vt:lpstr>Николаенко_ААИ-2015</vt:lpstr>
      <vt:lpstr>Презентация PowerPoint</vt:lpstr>
      <vt:lpstr>Задача</vt:lpstr>
      <vt:lpstr>Схема базы данных</vt:lpstr>
      <vt:lpstr>Внешний вид и схема будущего сайта</vt:lpstr>
      <vt:lpstr>Пробная версия сайта (главная и расчётная страницы)</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Lepeshkin</dc:creator>
  <cp:lastModifiedBy>Margarita</cp:lastModifiedBy>
  <cp:revision>94</cp:revision>
  <cp:lastPrinted>2016-06-06T19:02:34Z</cp:lastPrinted>
  <dcterms:created xsi:type="dcterms:W3CDTF">2015-04-17T11:13:20Z</dcterms:created>
  <dcterms:modified xsi:type="dcterms:W3CDTF">2019-06-20T06:02:26Z</dcterms:modified>
</cp:coreProperties>
</file>