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97DEBA-D6F0-4B57-801C-7928155FB284}">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C842AB-377C-4298-95C9-7A1E880FE30F}" type="datetimeFigureOut">
              <a:rPr lang="en-GB" smtClean="0"/>
              <a:t>30/11/2015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8B3CA68-279F-44A5-92FA-D3F5C6D0289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8B3CA68-279F-44A5-92FA-D3F5C6D02893}"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C842AB-377C-4298-95C9-7A1E880FE30F}" type="datetimeFigureOut">
              <a:rPr lang="en-GB" smtClean="0"/>
              <a:t>30/11/2015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C842AB-377C-4298-95C9-7A1E880FE30F}" type="datetimeFigureOut">
              <a:rPr lang="en-GB" smtClean="0"/>
              <a:t>30/11/2015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8B3CA68-279F-44A5-92FA-D3F5C6D0289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C842AB-377C-4298-95C9-7A1E880FE30F}" type="datetimeFigureOut">
              <a:rPr lang="en-GB" smtClean="0"/>
              <a:t>30/11/2015</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8B3CA68-279F-44A5-92FA-D3F5C6D02893}"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C842AB-377C-4298-95C9-7A1E880FE30F}" type="datetimeFigureOut">
              <a:rPr lang="en-GB" smtClean="0"/>
              <a:t>30/11/2015</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8B3CA68-279F-44A5-92FA-D3F5C6D0289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ffectLst/>
              </a:rPr>
              <a:t>Issues related to the use of information</a:t>
            </a:r>
            <a:endParaRPr lang="en-GB" dirty="0"/>
          </a:p>
        </p:txBody>
      </p:sp>
      <p:sp>
        <p:nvSpPr>
          <p:cNvPr id="3" name="Subtitle 2"/>
          <p:cNvSpPr>
            <a:spLocks noGrp="1"/>
          </p:cNvSpPr>
          <p:nvPr>
            <p:ph type="subTitle" idx="1"/>
          </p:nvPr>
        </p:nvSpPr>
        <p:spPr/>
        <p:txBody>
          <a:bodyPr/>
          <a:lstStyle/>
          <a:p>
            <a:r>
              <a:rPr lang="en-GB" dirty="0"/>
              <a:t>By Joel Parkinson</a:t>
            </a:r>
          </a:p>
          <a:p>
            <a:endParaRPr lang="en-GB" dirty="0"/>
          </a:p>
        </p:txBody>
      </p:sp>
    </p:spTree>
    <p:extLst>
      <p:ext uri="{BB962C8B-B14F-4D97-AF65-F5344CB8AC3E}">
        <p14:creationId xmlns:p14="http://schemas.microsoft.com/office/powerpoint/2010/main" val="306144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Here I will cover the following ethical issues:</a:t>
            </a:r>
          </a:p>
          <a:p>
            <a:pPr marL="109728" indent="0">
              <a:buNone/>
            </a:pPr>
            <a:endParaRPr lang="en-GB" dirty="0" smtClean="0"/>
          </a:p>
          <a:p>
            <a:pPr marL="109728" indent="0">
              <a:buNone/>
            </a:pPr>
            <a:endParaRPr lang="en-GB" dirty="0"/>
          </a:p>
          <a:p>
            <a:r>
              <a:rPr lang="en-GB" dirty="0" smtClean="0"/>
              <a:t>Use of Hotel E-Mail</a:t>
            </a:r>
          </a:p>
          <a:p>
            <a:r>
              <a:rPr lang="en-GB" dirty="0" smtClean="0"/>
              <a:t>Use of the Hotel Internet</a:t>
            </a:r>
          </a:p>
          <a:p>
            <a:r>
              <a:rPr lang="en-GB" dirty="0" smtClean="0"/>
              <a:t>Whistleblowing</a:t>
            </a:r>
            <a:endParaRPr lang="en-GB" dirty="0"/>
          </a:p>
        </p:txBody>
      </p:sp>
      <p:sp>
        <p:nvSpPr>
          <p:cNvPr id="3" name="Title 2"/>
          <p:cNvSpPr>
            <a:spLocks noGrp="1"/>
          </p:cNvSpPr>
          <p:nvPr>
            <p:ph type="title"/>
          </p:nvPr>
        </p:nvSpPr>
        <p:spPr/>
        <p:txBody>
          <a:bodyPr/>
          <a:lstStyle/>
          <a:p>
            <a:r>
              <a:rPr lang="en-GB" dirty="0" smtClean="0"/>
              <a:t>Ethical Issues</a:t>
            </a:r>
            <a:endParaRPr lang="en-GB" dirty="0"/>
          </a:p>
        </p:txBody>
      </p:sp>
    </p:spTree>
    <p:extLst>
      <p:ext uri="{BB962C8B-B14F-4D97-AF65-F5344CB8AC3E}">
        <p14:creationId xmlns:p14="http://schemas.microsoft.com/office/powerpoint/2010/main" val="197521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1600" dirty="0" smtClean="0"/>
              <a:t>The hotel email is a facility that will be available to all members of staff that require to use it. As such there needs to be rules and policies in place to ensure that it is used correctly. The main policy that the Hotel would have implemented is that you can only use the Hotel E-Mail for work related subjects. All personal things that require E-Mail should be handled by your own E-Mail at an appropriate time.</a:t>
            </a:r>
          </a:p>
          <a:p>
            <a:pPr marL="109728" indent="0">
              <a:buNone/>
            </a:pPr>
            <a:endParaRPr lang="en-GB" sz="1600" dirty="0" smtClean="0"/>
          </a:p>
          <a:p>
            <a:r>
              <a:rPr lang="en-GB" sz="1600" b="1" dirty="0" smtClean="0"/>
              <a:t>Issue 1: </a:t>
            </a:r>
            <a:r>
              <a:rPr lang="en-GB" sz="1600" dirty="0" smtClean="0"/>
              <a:t>Sending personal E-Mails using the company E-Mail system. </a:t>
            </a:r>
          </a:p>
          <a:p>
            <a:pPr lvl="1"/>
            <a:r>
              <a:rPr lang="en-GB" sz="1200" b="1" dirty="0" smtClean="0"/>
              <a:t>Effect: </a:t>
            </a:r>
            <a:r>
              <a:rPr lang="en-GB" sz="1200" dirty="0" smtClean="0"/>
              <a:t>The main effects here are that your personal E-Mail is first giving the company E-Mail address to non-relevant people where the hotel E-Mail should be a private address reserved for hotel business and work. The second problem that you face is that your personal E-Mail may represent views that are yours and not representative of the hotel as a whole. However because your E-Mail is coming direct from the hotel email address it is seen as official.  </a:t>
            </a:r>
          </a:p>
          <a:p>
            <a:r>
              <a:rPr lang="en-GB" sz="1600" b="1" dirty="0" smtClean="0"/>
              <a:t>Issue 2: </a:t>
            </a:r>
            <a:r>
              <a:rPr lang="en-GB" sz="1600" dirty="0" smtClean="0"/>
              <a:t>Using the hotel E-Mail address to sign up to websites and offers. </a:t>
            </a:r>
          </a:p>
          <a:p>
            <a:pPr lvl="1"/>
            <a:r>
              <a:rPr lang="en-GB" sz="1200" b="1" dirty="0"/>
              <a:t>Effect: </a:t>
            </a:r>
            <a:r>
              <a:rPr lang="en-GB" sz="1200" dirty="0" smtClean="0"/>
              <a:t>The main effect is going to be that of spam. When you sign up to any website online using your E-Mail, there is normally some form of small hard to see checkbox that is checked already that says they are allowed to give or sell your E-Mail address to third party clients. This nearly always result in a mass of spam E-Mails on the hotel E-Mail account. This is going to make it incredibly hard define what is important hotel business and what is just rubbish spam. This is going to slow down the working environment in any area that uses E-Mail as a part of it and may even result in a loss of custom as you may miss important business information.</a:t>
            </a:r>
          </a:p>
        </p:txBody>
      </p:sp>
      <p:sp>
        <p:nvSpPr>
          <p:cNvPr id="3" name="Title 2"/>
          <p:cNvSpPr>
            <a:spLocks noGrp="1"/>
          </p:cNvSpPr>
          <p:nvPr>
            <p:ph type="title"/>
          </p:nvPr>
        </p:nvSpPr>
        <p:spPr/>
        <p:txBody>
          <a:bodyPr/>
          <a:lstStyle/>
          <a:p>
            <a:r>
              <a:rPr lang="en-GB" dirty="0" smtClean="0"/>
              <a:t>Use of Hotel E-Mail</a:t>
            </a:r>
            <a:endParaRPr lang="en-GB" dirty="0"/>
          </a:p>
        </p:txBody>
      </p:sp>
    </p:spTree>
    <p:extLst>
      <p:ext uri="{BB962C8B-B14F-4D97-AF65-F5344CB8AC3E}">
        <p14:creationId xmlns:p14="http://schemas.microsoft.com/office/powerpoint/2010/main" val="170843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GB" sz="1600" dirty="0" smtClean="0"/>
              <a:t>The internet is an amazing thing that allows you visit millions (if not billions) of websites. The problem is however that not all these websites are good ones and many are actually illegal or where you are able to conduct illegal activities. Further than that though you are able to use the internet to do many illegal activities such as torrenting or hacking. The problem is however when you do these illegal things on the hotel internet, it’s normally not the person who is doing the illegal activity that is caught, it is actually the hotel itself. This is because the main thing that government agencies such as the police and other authorities use to track people doing illegal activates is the IP address. The IP address however just links to the hotel and thus the Hotel is held liable. </a:t>
            </a:r>
          </a:p>
          <a:p>
            <a:pPr marL="109728" indent="0">
              <a:buNone/>
            </a:pPr>
            <a:endParaRPr lang="en-GB" sz="1600" dirty="0"/>
          </a:p>
          <a:p>
            <a:pPr marL="109728" indent="0">
              <a:buNone/>
            </a:pPr>
            <a:r>
              <a:rPr lang="en-GB" sz="1600" dirty="0" smtClean="0"/>
              <a:t>As such policies should be put in place and security measures such as proxies or firewalls should be put in place to make sure that you can’t only monitor everything that is being done on the internet but you are also actively trying to block access to things that are illegal. You should also make staff fully aware of what they are allowed to do and what they aren’t allowed to do on the internet both on hotel computers and devices as-well as their own devices such as smart phones, tablets or laptops.</a:t>
            </a:r>
          </a:p>
          <a:p>
            <a:pPr marL="109728" indent="0">
              <a:buNone/>
            </a:pPr>
            <a:endParaRPr lang="en-GB" sz="1600" dirty="0"/>
          </a:p>
          <a:p>
            <a:pPr marL="109728" indent="0">
              <a:buNone/>
            </a:pPr>
            <a:r>
              <a:rPr lang="en-GB" sz="1600" dirty="0" smtClean="0"/>
              <a:t>This is all put in place to prevent illegal activities taking place using the hotel internet service. As mentioned the hotel would be help liable for any illegal activities that result in a trace back to them unless the hotel is able to prove that it was a client or member of staff. The proxies and firewall will help in both preventing and tacking any illegal activities on the hotel internet facilities. </a:t>
            </a:r>
            <a:endParaRPr lang="en-GB" sz="1600" dirty="0"/>
          </a:p>
        </p:txBody>
      </p:sp>
      <p:sp>
        <p:nvSpPr>
          <p:cNvPr id="3" name="Title 2"/>
          <p:cNvSpPr>
            <a:spLocks noGrp="1"/>
          </p:cNvSpPr>
          <p:nvPr>
            <p:ph type="title"/>
          </p:nvPr>
        </p:nvSpPr>
        <p:spPr/>
        <p:txBody>
          <a:bodyPr/>
          <a:lstStyle/>
          <a:p>
            <a:r>
              <a:rPr lang="en-GB" dirty="0" smtClean="0"/>
              <a:t>Use of Hotel Internet</a:t>
            </a:r>
            <a:endParaRPr lang="en-GB" dirty="0"/>
          </a:p>
        </p:txBody>
      </p:sp>
    </p:spTree>
    <p:extLst>
      <p:ext uri="{BB962C8B-B14F-4D97-AF65-F5344CB8AC3E}">
        <p14:creationId xmlns:p14="http://schemas.microsoft.com/office/powerpoint/2010/main" val="119290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600" dirty="0" smtClean="0"/>
              <a:t>In any business, whistleblowing is something that should be taken into consideration because of how important it is to a persons rights. Sometimes there are situations where a member of staff is doing something wrong and the only way for them to be brought into the light is whistleblowing. Whistleblowing is a way of anonymously letting the authorities know or someone higher in charge know about something that may be illegal or against company policy. The reason whistleblowing exists is to help stop the abuse of power by higher members of staff. </a:t>
            </a:r>
          </a:p>
          <a:p>
            <a:pPr marL="109728" indent="0">
              <a:buNone/>
            </a:pPr>
            <a:endParaRPr lang="en-GB" sz="1600" dirty="0" smtClean="0"/>
          </a:p>
          <a:p>
            <a:r>
              <a:rPr lang="en-GB" sz="1600" dirty="0" smtClean="0"/>
              <a:t>Issue: Higher member of staff selling client information and abusing his power into keeping staff quiet.</a:t>
            </a:r>
          </a:p>
          <a:p>
            <a:pPr lvl="1"/>
            <a:r>
              <a:rPr lang="en-GB" sz="1200" dirty="0" smtClean="0"/>
              <a:t>Effect: The effect is quite obvious, without a way for a member of staff to be able to whistle-blow the higher member of staff would be allowed to continue getting away with illegal </a:t>
            </a:r>
            <a:r>
              <a:rPr lang="en-GB" sz="1200" dirty="0" err="1" smtClean="0"/>
              <a:t>activies</a:t>
            </a:r>
            <a:r>
              <a:rPr lang="en-GB" sz="1200" dirty="0" smtClean="0"/>
              <a:t>.</a:t>
            </a:r>
          </a:p>
        </p:txBody>
      </p:sp>
      <p:sp>
        <p:nvSpPr>
          <p:cNvPr id="3" name="Title 2"/>
          <p:cNvSpPr>
            <a:spLocks noGrp="1"/>
          </p:cNvSpPr>
          <p:nvPr>
            <p:ph type="title"/>
          </p:nvPr>
        </p:nvSpPr>
        <p:spPr/>
        <p:txBody>
          <a:bodyPr/>
          <a:lstStyle/>
          <a:p>
            <a:r>
              <a:rPr lang="en-GB" dirty="0" smtClean="0"/>
              <a:t>Whistleblowing</a:t>
            </a:r>
            <a:endParaRPr lang="en-GB" dirty="0"/>
          </a:p>
        </p:txBody>
      </p:sp>
    </p:spTree>
    <p:extLst>
      <p:ext uri="{BB962C8B-B14F-4D97-AF65-F5344CB8AC3E}">
        <p14:creationId xmlns:p14="http://schemas.microsoft.com/office/powerpoint/2010/main" val="115587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smtClean="0"/>
              <a:t>Here I will cover the following operational issues:</a:t>
            </a:r>
          </a:p>
          <a:p>
            <a:pPr marL="109728" indent="0">
              <a:buNone/>
            </a:pPr>
            <a:endParaRPr lang="en-GB" sz="2400" dirty="0"/>
          </a:p>
          <a:p>
            <a:r>
              <a:rPr lang="en-GB" sz="2400" dirty="0" smtClean="0"/>
              <a:t>Security of Information</a:t>
            </a:r>
          </a:p>
          <a:p>
            <a:pPr lvl="2"/>
            <a:r>
              <a:rPr lang="en-GB" sz="1800" dirty="0" smtClean="0"/>
              <a:t>Backups</a:t>
            </a:r>
          </a:p>
          <a:p>
            <a:pPr lvl="2"/>
            <a:r>
              <a:rPr lang="en-GB" sz="1800" dirty="0" smtClean="0"/>
              <a:t>Health and Safety</a:t>
            </a:r>
          </a:p>
          <a:p>
            <a:pPr lvl="2"/>
            <a:r>
              <a:rPr lang="en-GB" sz="1800" dirty="0" smtClean="0"/>
              <a:t>Business Continence Plans</a:t>
            </a:r>
            <a:endParaRPr lang="en-GB" sz="1800" dirty="0"/>
          </a:p>
        </p:txBody>
      </p:sp>
      <p:sp>
        <p:nvSpPr>
          <p:cNvPr id="3" name="Title 2"/>
          <p:cNvSpPr>
            <a:spLocks noGrp="1"/>
          </p:cNvSpPr>
          <p:nvPr>
            <p:ph type="title"/>
          </p:nvPr>
        </p:nvSpPr>
        <p:spPr/>
        <p:txBody>
          <a:bodyPr/>
          <a:lstStyle/>
          <a:p>
            <a:r>
              <a:rPr lang="en-GB" dirty="0" smtClean="0"/>
              <a:t>Operational Issues</a:t>
            </a:r>
            <a:endParaRPr lang="en-GB" dirty="0"/>
          </a:p>
        </p:txBody>
      </p:sp>
    </p:spTree>
    <p:extLst>
      <p:ext uri="{BB962C8B-B14F-4D97-AF65-F5344CB8AC3E}">
        <p14:creationId xmlns:p14="http://schemas.microsoft.com/office/powerpoint/2010/main" val="1197744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GB" sz="1800" dirty="0" smtClean="0"/>
              <a:t>Keeping information secure in the hotel is very important as the information in the hotel system will not always be that of the hotel but rather that of clients. In many cases the information will be bank details, names, addresses and further personal information of the clients. You need to make sure it is secure as to comply with the Data Protection Act and also need to make sure it is secure because the information is nearly all mission critical. </a:t>
            </a:r>
          </a:p>
          <a:p>
            <a:pPr marL="109728" indent="0">
              <a:buNone/>
            </a:pPr>
            <a:endParaRPr lang="en-GB" sz="1800" dirty="0"/>
          </a:p>
          <a:p>
            <a:pPr marL="109728" indent="0">
              <a:buNone/>
            </a:pPr>
            <a:r>
              <a:rPr lang="en-GB" sz="1800" dirty="0" smtClean="0"/>
              <a:t>The most common ways of keeping information secure will include Backups to make sure you always have a duplication of all information for your business, key cards to restrict access to certain areas, user access levels on the database system to make sure staff can only access what they need to access. </a:t>
            </a:r>
          </a:p>
          <a:p>
            <a:pPr marL="109728" indent="0">
              <a:buNone/>
            </a:pPr>
            <a:endParaRPr lang="en-GB" sz="1800" dirty="0"/>
          </a:p>
          <a:p>
            <a:pPr marL="109728" indent="0">
              <a:buNone/>
            </a:pPr>
            <a:r>
              <a:rPr lang="en-GB" sz="1800" dirty="0" smtClean="0"/>
              <a:t>The costs for these types of security measures will vary based on how technical the security measure is to setup and implement, you could have something as simple as regular key card door locks that aren’t too expensive and use basic windows user access levels to limit access to database areas. However if you want more professional systems and want to further secure your information you will have to consider employing security staff, implementing more secure key card access points with better more secure doors, a professional database system along with professional business security measures and logging, finally external offsite backup locations for your information.</a:t>
            </a:r>
          </a:p>
        </p:txBody>
      </p:sp>
      <p:sp>
        <p:nvSpPr>
          <p:cNvPr id="3" name="Title 2"/>
          <p:cNvSpPr>
            <a:spLocks noGrp="1"/>
          </p:cNvSpPr>
          <p:nvPr>
            <p:ph type="title"/>
          </p:nvPr>
        </p:nvSpPr>
        <p:spPr/>
        <p:txBody>
          <a:bodyPr/>
          <a:lstStyle/>
          <a:p>
            <a:r>
              <a:rPr lang="en-GB" dirty="0" smtClean="0"/>
              <a:t>Security of Information</a:t>
            </a:r>
            <a:endParaRPr lang="en-GB" dirty="0"/>
          </a:p>
        </p:txBody>
      </p:sp>
    </p:spTree>
    <p:extLst>
      <p:ext uri="{BB962C8B-B14F-4D97-AF65-F5344CB8AC3E}">
        <p14:creationId xmlns:p14="http://schemas.microsoft.com/office/powerpoint/2010/main" val="4843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GB" sz="1600" dirty="0" smtClean="0"/>
              <a:t>Keeping a backup of your information is the easiest way to ensure that you have a copy of your data if you were to loose it. A backup is simply a copy of all your information within your company such as from the company database that is stored on a separate machine that normally has redundancy built into to it to better help ensure your data is never lost.</a:t>
            </a:r>
          </a:p>
          <a:p>
            <a:pPr marL="109728" indent="0">
              <a:buNone/>
            </a:pPr>
            <a:endParaRPr lang="en-GB" sz="1600" dirty="0"/>
          </a:p>
          <a:p>
            <a:pPr marL="109728" indent="0">
              <a:buNone/>
            </a:pPr>
            <a:r>
              <a:rPr lang="en-GB" sz="1600" dirty="0" smtClean="0"/>
              <a:t>The costs associated with this type of security measure can very greatly depending on how you decide to implement it. The most basic backup is one that is stored on a separate machine but still in the hotel. This machine is normally just a normal server machine however is setup for redundancy in-case components such as the hard drive or power supply die.</a:t>
            </a:r>
            <a:r>
              <a:rPr lang="en-GB" sz="1600" dirty="0"/>
              <a:t> </a:t>
            </a:r>
            <a:r>
              <a:rPr lang="en-GB" sz="1600" dirty="0" smtClean="0"/>
              <a:t>This would be the cheapest as you’re only cost would be the installation of a new server system and setup of a weekly or daily backup system.</a:t>
            </a:r>
          </a:p>
          <a:p>
            <a:pPr marL="109728" indent="0">
              <a:buNone/>
            </a:pPr>
            <a:r>
              <a:rPr lang="en-GB" sz="1600" dirty="0" smtClean="0"/>
              <a:t>On the other end of the scale you would have external backups which are a lot more secure and safer to use than internal backups, this is because external backups also protect your data against acts of nature such as fire, earthquakes or floods. There is also a cost advantage to external backups as you can take advantage of a external server co-location service which essentially lets you put your server for your backups in a server location run by a company that specifically runs and maintains servers. The cost advantage here is that you have the added security of the server company on top of your own security on the system. You also have the added advantage of having a faster speed internet connection which would mean faster backup speeds and a higher level of redundancy as the server company will have redundancy procedures and systems in place to prevent loss of service against anything.</a:t>
            </a:r>
          </a:p>
        </p:txBody>
      </p:sp>
      <p:sp>
        <p:nvSpPr>
          <p:cNvPr id="3" name="Title 2"/>
          <p:cNvSpPr>
            <a:spLocks noGrp="1"/>
          </p:cNvSpPr>
          <p:nvPr>
            <p:ph type="title"/>
          </p:nvPr>
        </p:nvSpPr>
        <p:spPr/>
        <p:txBody>
          <a:bodyPr/>
          <a:lstStyle/>
          <a:p>
            <a:r>
              <a:rPr lang="en-GB" dirty="0" smtClean="0"/>
              <a:t>Backups</a:t>
            </a:r>
            <a:endParaRPr lang="en-GB" dirty="0"/>
          </a:p>
        </p:txBody>
      </p:sp>
    </p:spTree>
    <p:extLst>
      <p:ext uri="{BB962C8B-B14F-4D97-AF65-F5344CB8AC3E}">
        <p14:creationId xmlns:p14="http://schemas.microsoft.com/office/powerpoint/2010/main" val="38641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800" dirty="0" smtClean="0"/>
              <a:t>Health and safety in the hotel is very important because of the amount of threats that you have within a business such as a hotel. With so many people coming and going everyday, you have an increased risk as more people equate to more chances for someone to be hurt. As such you need to make sure you implement health and safety informational boards/signs to make sure you make the clients as-well as staff aware of areas that may not be safe as-well as fire escapes and secure areas.</a:t>
            </a:r>
            <a:r>
              <a:rPr lang="en-GB" sz="1800" dirty="0"/>
              <a:t> </a:t>
            </a:r>
            <a:endParaRPr lang="en-GB" sz="1800" dirty="0" smtClean="0"/>
          </a:p>
          <a:p>
            <a:pPr marL="109728" indent="0">
              <a:buNone/>
            </a:pPr>
            <a:endParaRPr lang="en-GB" sz="1800" dirty="0"/>
          </a:p>
          <a:p>
            <a:pPr marL="109728" indent="0">
              <a:buNone/>
            </a:pPr>
            <a:r>
              <a:rPr lang="en-GB" sz="1800" dirty="0" smtClean="0"/>
              <a:t>The main costs here will come from the informational boards and signs that you decide to use within the hotel. These could be: Wet floor signs, fire escape signs, secure area signs to keep people away from secure areas and informational boards that display daily information about cleaning and other things that may pose a risk to clients or staff.</a:t>
            </a:r>
          </a:p>
        </p:txBody>
      </p:sp>
      <p:sp>
        <p:nvSpPr>
          <p:cNvPr id="3" name="Title 2"/>
          <p:cNvSpPr>
            <a:spLocks noGrp="1"/>
          </p:cNvSpPr>
          <p:nvPr>
            <p:ph type="title"/>
          </p:nvPr>
        </p:nvSpPr>
        <p:spPr/>
        <p:txBody>
          <a:bodyPr/>
          <a:lstStyle/>
          <a:p>
            <a:r>
              <a:rPr lang="en-GB" dirty="0" smtClean="0"/>
              <a:t>Health and Safety</a:t>
            </a:r>
            <a:endParaRPr lang="en-GB" dirty="0"/>
          </a:p>
        </p:txBody>
      </p:sp>
    </p:spTree>
    <p:extLst>
      <p:ext uri="{BB962C8B-B14F-4D97-AF65-F5344CB8AC3E}">
        <p14:creationId xmlns:p14="http://schemas.microsoft.com/office/powerpoint/2010/main" val="147085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800" dirty="0" smtClean="0"/>
              <a:t>Business continuance plans are created and put in place to ensure that the hotel can continue to function and run if something drastic happens or to help prevent a mission critical system being shut down and thus the business grinding to a haul. These plans are normally created by individuals or teams that specialise in looking at every aspect of the hotel and assessing what each mission critical area is.</a:t>
            </a:r>
          </a:p>
          <a:p>
            <a:pPr marL="109728" indent="0">
              <a:buNone/>
            </a:pPr>
            <a:endParaRPr lang="en-GB" sz="1800" dirty="0"/>
          </a:p>
          <a:p>
            <a:pPr marL="109728" indent="0">
              <a:buNone/>
            </a:pPr>
            <a:r>
              <a:rPr lang="en-GB" sz="1800" dirty="0" smtClean="0"/>
              <a:t>The cost of producing these plans will vary based on how many mission critical areas of the hotel need to be assessed. However generally the costs of producing the plans isn’t very much. The cost comes from making sure the plans are stored securely and safely in a way that makes them accessible in any situation. In most cases this will mean storing the plans online in the cloud where they are going to be easily accessible in any situation. </a:t>
            </a:r>
            <a:endParaRPr lang="en-GB" sz="1800" dirty="0"/>
          </a:p>
        </p:txBody>
      </p:sp>
      <p:sp>
        <p:nvSpPr>
          <p:cNvPr id="3" name="Title 2"/>
          <p:cNvSpPr>
            <a:spLocks noGrp="1"/>
          </p:cNvSpPr>
          <p:nvPr>
            <p:ph type="title"/>
          </p:nvPr>
        </p:nvSpPr>
        <p:spPr/>
        <p:txBody>
          <a:bodyPr>
            <a:normAutofit/>
          </a:bodyPr>
          <a:lstStyle/>
          <a:p>
            <a:r>
              <a:rPr lang="en-GB" sz="4400" dirty="0"/>
              <a:t>Business Continence </a:t>
            </a:r>
            <a:r>
              <a:rPr lang="en-GB" sz="4400" dirty="0" smtClean="0"/>
              <a:t>Plans</a:t>
            </a:r>
            <a:endParaRPr lang="en-GB" dirty="0"/>
          </a:p>
        </p:txBody>
      </p:sp>
    </p:spTree>
    <p:extLst>
      <p:ext uri="{BB962C8B-B14F-4D97-AF65-F5344CB8AC3E}">
        <p14:creationId xmlns:p14="http://schemas.microsoft.com/office/powerpoint/2010/main" val="18569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400" dirty="0" smtClean="0"/>
              <a:t>With each year, the systems and hardware used in computing get more and more sophisticated </a:t>
            </a:r>
            <a:r>
              <a:rPr lang="en-GB" sz="1400" dirty="0" smtClean="0"/>
              <a:t>which poses a problem because the people who need to use these systems also need to be trained how to do so, this process costs money.</a:t>
            </a:r>
            <a:r>
              <a:rPr lang="en-GB" sz="1400" dirty="0" smtClean="0"/>
              <a:t> </a:t>
            </a:r>
          </a:p>
          <a:p>
            <a:pPr marL="109728" indent="0">
              <a:buNone/>
            </a:pPr>
            <a:endParaRPr lang="en-GB" sz="1400" dirty="0"/>
          </a:p>
          <a:p>
            <a:pPr marL="109728" indent="0">
              <a:buNone/>
            </a:pPr>
            <a:r>
              <a:rPr lang="en-GB" sz="1400" dirty="0" smtClean="0"/>
              <a:t>In the hotel, the computer system that is in use is a vital and mission critical part of the company. As such, each time the company decides to upgrade or implement a new feature or functional piece of technology, </a:t>
            </a:r>
            <a:r>
              <a:rPr lang="en-GB" sz="1400" dirty="0"/>
              <a:t>t</a:t>
            </a:r>
            <a:r>
              <a:rPr lang="en-GB" sz="1400" dirty="0" smtClean="0"/>
              <a:t>he hotel is also going to have to pay for and provide training on how to use it. </a:t>
            </a:r>
            <a:r>
              <a:rPr lang="en-GB" sz="1400" dirty="0" smtClean="0"/>
              <a:t>The common problem however then becomes the cost of training and price of the hardware or software compared to how much that piece of software of hardware is going to make for the hotel.</a:t>
            </a:r>
          </a:p>
          <a:p>
            <a:pPr marL="109728" indent="0">
              <a:buNone/>
            </a:pPr>
            <a:endParaRPr lang="en-GB" sz="1400" dirty="0"/>
          </a:p>
          <a:p>
            <a:pPr marL="109728" indent="0">
              <a:buNone/>
            </a:pPr>
            <a:r>
              <a:rPr lang="en-GB" sz="1400" dirty="0" smtClean="0"/>
              <a:t>As such the hotel need to be fully ware that any new software and hardware that ever gets implemented/installed into the hotel doesn’t just come with a  price tag for the cost of buying and installing it. It also comes with a price for how much the training is going to cost. In most cases this training can however be minimised by ensuring that the software or hardware you provide the staff is somewhat along the lines of what they’re already trained to use.</a:t>
            </a:r>
            <a:endParaRPr lang="en-GB" sz="1400" dirty="0"/>
          </a:p>
        </p:txBody>
      </p:sp>
      <p:sp>
        <p:nvSpPr>
          <p:cNvPr id="3" name="Title 2"/>
          <p:cNvSpPr>
            <a:spLocks noGrp="1"/>
          </p:cNvSpPr>
          <p:nvPr>
            <p:ph type="title"/>
          </p:nvPr>
        </p:nvSpPr>
        <p:spPr/>
        <p:txBody>
          <a:bodyPr/>
          <a:lstStyle/>
          <a:p>
            <a:r>
              <a:rPr lang="en-GB" dirty="0" smtClean="0"/>
              <a:t>Increase System Sophistication</a:t>
            </a:r>
            <a:endParaRPr lang="en-GB" dirty="0"/>
          </a:p>
        </p:txBody>
      </p:sp>
    </p:spTree>
    <p:extLst>
      <p:ext uri="{BB962C8B-B14F-4D97-AF65-F5344CB8AC3E}">
        <p14:creationId xmlns:p14="http://schemas.microsoft.com/office/powerpoint/2010/main" val="200279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a:t>Here we will cover the following legal issues that effect all companies.</a:t>
            </a:r>
          </a:p>
          <a:p>
            <a:pPr marL="109728" indent="0">
              <a:buNone/>
            </a:pPr>
            <a:endParaRPr lang="en-GB" dirty="0"/>
          </a:p>
          <a:p>
            <a:r>
              <a:rPr lang="en-GB" dirty="0"/>
              <a:t>Data Protection Act 1998</a:t>
            </a:r>
          </a:p>
          <a:p>
            <a:r>
              <a:rPr lang="en-GB" dirty="0" smtClean="0"/>
              <a:t>Computer </a:t>
            </a:r>
            <a:r>
              <a:rPr lang="en-GB" dirty="0"/>
              <a:t>Misuse Act </a:t>
            </a:r>
            <a:r>
              <a:rPr lang="en-GB" dirty="0" smtClean="0"/>
              <a:t>1990</a:t>
            </a:r>
          </a:p>
          <a:p>
            <a:r>
              <a:rPr lang="en-GB" dirty="0"/>
              <a:t>Health &amp; Safety </a:t>
            </a:r>
            <a:r>
              <a:rPr lang="en-GB" dirty="0" smtClean="0"/>
              <a:t>Act</a:t>
            </a:r>
            <a:endParaRPr lang="en-GB" dirty="0"/>
          </a:p>
          <a:p>
            <a:pPr marL="109728" indent="0">
              <a:buNone/>
            </a:pPr>
            <a:endParaRPr lang="en-GB" dirty="0" smtClean="0"/>
          </a:p>
        </p:txBody>
      </p:sp>
      <p:sp>
        <p:nvSpPr>
          <p:cNvPr id="3" name="Title 2"/>
          <p:cNvSpPr>
            <a:spLocks noGrp="1"/>
          </p:cNvSpPr>
          <p:nvPr>
            <p:ph type="title"/>
          </p:nvPr>
        </p:nvSpPr>
        <p:spPr/>
        <p:txBody>
          <a:bodyPr/>
          <a:lstStyle/>
          <a:p>
            <a:r>
              <a:rPr lang="en-GB" i="1" dirty="0">
                <a:effectLst/>
              </a:rPr>
              <a:t>Legal issues</a:t>
            </a:r>
            <a:endParaRPr lang="en-GB" dirty="0"/>
          </a:p>
        </p:txBody>
      </p:sp>
    </p:spTree>
    <p:extLst>
      <p:ext uri="{BB962C8B-B14F-4D97-AF65-F5344CB8AC3E}">
        <p14:creationId xmlns:p14="http://schemas.microsoft.com/office/powerpoint/2010/main" val="408458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GB" dirty="0"/>
              <a:t>The data protection 1998 was implemented in 2000 which is why some refer to it as the data protection act 2000 rather than 1998. It was </a:t>
            </a:r>
            <a:r>
              <a:rPr lang="en-GB" dirty="0" smtClean="0"/>
              <a:t>enacted </a:t>
            </a:r>
            <a:r>
              <a:rPr lang="en-GB" dirty="0"/>
              <a:t>to give people rights over their personal data which they may not want distributed. This personal data could be anything but is normally any data that is held by a company that relates to the individual. This data is normally things like addresses, bank details, full names, contact phone numbers etc. so the data protection act is put in place to make sure that a company cannot willingly divulge that information without your permission to do so. This is mainly because the information they hold is normally very sensitive information and without the data protection act, businesses could sell our personal data for profit to other organisations without worrying about prosecution. This act is split down into eight different principles that </a:t>
            </a:r>
            <a:r>
              <a:rPr lang="en-GB" dirty="0" smtClean="0"/>
              <a:t>are on the next slide.</a:t>
            </a:r>
            <a:endParaRPr lang="en-GB" dirty="0"/>
          </a:p>
          <a:p>
            <a:endParaRPr lang="en-GB" dirty="0"/>
          </a:p>
        </p:txBody>
      </p:sp>
      <p:sp>
        <p:nvSpPr>
          <p:cNvPr id="3" name="Title 2"/>
          <p:cNvSpPr>
            <a:spLocks noGrp="1"/>
          </p:cNvSpPr>
          <p:nvPr>
            <p:ph type="title"/>
          </p:nvPr>
        </p:nvSpPr>
        <p:spPr/>
        <p:txBody>
          <a:bodyPr/>
          <a:lstStyle/>
          <a:p>
            <a:r>
              <a:rPr lang="en-GB" dirty="0"/>
              <a:t>Data Protection Act 1998</a:t>
            </a:r>
          </a:p>
        </p:txBody>
      </p:sp>
    </p:spTree>
    <p:extLst>
      <p:ext uri="{BB962C8B-B14F-4D97-AF65-F5344CB8AC3E}">
        <p14:creationId xmlns:p14="http://schemas.microsoft.com/office/powerpoint/2010/main" val="392996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pPr lvl="0"/>
            <a:r>
              <a:rPr lang="en-GB" sz="3600" b="1" dirty="0"/>
              <a:t>Principle 1 – Information must be processed fairly and lawfully</a:t>
            </a:r>
            <a:endParaRPr lang="en-GB" sz="4800" dirty="0"/>
          </a:p>
          <a:p>
            <a:r>
              <a:rPr lang="en-GB" sz="3600" dirty="0"/>
              <a:t>This ensures that any company must have your permission to both take and store your personal information.</a:t>
            </a:r>
            <a:endParaRPr lang="en-GB" sz="4800" dirty="0"/>
          </a:p>
          <a:p>
            <a:pPr lvl="0"/>
            <a:r>
              <a:rPr lang="en-GB" sz="3600" b="1" dirty="0"/>
              <a:t>Principle 2 – Information collected must be processed for limited </a:t>
            </a:r>
            <a:r>
              <a:rPr lang="en-GB" sz="3600" b="1" dirty="0" smtClean="0"/>
              <a:t>purposes</a:t>
            </a:r>
            <a:endParaRPr lang="en-GB" sz="4800" dirty="0" smtClean="0"/>
          </a:p>
          <a:p>
            <a:r>
              <a:rPr lang="en-GB" sz="3600" dirty="0"/>
              <a:t>This means the company can only use your information you gave for the purposes they tell you about and nothing more without further permission from you.</a:t>
            </a:r>
            <a:endParaRPr lang="en-GB" sz="4800" dirty="0"/>
          </a:p>
          <a:p>
            <a:pPr lvl="0"/>
            <a:r>
              <a:rPr lang="en-GB" sz="3600" b="1" dirty="0" smtClean="0"/>
              <a:t>Principle </a:t>
            </a:r>
            <a:r>
              <a:rPr lang="en-GB" sz="3600" b="1" dirty="0"/>
              <a:t>3 – Information collected must be adequate, relevant and not excessive</a:t>
            </a:r>
            <a:endParaRPr lang="en-GB" sz="4800" dirty="0"/>
          </a:p>
          <a:p>
            <a:r>
              <a:rPr lang="en-GB" sz="3600" dirty="0"/>
              <a:t>This ensures that the data collected must be relevant for what they need it for. Example: you don’t need a bank card number to deliver a package.</a:t>
            </a:r>
            <a:endParaRPr lang="en-GB" sz="4800" dirty="0"/>
          </a:p>
          <a:p>
            <a:pPr lvl="0"/>
            <a:r>
              <a:rPr lang="en-GB" sz="3600" b="1" dirty="0"/>
              <a:t>Principle 4 – Information collected must be accurate and up to date</a:t>
            </a:r>
            <a:endParaRPr lang="en-GB" sz="4800" dirty="0"/>
          </a:p>
          <a:p>
            <a:r>
              <a:rPr lang="en-GB" sz="3600" dirty="0"/>
              <a:t>This is to ensure that the data held is up to date and accurate. This is because inaccurate information that is used can appear poorly on your credit record if not properly up to date.</a:t>
            </a:r>
            <a:endParaRPr lang="en-GB" sz="4800" dirty="0"/>
          </a:p>
          <a:p>
            <a:pPr lvl="0"/>
            <a:r>
              <a:rPr lang="en-GB" sz="3600" b="1" dirty="0"/>
              <a:t>Principle 5 – Information must not be held for longer than is necessary</a:t>
            </a:r>
            <a:endParaRPr lang="en-GB" sz="4800" dirty="0"/>
          </a:p>
          <a:p>
            <a:r>
              <a:rPr lang="en-GB" sz="3600" dirty="0"/>
              <a:t>This ensures that your data is only held for as long as is needed by the company you are providing it to. The company is not allowed to store your data any longer than what is needed without further permission from yourself.</a:t>
            </a:r>
            <a:endParaRPr lang="en-GB" sz="4800" dirty="0"/>
          </a:p>
          <a:p>
            <a:r>
              <a:rPr lang="en-GB" sz="3600" dirty="0"/>
              <a:t> </a:t>
            </a:r>
            <a:r>
              <a:rPr lang="en-GB" sz="3600" b="1" dirty="0" smtClean="0"/>
              <a:t>Principle </a:t>
            </a:r>
            <a:r>
              <a:rPr lang="en-GB" sz="3600" b="1" dirty="0"/>
              <a:t>6 – Information must be processed in accordance with the individual’s </a:t>
            </a:r>
            <a:r>
              <a:rPr lang="en-GB" sz="3600" b="1" dirty="0" smtClean="0"/>
              <a:t>rights</a:t>
            </a:r>
            <a:endParaRPr lang="en-GB" sz="4800" dirty="0"/>
          </a:p>
          <a:p>
            <a:pPr marL="109728" indent="0">
              <a:buNone/>
            </a:pPr>
            <a:r>
              <a:rPr lang="en-GB" sz="3600" dirty="0"/>
              <a:t> </a:t>
            </a:r>
            <a:r>
              <a:rPr lang="en-GB" sz="3600" dirty="0" smtClean="0"/>
              <a:t>         The </a:t>
            </a:r>
            <a:r>
              <a:rPr lang="en-GB" sz="3600" dirty="0"/>
              <a:t>principles rights are as follows</a:t>
            </a:r>
            <a:r>
              <a:rPr lang="en-GB" sz="3600" dirty="0" smtClean="0"/>
              <a:t>:</a:t>
            </a:r>
            <a:endParaRPr lang="en-GB" sz="4800" dirty="0"/>
          </a:p>
          <a:p>
            <a:pPr lvl="2"/>
            <a:r>
              <a:rPr lang="en-GB" sz="3000" dirty="0"/>
              <a:t>A right of access to a copy of their information which is held;</a:t>
            </a:r>
            <a:endParaRPr lang="en-GB" sz="4200" dirty="0"/>
          </a:p>
          <a:p>
            <a:pPr lvl="2"/>
            <a:r>
              <a:rPr lang="en-GB" sz="3000" dirty="0"/>
              <a:t>A right to object to processing their data;</a:t>
            </a:r>
            <a:endParaRPr lang="en-GB" sz="4200" dirty="0"/>
          </a:p>
          <a:p>
            <a:pPr lvl="2"/>
            <a:r>
              <a:rPr lang="en-GB" sz="3000" dirty="0"/>
              <a:t>A right to prevent processing for direct marketing;</a:t>
            </a:r>
            <a:endParaRPr lang="en-GB" sz="4200" dirty="0"/>
          </a:p>
          <a:p>
            <a:pPr lvl="2"/>
            <a:r>
              <a:rPr lang="en-GB" sz="3000" dirty="0"/>
              <a:t>A right to have inaccurate personal data rectified, blocked, erased, or destroyed;</a:t>
            </a:r>
            <a:endParaRPr lang="en-GB" sz="4200" dirty="0"/>
          </a:p>
          <a:p>
            <a:pPr lvl="2"/>
            <a:r>
              <a:rPr lang="en-GB" sz="3000" dirty="0"/>
              <a:t>A claim to compensation for damaged caused by a breach of the act</a:t>
            </a:r>
            <a:r>
              <a:rPr lang="en-GB" sz="3000" dirty="0" smtClean="0"/>
              <a:t>.</a:t>
            </a:r>
            <a:endParaRPr lang="en-GB" sz="4600" dirty="0"/>
          </a:p>
          <a:p>
            <a:pPr lvl="0"/>
            <a:r>
              <a:rPr lang="en-GB" sz="3600" b="1" dirty="0"/>
              <a:t>Principle 7 – Information must be kept secure.</a:t>
            </a:r>
            <a:br>
              <a:rPr lang="en-GB" sz="3600" b="1" dirty="0"/>
            </a:br>
            <a:r>
              <a:rPr lang="en-GB" sz="3600" dirty="0"/>
              <a:t>This ensures that the company that is holding your data must do so with the best security measures they have available. The information must be kept securely from not only the general public and malicious users but also it should be kept secure from the business too until a time comes where the data needs to be used. Your data should not be used without your permission even if the data is stored on the company system.</a:t>
            </a:r>
            <a:endParaRPr lang="en-GB" sz="4800" dirty="0"/>
          </a:p>
          <a:p>
            <a:pPr lvl="0"/>
            <a:r>
              <a:rPr lang="en-GB" sz="3600" b="1" dirty="0"/>
              <a:t>Principle 8 – Information should not be transferred outside the European Economic Area unless adequate levels of protection exist.</a:t>
            </a:r>
            <a:endParaRPr lang="en-GB" sz="4800" dirty="0"/>
          </a:p>
          <a:p>
            <a:r>
              <a:rPr lang="en-GB" sz="3600" dirty="0"/>
              <a:t>This means that any data that is stored by a company must be done in the European Economic Area, it is not allowed to be stored overseas as the laws differ in different countries. Without this principle </a:t>
            </a:r>
            <a:r>
              <a:rPr lang="en-GB" sz="3200" dirty="0"/>
              <a:t>in place a company could abuse the fact that some countries don’t have data protection acts.</a:t>
            </a:r>
            <a:endParaRPr lang="en-GB" sz="4400" dirty="0"/>
          </a:p>
          <a:p>
            <a:endParaRPr lang="en-GB" dirty="0"/>
          </a:p>
        </p:txBody>
      </p:sp>
      <p:sp>
        <p:nvSpPr>
          <p:cNvPr id="3" name="Title 2"/>
          <p:cNvSpPr>
            <a:spLocks noGrp="1"/>
          </p:cNvSpPr>
          <p:nvPr>
            <p:ph type="title"/>
          </p:nvPr>
        </p:nvSpPr>
        <p:spPr/>
        <p:txBody>
          <a:bodyPr/>
          <a:lstStyle/>
          <a:p>
            <a:r>
              <a:rPr lang="en-GB" dirty="0" smtClean="0"/>
              <a:t>Data Protection Act Principles</a:t>
            </a:r>
            <a:endParaRPr lang="en-GB" dirty="0"/>
          </a:p>
        </p:txBody>
      </p:sp>
    </p:spTree>
    <p:extLst>
      <p:ext uri="{BB962C8B-B14F-4D97-AF65-F5344CB8AC3E}">
        <p14:creationId xmlns:p14="http://schemas.microsoft.com/office/powerpoint/2010/main" val="357131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1600" b="1" dirty="0" smtClean="0"/>
              <a:t>Below are the issues and effects if the data protection act was not followed:</a:t>
            </a:r>
          </a:p>
          <a:p>
            <a:r>
              <a:rPr lang="en-GB" sz="1600" b="1" dirty="0" smtClean="0"/>
              <a:t>Issue 1: </a:t>
            </a:r>
            <a:r>
              <a:rPr lang="en-GB" sz="1600" dirty="0" smtClean="0"/>
              <a:t>Client information being shared with third party clients. This is against the data protect act law principle 2, 6, and 7. It is also possible to accidentally break the law under principle 8 as the third party client may operate outside of </a:t>
            </a:r>
            <a:r>
              <a:rPr lang="en-GB" sz="1600" dirty="0"/>
              <a:t>the European Economic </a:t>
            </a:r>
            <a:r>
              <a:rPr lang="en-GB" sz="1600" dirty="0" smtClean="0"/>
              <a:t>Area. </a:t>
            </a:r>
          </a:p>
          <a:p>
            <a:r>
              <a:rPr lang="en-GB" sz="1600" b="1" dirty="0" smtClean="0"/>
              <a:t>Issue 2: </a:t>
            </a:r>
            <a:r>
              <a:rPr lang="en-GB" sz="1600" dirty="0" smtClean="0"/>
              <a:t>Insecure database or incorrect user rights to the database. This may result in the database being accessible by not only malicious attackers but also staff members that do not have any reason to access said information. This would be breaking nearly all of the principles of the data protection act. </a:t>
            </a:r>
          </a:p>
          <a:p>
            <a:pPr marL="109728" indent="0">
              <a:buNone/>
            </a:pPr>
            <a:endParaRPr lang="en-GB" sz="1600" b="1" dirty="0"/>
          </a:p>
          <a:p>
            <a:pPr marL="109728" indent="0">
              <a:buNone/>
            </a:pPr>
            <a:r>
              <a:rPr lang="en-GB" sz="1600" dirty="0" smtClean="0"/>
              <a:t>The effects of any issue related to the Data </a:t>
            </a:r>
            <a:r>
              <a:rPr lang="en-GB" sz="1600" dirty="0"/>
              <a:t>P</a:t>
            </a:r>
            <a:r>
              <a:rPr lang="en-GB" sz="1600" dirty="0" smtClean="0"/>
              <a:t>rotection Act that may result in the law being broken would in a lot of cases result in legal cases being taken against the hotel. Further than that it would result in an increase in bad publicity for the hotel, it would also result in a loss of money for the hotel. Also any staff that can prove that they did not receive adequate training in regards to how information should be handles in the organisation and looses their job because of it may be eligible to take legal action against the hotel.</a:t>
            </a:r>
          </a:p>
          <a:p>
            <a:pPr marL="109728" indent="0">
              <a:buNone/>
            </a:pPr>
            <a:endParaRPr lang="en-GB" sz="1600" dirty="0" smtClean="0"/>
          </a:p>
          <a:p>
            <a:pPr marL="109728" indent="0">
              <a:buNone/>
            </a:pPr>
            <a:endParaRPr lang="en-GB" sz="1600" dirty="0"/>
          </a:p>
        </p:txBody>
      </p:sp>
      <p:sp>
        <p:nvSpPr>
          <p:cNvPr id="3" name="Title 2"/>
          <p:cNvSpPr>
            <a:spLocks noGrp="1"/>
          </p:cNvSpPr>
          <p:nvPr>
            <p:ph type="title"/>
          </p:nvPr>
        </p:nvSpPr>
        <p:spPr/>
        <p:txBody>
          <a:bodyPr/>
          <a:lstStyle/>
          <a:p>
            <a:r>
              <a:rPr lang="en-GB" dirty="0" smtClean="0"/>
              <a:t>Issues and Effects</a:t>
            </a:r>
            <a:endParaRPr lang="en-GB" dirty="0"/>
          </a:p>
        </p:txBody>
      </p:sp>
    </p:spTree>
    <p:extLst>
      <p:ext uri="{BB962C8B-B14F-4D97-AF65-F5344CB8AC3E}">
        <p14:creationId xmlns:p14="http://schemas.microsoft.com/office/powerpoint/2010/main" val="345552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GB" dirty="0"/>
              <a:t>The computer misuse act was a law that was passed in 1990 that helped protect computers against the increasing threat of hacking on computer </a:t>
            </a:r>
            <a:r>
              <a:rPr lang="en-GB" dirty="0" smtClean="0"/>
              <a:t>systems </a:t>
            </a:r>
            <a:r>
              <a:rPr lang="en-GB" dirty="0"/>
              <a:t>within businesses and even homes. It added the following </a:t>
            </a:r>
            <a:r>
              <a:rPr lang="en-GB" dirty="0" smtClean="0"/>
              <a:t>as </a:t>
            </a:r>
            <a:r>
              <a:rPr lang="en-GB" dirty="0"/>
              <a:t>offenses that could be punishable by jail time based on the severity of the offence.</a:t>
            </a:r>
          </a:p>
          <a:p>
            <a:pPr lvl="0"/>
            <a:r>
              <a:rPr lang="en-GB" dirty="0"/>
              <a:t>Unauthorised access to computer material</a:t>
            </a:r>
          </a:p>
          <a:p>
            <a:pPr lvl="0"/>
            <a:r>
              <a:rPr lang="en-GB" dirty="0"/>
              <a:t>Unauthorised access with intent to commit or facilitate a crime</a:t>
            </a:r>
          </a:p>
          <a:p>
            <a:pPr lvl="0"/>
            <a:r>
              <a:rPr lang="en-GB" dirty="0"/>
              <a:t>Unauthorised modification of computer material</a:t>
            </a:r>
          </a:p>
          <a:p>
            <a:pPr lvl="0"/>
            <a:r>
              <a:rPr lang="en-GB" dirty="0"/>
              <a:t>Making, supplying or obtaining anything which could be used in computer misuse offenses </a:t>
            </a:r>
          </a:p>
          <a:p>
            <a:pPr marL="109728" indent="0">
              <a:buNone/>
            </a:pPr>
            <a:r>
              <a:rPr lang="en-GB" dirty="0"/>
              <a:t>An example of how this helped protect computer systems and businesses is quite simple; Prior to 1990 there were no laws in place to facilitate the prosecution of people that abused computer systems and attacked businesses through computer systems that caused a lot of damage. What this law did was add a layer of protection for businesses that got attacked by a virus or other form computer attack that could be punishable by jail. Today if you infect a computer system for something like the Sheffield College with a malicious virus then the college is perfectly within its rights to prosecute you as a criminal and you would get a criminal record that would probably remove all chances of you getting a job in IT in the future.</a:t>
            </a:r>
          </a:p>
          <a:p>
            <a:endParaRPr lang="en-GB" dirty="0"/>
          </a:p>
        </p:txBody>
      </p:sp>
      <p:sp>
        <p:nvSpPr>
          <p:cNvPr id="3" name="Title 2"/>
          <p:cNvSpPr>
            <a:spLocks noGrp="1"/>
          </p:cNvSpPr>
          <p:nvPr>
            <p:ph type="title"/>
          </p:nvPr>
        </p:nvSpPr>
        <p:spPr/>
        <p:txBody>
          <a:bodyPr>
            <a:normAutofit/>
          </a:bodyPr>
          <a:lstStyle/>
          <a:p>
            <a:r>
              <a:rPr lang="en-GB" cap="all" dirty="0">
                <a:effectLst/>
              </a:rPr>
              <a:t>Computer Misuse Act </a:t>
            </a:r>
            <a:r>
              <a:rPr lang="en-GB" cap="all" dirty="0" smtClean="0">
                <a:effectLst/>
              </a:rPr>
              <a:t>1990</a:t>
            </a:r>
            <a:endParaRPr lang="en-GB" dirty="0"/>
          </a:p>
        </p:txBody>
      </p:sp>
    </p:spTree>
    <p:extLst>
      <p:ext uri="{BB962C8B-B14F-4D97-AF65-F5344CB8AC3E}">
        <p14:creationId xmlns:p14="http://schemas.microsoft.com/office/powerpoint/2010/main" val="334310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600" b="1" dirty="0"/>
              <a:t>Below are the issues and effects if the </a:t>
            </a:r>
            <a:r>
              <a:rPr lang="en-GB" sz="1600" b="1" dirty="0" smtClean="0"/>
              <a:t>computer misuse act </a:t>
            </a:r>
            <a:r>
              <a:rPr lang="en-GB" sz="1600" b="1" dirty="0"/>
              <a:t>was not followed</a:t>
            </a:r>
            <a:r>
              <a:rPr lang="en-GB" sz="1600" b="1" dirty="0" smtClean="0"/>
              <a:t>.</a:t>
            </a:r>
            <a:endParaRPr lang="en-GB" sz="1600" b="1" dirty="0"/>
          </a:p>
          <a:p>
            <a:pPr marL="109728" indent="0">
              <a:buNone/>
            </a:pPr>
            <a:endParaRPr lang="en-GB" sz="1600" b="1" dirty="0"/>
          </a:p>
          <a:p>
            <a:r>
              <a:rPr lang="en-GB" sz="1600" b="1" dirty="0" smtClean="0"/>
              <a:t>Issue 1: </a:t>
            </a:r>
            <a:r>
              <a:rPr lang="en-GB" sz="1600" dirty="0" smtClean="0"/>
              <a:t>Unlawful access to the hotel systems resulting in the attackers gaining access to all company and client data. </a:t>
            </a:r>
          </a:p>
          <a:p>
            <a:pPr marL="109728" indent="0">
              <a:buNone/>
            </a:pPr>
            <a:endParaRPr lang="en-GB" sz="1600" b="1" dirty="0" smtClean="0"/>
          </a:p>
          <a:p>
            <a:pPr lvl="1"/>
            <a:r>
              <a:rPr lang="en-GB" sz="1200" b="1" dirty="0" smtClean="0"/>
              <a:t>Effect: </a:t>
            </a:r>
            <a:r>
              <a:rPr lang="en-GB" sz="1200" dirty="0" smtClean="0"/>
              <a:t>This is probably one of the biggest threats that could effect a business as it doesn’t only mean that you have lost company information but also the information of the clients which is protected under the data protection act. This could result in law suits against the hotel even though the attack wasn’t done by a hotel employee. This is because when the client provides you with any information it is then up to the hotel to provide adequate infrastructure and security to protect that data. Further more the information that is stored by the hotel is rather personal to the clients that provide it such as, Names, Addresses and Bank details. If the attacker decided to sell or leak all the information that was stolen it could result in clients loosing a great deal of money or finding they are then under attack from the same attacker or other attackers. This problem is inflated when you consider some of the client information stored on the company database is that of other companies, this means you could face legal action from other large businesses too. All this results in greater bad publicity which could leave a scar on the business for a very long time.</a:t>
            </a:r>
          </a:p>
        </p:txBody>
      </p:sp>
      <p:sp>
        <p:nvSpPr>
          <p:cNvPr id="3" name="Title 2"/>
          <p:cNvSpPr>
            <a:spLocks noGrp="1"/>
          </p:cNvSpPr>
          <p:nvPr>
            <p:ph type="title"/>
          </p:nvPr>
        </p:nvSpPr>
        <p:spPr/>
        <p:txBody>
          <a:bodyPr/>
          <a:lstStyle/>
          <a:p>
            <a:r>
              <a:rPr lang="en-GB" dirty="0"/>
              <a:t>Issues and Effects</a:t>
            </a:r>
          </a:p>
        </p:txBody>
      </p:sp>
    </p:spTree>
    <p:extLst>
      <p:ext uri="{BB962C8B-B14F-4D97-AF65-F5344CB8AC3E}">
        <p14:creationId xmlns:p14="http://schemas.microsoft.com/office/powerpoint/2010/main" val="12969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1800" dirty="0" smtClean="0"/>
              <a:t>This policy was enacted by the 	UK parliament in 1974 to ensure that all employers make the working environment of their employees safe and doesn’t have threats that may result in the injury of an employee. It also ensures that all employers must make sure that all new employees are trained in how to conduct their daily tasks regarding to theirs and others jobs in a safe manor. This policy also offers health and safety for people that may not work for a company however are effected by any work activities.</a:t>
            </a:r>
          </a:p>
          <a:p>
            <a:pPr marL="109728" indent="0">
              <a:buNone/>
            </a:pPr>
            <a:r>
              <a:rPr lang="en-GB" sz="1800" dirty="0" smtClean="0"/>
              <a:t>Some of the health and safety rules used in a business may be providing adequate seating for employees who’s job requires then to be sat for prolonged periods of time such as receptionists or IT staff. </a:t>
            </a:r>
            <a:endParaRPr lang="en-GB" sz="1800" dirty="0"/>
          </a:p>
        </p:txBody>
      </p:sp>
      <p:sp>
        <p:nvSpPr>
          <p:cNvPr id="3" name="Title 2"/>
          <p:cNvSpPr>
            <a:spLocks noGrp="1"/>
          </p:cNvSpPr>
          <p:nvPr>
            <p:ph type="title"/>
          </p:nvPr>
        </p:nvSpPr>
        <p:spPr/>
        <p:txBody>
          <a:bodyPr>
            <a:normAutofit/>
          </a:bodyPr>
          <a:lstStyle/>
          <a:p>
            <a:r>
              <a:rPr lang="en-GB" dirty="0" smtClean="0"/>
              <a:t>Health and Safety Act 1974</a:t>
            </a:r>
            <a:endParaRPr lang="en-GB" dirty="0"/>
          </a:p>
        </p:txBody>
      </p:sp>
    </p:spTree>
    <p:extLst>
      <p:ext uri="{BB962C8B-B14F-4D97-AF65-F5344CB8AC3E}">
        <p14:creationId xmlns:p14="http://schemas.microsoft.com/office/powerpoint/2010/main" val="155463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sz="1600" b="1" dirty="0"/>
              <a:t>Below are the issues and effects if the </a:t>
            </a:r>
            <a:r>
              <a:rPr lang="en-GB" sz="1600" b="1" dirty="0" smtClean="0"/>
              <a:t>health and safety act </a:t>
            </a:r>
            <a:r>
              <a:rPr lang="en-GB" sz="1600" b="1" dirty="0"/>
              <a:t>was not followed</a:t>
            </a:r>
            <a:r>
              <a:rPr lang="en-GB" sz="1600" b="1" dirty="0" smtClean="0"/>
              <a:t>.</a:t>
            </a:r>
          </a:p>
          <a:p>
            <a:pPr marL="109728" indent="0">
              <a:buNone/>
            </a:pPr>
            <a:endParaRPr lang="en-GB" sz="1600" b="1" dirty="0"/>
          </a:p>
          <a:p>
            <a:r>
              <a:rPr lang="en-GB" sz="1600" b="1" dirty="0" smtClean="0"/>
              <a:t>Issue 1: </a:t>
            </a:r>
            <a:r>
              <a:rPr lang="en-GB" sz="1600" dirty="0" smtClean="0"/>
              <a:t>Receptionists provided with inadequate seating arrangements. Receptionists being the most likely to be sat down for long periods of time within the hotel. </a:t>
            </a:r>
          </a:p>
          <a:p>
            <a:pPr lvl="1"/>
            <a:r>
              <a:rPr lang="en-GB" sz="1200" b="1" dirty="0" smtClean="0"/>
              <a:t>Effect: </a:t>
            </a:r>
            <a:r>
              <a:rPr lang="en-GB" sz="1200" dirty="0" smtClean="0"/>
              <a:t>The main effect here would be that of an increased chance of blood clots, diabetes, heart attacks and obesity. These are all really bad and life threatening issues that the hotel would be liable for because of not providing adequate seating armaments. Law suits and bad employee publicity may make it hard for you to recruit new members of staff which you may have to do as many of the health risks mentioned above may result in the employee not wanting to work for you anymore.</a:t>
            </a:r>
          </a:p>
          <a:p>
            <a:r>
              <a:rPr lang="en-GB" sz="1600" b="1" dirty="0" smtClean="0"/>
              <a:t>Issue 2: </a:t>
            </a:r>
            <a:r>
              <a:rPr lang="en-GB" sz="1600" dirty="0" smtClean="0"/>
              <a:t>Injury to staff or clients caused by but not limited to: Wet floors, Faulty electrical outlets, sharp materials that cause harm. (Without signs)</a:t>
            </a:r>
          </a:p>
          <a:p>
            <a:pPr lvl="1"/>
            <a:r>
              <a:rPr lang="en-GB" sz="1200" b="1" dirty="0" smtClean="0"/>
              <a:t>Effect: </a:t>
            </a:r>
            <a:r>
              <a:rPr lang="en-GB" sz="1200" dirty="0" smtClean="0"/>
              <a:t>The effect here is simply people will fall and the hotel would be 100% liable for any injury caused by the member of staff or client falling. This would almost certainly result in a law suite, whether it was a member of staff or not, with all the advertisements for small claims and injury claims that are on TV and on the internet now, people are full aware of their rights when it comes to injury caused by no fault of their own. In most cases these law suites are also made public which results in a massive amount of bad publicity. The records for these law suites and events are also held in the public domain which means anyone wanting to know has the right to request information about how safe your hotel is. All of this would certainly result in a loss of income for the hotel and further more may result in government inspections that would require the hotel to be closed while the inspection was completed. There is the potential for a massive loss of money. </a:t>
            </a:r>
          </a:p>
          <a:p>
            <a:pPr marL="109728" indent="0">
              <a:buNone/>
            </a:pPr>
            <a:endParaRPr lang="en-GB" sz="1600" b="1" dirty="0"/>
          </a:p>
        </p:txBody>
      </p:sp>
      <p:sp>
        <p:nvSpPr>
          <p:cNvPr id="3" name="Title 2"/>
          <p:cNvSpPr>
            <a:spLocks noGrp="1"/>
          </p:cNvSpPr>
          <p:nvPr>
            <p:ph type="title"/>
          </p:nvPr>
        </p:nvSpPr>
        <p:spPr/>
        <p:txBody>
          <a:bodyPr/>
          <a:lstStyle/>
          <a:p>
            <a:r>
              <a:rPr lang="en-GB" dirty="0"/>
              <a:t>Issues and Effects</a:t>
            </a:r>
          </a:p>
        </p:txBody>
      </p:sp>
    </p:spTree>
    <p:extLst>
      <p:ext uri="{BB962C8B-B14F-4D97-AF65-F5344CB8AC3E}">
        <p14:creationId xmlns:p14="http://schemas.microsoft.com/office/powerpoint/2010/main" val="11753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273</TotalTime>
  <Words>3491</Words>
  <Application>Microsoft Office PowerPoint</Application>
  <PresentationFormat>On-screen Show (4:3)</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Lucida Sans Unicode</vt:lpstr>
      <vt:lpstr>Verdana</vt:lpstr>
      <vt:lpstr>Wingdings 2</vt:lpstr>
      <vt:lpstr>Wingdings 3</vt:lpstr>
      <vt:lpstr>Concourse</vt:lpstr>
      <vt:lpstr>Issues related to the use of information</vt:lpstr>
      <vt:lpstr>Legal issues</vt:lpstr>
      <vt:lpstr>Data Protection Act 1998</vt:lpstr>
      <vt:lpstr>Data Protection Act Principles</vt:lpstr>
      <vt:lpstr>Issues and Effects</vt:lpstr>
      <vt:lpstr>Computer Misuse Act 1990</vt:lpstr>
      <vt:lpstr>Issues and Effects</vt:lpstr>
      <vt:lpstr>Health and Safety Act 1974</vt:lpstr>
      <vt:lpstr>Issues and Effects</vt:lpstr>
      <vt:lpstr>Ethical Issues</vt:lpstr>
      <vt:lpstr>Use of Hotel E-Mail</vt:lpstr>
      <vt:lpstr>Use of Hotel Internet</vt:lpstr>
      <vt:lpstr>Whistleblowing</vt:lpstr>
      <vt:lpstr>Operational Issues</vt:lpstr>
      <vt:lpstr>Security of Information</vt:lpstr>
      <vt:lpstr>Backups</vt:lpstr>
      <vt:lpstr>Health and Safety</vt:lpstr>
      <vt:lpstr>Business Continence Plans</vt:lpstr>
      <vt:lpstr>Increase System Sophistication</vt:lpstr>
    </vt:vector>
  </TitlesOfParts>
  <Company>The Sheffield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related to the use of information</dc:title>
  <dc:creator>ICT Systems</dc:creator>
  <cp:lastModifiedBy>joel parkinson</cp:lastModifiedBy>
  <cp:revision>111</cp:revision>
  <dcterms:created xsi:type="dcterms:W3CDTF">2015-11-16T10:06:57Z</dcterms:created>
  <dcterms:modified xsi:type="dcterms:W3CDTF">2015-11-30T00:42:13Z</dcterms:modified>
</cp:coreProperties>
</file>