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6" r:id="rId4"/>
    <p:sldId id="258" r:id="rId5"/>
    <p:sldId id="259" r:id="rId6"/>
    <p:sldId id="260" r:id="rId7"/>
    <p:sldId id="261" r:id="rId8"/>
    <p:sldId id="262"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057B143-11A7-4553-BB82-6FE5804FCA79}">
          <p14:sldIdLst>
            <p14:sldId id="256"/>
            <p14:sldId id="257"/>
            <p14:sldId id="266"/>
            <p14:sldId id="258"/>
            <p14:sldId id="259"/>
            <p14:sldId id="260"/>
            <p14:sldId id="261"/>
            <p14:sldId id="262"/>
            <p14:sldId id="263"/>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11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0037B72-5698-4278-9C8A-9EB3EB724FDE}" type="datetimeFigureOut">
              <a:rPr lang="en-GB" smtClean="0"/>
              <a:t>16/11/2015</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ADB366D-90F6-4B73-B500-436B81A5C254}"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0037B72-5698-4278-9C8A-9EB3EB724FDE}" type="datetimeFigureOut">
              <a:rPr lang="en-GB" smtClean="0"/>
              <a:t>16/11/2015</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0ADB366D-90F6-4B73-B500-436B81A5C254}"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0037B72-5698-4278-9C8A-9EB3EB724FDE}" type="datetimeFigureOut">
              <a:rPr lang="en-GB" smtClean="0"/>
              <a:t>16/11/2015</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0ADB366D-90F6-4B73-B500-436B81A5C254}"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0037B72-5698-4278-9C8A-9EB3EB724FDE}" type="datetimeFigureOut">
              <a:rPr lang="en-GB" smtClean="0"/>
              <a:t>16/11/2015</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0ADB366D-90F6-4B73-B500-436B81A5C254}" type="slidenum">
              <a:rPr lang="en-GB" smtClean="0"/>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0037B72-5698-4278-9C8A-9EB3EB724FDE}" type="datetimeFigureOut">
              <a:rPr lang="en-GB" smtClean="0"/>
              <a:t>16/11/2015</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0ADB366D-90F6-4B73-B500-436B81A5C254}" type="slidenum">
              <a:rPr lang="en-GB" smtClean="0"/>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0037B72-5698-4278-9C8A-9EB3EB724FDE}" type="datetimeFigureOut">
              <a:rPr lang="en-GB" smtClean="0"/>
              <a:t>16/11/2015</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0ADB366D-90F6-4B73-B500-436B81A5C254}" type="slidenum">
              <a:rPr lang="en-GB" smtClean="0"/>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0037B72-5698-4278-9C8A-9EB3EB724FDE}" type="datetimeFigureOut">
              <a:rPr lang="en-GB" smtClean="0"/>
              <a:t>16/11/2015</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0ADB366D-90F6-4B73-B500-436B81A5C254}"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0037B72-5698-4278-9C8A-9EB3EB724FDE}" type="datetimeFigureOut">
              <a:rPr lang="en-GB" smtClean="0"/>
              <a:t>16/11/2015</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0ADB366D-90F6-4B73-B500-436B81A5C254}" type="slidenum">
              <a:rPr lang="en-GB" smtClean="0"/>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0037B72-5698-4278-9C8A-9EB3EB724FDE}" type="datetimeFigureOut">
              <a:rPr lang="en-GB" smtClean="0"/>
              <a:t>16/11/2015</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0ADB366D-90F6-4B73-B500-436B81A5C254}"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0037B72-5698-4278-9C8A-9EB3EB724FDE}" type="datetimeFigureOut">
              <a:rPr lang="en-GB" smtClean="0"/>
              <a:t>16/11/2015</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0ADB366D-90F6-4B73-B500-436B81A5C254}"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0037B72-5698-4278-9C8A-9EB3EB724FDE}" type="datetimeFigureOut">
              <a:rPr lang="en-GB" smtClean="0"/>
              <a:t>16/11/2015</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ADB366D-90F6-4B73-B500-436B81A5C254}" type="slidenum">
              <a:rPr lang="en-GB" smtClean="0"/>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0037B72-5698-4278-9C8A-9EB3EB724FDE}" type="datetimeFigureOut">
              <a:rPr lang="en-GB" smtClean="0"/>
              <a:t>16/11/2015</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ADB366D-90F6-4B73-B500-436B81A5C254}"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effectLst/>
              </a:rPr>
              <a:t>Issues related to the use of information</a:t>
            </a:r>
            <a:endParaRPr lang="en-GB" dirty="0"/>
          </a:p>
        </p:txBody>
      </p:sp>
      <p:sp>
        <p:nvSpPr>
          <p:cNvPr id="3" name="Subtitle 2"/>
          <p:cNvSpPr>
            <a:spLocks noGrp="1"/>
          </p:cNvSpPr>
          <p:nvPr>
            <p:ph type="subTitle" idx="1"/>
          </p:nvPr>
        </p:nvSpPr>
        <p:spPr/>
        <p:txBody>
          <a:bodyPr/>
          <a:lstStyle/>
          <a:p>
            <a:r>
              <a:rPr lang="en-GB" dirty="0" smtClean="0"/>
              <a:t>By Joel Parkinson</a:t>
            </a:r>
            <a:endParaRPr lang="en-GB" dirty="0"/>
          </a:p>
        </p:txBody>
      </p:sp>
    </p:spTree>
    <p:extLst>
      <p:ext uri="{BB962C8B-B14F-4D97-AF65-F5344CB8AC3E}">
        <p14:creationId xmlns:p14="http://schemas.microsoft.com/office/powerpoint/2010/main" val="569103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GB" sz="2000" dirty="0"/>
              <a:t>This ensures that the company that is holding your data must do so with the best security measures they have available. The information must be kept securely from not only the general public and malicious users but also it should be kept secure from the business too until a time comes where the data needs to be used. Your data should not be used without your permission even if the data is stored on the company system</a:t>
            </a:r>
            <a:r>
              <a:rPr lang="en-GB" sz="2000" dirty="0" smtClean="0"/>
              <a:t>.</a:t>
            </a:r>
          </a:p>
          <a:p>
            <a:pPr marL="109728" indent="0">
              <a:buNone/>
            </a:pPr>
            <a:endParaRPr lang="en-GB" sz="2000" dirty="0" smtClean="0"/>
          </a:p>
          <a:p>
            <a:pPr marL="109728" indent="0">
              <a:buNone/>
            </a:pPr>
            <a:endParaRPr lang="en-GB" sz="2000" dirty="0"/>
          </a:p>
        </p:txBody>
      </p:sp>
      <p:sp>
        <p:nvSpPr>
          <p:cNvPr id="3" name="Title 2"/>
          <p:cNvSpPr>
            <a:spLocks noGrp="1"/>
          </p:cNvSpPr>
          <p:nvPr>
            <p:ph type="title"/>
          </p:nvPr>
        </p:nvSpPr>
        <p:spPr/>
        <p:txBody>
          <a:bodyPr>
            <a:normAutofit fontScale="90000"/>
          </a:bodyPr>
          <a:lstStyle/>
          <a:p>
            <a:r>
              <a:rPr lang="en-GB" dirty="0">
                <a:effectLst/>
              </a:rPr>
              <a:t>Principle 7 – Information must be kept secure</a:t>
            </a:r>
            <a:r>
              <a:rPr lang="en-GB" dirty="0" smtClean="0">
                <a:effectLst/>
              </a:rPr>
              <a:t>.</a:t>
            </a:r>
            <a:endParaRPr lang="en-GB" b="0" dirty="0"/>
          </a:p>
        </p:txBody>
      </p:sp>
    </p:spTree>
    <p:extLst>
      <p:ext uri="{BB962C8B-B14F-4D97-AF65-F5344CB8AC3E}">
        <p14:creationId xmlns:p14="http://schemas.microsoft.com/office/powerpoint/2010/main" val="3216932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GB" sz="2000" dirty="0"/>
              <a:t>This means that any data that is stored by a company must be done in the European Economic Area, it is not allowed to be stored overseas as the laws differ in different countries. Without this principle in place a company could abuse the fact that some countries don’t have data protection acts.</a:t>
            </a:r>
          </a:p>
          <a:p>
            <a:pPr marL="109728" indent="0">
              <a:buNone/>
            </a:pPr>
            <a:endParaRPr lang="en-GB" sz="2000" dirty="0" smtClean="0"/>
          </a:p>
          <a:p>
            <a:pPr marL="109728" indent="0">
              <a:buNone/>
            </a:pPr>
            <a:endParaRPr lang="en-GB" sz="2000" dirty="0"/>
          </a:p>
        </p:txBody>
      </p:sp>
      <p:sp>
        <p:nvSpPr>
          <p:cNvPr id="3" name="Title 2"/>
          <p:cNvSpPr>
            <a:spLocks noGrp="1"/>
          </p:cNvSpPr>
          <p:nvPr>
            <p:ph type="title"/>
          </p:nvPr>
        </p:nvSpPr>
        <p:spPr/>
        <p:txBody>
          <a:bodyPr>
            <a:noAutofit/>
          </a:bodyPr>
          <a:lstStyle/>
          <a:p>
            <a:pPr lvl="0"/>
            <a:r>
              <a:rPr lang="en-GB" sz="2400" dirty="0">
                <a:effectLst/>
              </a:rPr>
              <a:t>Principle 8 – Information should not be transferred outside the European Economic Area unless adequate levels of protection exist</a:t>
            </a:r>
            <a:r>
              <a:rPr lang="en-GB" sz="2400" dirty="0" smtClean="0">
                <a:effectLst/>
              </a:rPr>
              <a:t>.</a:t>
            </a:r>
            <a:endParaRPr lang="en-GB" sz="2400" dirty="0"/>
          </a:p>
        </p:txBody>
      </p:sp>
    </p:spTree>
    <p:extLst>
      <p:ext uri="{BB962C8B-B14F-4D97-AF65-F5344CB8AC3E}">
        <p14:creationId xmlns:p14="http://schemas.microsoft.com/office/powerpoint/2010/main" val="1436372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GB" dirty="0" smtClean="0"/>
              <a:t>Here we will cover the following legal issues that effect all companies.</a:t>
            </a:r>
          </a:p>
          <a:p>
            <a:pPr marL="109728" indent="0">
              <a:buNone/>
            </a:pPr>
            <a:endParaRPr lang="en-GB" dirty="0"/>
          </a:p>
          <a:p>
            <a:r>
              <a:rPr lang="en-GB" dirty="0"/>
              <a:t>Data Protection Act </a:t>
            </a:r>
            <a:r>
              <a:rPr lang="en-GB" dirty="0" smtClean="0"/>
              <a:t>1998</a:t>
            </a:r>
          </a:p>
          <a:p>
            <a:r>
              <a:rPr lang="en-GB" dirty="0" smtClean="0"/>
              <a:t>Health &amp; Safety Act</a:t>
            </a:r>
          </a:p>
          <a:p>
            <a:r>
              <a:rPr lang="en-GB" dirty="0" smtClean="0"/>
              <a:t>Computer Misuse Act 1990</a:t>
            </a:r>
          </a:p>
        </p:txBody>
      </p:sp>
      <p:sp>
        <p:nvSpPr>
          <p:cNvPr id="3" name="Title 2"/>
          <p:cNvSpPr>
            <a:spLocks noGrp="1"/>
          </p:cNvSpPr>
          <p:nvPr>
            <p:ph type="title"/>
          </p:nvPr>
        </p:nvSpPr>
        <p:spPr/>
        <p:txBody>
          <a:bodyPr>
            <a:normAutofit/>
          </a:bodyPr>
          <a:lstStyle/>
          <a:p>
            <a:r>
              <a:rPr lang="en-GB" i="1" dirty="0">
                <a:effectLst/>
              </a:rPr>
              <a:t>Legal </a:t>
            </a:r>
            <a:r>
              <a:rPr lang="en-GB" i="1" dirty="0" smtClean="0">
                <a:effectLst/>
              </a:rPr>
              <a:t>issues</a:t>
            </a:r>
            <a:endParaRPr lang="en-GB" dirty="0"/>
          </a:p>
        </p:txBody>
      </p:sp>
    </p:spTree>
    <p:extLst>
      <p:ext uri="{BB962C8B-B14F-4D97-AF65-F5344CB8AC3E}">
        <p14:creationId xmlns:p14="http://schemas.microsoft.com/office/powerpoint/2010/main" val="2755990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109728" indent="0">
              <a:buNone/>
            </a:pPr>
            <a:r>
              <a:rPr lang="en-GB" dirty="0"/>
              <a:t>The data protection 1998 was implemented in 2000 which is why some refer to it as the data protection act 2000 rather than 1998. It was implanted to give people rights over their personal data which they may not want distributed. This personal data could be anything but is normally any data that is held by a company that relates to the individual. This data is normally things like addresses, bank details, full names, contact phone numbers etc. so the data protection act is put in place to make sure that a company cannot willingly divulge that information without your permission to do so. This is mainly because the information they hold is normally very sensitive information and without the data protection act, businesses could sell our personal data for profit to other organisations without worrying about prosecution. This act is split down into </a:t>
            </a:r>
            <a:r>
              <a:rPr lang="en-GB" dirty="0" smtClean="0"/>
              <a:t>eight </a:t>
            </a:r>
            <a:r>
              <a:rPr lang="en-GB" dirty="0"/>
              <a:t>different principles that are will cover below</a:t>
            </a:r>
            <a:r>
              <a:rPr lang="en-GB" dirty="0" smtClean="0"/>
              <a:t>.</a:t>
            </a:r>
            <a:endParaRPr lang="en-GB" dirty="0"/>
          </a:p>
        </p:txBody>
      </p:sp>
      <p:sp>
        <p:nvSpPr>
          <p:cNvPr id="3" name="Title 2"/>
          <p:cNvSpPr>
            <a:spLocks noGrp="1"/>
          </p:cNvSpPr>
          <p:nvPr>
            <p:ph type="title"/>
          </p:nvPr>
        </p:nvSpPr>
        <p:spPr/>
        <p:txBody>
          <a:bodyPr>
            <a:normAutofit/>
          </a:bodyPr>
          <a:lstStyle/>
          <a:p>
            <a:r>
              <a:rPr lang="en-GB" dirty="0"/>
              <a:t>Data Protection Act </a:t>
            </a:r>
            <a:r>
              <a:rPr lang="en-GB" dirty="0" smtClean="0"/>
              <a:t>1998</a:t>
            </a:r>
            <a:endParaRPr lang="en-GB" b="0" dirty="0"/>
          </a:p>
        </p:txBody>
      </p:sp>
    </p:spTree>
    <p:extLst>
      <p:ext uri="{BB962C8B-B14F-4D97-AF65-F5344CB8AC3E}">
        <p14:creationId xmlns:p14="http://schemas.microsoft.com/office/powerpoint/2010/main" val="1374406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endParaRPr lang="en-GB" sz="2000" dirty="0" smtClean="0"/>
          </a:p>
          <a:p>
            <a:pPr marL="109728" indent="0">
              <a:buNone/>
            </a:pPr>
            <a:r>
              <a:rPr lang="en-GB" sz="2000" dirty="0" smtClean="0"/>
              <a:t>This </a:t>
            </a:r>
            <a:r>
              <a:rPr lang="en-GB" sz="2000" dirty="0"/>
              <a:t>ensures that any company must have your permission to both take and store your personal information</a:t>
            </a:r>
            <a:r>
              <a:rPr lang="en-GB" sz="2000" dirty="0" smtClean="0"/>
              <a:t>.</a:t>
            </a:r>
          </a:p>
          <a:p>
            <a:pPr marL="109728" indent="0">
              <a:buNone/>
            </a:pPr>
            <a:endParaRPr lang="en-GB" sz="2000" dirty="0" smtClean="0"/>
          </a:p>
          <a:p>
            <a:r>
              <a:rPr lang="en-GB" sz="2000" dirty="0" smtClean="0"/>
              <a:t>Issue – Salchester must ensure that the information they gather from clients is also accompanied with the permission from the client for the hotel to have it. </a:t>
            </a:r>
          </a:p>
          <a:p>
            <a:endParaRPr lang="en-GB" sz="2000" dirty="0"/>
          </a:p>
          <a:p>
            <a:r>
              <a:rPr lang="en-GB" sz="2000" dirty="0"/>
              <a:t>W</a:t>
            </a:r>
            <a:r>
              <a:rPr lang="en-GB" sz="2000" dirty="0" smtClean="0"/>
              <a:t>hen a client gives their personal information or data to an employee at Salchester via phone/fax/letter, they’re automatically giving you permission to have that data. In most cases the only time you would have to obtain permission from the client is when or if the data is sent to third party companies. Sometimes this is done in the form of a “opt in” checkbox on reservation forms.</a:t>
            </a:r>
            <a:endParaRPr lang="en-GB" dirty="0"/>
          </a:p>
        </p:txBody>
      </p:sp>
      <p:sp>
        <p:nvSpPr>
          <p:cNvPr id="3" name="Title 2"/>
          <p:cNvSpPr>
            <a:spLocks noGrp="1"/>
          </p:cNvSpPr>
          <p:nvPr>
            <p:ph type="title"/>
          </p:nvPr>
        </p:nvSpPr>
        <p:spPr/>
        <p:txBody>
          <a:bodyPr>
            <a:normAutofit fontScale="90000"/>
          </a:bodyPr>
          <a:lstStyle/>
          <a:p>
            <a:r>
              <a:rPr lang="en-GB" dirty="0">
                <a:effectLst/>
              </a:rPr>
              <a:t>Principle 1 – </a:t>
            </a:r>
            <a:r>
              <a:rPr lang="en-GB" dirty="0" smtClean="0">
                <a:effectLst/>
              </a:rPr>
              <a:t>Information </a:t>
            </a:r>
            <a:r>
              <a:rPr lang="en-GB" dirty="0">
                <a:effectLst/>
              </a:rPr>
              <a:t>must be processed fairly and lawfully</a:t>
            </a:r>
            <a:endParaRPr lang="en-GB" dirty="0"/>
          </a:p>
        </p:txBody>
      </p:sp>
    </p:spTree>
    <p:extLst>
      <p:ext uri="{BB962C8B-B14F-4D97-AF65-F5344CB8AC3E}">
        <p14:creationId xmlns:p14="http://schemas.microsoft.com/office/powerpoint/2010/main" val="3354801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buNone/>
            </a:pPr>
            <a:endParaRPr lang="en-GB" sz="2000" dirty="0" smtClean="0"/>
          </a:p>
          <a:p>
            <a:pPr marL="109728" indent="0">
              <a:buNone/>
            </a:pPr>
            <a:r>
              <a:rPr lang="en-GB" sz="2000" dirty="0" smtClean="0"/>
              <a:t>This </a:t>
            </a:r>
            <a:r>
              <a:rPr lang="en-GB" sz="2000" dirty="0"/>
              <a:t>means the company can only use your information you gave for the purposes they tell you about </a:t>
            </a:r>
            <a:r>
              <a:rPr lang="en-GB" sz="2000" dirty="0" smtClean="0"/>
              <a:t>and </a:t>
            </a:r>
            <a:r>
              <a:rPr lang="en-GB" sz="2000" dirty="0"/>
              <a:t>nothing more without further permission from you</a:t>
            </a:r>
            <a:r>
              <a:rPr lang="en-GB" sz="2000" dirty="0" smtClean="0"/>
              <a:t>.</a:t>
            </a:r>
          </a:p>
          <a:p>
            <a:pPr marL="109728" indent="0">
              <a:buNone/>
            </a:pPr>
            <a:endParaRPr lang="en-GB" sz="2000" dirty="0" smtClean="0"/>
          </a:p>
          <a:p>
            <a:r>
              <a:rPr lang="en-GB" sz="2000" dirty="0" smtClean="0"/>
              <a:t>Issue – Salchester must have a system in place that ensures information is removed completely when the clients information is no longer needed.</a:t>
            </a:r>
          </a:p>
          <a:p>
            <a:endParaRPr lang="en-GB" sz="2000" dirty="0" smtClean="0"/>
          </a:p>
          <a:p>
            <a:r>
              <a:rPr lang="en-GB" sz="2000" dirty="0" smtClean="0"/>
              <a:t>This will come into play when taking and using a clients banking information. When a client stays at the hotel, there banking information is taken so that they can be charged for things they purchase such as food or drinks. This principle makes it so that Salchester is completely liable for any mistakes that are made that result in the misuse of the information given such as the clients bank being charged incorrectly. </a:t>
            </a:r>
            <a:endParaRPr lang="en-GB" sz="2000" dirty="0"/>
          </a:p>
          <a:p>
            <a:pPr marL="109728" indent="0">
              <a:buNone/>
            </a:pPr>
            <a:endParaRPr lang="en-GB" sz="2000" dirty="0"/>
          </a:p>
        </p:txBody>
      </p:sp>
      <p:sp>
        <p:nvSpPr>
          <p:cNvPr id="3" name="Title 2"/>
          <p:cNvSpPr>
            <a:spLocks noGrp="1"/>
          </p:cNvSpPr>
          <p:nvPr>
            <p:ph type="title"/>
          </p:nvPr>
        </p:nvSpPr>
        <p:spPr/>
        <p:txBody>
          <a:bodyPr>
            <a:noAutofit/>
          </a:bodyPr>
          <a:lstStyle/>
          <a:p>
            <a:pPr lvl="0"/>
            <a:r>
              <a:rPr lang="en-GB" sz="3200" dirty="0">
                <a:effectLst/>
              </a:rPr>
              <a:t>Principle 2 – Information collected must be processed for limited </a:t>
            </a:r>
            <a:r>
              <a:rPr lang="en-GB" sz="3200" dirty="0" smtClean="0">
                <a:effectLst/>
              </a:rPr>
              <a:t>purposes</a:t>
            </a:r>
            <a:endParaRPr lang="en-GB" sz="3200" dirty="0"/>
          </a:p>
        </p:txBody>
      </p:sp>
    </p:spTree>
    <p:extLst>
      <p:ext uri="{BB962C8B-B14F-4D97-AF65-F5344CB8AC3E}">
        <p14:creationId xmlns:p14="http://schemas.microsoft.com/office/powerpoint/2010/main" val="3170653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endParaRPr lang="en-GB" sz="2000" dirty="0" smtClean="0"/>
          </a:p>
          <a:p>
            <a:pPr marL="109728" indent="0">
              <a:buNone/>
            </a:pPr>
            <a:r>
              <a:rPr lang="en-GB" sz="2000" dirty="0" smtClean="0"/>
              <a:t>This </a:t>
            </a:r>
            <a:r>
              <a:rPr lang="en-GB" sz="2000" dirty="0"/>
              <a:t>ensures that the data collected must be relevant for what they need it for. Example: you don’t need a bank card number to deliver a package</a:t>
            </a:r>
            <a:r>
              <a:rPr lang="en-GB" sz="2000" dirty="0" smtClean="0"/>
              <a:t>.</a:t>
            </a:r>
          </a:p>
          <a:p>
            <a:pPr marL="109728" indent="0">
              <a:buNone/>
            </a:pPr>
            <a:endParaRPr lang="en-GB" sz="2000" dirty="0"/>
          </a:p>
          <a:p>
            <a:pPr marL="109728" indent="0">
              <a:buNone/>
            </a:pPr>
            <a:r>
              <a:rPr lang="en-GB" sz="2000" dirty="0" smtClean="0"/>
              <a:t>Issue – Salchester must ensure that they know exactly what information is needed from a client so that they don’t take more information than what is needed.</a:t>
            </a:r>
          </a:p>
          <a:p>
            <a:pPr marL="109728" indent="0">
              <a:buNone/>
            </a:pPr>
            <a:endParaRPr lang="en-GB" sz="2000" dirty="0"/>
          </a:p>
          <a:p>
            <a:pPr marL="109728" indent="0">
              <a:buNone/>
            </a:pPr>
            <a:r>
              <a:rPr lang="en-GB" sz="2000" dirty="0" smtClean="0"/>
              <a:t>Effect - </a:t>
            </a:r>
            <a:endParaRPr lang="en-GB" sz="2000" dirty="0"/>
          </a:p>
        </p:txBody>
      </p:sp>
      <p:sp>
        <p:nvSpPr>
          <p:cNvPr id="3" name="Title 2"/>
          <p:cNvSpPr>
            <a:spLocks noGrp="1"/>
          </p:cNvSpPr>
          <p:nvPr>
            <p:ph type="title"/>
          </p:nvPr>
        </p:nvSpPr>
        <p:spPr/>
        <p:txBody>
          <a:bodyPr>
            <a:normAutofit fontScale="90000"/>
          </a:bodyPr>
          <a:lstStyle/>
          <a:p>
            <a:pPr lvl="0"/>
            <a:r>
              <a:rPr lang="en-GB" sz="3600" dirty="0">
                <a:effectLst/>
              </a:rPr>
              <a:t>Principle 3 – Information collected must be adequate, relevant and not </a:t>
            </a:r>
            <a:r>
              <a:rPr lang="en-GB" sz="3600" dirty="0" smtClean="0">
                <a:effectLst/>
              </a:rPr>
              <a:t>excessive</a:t>
            </a:r>
            <a:endParaRPr lang="en-GB" dirty="0"/>
          </a:p>
        </p:txBody>
      </p:sp>
    </p:spTree>
    <p:extLst>
      <p:ext uri="{BB962C8B-B14F-4D97-AF65-F5344CB8AC3E}">
        <p14:creationId xmlns:p14="http://schemas.microsoft.com/office/powerpoint/2010/main" val="236159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endParaRPr lang="en-GB" sz="2000" dirty="0" smtClean="0"/>
          </a:p>
          <a:p>
            <a:pPr marL="109728" indent="0">
              <a:buNone/>
            </a:pPr>
            <a:r>
              <a:rPr lang="en-GB" sz="2000" dirty="0"/>
              <a:t>This is to ensure that the data held is up to date and accurate. This is because inaccurate information that is used can appear poorly on your credit record if not properly up to date.</a:t>
            </a:r>
          </a:p>
          <a:p>
            <a:pPr marL="109728" indent="0">
              <a:buNone/>
            </a:pPr>
            <a:endParaRPr lang="en-GB" sz="2000" dirty="0" smtClean="0"/>
          </a:p>
          <a:p>
            <a:pPr marL="109728" indent="0">
              <a:buNone/>
            </a:pPr>
            <a:endParaRPr lang="en-GB" sz="2000" dirty="0"/>
          </a:p>
        </p:txBody>
      </p:sp>
      <p:sp>
        <p:nvSpPr>
          <p:cNvPr id="3" name="Title 2"/>
          <p:cNvSpPr>
            <a:spLocks noGrp="1"/>
          </p:cNvSpPr>
          <p:nvPr>
            <p:ph type="title"/>
          </p:nvPr>
        </p:nvSpPr>
        <p:spPr/>
        <p:txBody>
          <a:bodyPr>
            <a:normAutofit fontScale="90000"/>
          </a:bodyPr>
          <a:lstStyle/>
          <a:p>
            <a:pPr lvl="0"/>
            <a:r>
              <a:rPr lang="en-GB" dirty="0">
                <a:effectLst/>
              </a:rPr>
              <a:t>Principle 4 – Information collected must be accurate and up to </a:t>
            </a:r>
            <a:r>
              <a:rPr lang="en-GB" dirty="0" smtClean="0">
                <a:effectLst/>
              </a:rPr>
              <a:t>date</a:t>
            </a:r>
            <a:endParaRPr lang="en-GB" dirty="0"/>
          </a:p>
        </p:txBody>
      </p:sp>
    </p:spTree>
    <p:extLst>
      <p:ext uri="{BB962C8B-B14F-4D97-AF65-F5344CB8AC3E}">
        <p14:creationId xmlns:p14="http://schemas.microsoft.com/office/powerpoint/2010/main" val="848555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endParaRPr lang="en-GB" dirty="0" smtClean="0"/>
          </a:p>
          <a:p>
            <a:pPr marL="109728" indent="0">
              <a:buNone/>
            </a:pPr>
            <a:r>
              <a:rPr lang="en-GB" sz="2000" dirty="0"/>
              <a:t>This ensures that your data is only held for as long as is needed by the company you are providing it to. The company is not allowed to store your data any longer than what is needed without further permission from yourself.</a:t>
            </a:r>
          </a:p>
          <a:p>
            <a:pPr marL="109728" indent="0">
              <a:buNone/>
            </a:pPr>
            <a:endParaRPr lang="en-GB" sz="2000" dirty="0" smtClean="0"/>
          </a:p>
          <a:p>
            <a:pPr marL="109728" indent="0">
              <a:buNone/>
            </a:pPr>
            <a:endParaRPr lang="en-GB" sz="2000" dirty="0"/>
          </a:p>
        </p:txBody>
      </p:sp>
      <p:sp>
        <p:nvSpPr>
          <p:cNvPr id="3" name="Title 2"/>
          <p:cNvSpPr>
            <a:spLocks noGrp="1"/>
          </p:cNvSpPr>
          <p:nvPr>
            <p:ph type="title"/>
          </p:nvPr>
        </p:nvSpPr>
        <p:spPr/>
        <p:txBody>
          <a:bodyPr>
            <a:noAutofit/>
          </a:bodyPr>
          <a:lstStyle/>
          <a:p>
            <a:pPr lvl="0"/>
            <a:r>
              <a:rPr lang="en-GB" sz="3200" dirty="0">
                <a:effectLst/>
              </a:rPr>
              <a:t>Principle 5 – Information must not be held for longer than is </a:t>
            </a:r>
            <a:r>
              <a:rPr lang="en-GB" sz="3200" dirty="0" smtClean="0">
                <a:effectLst/>
              </a:rPr>
              <a:t>necessary</a:t>
            </a:r>
            <a:endParaRPr lang="en-GB" sz="3200" dirty="0"/>
          </a:p>
        </p:txBody>
      </p:sp>
    </p:spTree>
    <p:extLst>
      <p:ext uri="{BB962C8B-B14F-4D97-AF65-F5344CB8AC3E}">
        <p14:creationId xmlns:p14="http://schemas.microsoft.com/office/powerpoint/2010/main" val="3690804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sz="1800" dirty="0"/>
              <a:t>The principles rights are as follows</a:t>
            </a:r>
            <a:r>
              <a:rPr lang="en-GB" sz="1800" dirty="0" smtClean="0"/>
              <a:t>:</a:t>
            </a:r>
            <a:endParaRPr lang="en-GB" sz="2800" dirty="0"/>
          </a:p>
          <a:p>
            <a:pPr lvl="1"/>
            <a:r>
              <a:rPr lang="en-GB" sz="1600" dirty="0"/>
              <a:t>A right of access to a copy of their information which is held;</a:t>
            </a:r>
            <a:endParaRPr lang="en-GB" sz="2400" dirty="0"/>
          </a:p>
          <a:p>
            <a:pPr lvl="1"/>
            <a:r>
              <a:rPr lang="en-GB" sz="1600" dirty="0"/>
              <a:t>A right to object to processing their data;</a:t>
            </a:r>
            <a:endParaRPr lang="en-GB" sz="2400" dirty="0"/>
          </a:p>
          <a:p>
            <a:pPr lvl="1"/>
            <a:r>
              <a:rPr lang="en-GB" sz="1600" dirty="0"/>
              <a:t>A right to prevent processing for direct marketing;</a:t>
            </a:r>
            <a:endParaRPr lang="en-GB" sz="2400" dirty="0"/>
          </a:p>
          <a:p>
            <a:pPr lvl="1"/>
            <a:r>
              <a:rPr lang="en-GB" sz="1600" dirty="0"/>
              <a:t>A right to have inaccurate personal data rectified, blocked, erased, or destroyed;</a:t>
            </a:r>
            <a:endParaRPr lang="en-GB" sz="2400" dirty="0"/>
          </a:p>
          <a:p>
            <a:pPr lvl="1"/>
            <a:r>
              <a:rPr lang="en-GB" sz="1600" dirty="0"/>
              <a:t>A claim to compensation for damaged caused by a breach of the act.</a:t>
            </a:r>
            <a:endParaRPr lang="en-GB" sz="2400" dirty="0"/>
          </a:p>
          <a:p>
            <a:pPr marL="109728" indent="0">
              <a:buNone/>
            </a:pPr>
            <a:endParaRPr lang="en-GB" sz="2000" dirty="0" smtClean="0"/>
          </a:p>
          <a:p>
            <a:pPr marL="109728" indent="0">
              <a:buNone/>
            </a:pPr>
            <a:endParaRPr lang="en-GB" sz="2000" dirty="0"/>
          </a:p>
        </p:txBody>
      </p:sp>
      <p:sp>
        <p:nvSpPr>
          <p:cNvPr id="3" name="Title 2"/>
          <p:cNvSpPr>
            <a:spLocks noGrp="1"/>
          </p:cNvSpPr>
          <p:nvPr>
            <p:ph type="title"/>
          </p:nvPr>
        </p:nvSpPr>
        <p:spPr/>
        <p:txBody>
          <a:bodyPr>
            <a:normAutofit fontScale="90000"/>
          </a:bodyPr>
          <a:lstStyle/>
          <a:p>
            <a:pPr lvl="0"/>
            <a:r>
              <a:rPr lang="en-GB" sz="3100" dirty="0">
                <a:effectLst/>
              </a:rPr>
              <a:t>Principle 6 – Information must be processed in accordance with the individual’s </a:t>
            </a:r>
            <a:r>
              <a:rPr lang="en-GB" sz="3100" dirty="0" smtClean="0">
                <a:effectLst/>
              </a:rPr>
              <a:t>rights</a:t>
            </a:r>
            <a:endParaRPr lang="en-GB" dirty="0"/>
          </a:p>
        </p:txBody>
      </p:sp>
    </p:spTree>
    <p:extLst>
      <p:ext uri="{BB962C8B-B14F-4D97-AF65-F5344CB8AC3E}">
        <p14:creationId xmlns:p14="http://schemas.microsoft.com/office/powerpoint/2010/main" val="28234691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82</TotalTime>
  <Words>898</Words>
  <Application>Microsoft Office PowerPoint</Application>
  <PresentationFormat>On-screen Show (4:3)</PresentationFormat>
  <Paragraphs>48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Issues related to the use of information</vt:lpstr>
      <vt:lpstr>Legal issues</vt:lpstr>
      <vt:lpstr>Data Protection Act 1998</vt:lpstr>
      <vt:lpstr>Principle 1 – Information must be processed fairly and lawfully</vt:lpstr>
      <vt:lpstr>Principle 2 – Information collected must be processed for limited purposes</vt:lpstr>
      <vt:lpstr>Principle 3 – Information collected must be adequate, relevant and not excessive</vt:lpstr>
      <vt:lpstr>Principle 4 – Information collected must be accurate and up to date</vt:lpstr>
      <vt:lpstr>Principle 5 – Information must not be held for longer than is necessary</vt:lpstr>
      <vt:lpstr>Principle 6 – Information must be processed in accordance with the individual’s rights</vt:lpstr>
      <vt:lpstr>Principle 7 – Information must be kept secure.</vt:lpstr>
      <vt:lpstr>Principle 8 – Information should not be transferred outside the European Economic Area unless adequate levels of protection exist.</vt:lpstr>
    </vt:vector>
  </TitlesOfParts>
  <Company>The Sheffield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Issues related to the use of information</dc:title>
  <dc:creator>ICT Systems</dc:creator>
  <cp:lastModifiedBy>ICT Systems</cp:lastModifiedBy>
  <cp:revision>69</cp:revision>
  <dcterms:created xsi:type="dcterms:W3CDTF">2015-11-16T08:53:51Z</dcterms:created>
  <dcterms:modified xsi:type="dcterms:W3CDTF">2015-11-16T10:16:09Z</dcterms:modified>
</cp:coreProperties>
</file>