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3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624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639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24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457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2563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0848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4761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9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5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0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98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8519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815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27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7139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464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Detekcija i prebrojavanje ljudi na video snimku nadzorne kamere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Predmet: soft kompjuting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8911989" y="5349875"/>
            <a:ext cx="313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Autor: Dražen Đanić</a:t>
            </a:r>
          </a:p>
          <a:p>
            <a:r>
              <a:rPr lang="sr-Latn-RS" sz="2400" dirty="0"/>
              <a:t> </a:t>
            </a:r>
            <a:r>
              <a:rPr lang="sr-Latn-RS" sz="2400" dirty="0" smtClean="0"/>
              <a:t>         RA26/2012</a:t>
            </a:r>
            <a:endParaRPr lang="sr-Latn-R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2830" y="5472986"/>
            <a:ext cx="3528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Profesor: Đorđe Obradović</a:t>
            </a:r>
          </a:p>
          <a:p>
            <a:r>
              <a:rPr lang="sr-Latn-RS" sz="2400" dirty="0" smtClean="0"/>
              <a:t>Asistent: Miroslav Kondić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69667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Optical flow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6406"/>
            <a:ext cx="9905999" cy="3541714"/>
          </a:xfrm>
        </p:spPr>
        <p:txBody>
          <a:bodyPr/>
          <a:lstStyle/>
          <a:p>
            <a:r>
              <a:rPr lang="sr-Latn-RS" dirty="0" smtClean="0"/>
              <a:t>Drugi način rešavanja problema detekcije je upotreba metode optical flow.</a:t>
            </a:r>
          </a:p>
          <a:p>
            <a:r>
              <a:rPr lang="sr-Latn-RS" dirty="0" smtClean="0"/>
              <a:t>Optical flow predstavlja šablon za detekciju objekata na slici na osnovo njihovog kretan razlika između dva frejma.</a:t>
            </a:r>
          </a:p>
          <a:p>
            <a:r>
              <a:rPr lang="sr-Latn-RS" dirty="0" smtClean="0"/>
              <a:t>Koristi se 2D vektorski prostor gde svaki vektor ukazuje na kretanje tačke između prvog i drugog frejma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02" y="4366208"/>
            <a:ext cx="495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Optical flow - </a:t>
            </a:r>
            <a:r>
              <a:rPr lang="sr-Latn-RS" dirty="0"/>
              <a:t>Gunner Farneback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Gunner </a:t>
            </a:r>
            <a:r>
              <a:rPr lang="sr-Latn-RS" dirty="0" smtClean="0"/>
              <a:t>Farneback je razvio jedan od konkretnih implementacija šablona optical flow.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849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Optical flow - Gunner Farneback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00584"/>
            <a:ext cx="4305300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11" y="2310109"/>
            <a:ext cx="4305300" cy="2638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1413" y="5268036"/>
            <a:ext cx="10361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Primenom </a:t>
            </a:r>
            <a:r>
              <a:rPr lang="sr-Latn-RS" dirty="0"/>
              <a:t>Gunner </a:t>
            </a:r>
            <a:r>
              <a:rPr lang="sr-Latn-RS" dirty="0" smtClean="0"/>
              <a:t>Farneback-ove metode, slika sa leve strane se transofmiše u sliku sa desne strane. Treba </a:t>
            </a:r>
          </a:p>
          <a:p>
            <a:r>
              <a:rPr lang="sr-Latn-RS" dirty="0" smtClean="0"/>
              <a:t>napomenuti da je desna slika dobijena odgovarajućim transformacijama dva susedna frejma koja su u oku </a:t>
            </a:r>
          </a:p>
          <a:p>
            <a:r>
              <a:rPr lang="sr-Latn-RS" dirty="0" smtClean="0"/>
              <a:t>posmatrača ista levoj slici. Nad rezultatuom </a:t>
            </a:r>
            <a:r>
              <a:rPr lang="sr-Latn-RS" dirty="0"/>
              <a:t>Gunner </a:t>
            </a:r>
            <a:r>
              <a:rPr lang="sr-Latn-RS" dirty="0" smtClean="0"/>
              <a:t>Farneback-ove metode su izvršene dodatne operacije</a:t>
            </a:r>
            <a:endParaRPr lang="sr-Latn-RS" dirty="0"/>
          </a:p>
          <a:p>
            <a:r>
              <a:rPr lang="sr-Latn-RS" dirty="0" smtClean="0"/>
              <a:t>kao što su određivanje veličina i uglova odgovarajućih vektora. Ti rezultati su dalje upotrebljeni za pretvaranje</a:t>
            </a:r>
          </a:p>
          <a:p>
            <a:r>
              <a:rPr lang="sr-Latn-RS" dirty="0" smtClean="0"/>
              <a:t>u odgovarajuću boju.</a:t>
            </a:r>
          </a:p>
        </p:txBody>
      </p:sp>
    </p:spTree>
    <p:extLst>
      <p:ext uri="{BB962C8B-B14F-4D97-AF65-F5344CB8AC3E}">
        <p14:creationId xmlns:p14="http://schemas.microsoft.com/office/powerpoint/2010/main" val="111990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Optical flow - Gunner Farneback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295775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86" y="2106613"/>
            <a:ext cx="4314825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3" y="5090615"/>
            <a:ext cx="10036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Rezultat prikazan na prethodnoj slici je provučen kroz operaciju kojom se RGB slika pretvara  u sliku sa nijansama sive (leva slika). To nam je potrebno kako bi smo uradili binarizaciju slike (desna slika).  Nakon </a:t>
            </a:r>
          </a:p>
          <a:p>
            <a:r>
              <a:rPr lang="sr-Latn-RS" dirty="0" smtClean="0"/>
              <a:t>izvršene binarizacije odrađena je i erozija.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071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Optical flow - Gunner Farneback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29577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36" y="2116138"/>
            <a:ext cx="4295775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1413" y="5308979"/>
            <a:ext cx="10004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Nad rezultatom koji je prikazan  na prethodnoj slici primenjena je operacija koja omogućava pronalaženje</a:t>
            </a:r>
          </a:p>
          <a:p>
            <a:r>
              <a:rPr lang="sr-Latn-RS" dirty="0" smtClean="0"/>
              <a:t>kontura. Nakon uspešnog pronalaženja konture izvršeno je iscrtavanje pravougaonika oko njih.</a:t>
            </a:r>
          </a:p>
          <a:p>
            <a:r>
              <a:rPr lang="sr-Latn-RS" dirty="0" smtClean="0"/>
              <a:t>Sa desne slike koja predstavlja krajnji rezultat, može se videti da je program od jedanaest osoba uspešno </a:t>
            </a:r>
          </a:p>
          <a:p>
            <a:r>
              <a:rPr lang="sr-Latn-RS" dirty="0" smtClean="0"/>
              <a:t>uočio deset osoba pa možemo reći da je program uspešno odradio posao.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846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32" y="1687655"/>
            <a:ext cx="5185702" cy="317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231" y="5025303"/>
            <a:ext cx="807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Nasuprot prethodnom slučaju, ova slika pokazuje da u pojedinim slučajevima program ne daje vrhunske rezultate. Razlog za to je kolizija kontura osoba. Jedna od ideja da se reši ovo je kombinacija hog-a i Gunner </a:t>
            </a:r>
            <a:r>
              <a:rPr lang="sr-Latn-RS" dirty="0"/>
              <a:t>Farneback-ove </a:t>
            </a:r>
            <a:r>
              <a:rPr lang="sr-Latn-RS" dirty="0" smtClean="0"/>
              <a:t>metode. Metoda hog-a bi se</a:t>
            </a:r>
          </a:p>
          <a:p>
            <a:r>
              <a:rPr lang="sr-Latn-RS" dirty="0" smtClean="0"/>
              <a:t>primenjivala nad konturama.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888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Dodatne ideje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Meriti </a:t>
            </a:r>
            <a:r>
              <a:rPr lang="sr-Latn-RS" smtClean="0"/>
              <a:t>pređeni put osobe</a:t>
            </a:r>
            <a:endParaRPr lang="sr-Latn-RS" dirty="0" smtClean="0"/>
          </a:p>
          <a:p>
            <a:r>
              <a:rPr lang="sr-Latn-RS" dirty="0" smtClean="0"/>
              <a:t>Meriti vreme kojim se ukazuje koliko dugo se osoba prati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7319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Dalal</a:t>
            </a:r>
            <a:r>
              <a:rPr lang="en-US" dirty="0"/>
              <a:t> and Bill </a:t>
            </a:r>
            <a:r>
              <a:rPr lang="en-US" dirty="0" err="1"/>
              <a:t>Triggs</a:t>
            </a:r>
            <a:r>
              <a:rPr lang="sr-Latn-RS" dirty="0"/>
              <a:t>: „</a:t>
            </a:r>
            <a:r>
              <a:rPr lang="en-US" dirty="0"/>
              <a:t>Histograms of Oriented Gradients for Human Detection </a:t>
            </a:r>
            <a:r>
              <a:rPr lang="sr-Latn-RS" dirty="0"/>
              <a:t>“</a:t>
            </a:r>
          </a:p>
          <a:p>
            <a:r>
              <a:rPr lang="sr-Latn-RS" dirty="0"/>
              <a:t> Universitatea Tehnica din Cluj-Napoca     http://users.utcluj.ro/~raluca/prs/prs_lab_05e.pdf</a:t>
            </a:r>
          </a:p>
          <a:p>
            <a:r>
              <a:rPr lang="sr-Latn-RS" dirty="0"/>
              <a:t>Gunnar </a:t>
            </a:r>
            <a:r>
              <a:rPr lang="sr-Latn-RS" dirty="0" smtClean="0"/>
              <a:t>Farneback: „</a:t>
            </a:r>
            <a:r>
              <a:rPr lang="en-US" dirty="0"/>
              <a:t>Two-Frame Motion Estimation Based on Polynomial </a:t>
            </a:r>
            <a:r>
              <a:rPr lang="en-US" dirty="0" smtClean="0"/>
              <a:t>Expansion</a:t>
            </a:r>
            <a:r>
              <a:rPr lang="sr-Latn-RS" dirty="0" smtClean="0"/>
              <a:t>“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9069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 - 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Javlja se sve veća potreba za sistemima koji će vršiti obradu video snimaka nadzornih kamera radi utvrđivanja npr. gustine saobraćaja i vste učesnika u njima, uočavanje ljudi i njihovog broja, njihove rute kretanja i slično.</a:t>
            </a:r>
          </a:p>
          <a:p>
            <a:r>
              <a:rPr lang="sr-Latn-RS" dirty="0" smtClean="0"/>
              <a:t>Dobijeni rezultati obrade snimaka npr. u marketima mogu doprineti poboljšanju prometa utvrđivanjem gde se potrošači najviše zadržavaju dok su u njemu ili lakšem uočavanju ljudi.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672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Implementirati program koji će na video snimku nadzorne kamere uočavati pešake, pratiti ih, obeležavati i prebrojavati.</a:t>
            </a:r>
          </a:p>
          <a:p>
            <a:r>
              <a:rPr lang="sr-Latn-RS" dirty="0" smtClean="0"/>
              <a:t>Video snimak na kome treba izvršiti testiranje treba da bude snimljen sa statičke kamere. Poželjno je da su na tom snimku isključivo pešaci.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664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Tehnički zahtevi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Programski jezik Python</a:t>
            </a:r>
          </a:p>
          <a:p>
            <a:r>
              <a:rPr lang="sr-Latn-RS" dirty="0" smtClean="0"/>
              <a:t>Bibioteku OpenCV</a:t>
            </a:r>
          </a:p>
          <a:p>
            <a:r>
              <a:rPr lang="sr-Latn-RS" dirty="0" smtClean="0"/>
              <a:t>Video snimak nadzorne kamere na kojoj postoje pešaci</a:t>
            </a:r>
          </a:p>
          <a:p>
            <a:r>
              <a:rPr lang="sr-Latn-RS" dirty="0" smtClean="0"/>
              <a:t>Razvojno okruženje JetBrains PyCharm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372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ulaz programa je potrebno dovesti video snima</a:t>
            </a:r>
          </a:p>
          <a:p>
            <a:r>
              <a:rPr lang="sr-Latn-RS" dirty="0" smtClean="0"/>
              <a:t>Sam snimak se sastoji od niza frejmova tj. slika</a:t>
            </a:r>
          </a:p>
          <a:p>
            <a:r>
              <a:rPr lang="sr-Latn-RS" dirty="0" smtClean="0"/>
              <a:t>Na tim frejmovima je potrebno izvršiti detektovanje ljudi</a:t>
            </a:r>
          </a:p>
          <a:p>
            <a:r>
              <a:rPr lang="sr-Latn-RS" dirty="0" smtClean="0"/>
              <a:t>Nakon uspešnog detektovanja, potrebno ih je označiti</a:t>
            </a:r>
          </a:p>
          <a:p>
            <a:r>
              <a:rPr lang="sr-Latn-RS" dirty="0" smtClean="0"/>
              <a:t>Uspešno detekvovane je potrebno prebrojati</a:t>
            </a:r>
          </a:p>
        </p:txBody>
      </p:sp>
    </p:spTree>
    <p:extLst>
      <p:ext uri="{BB962C8B-B14F-4D97-AF65-F5344CB8AC3E}">
        <p14:creationId xmlns:p14="http://schemas.microsoft.com/office/powerpoint/2010/main" val="83425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Centralno mesto u projektu zauzima problem detektovanja ljudi</a:t>
            </a:r>
          </a:p>
          <a:p>
            <a:r>
              <a:rPr lang="sr-Latn-RS" dirty="0" smtClean="0"/>
              <a:t>Postoji više tehnhika za obavljanje tog zadatka a svaka od njih se pored primenjenih principa razlikuje i po preformansama odnosno zahtevanim resursima. To znači da svaka tehnika ima svoje prednosti i mane.</a:t>
            </a:r>
          </a:p>
          <a:p>
            <a:r>
              <a:rPr lang="sr-Latn-RS" dirty="0" smtClean="0"/>
              <a:t>Stoga je bitno pažljivo odabrati tehniku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582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HOg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Prva tehnika sa kojom je pokušano izvršiti detektovanje ljudi je HOG. </a:t>
            </a:r>
            <a:endParaRPr lang="sr-Latn-RS" dirty="0"/>
          </a:p>
          <a:p>
            <a:r>
              <a:rPr lang="sr-Latn-RS" dirty="0" smtClean="0"/>
              <a:t>HOG tj. </a:t>
            </a:r>
            <a:r>
              <a:rPr lang="sr-Latn-RS" dirty="0"/>
              <a:t>Histograms of Oriented </a:t>
            </a:r>
            <a:r>
              <a:rPr lang="sr-Latn-RS" dirty="0" smtClean="0"/>
              <a:t>Gradients je tehnika koja se zasniva na brojanju pojavljivanja gradijenta orijentacije u pojedinim delovima slike.</a:t>
            </a:r>
          </a:p>
          <a:p>
            <a:r>
              <a:rPr lang="sr-Latn-RS" dirty="0" smtClean="0"/>
              <a:t>Slika se deli na manje delove nazvane ćelije. Za svaku tu ćeliju se određuje histogram nagiba pravaca odnosno orijentacija ivica.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645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Hog 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25" y="1706563"/>
            <a:ext cx="3979227" cy="188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14" y="1719024"/>
            <a:ext cx="178117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14" y="2755226"/>
            <a:ext cx="933450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914" y="3199444"/>
            <a:ext cx="8763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273" y="1706563"/>
            <a:ext cx="4076700" cy="1928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" y="3655154"/>
            <a:ext cx="3979227" cy="1902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574" y="3655154"/>
            <a:ext cx="2760272" cy="1312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7928" y="3655154"/>
            <a:ext cx="3105045" cy="1203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1413" y="5772150"/>
            <a:ext cx="753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Da bi se izvršio prepoznavanje, potrebno je izvršiti obučavanje neuronske mreže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1235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HOG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2949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HOG se nad test videom pokazao kao loš izbor i to iz nekoliko razloga:</a:t>
            </a:r>
          </a:p>
          <a:p>
            <a:pPr lvl="1"/>
            <a:r>
              <a:rPr lang="sr-Latn-RS" dirty="0" smtClean="0"/>
              <a:t>Loša brzina obrade radi prepoznavanja</a:t>
            </a:r>
          </a:p>
          <a:p>
            <a:pPr marL="457200" lvl="1" indent="0">
              <a:buNone/>
            </a:pPr>
            <a:r>
              <a:rPr lang="sr-Latn-RS" dirty="0" smtClean="0"/>
              <a:t>    Nad frejmom dimenzija preko 450px*250px bilo mu je potrebno maltene dve sekunde</a:t>
            </a:r>
          </a:p>
          <a:p>
            <a:pPr lvl="1"/>
            <a:r>
              <a:rPr lang="sr-Latn-RS" dirty="0" smtClean="0"/>
              <a:t>Mali broj uspešnih prepoznavanja </a:t>
            </a:r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Jedna od pretpostavki za tako mali broj prepoznavanja je ugao iz kjeg kamera </a:t>
            </a:r>
            <a:r>
              <a:rPr lang="sr-Latn-RS" dirty="0" smtClean="0"/>
              <a:t>gleda i mali broj uzoraka prilikom obučavanja.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37" y="3382002"/>
            <a:ext cx="3356979" cy="20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295</TotalTime>
  <Words>710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Detekcija i prebrojavanje ljudi na video snimku nadzorne kamere</vt:lpstr>
      <vt:lpstr>Uvod - motivacija</vt:lpstr>
      <vt:lpstr>zadatak</vt:lpstr>
      <vt:lpstr>Tehnički zahtevi</vt:lpstr>
      <vt:lpstr>Implementacija</vt:lpstr>
      <vt:lpstr>Detekcija</vt:lpstr>
      <vt:lpstr>HOg</vt:lpstr>
      <vt:lpstr>Hog </vt:lpstr>
      <vt:lpstr>HOG</vt:lpstr>
      <vt:lpstr>Optical flow</vt:lpstr>
      <vt:lpstr>Optical flow - Gunner Farneback</vt:lpstr>
      <vt:lpstr>Optical flow - Gunner Farneback</vt:lpstr>
      <vt:lpstr>Optical flow - Gunner Farneback</vt:lpstr>
      <vt:lpstr>Optical flow - Gunner Farneback</vt:lpstr>
      <vt:lpstr>problemi</vt:lpstr>
      <vt:lpstr>Dodatne ideje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prebrojavanje ljudi na video snimku nadzorne kamere</dc:title>
  <dc:creator>Drazen</dc:creator>
  <cp:lastModifiedBy>Drazen</cp:lastModifiedBy>
  <cp:revision>61</cp:revision>
  <dcterms:created xsi:type="dcterms:W3CDTF">2016-06-26T12:58:07Z</dcterms:created>
  <dcterms:modified xsi:type="dcterms:W3CDTF">2016-06-26T18:15:32Z</dcterms:modified>
</cp:coreProperties>
</file>