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91" r:id="rId2"/>
    <p:sldId id="453" r:id="rId3"/>
    <p:sldId id="454" r:id="rId4"/>
    <p:sldId id="455" r:id="rId5"/>
    <p:sldId id="456" r:id="rId6"/>
    <p:sldId id="473" r:id="rId7"/>
    <p:sldId id="471" r:id="rId8"/>
    <p:sldId id="426" r:id="rId9"/>
    <p:sldId id="428" r:id="rId10"/>
    <p:sldId id="432" r:id="rId11"/>
    <p:sldId id="433" r:id="rId12"/>
    <p:sldId id="474" r:id="rId13"/>
    <p:sldId id="461" r:id="rId14"/>
    <p:sldId id="462" r:id="rId15"/>
    <p:sldId id="463" r:id="rId16"/>
    <p:sldId id="464" r:id="rId17"/>
    <p:sldId id="465" r:id="rId18"/>
    <p:sldId id="466" r:id="rId19"/>
    <p:sldId id="467" r:id="rId20"/>
    <p:sldId id="468" r:id="rId21"/>
    <p:sldId id="469" r:id="rId22"/>
    <p:sldId id="472" r:id="rId23"/>
    <p:sldId id="470" r:id="rId2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99826" autoAdjust="0"/>
  </p:normalViewPr>
  <p:slideViewPr>
    <p:cSldViewPr>
      <p:cViewPr>
        <p:scale>
          <a:sx n="101" d="100"/>
          <a:sy n="101" d="100"/>
        </p:scale>
        <p:origin x="-121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defTabSz="927100">
              <a:defRPr sz="1200">
                <a:cs typeface="+mn-cs"/>
              </a:defRPr>
            </a:lvl1pPr>
          </a:lstStyle>
          <a:p>
            <a:pPr>
              <a:defRPr/>
            </a:pPr>
            <a:endParaRPr lang="en-US"/>
          </a:p>
        </p:txBody>
      </p:sp>
      <p:sp>
        <p:nvSpPr>
          <p:cNvPr id="2048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lvl1pPr algn="r" defTabSz="927100">
              <a:defRPr sz="120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1038" y="4716463"/>
            <a:ext cx="5435600" cy="4467225"/>
          </a:xfrm>
          <a:prstGeom prst="rect">
            <a:avLst/>
          </a:prstGeom>
          <a:noFill/>
          <a:ln w="9525">
            <a:noFill/>
            <a:miter lim="800000"/>
            <a:headEnd/>
            <a:tailEnd/>
          </a:ln>
          <a:effectLst/>
        </p:spPr>
        <p:txBody>
          <a:bodyPr vert="horz" wrap="square" lIns="92702" tIns="46351" rIns="92702" bIns="463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defTabSz="927100">
              <a:defRPr sz="1200">
                <a:cs typeface="+mn-cs"/>
              </a:defRPr>
            </a:lvl1pPr>
          </a:lstStyle>
          <a:p>
            <a:pPr>
              <a:defRPr/>
            </a:pPr>
            <a:endParaRPr lang="en-US"/>
          </a:p>
        </p:txBody>
      </p:sp>
      <p:sp>
        <p:nvSpPr>
          <p:cNvPr id="2048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2702" tIns="46351" rIns="92702" bIns="46351" numCol="1" anchor="b" anchorCtr="0" compatLnSpc="1">
            <a:prstTxWarp prst="textNoShape">
              <a:avLst/>
            </a:prstTxWarp>
          </a:bodyPr>
          <a:lstStyle>
            <a:lvl1pPr algn="r" defTabSz="927100">
              <a:defRPr sz="1200">
                <a:cs typeface="+mn-cs"/>
              </a:defRPr>
            </a:lvl1pPr>
          </a:lstStyle>
          <a:p>
            <a:pPr>
              <a:defRPr/>
            </a:pPr>
            <a:fld id="{85DFE403-419C-4A49-9091-A5C2C0D08726}" type="slidenum">
              <a:rPr lang="en-US"/>
              <a:pPr>
                <a:defRPr/>
              </a:pPr>
              <a:t>‹#›</a:t>
            </a:fld>
            <a:endParaRPr lang="en-US"/>
          </a:p>
        </p:txBody>
      </p:sp>
    </p:spTree>
    <p:extLst>
      <p:ext uri="{BB962C8B-B14F-4D97-AF65-F5344CB8AC3E}">
        <p14:creationId xmlns:p14="http://schemas.microsoft.com/office/powerpoint/2010/main" val="1208870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2A78AD-7F55-40B7-B0D9-FF8F346622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EB6960-4E40-4657-9266-A948A37B0C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188913"/>
            <a:ext cx="2058988" cy="5937250"/>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188913"/>
            <a:ext cx="6029325"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F786C5-6106-474B-922E-FB8C40CDF31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576262"/>
          </a:xfrm>
        </p:spPr>
        <p:txBody>
          <a:bodyPr/>
          <a:lstStyle/>
          <a:p>
            <a:r>
              <a:rPr lang="en-US" smtClean="0"/>
              <a:t>Click to edit Master title style</a:t>
            </a:r>
            <a:endParaRPr lang="da-DK"/>
          </a:p>
        </p:txBody>
      </p:sp>
      <p:sp>
        <p:nvSpPr>
          <p:cNvPr id="3" name="Table Placeholder 2"/>
          <p:cNvSpPr>
            <a:spLocks noGrp="1"/>
          </p:cNvSpPr>
          <p:nvPr>
            <p:ph type="tbl" idx="1"/>
          </p:nvPr>
        </p:nvSpPr>
        <p:spPr>
          <a:xfrm>
            <a:off x="457200" y="1600200"/>
            <a:ext cx="8229600" cy="4525963"/>
          </a:xfrm>
        </p:spPr>
        <p:txBody>
          <a:bodyPr/>
          <a:lstStyle/>
          <a:p>
            <a:pPr lvl="0"/>
            <a:endParaRPr lang="da-DK"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891AD2-87BF-4A73-9BAC-239DA93801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473B84-8AC9-494A-8522-DFB8501CCD6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0DE28A-8F9F-4077-B303-56D4D33B4B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EB35BA-3E56-4BAF-BE3F-94F4E1EE106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3EE624A-9737-48DC-8839-2A8E65F61A4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A847A50-22F3-465F-9B42-890BEDDB2E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CB1370C-AC84-411F-AFD1-086603A17F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2E21D80-99E8-4418-A720-941D48DF0F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4F1FA5-F09F-42F6-AC05-7B34BD9165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88913"/>
            <a:ext cx="8229600" cy="5762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CABA454A-631A-4639-801F-86E53C87C63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defRPr>
      </a:lvl2pPr>
      <a:lvl3pPr algn="ctr" rtl="0" eaLnBrk="0" fontAlgn="base" hangingPunct="0">
        <a:spcBef>
          <a:spcPct val="0"/>
        </a:spcBef>
        <a:spcAft>
          <a:spcPct val="0"/>
        </a:spcAft>
        <a:defRPr sz="2800">
          <a:solidFill>
            <a:schemeClr val="tx2"/>
          </a:solidFill>
          <a:latin typeface="Arial" charset="0"/>
        </a:defRPr>
      </a:lvl3pPr>
      <a:lvl4pPr algn="ctr" rtl="0" eaLnBrk="0" fontAlgn="base" hangingPunct="0">
        <a:spcBef>
          <a:spcPct val="0"/>
        </a:spcBef>
        <a:spcAft>
          <a:spcPct val="0"/>
        </a:spcAft>
        <a:defRPr sz="2800">
          <a:solidFill>
            <a:schemeClr val="tx2"/>
          </a:solidFill>
          <a:latin typeface="Arial" charset="0"/>
        </a:defRPr>
      </a:lvl4pPr>
      <a:lvl5pPr algn="ctr" rtl="0" eaLnBrk="0" fontAlgn="base" hangingPunct="0">
        <a:spcBef>
          <a:spcPct val="0"/>
        </a:spcBef>
        <a:spcAft>
          <a:spcPct val="0"/>
        </a:spcAft>
        <a:defRPr sz="2800">
          <a:solidFill>
            <a:schemeClr val="tx2"/>
          </a:solidFill>
          <a:latin typeface="Arial"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da-DK" smtClean="0"/>
              <a:t>Outline</a:t>
            </a:r>
          </a:p>
        </p:txBody>
      </p:sp>
      <p:sp>
        <p:nvSpPr>
          <p:cNvPr id="15362" name="Content Placeholder 2"/>
          <p:cNvSpPr>
            <a:spLocks noGrp="1"/>
          </p:cNvSpPr>
          <p:nvPr>
            <p:ph idx="1"/>
          </p:nvPr>
        </p:nvSpPr>
        <p:spPr>
          <a:xfrm>
            <a:off x="1908174" y="1125538"/>
            <a:ext cx="6264225" cy="4606925"/>
          </a:xfrm>
        </p:spPr>
        <p:txBody>
          <a:bodyPr/>
          <a:lstStyle/>
          <a:p>
            <a:pPr>
              <a:lnSpc>
                <a:spcPct val="150000"/>
              </a:lnSpc>
            </a:pPr>
            <a:r>
              <a:rPr lang="da-DK" sz="2000" dirty="0" smtClean="0"/>
              <a:t>Pulse Width Modulation</a:t>
            </a:r>
          </a:p>
          <a:p>
            <a:pPr lvl="1">
              <a:lnSpc>
                <a:spcPct val="150000"/>
              </a:lnSpc>
            </a:pPr>
            <a:endParaRPr lang="en-US" sz="1600" dirty="0" smtClean="0"/>
          </a:p>
          <a:p>
            <a:pPr>
              <a:lnSpc>
                <a:spcPct val="150000"/>
              </a:lnSpc>
            </a:pPr>
            <a:r>
              <a:rPr lang="en-US" sz="2000" dirty="0" err="1" smtClean="0"/>
              <a:t>Oscilloskop</a:t>
            </a:r>
            <a:r>
              <a:rPr lang="en-US" sz="2000" dirty="0" smtClean="0"/>
              <a:t> </a:t>
            </a:r>
            <a:r>
              <a:rPr lang="en-US" sz="2000" dirty="0" err="1" smtClean="0"/>
              <a:t>projekt</a:t>
            </a:r>
            <a:endParaRPr lang="en-US" sz="2000" dirty="0" smtClean="0"/>
          </a:p>
          <a:p>
            <a:pPr lvl="1">
              <a:lnSpc>
                <a:spcPct val="150000"/>
              </a:lnSpc>
            </a:pPr>
            <a:r>
              <a:rPr lang="en-US" sz="1800" dirty="0" err="1" smtClean="0"/>
              <a:t>Delelementer</a:t>
            </a:r>
            <a:endParaRPr lang="en-US" sz="1800" dirty="0" smtClean="0"/>
          </a:p>
          <a:p>
            <a:pPr lvl="1">
              <a:lnSpc>
                <a:spcPct val="150000"/>
              </a:lnSpc>
            </a:pPr>
            <a:r>
              <a:rPr lang="en-US" sz="1800" dirty="0" err="1" smtClean="0"/>
              <a:t>Signalgenerator</a:t>
            </a:r>
            <a:endParaRPr lang="en-US" sz="1800" dirty="0" smtClean="0"/>
          </a:p>
          <a:p>
            <a:pPr lvl="1">
              <a:lnSpc>
                <a:spcPct val="150000"/>
              </a:lnSpc>
            </a:pPr>
            <a:r>
              <a:rPr lang="da-DK" sz="1800" dirty="0" smtClean="0"/>
              <a:t>Analyse af et digital system (</a:t>
            </a:r>
            <a:r>
              <a:rPr lang="da-DK" sz="1800" dirty="0" err="1" smtClean="0"/>
              <a:t>SigGenDatapath</a:t>
            </a:r>
            <a:r>
              <a:rPr lang="da-DK" sz="1800" dirty="0" smtClean="0"/>
              <a:t>)</a:t>
            </a:r>
          </a:p>
          <a:p>
            <a:pPr lvl="1">
              <a:lnSpc>
                <a:spcPct val="150000"/>
              </a:lnSpc>
            </a:pPr>
            <a:r>
              <a:rPr lang="da-DK" sz="1800" dirty="0" smtClean="0"/>
              <a:t>Sinus Look-up </a:t>
            </a:r>
            <a:r>
              <a:rPr lang="da-DK" sz="1800" dirty="0" err="1" smtClean="0"/>
              <a:t>table</a:t>
            </a:r>
            <a:endParaRPr lang="da-DK" sz="1800" dirty="0" smtClean="0"/>
          </a:p>
          <a:p>
            <a:pPr lvl="1">
              <a:lnSpc>
                <a:spcPct val="150000"/>
              </a:lnSpc>
            </a:pPr>
            <a:r>
              <a:rPr lang="da-DK" sz="1800" dirty="0" smtClean="0"/>
              <a:t>Block RAM/ROM</a:t>
            </a:r>
          </a:p>
          <a:p>
            <a:pPr lvl="1">
              <a:lnSpc>
                <a:spcPct val="150000"/>
              </a:lnSpc>
            </a:pPr>
            <a:r>
              <a:rPr lang="da-DK" sz="1800" dirty="0" smtClean="0"/>
              <a:t>Xilinx Core Generator</a:t>
            </a:r>
            <a:endParaRPr lang="en-US" sz="1800" dirty="0" smtClean="0"/>
          </a:p>
          <a:p>
            <a:pPr>
              <a:lnSpc>
                <a:spcPct val="150000"/>
              </a:lnSpc>
            </a:pPr>
            <a:endParaRPr lang="en-US" sz="2000" dirty="0" smtClean="0"/>
          </a:p>
          <a:p>
            <a:pPr lvl="1">
              <a:lnSpc>
                <a:spcPct val="150000"/>
              </a:lnSpc>
            </a:pPr>
            <a:endParaRPr lang="en-US" sz="1800" dirty="0" smtClean="0"/>
          </a:p>
          <a:p>
            <a:pPr lvl="1">
              <a:lnSpc>
                <a:spcPct val="150000"/>
              </a:lnSpc>
            </a:pPr>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Signalgenerator</a:t>
            </a:r>
            <a:endParaRPr lang="da-DK" dirty="0"/>
          </a:p>
        </p:txBody>
      </p:sp>
      <p:sp>
        <p:nvSpPr>
          <p:cNvPr id="116737" name="Rectangle 1"/>
          <p:cNvSpPr>
            <a:spLocks noChangeArrowheads="1"/>
          </p:cNvSpPr>
          <p:nvPr/>
        </p:nvSpPr>
        <p:spPr bwMode="auto">
          <a:xfrm>
            <a:off x="251520" y="692696"/>
            <a:ext cx="860444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a-DK"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Signalgeneratoren er baseret på et signalbehandlingsprincip der kaldes Pulse Width Modulation (PWM). Tanken bag PWM er at middelværdien (</a:t>
            </a:r>
            <a:r>
              <a:rPr kumimoji="0" lang="da-DK"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lavpasfiltreret</a:t>
            </a:r>
            <a:r>
              <a:rPr kumimoji="0" lang="da-DK"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af et digitalt signal har en analog spænding (0V – 3.3V). Ved at pulse den digitale udgang (PWMOut) på passende vis kan man således generere en analog spænding. Denne spænding kan så være konstant eller periodisk varierende (enten som firkantet, savtakket eller sinusformet). Der er til projektet lavet en VHDL kode som kan bruges som udgangspunkt for signalgeneratoren. </a:t>
            </a:r>
            <a:endParaRPr kumimoji="0" lang="da-DK" b="0" i="0" u="none" strike="noStrike" cap="none" normalizeH="0" baseline="0" dirty="0" smtClean="0">
              <a:ln>
                <a:noFill/>
              </a:ln>
              <a:solidFill>
                <a:schemeClr val="tx1"/>
              </a:solidFill>
              <a:effectLst/>
              <a:latin typeface="Arial" pitchFamily="34" charset="0"/>
              <a:cs typeface="Arial" pitchFamily="34" charset="0"/>
            </a:endParaRPr>
          </a:p>
        </p:txBody>
      </p:sp>
      <p:pic>
        <p:nvPicPr>
          <p:cNvPr id="116738" name="Picture 2"/>
          <p:cNvPicPr>
            <a:picLocks noChangeAspect="1" noChangeArrowheads="1"/>
          </p:cNvPicPr>
          <p:nvPr/>
        </p:nvPicPr>
        <p:blipFill>
          <a:blip r:embed="rId2" cstate="print"/>
          <a:srcRect/>
          <a:stretch>
            <a:fillRect/>
          </a:stretch>
        </p:blipFill>
        <p:spPr bwMode="auto">
          <a:xfrm>
            <a:off x="2339752" y="2780928"/>
            <a:ext cx="4716463" cy="3898900"/>
          </a:xfrm>
          <a:prstGeom prst="rect">
            <a:avLst/>
          </a:prstGeom>
          <a:noFill/>
          <a:ln w="9525">
            <a:noFill/>
            <a:miter lim="800000"/>
            <a:headEnd/>
            <a:tailEnd/>
          </a:ln>
        </p:spPr>
      </p:pic>
      <p:sp>
        <p:nvSpPr>
          <p:cNvPr id="5" name="TextBox 4"/>
          <p:cNvSpPr txBox="1"/>
          <p:nvPr/>
        </p:nvSpPr>
        <p:spPr>
          <a:xfrm>
            <a:off x="1619672" y="4797152"/>
            <a:ext cx="774571" cy="1200329"/>
          </a:xfrm>
          <a:prstGeom prst="rect">
            <a:avLst/>
          </a:prstGeom>
          <a:noFill/>
        </p:spPr>
        <p:txBody>
          <a:bodyPr wrap="none" rtlCol="0">
            <a:spAutoFit/>
          </a:bodyPr>
          <a:lstStyle/>
          <a:p>
            <a:r>
              <a:rPr lang="da-DK" dirty="0" smtClean="0"/>
              <a:t>BTN0</a:t>
            </a:r>
          </a:p>
          <a:p>
            <a:r>
              <a:rPr lang="da-DK" dirty="0" smtClean="0"/>
              <a:t>BTN1</a:t>
            </a:r>
          </a:p>
          <a:p>
            <a:r>
              <a:rPr lang="da-DK" dirty="0" smtClean="0"/>
              <a:t>BTN2</a:t>
            </a:r>
          </a:p>
          <a:p>
            <a:r>
              <a:rPr lang="da-DK" dirty="0" smtClean="0"/>
              <a:t>SW</a:t>
            </a:r>
            <a:endParaRPr lang="da-DK" dirty="0"/>
          </a:p>
        </p:txBody>
      </p:sp>
      <p:sp>
        <p:nvSpPr>
          <p:cNvPr id="6" name="TextBox 5"/>
          <p:cNvSpPr txBox="1"/>
          <p:nvPr/>
        </p:nvSpPr>
        <p:spPr>
          <a:xfrm>
            <a:off x="1619672" y="3068960"/>
            <a:ext cx="774571" cy="646331"/>
          </a:xfrm>
          <a:prstGeom prst="rect">
            <a:avLst/>
          </a:prstGeom>
          <a:noFill/>
        </p:spPr>
        <p:txBody>
          <a:bodyPr wrap="none" rtlCol="0">
            <a:spAutoFit/>
          </a:bodyPr>
          <a:lstStyle/>
          <a:p>
            <a:r>
              <a:rPr lang="da-DK" dirty="0" smtClean="0"/>
              <a:t>BTN3</a:t>
            </a:r>
          </a:p>
          <a:p>
            <a:r>
              <a:rPr lang="da-DK" dirty="0" smtClean="0"/>
              <a:t>CLK</a:t>
            </a:r>
            <a:endParaRPr lang="da-DK" dirty="0"/>
          </a:p>
        </p:txBody>
      </p:sp>
      <p:sp>
        <p:nvSpPr>
          <p:cNvPr id="7" name="TextBox 6"/>
          <p:cNvSpPr txBox="1"/>
          <p:nvPr/>
        </p:nvSpPr>
        <p:spPr>
          <a:xfrm>
            <a:off x="6948264" y="3646765"/>
            <a:ext cx="629211" cy="646331"/>
          </a:xfrm>
          <a:prstGeom prst="rect">
            <a:avLst/>
          </a:prstGeom>
          <a:noFill/>
        </p:spPr>
        <p:txBody>
          <a:bodyPr wrap="none" rtlCol="0">
            <a:spAutoFit/>
          </a:bodyPr>
          <a:lstStyle/>
          <a:p>
            <a:r>
              <a:rPr lang="da-DK" dirty="0" smtClean="0"/>
              <a:t>AN</a:t>
            </a:r>
          </a:p>
          <a:p>
            <a:r>
              <a:rPr lang="da-DK" dirty="0" smtClean="0"/>
              <a:t>CAT</a:t>
            </a:r>
          </a:p>
        </p:txBody>
      </p:sp>
      <p:sp>
        <p:nvSpPr>
          <p:cNvPr id="8" name="TextBox 7"/>
          <p:cNvSpPr txBox="1"/>
          <p:nvPr/>
        </p:nvSpPr>
        <p:spPr>
          <a:xfrm>
            <a:off x="7020272" y="5301208"/>
            <a:ext cx="1069524" cy="923330"/>
          </a:xfrm>
          <a:prstGeom prst="rect">
            <a:avLst/>
          </a:prstGeom>
          <a:noFill/>
        </p:spPr>
        <p:txBody>
          <a:bodyPr wrap="none" rtlCol="0">
            <a:spAutoFit/>
          </a:bodyPr>
          <a:lstStyle/>
          <a:p>
            <a:r>
              <a:rPr lang="da-DK" dirty="0" smtClean="0"/>
              <a:t>PWMout</a:t>
            </a:r>
          </a:p>
          <a:p>
            <a:endParaRPr lang="da-DK" dirty="0" smtClean="0"/>
          </a:p>
          <a:p>
            <a:r>
              <a:rPr lang="da-DK" dirty="0" smtClean="0"/>
              <a:t>LD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Udleveret Signalgenerator</a:t>
            </a:r>
            <a:endParaRPr lang="da-DK" dirty="0"/>
          </a:p>
        </p:txBody>
      </p:sp>
      <p:pic>
        <p:nvPicPr>
          <p:cNvPr id="3" name="Picture 2"/>
          <p:cNvPicPr>
            <a:picLocks noChangeAspect="1" noChangeArrowheads="1"/>
          </p:cNvPicPr>
          <p:nvPr/>
        </p:nvPicPr>
        <p:blipFill>
          <a:blip r:embed="rId2" cstate="print"/>
          <a:srcRect/>
          <a:stretch>
            <a:fillRect/>
          </a:stretch>
        </p:blipFill>
        <p:spPr bwMode="auto">
          <a:xfrm>
            <a:off x="1007665" y="757045"/>
            <a:ext cx="7164735" cy="59227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da-DK" altLang="en-US" smtClean="0"/>
              <a:t>Pause</a:t>
            </a:r>
            <a:endParaRPr lang="en-US" altLang="en-US" smtClean="0"/>
          </a:p>
        </p:txBody>
      </p:sp>
      <p:sp>
        <p:nvSpPr>
          <p:cNvPr id="13315" name="AutoShape 2" descr="https://www.whatnext.com/system/images/W1siZiIsIjIwMTQvMDkvMTYvMTcvMTMvMDQvMjc5L1Rha2VfYV9icmVha19mcm9tX3dvcmtfZHVyaW5nX2NhbmNlcl90cmVhdG1lbnQuanBnIl0sWyJwIiwidGh1bWIiLCI0NTB4NDUwPiJdXQ/Take%20a%20break%20from%20work%20during%20cancer%20treatment.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itchFamily="18" charset="0"/>
              </a:defRPr>
            </a:lvl1pPr>
            <a:lvl2pPr marL="742950" indent="-285750">
              <a:spcBef>
                <a:spcPct val="20000"/>
              </a:spcBef>
              <a:buChar char="–"/>
              <a:defRPr sz="2000">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sz="1600">
                <a:solidFill>
                  <a:schemeClr val="tx1"/>
                </a:solidFill>
                <a:latin typeface="Times New Roman" pitchFamily="18" charset="0"/>
              </a:defRPr>
            </a:lvl4pPr>
            <a:lvl5pPr marL="2057400" indent="-228600">
              <a:spcBef>
                <a:spcPct val="20000"/>
              </a:spcBef>
              <a:buChar char="»"/>
              <a:defRPr sz="1400">
                <a:solidFill>
                  <a:schemeClr val="tx1"/>
                </a:solidFill>
                <a:latin typeface="Times New Roman" pitchFamily="18" charset="0"/>
              </a:defRPr>
            </a:lvl5pPr>
            <a:lvl6pPr marL="2514600" indent="-228600" eaLnBrk="0" fontAlgn="base" hangingPunct="0">
              <a:spcBef>
                <a:spcPct val="20000"/>
              </a:spcBef>
              <a:spcAft>
                <a:spcPct val="0"/>
              </a:spcAft>
              <a:buChar char="»"/>
              <a:defRPr sz="1400">
                <a:solidFill>
                  <a:schemeClr val="tx1"/>
                </a:solidFill>
                <a:latin typeface="Times New Roman" pitchFamily="18" charset="0"/>
              </a:defRPr>
            </a:lvl6pPr>
            <a:lvl7pPr marL="2971800" indent="-228600" eaLnBrk="0" fontAlgn="base" hangingPunct="0">
              <a:spcBef>
                <a:spcPct val="20000"/>
              </a:spcBef>
              <a:spcAft>
                <a:spcPct val="0"/>
              </a:spcAft>
              <a:buChar char="»"/>
              <a:defRPr sz="1400">
                <a:solidFill>
                  <a:schemeClr val="tx1"/>
                </a:solidFill>
                <a:latin typeface="Times New Roman" pitchFamily="18" charset="0"/>
              </a:defRPr>
            </a:lvl7pPr>
            <a:lvl8pPr marL="3429000" indent="-228600" eaLnBrk="0" fontAlgn="base" hangingPunct="0">
              <a:spcBef>
                <a:spcPct val="20000"/>
              </a:spcBef>
              <a:spcAft>
                <a:spcPct val="0"/>
              </a:spcAft>
              <a:buChar char="»"/>
              <a:defRPr sz="1400">
                <a:solidFill>
                  <a:schemeClr val="tx1"/>
                </a:solidFill>
                <a:latin typeface="Times New Roman" pitchFamily="18" charset="0"/>
              </a:defRPr>
            </a:lvl8pPr>
            <a:lvl9pPr marL="3886200" indent="-228600" eaLnBrk="0" fontAlgn="base" hangingPunct="0">
              <a:spcBef>
                <a:spcPct val="20000"/>
              </a:spcBef>
              <a:spcAft>
                <a:spcPct val="0"/>
              </a:spcAft>
              <a:buChar char="»"/>
              <a:defRPr sz="14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13316" name="AutoShape 4" descr="https://www.whatnext.com/system/images/W1siZiIsIjIwMTQvMDkvMTYvMTcvMTMvMDQvMjc5L1Rha2VfYV9icmVha19mcm9tX3dvcmtfZHVyaW5nX2NhbmNlcl90cmVhdG1lbnQuanBnIl0sWyJwIiwidGh1bWIiLCI0NTB4NDUwPiJdXQ/Take%20a%20break%20from%20work%20during%20cancer%20treatment.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itchFamily="18" charset="0"/>
              </a:defRPr>
            </a:lvl1pPr>
            <a:lvl2pPr marL="742950" indent="-285750">
              <a:spcBef>
                <a:spcPct val="20000"/>
              </a:spcBef>
              <a:buChar char="–"/>
              <a:defRPr sz="2000">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sz="1600">
                <a:solidFill>
                  <a:schemeClr val="tx1"/>
                </a:solidFill>
                <a:latin typeface="Times New Roman" pitchFamily="18" charset="0"/>
              </a:defRPr>
            </a:lvl4pPr>
            <a:lvl5pPr marL="2057400" indent="-228600">
              <a:spcBef>
                <a:spcPct val="20000"/>
              </a:spcBef>
              <a:buChar char="»"/>
              <a:defRPr sz="1400">
                <a:solidFill>
                  <a:schemeClr val="tx1"/>
                </a:solidFill>
                <a:latin typeface="Times New Roman" pitchFamily="18" charset="0"/>
              </a:defRPr>
            </a:lvl5pPr>
            <a:lvl6pPr marL="2514600" indent="-228600" eaLnBrk="0" fontAlgn="base" hangingPunct="0">
              <a:spcBef>
                <a:spcPct val="20000"/>
              </a:spcBef>
              <a:spcAft>
                <a:spcPct val="0"/>
              </a:spcAft>
              <a:buChar char="»"/>
              <a:defRPr sz="1400">
                <a:solidFill>
                  <a:schemeClr val="tx1"/>
                </a:solidFill>
                <a:latin typeface="Times New Roman" pitchFamily="18" charset="0"/>
              </a:defRPr>
            </a:lvl6pPr>
            <a:lvl7pPr marL="2971800" indent="-228600" eaLnBrk="0" fontAlgn="base" hangingPunct="0">
              <a:spcBef>
                <a:spcPct val="20000"/>
              </a:spcBef>
              <a:spcAft>
                <a:spcPct val="0"/>
              </a:spcAft>
              <a:buChar char="»"/>
              <a:defRPr sz="1400">
                <a:solidFill>
                  <a:schemeClr val="tx1"/>
                </a:solidFill>
                <a:latin typeface="Times New Roman" pitchFamily="18" charset="0"/>
              </a:defRPr>
            </a:lvl7pPr>
            <a:lvl8pPr marL="3429000" indent="-228600" eaLnBrk="0" fontAlgn="base" hangingPunct="0">
              <a:spcBef>
                <a:spcPct val="20000"/>
              </a:spcBef>
              <a:spcAft>
                <a:spcPct val="0"/>
              </a:spcAft>
              <a:buChar char="»"/>
              <a:defRPr sz="1400">
                <a:solidFill>
                  <a:schemeClr val="tx1"/>
                </a:solidFill>
                <a:latin typeface="Times New Roman" pitchFamily="18" charset="0"/>
              </a:defRPr>
            </a:lvl8pPr>
            <a:lvl9pPr marL="3886200" indent="-228600" eaLnBrk="0" fontAlgn="base" hangingPunct="0">
              <a:spcBef>
                <a:spcPct val="20000"/>
              </a:spcBef>
              <a:spcAft>
                <a:spcPct val="0"/>
              </a:spcAft>
              <a:buChar char="»"/>
              <a:defRPr sz="14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sp>
        <p:nvSpPr>
          <p:cNvPr id="13317" name="AutoShape 6" descr="https://www.whatnext.com/system/images/W1siZiIsIjIwMTQvMDkvMTYvMTcvMTMvMDQvMjc5L1Rha2VfYV9icmVha19mcm9tX3dvcmtfZHVyaW5nX2NhbmNlcl90cmVhdG1lbnQuanBnIl0sWyJwIiwidGh1bWIiLCI0NTB4NDUwPiJdXQ/Take%20a%20break%20from%20work%20during%20cancer%20treatment.jpg"/>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itchFamily="18" charset="0"/>
              </a:defRPr>
            </a:lvl1pPr>
            <a:lvl2pPr marL="742950" indent="-285750">
              <a:spcBef>
                <a:spcPct val="20000"/>
              </a:spcBef>
              <a:buChar char="–"/>
              <a:defRPr sz="2000">
                <a:solidFill>
                  <a:schemeClr val="tx1"/>
                </a:solidFill>
                <a:latin typeface="Times New Roman" pitchFamily="18" charset="0"/>
              </a:defRPr>
            </a:lvl2pPr>
            <a:lvl3pPr marL="1143000" indent="-228600">
              <a:spcBef>
                <a:spcPct val="20000"/>
              </a:spcBef>
              <a:buChar char="•"/>
              <a:defRPr>
                <a:solidFill>
                  <a:schemeClr val="tx1"/>
                </a:solidFill>
                <a:latin typeface="Times New Roman" pitchFamily="18" charset="0"/>
              </a:defRPr>
            </a:lvl3pPr>
            <a:lvl4pPr marL="1600200" indent="-228600">
              <a:spcBef>
                <a:spcPct val="20000"/>
              </a:spcBef>
              <a:buChar char="–"/>
              <a:defRPr sz="1600">
                <a:solidFill>
                  <a:schemeClr val="tx1"/>
                </a:solidFill>
                <a:latin typeface="Times New Roman" pitchFamily="18" charset="0"/>
              </a:defRPr>
            </a:lvl4pPr>
            <a:lvl5pPr marL="2057400" indent="-228600">
              <a:spcBef>
                <a:spcPct val="20000"/>
              </a:spcBef>
              <a:buChar char="»"/>
              <a:defRPr sz="1400">
                <a:solidFill>
                  <a:schemeClr val="tx1"/>
                </a:solidFill>
                <a:latin typeface="Times New Roman" pitchFamily="18" charset="0"/>
              </a:defRPr>
            </a:lvl5pPr>
            <a:lvl6pPr marL="2514600" indent="-228600" eaLnBrk="0" fontAlgn="base" hangingPunct="0">
              <a:spcBef>
                <a:spcPct val="20000"/>
              </a:spcBef>
              <a:spcAft>
                <a:spcPct val="0"/>
              </a:spcAft>
              <a:buChar char="»"/>
              <a:defRPr sz="1400">
                <a:solidFill>
                  <a:schemeClr val="tx1"/>
                </a:solidFill>
                <a:latin typeface="Times New Roman" pitchFamily="18" charset="0"/>
              </a:defRPr>
            </a:lvl6pPr>
            <a:lvl7pPr marL="2971800" indent="-228600" eaLnBrk="0" fontAlgn="base" hangingPunct="0">
              <a:spcBef>
                <a:spcPct val="20000"/>
              </a:spcBef>
              <a:spcAft>
                <a:spcPct val="0"/>
              </a:spcAft>
              <a:buChar char="»"/>
              <a:defRPr sz="1400">
                <a:solidFill>
                  <a:schemeClr val="tx1"/>
                </a:solidFill>
                <a:latin typeface="Times New Roman" pitchFamily="18" charset="0"/>
              </a:defRPr>
            </a:lvl7pPr>
            <a:lvl8pPr marL="3429000" indent="-228600" eaLnBrk="0" fontAlgn="base" hangingPunct="0">
              <a:spcBef>
                <a:spcPct val="20000"/>
              </a:spcBef>
              <a:spcAft>
                <a:spcPct val="0"/>
              </a:spcAft>
              <a:buChar char="»"/>
              <a:defRPr sz="1400">
                <a:solidFill>
                  <a:schemeClr val="tx1"/>
                </a:solidFill>
                <a:latin typeface="Times New Roman" pitchFamily="18" charset="0"/>
              </a:defRPr>
            </a:lvl8pPr>
            <a:lvl9pPr marL="3886200" indent="-228600" eaLnBrk="0" fontAlgn="base" hangingPunct="0">
              <a:spcBef>
                <a:spcPct val="20000"/>
              </a:spcBef>
              <a:spcAft>
                <a:spcPct val="0"/>
              </a:spcAft>
              <a:buChar char="»"/>
              <a:defRPr sz="1400">
                <a:solidFill>
                  <a:schemeClr val="tx1"/>
                </a:solidFill>
                <a:latin typeface="Times New Roman" pitchFamily="18" charset="0"/>
              </a:defRPr>
            </a:lvl9pPr>
          </a:lstStyle>
          <a:p>
            <a:pPr>
              <a:spcBef>
                <a:spcPct val="0"/>
              </a:spcBef>
              <a:buFontTx/>
              <a:buNone/>
            </a:pPr>
            <a:endParaRPr lang="en-US" altLang="en-US" sz="1800">
              <a:latin typeface="Arial" charset="0"/>
            </a:endParaRPr>
          </a:p>
        </p:txBody>
      </p:sp>
      <p:pic>
        <p:nvPicPr>
          <p:cNvPr id="13318"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1628775"/>
            <a:ext cx="5318125" cy="349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050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title"/>
          </p:nvPr>
        </p:nvSpPr>
        <p:spPr/>
        <p:txBody>
          <a:bodyPr/>
          <a:lstStyle/>
          <a:p>
            <a:r>
              <a:rPr lang="da-DK" altLang="da-DK" dirty="0" err="1" smtClean="0"/>
              <a:t>SigGenDatapath</a:t>
            </a:r>
            <a:endParaRPr lang="da-DK" altLang="da-DK" dirty="0" smtClean="0"/>
          </a:p>
        </p:txBody>
      </p:sp>
      <p:graphicFrame>
        <p:nvGraphicFramePr>
          <p:cNvPr id="16424" name="Group 40"/>
          <p:cNvGraphicFramePr>
            <a:graphicFrameLocks noGrp="1"/>
          </p:cNvGraphicFramePr>
          <p:nvPr>
            <p:ph idx="1"/>
            <p:extLst>
              <p:ext uri="{D42A27DB-BD31-4B8C-83A1-F6EECF244321}">
                <p14:modId xmlns:p14="http://schemas.microsoft.com/office/powerpoint/2010/main" val="2364951761"/>
              </p:ext>
            </p:extLst>
          </p:nvPr>
        </p:nvGraphicFramePr>
        <p:xfrm>
          <a:off x="468313" y="1141413"/>
          <a:ext cx="8229600" cy="5394985"/>
        </p:xfrm>
        <a:graphic>
          <a:graphicData uri="http://schemas.openxmlformats.org/drawingml/2006/table">
            <a:tbl>
              <a:tblPr/>
              <a:tblGrid>
                <a:gridCol w="8229600"/>
              </a:tblGrid>
              <a:tr h="2743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VHDL code for the entity of the </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SigGenDatapath</a:t>
                      </a: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 component</a:t>
                      </a:r>
                      <a:endParaRPr kumimoji="0" lang="en-US" sz="1800" b="0" i="0" u="none" strike="noStrike" cap="none" normalizeH="0" baseline="0" dirty="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036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library IEEE;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use IEEE.STD_LOGIC_1164.ALL;</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use IEEE.STD_LOGIC_ARITH.ALL;</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use IEEE.STD_LOGIC_UNSIGNED.ALL;</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entity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SigGenDatapath</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is</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generic(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PWMinc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(6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 := "0010000"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Port ( Reset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Clk</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SigEN</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Shape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(1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Ampl</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(7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Freq</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in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(7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PWMOut</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out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end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SigGenDatapath</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architecture Behavioral of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SigGenDatapath</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is</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signal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SigCnt</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FreqInc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(11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signal Sig,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SigSquare</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SigSaw</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SigSinus</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(7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signal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SigAmpl</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(6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 </a:t>
                      </a:r>
                    </a:p>
                    <a:p>
                      <a:pPr marL="342900" marR="0" lvl="0" indent="-342900" algn="l" defTabSz="914400" rtl="0" eaLnBrk="0" fontAlgn="base" latinLnBrk="0" hangingPunct="0">
                        <a:lnSpc>
                          <a:spcPct val="100000"/>
                        </a:lnSpc>
                        <a:spcBef>
                          <a:spcPct val="0"/>
                        </a:spcBef>
                        <a:spcAft>
                          <a:spcPct val="0"/>
                        </a:spcAft>
                        <a:buClrTx/>
                        <a:buSzTx/>
                        <a:buFontTx/>
                        <a:buNone/>
                        <a:tabLst/>
                        <a:defRPr/>
                      </a:pPr>
                      <a:r>
                        <a:rPr lang="en-US" sz="1100" dirty="0" smtClean="0">
                          <a:latin typeface="Courier New" panose="02070309020205020404" pitchFamily="49" charset="0"/>
                          <a:cs typeface="Courier New" panose="02070309020205020404" pitchFamily="49" charset="0"/>
                        </a:rPr>
                        <a:t>signal </a:t>
                      </a:r>
                      <a:r>
                        <a:rPr lang="en-US" sz="1100" dirty="0" err="1" smtClean="0">
                          <a:latin typeface="Courier New" panose="02070309020205020404" pitchFamily="49" charset="0"/>
                          <a:cs typeface="Courier New" panose="02070309020205020404" pitchFamily="49" charset="0"/>
                        </a:rPr>
                        <a:t>MulC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std_logic_vector</a:t>
                      </a:r>
                      <a:r>
                        <a:rPr lang="en-US" sz="1100" dirty="0" smtClean="0">
                          <a:latin typeface="Courier New" panose="02070309020205020404" pitchFamily="49" charset="0"/>
                          <a:cs typeface="Courier New" panose="02070309020205020404" pitchFamily="49" charset="0"/>
                        </a:rPr>
                        <a:t>(15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signal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PWMcnt</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std_logic_vector</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(6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downto</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0) := "0000000";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signal PWM,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PWMwrap</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n-US"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std_logic</a:t>
                      </a: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Begin</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da-DK"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da-DK"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See </a:t>
                      </a:r>
                      <a:r>
                        <a:rPr kumimoji="0" lang="da-DK" sz="11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following</a:t>
                      </a:r>
                      <a:r>
                        <a:rPr kumimoji="0" lang="da-DK"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3 slides</a:t>
                      </a: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end Behavioral;</a:t>
                      </a:r>
                      <a:endParaRPr kumimoji="0" lang="en-US" sz="11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23" name="AutoShape 16"/>
          <p:cNvSpPr>
            <a:spLocks noChangeAspect="1" noChangeArrowheads="1" noTextEdit="1"/>
          </p:cNvSpPr>
          <p:nvPr/>
        </p:nvSpPr>
        <p:spPr bwMode="auto">
          <a:xfrm>
            <a:off x="6228184" y="1772816"/>
            <a:ext cx="2016125" cy="1993900"/>
          </a:xfrm>
          <a:prstGeom prst="rect">
            <a:avLst/>
          </a:prstGeom>
          <a:noFill/>
          <a:ln w="9525">
            <a:noFill/>
            <a:miter lim="800000"/>
            <a:headEnd/>
            <a:tailEnd/>
          </a:ln>
        </p:spPr>
        <p:txBody>
          <a:bodyPr/>
          <a:lstStyle/>
          <a:p>
            <a:endParaRPr lang="da-DK"/>
          </a:p>
        </p:txBody>
      </p:sp>
      <p:sp>
        <p:nvSpPr>
          <p:cNvPr id="13324" name="Line 19"/>
          <p:cNvSpPr>
            <a:spLocks noChangeShapeType="1"/>
          </p:cNvSpPr>
          <p:nvPr/>
        </p:nvSpPr>
        <p:spPr bwMode="auto">
          <a:xfrm flipH="1">
            <a:off x="7974087" y="3814301"/>
            <a:ext cx="414337" cy="0"/>
          </a:xfrm>
          <a:prstGeom prst="line">
            <a:avLst/>
          </a:prstGeom>
          <a:noFill/>
          <a:ln w="9525">
            <a:solidFill>
              <a:srgbClr val="000000"/>
            </a:solidFill>
            <a:round/>
            <a:headEnd/>
            <a:tailEnd/>
          </a:ln>
        </p:spPr>
        <p:txBody>
          <a:bodyPr/>
          <a:lstStyle/>
          <a:p>
            <a:endParaRPr lang="da-DK"/>
          </a:p>
        </p:txBody>
      </p:sp>
      <p:sp>
        <p:nvSpPr>
          <p:cNvPr id="13325" name="Line 20"/>
          <p:cNvSpPr>
            <a:spLocks noChangeShapeType="1"/>
          </p:cNvSpPr>
          <p:nvPr/>
        </p:nvSpPr>
        <p:spPr bwMode="auto">
          <a:xfrm flipH="1">
            <a:off x="6305972" y="2004591"/>
            <a:ext cx="412750" cy="0"/>
          </a:xfrm>
          <a:prstGeom prst="line">
            <a:avLst/>
          </a:prstGeom>
          <a:noFill/>
          <a:ln w="11113">
            <a:solidFill>
              <a:srgbClr val="000000"/>
            </a:solidFill>
            <a:round/>
            <a:headEnd/>
            <a:tailEnd/>
          </a:ln>
        </p:spPr>
        <p:txBody>
          <a:bodyPr/>
          <a:lstStyle/>
          <a:p>
            <a:endParaRPr lang="da-DK"/>
          </a:p>
        </p:txBody>
      </p:sp>
      <p:sp>
        <p:nvSpPr>
          <p:cNvPr id="13327" name="Line 22"/>
          <p:cNvSpPr>
            <a:spLocks noChangeShapeType="1"/>
          </p:cNvSpPr>
          <p:nvPr/>
        </p:nvSpPr>
        <p:spPr bwMode="auto">
          <a:xfrm flipH="1">
            <a:off x="6305971" y="2291929"/>
            <a:ext cx="409948" cy="0"/>
          </a:xfrm>
          <a:prstGeom prst="line">
            <a:avLst/>
          </a:prstGeom>
          <a:noFill/>
          <a:ln w="11113">
            <a:solidFill>
              <a:srgbClr val="000000"/>
            </a:solidFill>
            <a:round/>
            <a:headEnd/>
            <a:tailEnd/>
          </a:ln>
        </p:spPr>
        <p:txBody>
          <a:bodyPr/>
          <a:lstStyle/>
          <a:p>
            <a:endParaRPr lang="da-DK"/>
          </a:p>
        </p:txBody>
      </p:sp>
      <p:sp>
        <p:nvSpPr>
          <p:cNvPr id="13330" name="Rectangle 25"/>
          <p:cNvSpPr>
            <a:spLocks noChangeArrowheads="1"/>
          </p:cNvSpPr>
          <p:nvPr/>
        </p:nvSpPr>
        <p:spPr bwMode="auto">
          <a:xfrm>
            <a:off x="6725072" y="1799804"/>
            <a:ext cx="1359362" cy="2756063"/>
          </a:xfrm>
          <a:prstGeom prst="rect">
            <a:avLst/>
          </a:prstGeom>
          <a:solidFill>
            <a:schemeClr val="bg1"/>
          </a:solidFill>
          <a:ln w="11113">
            <a:solidFill>
              <a:srgbClr val="000000"/>
            </a:solidFill>
            <a:miter lim="800000"/>
            <a:headEnd/>
            <a:tailEnd/>
          </a:ln>
        </p:spPr>
        <p:txBody>
          <a:bodyPr/>
          <a:lstStyle/>
          <a:p>
            <a:endParaRPr lang="da-DK" altLang="da-DK"/>
          </a:p>
        </p:txBody>
      </p:sp>
      <p:sp>
        <p:nvSpPr>
          <p:cNvPr id="13331" name="Rectangle 26"/>
          <p:cNvSpPr>
            <a:spLocks noChangeArrowheads="1"/>
          </p:cNvSpPr>
          <p:nvPr/>
        </p:nvSpPr>
        <p:spPr bwMode="auto">
          <a:xfrm>
            <a:off x="6777459" y="1918866"/>
            <a:ext cx="365125" cy="168275"/>
          </a:xfrm>
          <a:prstGeom prst="rect">
            <a:avLst/>
          </a:prstGeom>
          <a:noFill/>
          <a:ln w="9525">
            <a:noFill/>
            <a:miter lim="800000"/>
            <a:headEnd/>
            <a:tailEnd/>
          </a:ln>
        </p:spPr>
        <p:txBody>
          <a:bodyPr wrap="none" lIns="0" tIns="0" rIns="0" bIns="0">
            <a:spAutoFit/>
          </a:bodyPr>
          <a:lstStyle/>
          <a:p>
            <a:r>
              <a:rPr lang="da-DK" altLang="da-DK" sz="1100">
                <a:solidFill>
                  <a:srgbClr val="000000"/>
                </a:solidFill>
              </a:rPr>
              <a:t>Reset</a:t>
            </a:r>
            <a:endParaRPr lang="da-DK" altLang="da-DK"/>
          </a:p>
        </p:txBody>
      </p:sp>
      <p:sp>
        <p:nvSpPr>
          <p:cNvPr id="13333" name="Rectangle 28"/>
          <p:cNvSpPr>
            <a:spLocks noChangeArrowheads="1"/>
          </p:cNvSpPr>
          <p:nvPr/>
        </p:nvSpPr>
        <p:spPr bwMode="auto">
          <a:xfrm>
            <a:off x="7452320" y="3717032"/>
            <a:ext cx="540212"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PWMout</a:t>
            </a:r>
            <a:endParaRPr lang="da-DK" altLang="da-DK" dirty="0"/>
          </a:p>
        </p:txBody>
      </p:sp>
      <p:sp>
        <p:nvSpPr>
          <p:cNvPr id="13334" name="Rectangle 29"/>
          <p:cNvSpPr>
            <a:spLocks noChangeArrowheads="1"/>
          </p:cNvSpPr>
          <p:nvPr/>
        </p:nvSpPr>
        <p:spPr bwMode="auto">
          <a:xfrm>
            <a:off x="6840813" y="4555867"/>
            <a:ext cx="1043555"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SigGenDatapath</a:t>
            </a:r>
            <a:endParaRPr lang="da-DK" altLang="da-DK" dirty="0"/>
          </a:p>
        </p:txBody>
      </p:sp>
      <p:sp>
        <p:nvSpPr>
          <p:cNvPr id="13335" name="Rectangle 30"/>
          <p:cNvSpPr>
            <a:spLocks noChangeArrowheads="1"/>
          </p:cNvSpPr>
          <p:nvPr/>
        </p:nvSpPr>
        <p:spPr bwMode="auto">
          <a:xfrm>
            <a:off x="6875884" y="2212554"/>
            <a:ext cx="203200" cy="168275"/>
          </a:xfrm>
          <a:prstGeom prst="rect">
            <a:avLst/>
          </a:prstGeom>
          <a:noFill/>
          <a:ln w="9525">
            <a:noFill/>
            <a:miter lim="800000"/>
            <a:headEnd/>
            <a:tailEnd/>
          </a:ln>
        </p:spPr>
        <p:txBody>
          <a:bodyPr wrap="none" lIns="0" tIns="0" rIns="0" bIns="0">
            <a:spAutoFit/>
          </a:bodyPr>
          <a:lstStyle/>
          <a:p>
            <a:r>
              <a:rPr lang="da-DK" altLang="da-DK" sz="1100">
                <a:solidFill>
                  <a:srgbClr val="000000"/>
                </a:solidFill>
              </a:rPr>
              <a:t>Clk</a:t>
            </a:r>
            <a:endParaRPr lang="da-DK" altLang="da-DK"/>
          </a:p>
        </p:txBody>
      </p:sp>
      <p:sp>
        <p:nvSpPr>
          <p:cNvPr id="13337" name="Freeform 32"/>
          <p:cNvSpPr>
            <a:spLocks/>
          </p:cNvSpPr>
          <p:nvPr/>
        </p:nvSpPr>
        <p:spPr bwMode="auto">
          <a:xfrm>
            <a:off x="6725072" y="2210966"/>
            <a:ext cx="93662" cy="163513"/>
          </a:xfrm>
          <a:custGeom>
            <a:avLst/>
            <a:gdLst>
              <a:gd name="T0" fmla="*/ 0 w 118"/>
              <a:gd name="T1" fmla="*/ 0 h 206"/>
              <a:gd name="T2" fmla="*/ 2147483647 w 118"/>
              <a:gd name="T3" fmla="*/ 2147483647 h 206"/>
              <a:gd name="T4" fmla="*/ 0 w 118"/>
              <a:gd name="T5" fmla="*/ 2147483647 h 206"/>
              <a:gd name="T6" fmla="*/ 0 60000 65536"/>
              <a:gd name="T7" fmla="*/ 0 60000 65536"/>
              <a:gd name="T8" fmla="*/ 0 60000 65536"/>
              <a:gd name="T9" fmla="*/ 0 w 118"/>
              <a:gd name="T10" fmla="*/ 0 h 206"/>
              <a:gd name="T11" fmla="*/ 118 w 118"/>
              <a:gd name="T12" fmla="*/ 206 h 206"/>
            </a:gdLst>
            <a:ahLst/>
            <a:cxnLst>
              <a:cxn ang="T6">
                <a:pos x="T0" y="T1"/>
              </a:cxn>
              <a:cxn ang="T7">
                <a:pos x="T2" y="T3"/>
              </a:cxn>
              <a:cxn ang="T8">
                <a:pos x="T4" y="T5"/>
              </a:cxn>
            </a:cxnLst>
            <a:rect l="T9" t="T10" r="T11" b="T12"/>
            <a:pathLst>
              <a:path w="118" h="206">
                <a:moveTo>
                  <a:pt x="0" y="0"/>
                </a:moveTo>
                <a:lnTo>
                  <a:pt x="118" y="102"/>
                </a:lnTo>
                <a:lnTo>
                  <a:pt x="0" y="206"/>
                </a:lnTo>
              </a:path>
            </a:pathLst>
          </a:custGeom>
          <a:noFill/>
          <a:ln w="11113">
            <a:solidFill>
              <a:srgbClr val="000000"/>
            </a:solidFill>
            <a:prstDash val="solid"/>
            <a:round/>
            <a:headEnd/>
            <a:tailEnd/>
          </a:ln>
        </p:spPr>
        <p:txBody>
          <a:bodyPr/>
          <a:lstStyle/>
          <a:p>
            <a:endParaRPr lang="da-DK"/>
          </a:p>
        </p:txBody>
      </p:sp>
      <p:grpSp>
        <p:nvGrpSpPr>
          <p:cNvPr id="2" name="Group 1"/>
          <p:cNvGrpSpPr/>
          <p:nvPr/>
        </p:nvGrpSpPr>
        <p:grpSpPr>
          <a:xfrm>
            <a:off x="6305972" y="3330699"/>
            <a:ext cx="880253" cy="316299"/>
            <a:chOff x="6521996" y="3259857"/>
            <a:chExt cx="880253" cy="316299"/>
          </a:xfrm>
        </p:grpSpPr>
        <p:sp>
          <p:nvSpPr>
            <p:cNvPr id="13326" name="Line 21"/>
            <p:cNvSpPr>
              <a:spLocks noChangeShapeType="1"/>
            </p:cNvSpPr>
            <p:nvPr/>
          </p:nvSpPr>
          <p:spPr bwMode="auto">
            <a:xfrm flipH="1">
              <a:off x="6521996" y="3340820"/>
              <a:ext cx="412750" cy="0"/>
            </a:xfrm>
            <a:prstGeom prst="line">
              <a:avLst/>
            </a:prstGeom>
            <a:noFill/>
            <a:ln w="60325">
              <a:solidFill>
                <a:srgbClr val="000000"/>
              </a:solidFill>
              <a:round/>
              <a:headEnd/>
              <a:tailEnd/>
            </a:ln>
          </p:spPr>
          <p:txBody>
            <a:bodyPr/>
            <a:lstStyle/>
            <a:p>
              <a:endParaRPr lang="da-DK"/>
            </a:p>
          </p:txBody>
        </p:sp>
        <p:sp>
          <p:nvSpPr>
            <p:cNvPr id="13332" name="Rectangle 27"/>
            <p:cNvSpPr>
              <a:spLocks noChangeArrowheads="1"/>
            </p:cNvSpPr>
            <p:nvPr/>
          </p:nvSpPr>
          <p:spPr bwMode="auto">
            <a:xfrm>
              <a:off x="6993483" y="3259857"/>
              <a:ext cx="408766"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Shape</a:t>
              </a:r>
              <a:endParaRPr lang="da-DK" altLang="da-DK" dirty="0"/>
            </a:p>
          </p:txBody>
        </p:sp>
        <p:sp>
          <p:nvSpPr>
            <p:cNvPr id="13345" name="Line 62"/>
            <p:cNvSpPr>
              <a:spLocks noChangeShapeType="1"/>
            </p:cNvSpPr>
            <p:nvPr/>
          </p:nvSpPr>
          <p:spPr bwMode="auto">
            <a:xfrm flipH="1">
              <a:off x="6660108" y="3285257"/>
              <a:ext cx="73025" cy="144463"/>
            </a:xfrm>
            <a:prstGeom prst="line">
              <a:avLst/>
            </a:prstGeom>
            <a:noFill/>
            <a:ln w="9525">
              <a:solidFill>
                <a:schemeClr val="tx1"/>
              </a:solidFill>
              <a:round/>
              <a:headEnd/>
              <a:tailEnd/>
            </a:ln>
          </p:spPr>
          <p:txBody>
            <a:bodyPr/>
            <a:lstStyle/>
            <a:p>
              <a:endParaRPr lang="da-DK"/>
            </a:p>
          </p:txBody>
        </p:sp>
        <p:sp>
          <p:nvSpPr>
            <p:cNvPr id="13346" name="Rectangle 63"/>
            <p:cNvSpPr>
              <a:spLocks noChangeArrowheads="1"/>
            </p:cNvSpPr>
            <p:nvPr/>
          </p:nvSpPr>
          <p:spPr bwMode="auto">
            <a:xfrm>
              <a:off x="6669633" y="3437657"/>
              <a:ext cx="64120" cy="138499"/>
            </a:xfrm>
            <a:prstGeom prst="rect">
              <a:avLst/>
            </a:prstGeom>
            <a:noFill/>
            <a:ln w="9525">
              <a:noFill/>
              <a:miter lim="800000"/>
              <a:headEnd/>
              <a:tailEnd/>
            </a:ln>
          </p:spPr>
          <p:txBody>
            <a:bodyPr wrap="none" lIns="0" tIns="0" rIns="0" bIns="0">
              <a:spAutoFit/>
            </a:bodyPr>
            <a:lstStyle/>
            <a:p>
              <a:r>
                <a:rPr lang="da-DK" altLang="da-DK" sz="900" dirty="0">
                  <a:solidFill>
                    <a:srgbClr val="000000"/>
                  </a:solidFill>
                </a:rPr>
                <a:t>2</a:t>
              </a:r>
              <a:endParaRPr lang="da-DK" altLang="da-DK" sz="900" dirty="0"/>
            </a:p>
          </p:txBody>
        </p:sp>
      </p:grpSp>
      <p:grpSp>
        <p:nvGrpSpPr>
          <p:cNvPr id="31" name="Group 30"/>
          <p:cNvGrpSpPr/>
          <p:nvPr/>
        </p:nvGrpSpPr>
        <p:grpSpPr>
          <a:xfrm>
            <a:off x="6303169" y="2996952"/>
            <a:ext cx="793691" cy="316299"/>
            <a:chOff x="6521996" y="3259857"/>
            <a:chExt cx="793691" cy="316299"/>
          </a:xfrm>
        </p:grpSpPr>
        <p:sp>
          <p:nvSpPr>
            <p:cNvPr id="32" name="Line 21"/>
            <p:cNvSpPr>
              <a:spLocks noChangeShapeType="1"/>
            </p:cNvSpPr>
            <p:nvPr/>
          </p:nvSpPr>
          <p:spPr bwMode="auto">
            <a:xfrm flipH="1">
              <a:off x="6521996" y="3340820"/>
              <a:ext cx="412750" cy="0"/>
            </a:xfrm>
            <a:prstGeom prst="line">
              <a:avLst/>
            </a:prstGeom>
            <a:noFill/>
            <a:ln w="60325">
              <a:solidFill>
                <a:srgbClr val="000000"/>
              </a:solidFill>
              <a:round/>
              <a:headEnd/>
              <a:tailEnd/>
            </a:ln>
          </p:spPr>
          <p:txBody>
            <a:bodyPr/>
            <a:lstStyle/>
            <a:p>
              <a:endParaRPr lang="da-DK"/>
            </a:p>
          </p:txBody>
        </p:sp>
        <p:sp>
          <p:nvSpPr>
            <p:cNvPr id="33" name="Rectangle 27"/>
            <p:cNvSpPr>
              <a:spLocks noChangeArrowheads="1"/>
            </p:cNvSpPr>
            <p:nvPr/>
          </p:nvSpPr>
          <p:spPr bwMode="auto">
            <a:xfrm>
              <a:off x="6993483" y="3259857"/>
              <a:ext cx="322204"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Ampl</a:t>
              </a:r>
              <a:endParaRPr lang="da-DK" altLang="da-DK" dirty="0"/>
            </a:p>
          </p:txBody>
        </p:sp>
        <p:sp>
          <p:nvSpPr>
            <p:cNvPr id="34" name="Line 62"/>
            <p:cNvSpPr>
              <a:spLocks noChangeShapeType="1"/>
            </p:cNvSpPr>
            <p:nvPr/>
          </p:nvSpPr>
          <p:spPr bwMode="auto">
            <a:xfrm flipH="1">
              <a:off x="6660108" y="3285257"/>
              <a:ext cx="73025" cy="144463"/>
            </a:xfrm>
            <a:prstGeom prst="line">
              <a:avLst/>
            </a:prstGeom>
            <a:noFill/>
            <a:ln w="9525">
              <a:solidFill>
                <a:schemeClr val="tx1"/>
              </a:solidFill>
              <a:round/>
              <a:headEnd/>
              <a:tailEnd/>
            </a:ln>
          </p:spPr>
          <p:txBody>
            <a:bodyPr/>
            <a:lstStyle/>
            <a:p>
              <a:endParaRPr lang="da-DK"/>
            </a:p>
          </p:txBody>
        </p:sp>
        <p:sp>
          <p:nvSpPr>
            <p:cNvPr id="35" name="Rectangle 63"/>
            <p:cNvSpPr>
              <a:spLocks noChangeArrowheads="1"/>
            </p:cNvSpPr>
            <p:nvPr/>
          </p:nvSpPr>
          <p:spPr bwMode="auto">
            <a:xfrm>
              <a:off x="6669633" y="3437657"/>
              <a:ext cx="64120" cy="138499"/>
            </a:xfrm>
            <a:prstGeom prst="rect">
              <a:avLst/>
            </a:prstGeom>
            <a:noFill/>
            <a:ln w="9525">
              <a:noFill/>
              <a:miter lim="800000"/>
              <a:headEnd/>
              <a:tailEnd/>
            </a:ln>
          </p:spPr>
          <p:txBody>
            <a:bodyPr wrap="none" lIns="0" tIns="0" rIns="0" bIns="0">
              <a:spAutoFit/>
            </a:bodyPr>
            <a:lstStyle/>
            <a:p>
              <a:r>
                <a:rPr lang="da-DK" altLang="da-DK" sz="900" dirty="0">
                  <a:solidFill>
                    <a:srgbClr val="000000"/>
                  </a:solidFill>
                </a:rPr>
                <a:t>8</a:t>
              </a:r>
              <a:endParaRPr lang="da-DK" altLang="da-DK" sz="900" dirty="0"/>
            </a:p>
          </p:txBody>
        </p:sp>
      </p:grpSp>
      <p:grpSp>
        <p:nvGrpSpPr>
          <p:cNvPr id="36" name="Group 35"/>
          <p:cNvGrpSpPr/>
          <p:nvPr/>
        </p:nvGrpSpPr>
        <p:grpSpPr>
          <a:xfrm>
            <a:off x="6300192" y="2636912"/>
            <a:ext cx="761631" cy="316299"/>
            <a:chOff x="6521996" y="3259857"/>
            <a:chExt cx="761631" cy="316299"/>
          </a:xfrm>
        </p:grpSpPr>
        <p:sp>
          <p:nvSpPr>
            <p:cNvPr id="37" name="Line 21"/>
            <p:cNvSpPr>
              <a:spLocks noChangeShapeType="1"/>
            </p:cNvSpPr>
            <p:nvPr/>
          </p:nvSpPr>
          <p:spPr bwMode="auto">
            <a:xfrm flipH="1">
              <a:off x="6521996" y="3340820"/>
              <a:ext cx="412750" cy="0"/>
            </a:xfrm>
            <a:prstGeom prst="line">
              <a:avLst/>
            </a:prstGeom>
            <a:noFill/>
            <a:ln w="60325">
              <a:solidFill>
                <a:srgbClr val="000000"/>
              </a:solidFill>
              <a:round/>
              <a:headEnd/>
              <a:tailEnd/>
            </a:ln>
          </p:spPr>
          <p:txBody>
            <a:bodyPr/>
            <a:lstStyle/>
            <a:p>
              <a:endParaRPr lang="da-DK"/>
            </a:p>
          </p:txBody>
        </p:sp>
        <p:sp>
          <p:nvSpPr>
            <p:cNvPr id="38" name="Rectangle 27"/>
            <p:cNvSpPr>
              <a:spLocks noChangeArrowheads="1"/>
            </p:cNvSpPr>
            <p:nvPr/>
          </p:nvSpPr>
          <p:spPr bwMode="auto">
            <a:xfrm>
              <a:off x="6993483" y="3259857"/>
              <a:ext cx="290144"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Freq</a:t>
              </a:r>
              <a:endParaRPr lang="da-DK" altLang="da-DK" dirty="0"/>
            </a:p>
          </p:txBody>
        </p:sp>
        <p:sp>
          <p:nvSpPr>
            <p:cNvPr id="39" name="Line 62"/>
            <p:cNvSpPr>
              <a:spLocks noChangeShapeType="1"/>
            </p:cNvSpPr>
            <p:nvPr/>
          </p:nvSpPr>
          <p:spPr bwMode="auto">
            <a:xfrm flipH="1">
              <a:off x="6660108" y="3285257"/>
              <a:ext cx="73025" cy="144463"/>
            </a:xfrm>
            <a:prstGeom prst="line">
              <a:avLst/>
            </a:prstGeom>
            <a:noFill/>
            <a:ln w="9525">
              <a:solidFill>
                <a:schemeClr val="tx1"/>
              </a:solidFill>
              <a:round/>
              <a:headEnd/>
              <a:tailEnd/>
            </a:ln>
          </p:spPr>
          <p:txBody>
            <a:bodyPr/>
            <a:lstStyle/>
            <a:p>
              <a:endParaRPr lang="da-DK"/>
            </a:p>
          </p:txBody>
        </p:sp>
        <p:sp>
          <p:nvSpPr>
            <p:cNvPr id="40" name="Rectangle 63"/>
            <p:cNvSpPr>
              <a:spLocks noChangeArrowheads="1"/>
            </p:cNvSpPr>
            <p:nvPr/>
          </p:nvSpPr>
          <p:spPr bwMode="auto">
            <a:xfrm>
              <a:off x="6669633" y="3437657"/>
              <a:ext cx="64120" cy="138499"/>
            </a:xfrm>
            <a:prstGeom prst="rect">
              <a:avLst/>
            </a:prstGeom>
            <a:noFill/>
            <a:ln w="9525">
              <a:noFill/>
              <a:miter lim="800000"/>
              <a:headEnd/>
              <a:tailEnd/>
            </a:ln>
          </p:spPr>
          <p:txBody>
            <a:bodyPr wrap="none" lIns="0" tIns="0" rIns="0" bIns="0">
              <a:spAutoFit/>
            </a:bodyPr>
            <a:lstStyle/>
            <a:p>
              <a:r>
                <a:rPr lang="da-DK" altLang="da-DK" sz="900" dirty="0">
                  <a:solidFill>
                    <a:srgbClr val="000000"/>
                  </a:solidFill>
                </a:rPr>
                <a:t>8</a:t>
              </a:r>
              <a:endParaRPr lang="da-DK" altLang="da-DK" sz="900" dirty="0"/>
            </a:p>
          </p:txBody>
        </p:sp>
      </p:grpSp>
      <p:grpSp>
        <p:nvGrpSpPr>
          <p:cNvPr id="41" name="Group 40"/>
          <p:cNvGrpSpPr/>
          <p:nvPr/>
        </p:nvGrpSpPr>
        <p:grpSpPr>
          <a:xfrm>
            <a:off x="6300192" y="3717032"/>
            <a:ext cx="873841" cy="169277"/>
            <a:chOff x="6521996" y="3259857"/>
            <a:chExt cx="873841" cy="169277"/>
          </a:xfrm>
        </p:grpSpPr>
        <p:sp>
          <p:nvSpPr>
            <p:cNvPr id="42" name="Line 21"/>
            <p:cNvSpPr>
              <a:spLocks noChangeShapeType="1"/>
            </p:cNvSpPr>
            <p:nvPr/>
          </p:nvSpPr>
          <p:spPr bwMode="auto">
            <a:xfrm flipH="1">
              <a:off x="6521996" y="3340820"/>
              <a:ext cx="412750" cy="0"/>
            </a:xfrm>
            <a:prstGeom prst="line">
              <a:avLst/>
            </a:prstGeom>
            <a:noFill/>
            <a:ln w="9525">
              <a:solidFill>
                <a:srgbClr val="000000"/>
              </a:solidFill>
              <a:round/>
              <a:headEnd/>
              <a:tailEnd/>
            </a:ln>
          </p:spPr>
          <p:txBody>
            <a:bodyPr/>
            <a:lstStyle/>
            <a:p>
              <a:endParaRPr lang="da-DK"/>
            </a:p>
          </p:txBody>
        </p:sp>
        <p:sp>
          <p:nvSpPr>
            <p:cNvPr id="43" name="Rectangle 27"/>
            <p:cNvSpPr>
              <a:spLocks noChangeArrowheads="1"/>
            </p:cNvSpPr>
            <p:nvPr/>
          </p:nvSpPr>
          <p:spPr bwMode="auto">
            <a:xfrm>
              <a:off x="6993483" y="3259857"/>
              <a:ext cx="402354"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SigEN</a:t>
              </a:r>
              <a:endParaRPr lang="da-DK" altLang="da-DK" dirty="0"/>
            </a:p>
          </p:txBody>
        </p:sp>
      </p:grpSp>
      <p:grpSp>
        <p:nvGrpSpPr>
          <p:cNvPr id="47" name="Group 46"/>
          <p:cNvGrpSpPr/>
          <p:nvPr/>
        </p:nvGrpSpPr>
        <p:grpSpPr>
          <a:xfrm>
            <a:off x="6300192" y="4221088"/>
            <a:ext cx="997272" cy="316299"/>
            <a:chOff x="6521996" y="3259857"/>
            <a:chExt cx="997272" cy="316299"/>
          </a:xfrm>
        </p:grpSpPr>
        <p:sp>
          <p:nvSpPr>
            <p:cNvPr id="48" name="Line 21"/>
            <p:cNvSpPr>
              <a:spLocks noChangeShapeType="1"/>
            </p:cNvSpPr>
            <p:nvPr/>
          </p:nvSpPr>
          <p:spPr bwMode="auto">
            <a:xfrm flipH="1">
              <a:off x="6521996" y="3340820"/>
              <a:ext cx="412750" cy="0"/>
            </a:xfrm>
            <a:prstGeom prst="line">
              <a:avLst/>
            </a:prstGeom>
            <a:noFill/>
            <a:ln w="60325">
              <a:solidFill>
                <a:schemeClr val="bg1">
                  <a:lumMod val="75000"/>
                </a:schemeClr>
              </a:solidFill>
              <a:round/>
              <a:headEnd/>
              <a:tailEnd/>
            </a:ln>
          </p:spPr>
          <p:txBody>
            <a:bodyPr/>
            <a:lstStyle/>
            <a:p>
              <a:endParaRPr lang="da-DK"/>
            </a:p>
          </p:txBody>
        </p:sp>
        <p:sp>
          <p:nvSpPr>
            <p:cNvPr id="49" name="Rectangle 27"/>
            <p:cNvSpPr>
              <a:spLocks noChangeArrowheads="1"/>
            </p:cNvSpPr>
            <p:nvPr/>
          </p:nvSpPr>
          <p:spPr bwMode="auto">
            <a:xfrm>
              <a:off x="6993483" y="3259857"/>
              <a:ext cx="525785" cy="169277"/>
            </a:xfrm>
            <a:prstGeom prst="rect">
              <a:avLst/>
            </a:prstGeom>
            <a:noFill/>
            <a:ln w="9525">
              <a:noFill/>
              <a:miter lim="800000"/>
              <a:headEnd/>
              <a:tailEnd/>
            </a:ln>
          </p:spPr>
          <p:txBody>
            <a:bodyPr wrap="none" lIns="0" tIns="0" rIns="0" bIns="0">
              <a:spAutoFit/>
            </a:bodyPr>
            <a:lstStyle/>
            <a:p>
              <a:r>
                <a:rPr lang="da-DK" altLang="da-DK" sz="1100" dirty="0" err="1" smtClean="0">
                  <a:solidFill>
                    <a:srgbClr val="000000"/>
                  </a:solidFill>
                </a:rPr>
                <a:t>PWMinc</a:t>
              </a:r>
              <a:endParaRPr lang="da-DK" altLang="da-DK" dirty="0"/>
            </a:p>
          </p:txBody>
        </p:sp>
        <p:sp>
          <p:nvSpPr>
            <p:cNvPr id="50" name="Line 62"/>
            <p:cNvSpPr>
              <a:spLocks noChangeShapeType="1"/>
            </p:cNvSpPr>
            <p:nvPr/>
          </p:nvSpPr>
          <p:spPr bwMode="auto">
            <a:xfrm flipH="1">
              <a:off x="6660108" y="3285257"/>
              <a:ext cx="73025" cy="144463"/>
            </a:xfrm>
            <a:prstGeom prst="line">
              <a:avLst/>
            </a:prstGeom>
            <a:noFill/>
            <a:ln w="9525">
              <a:solidFill>
                <a:schemeClr val="bg1">
                  <a:lumMod val="75000"/>
                </a:schemeClr>
              </a:solidFill>
              <a:round/>
              <a:headEnd/>
              <a:tailEnd/>
            </a:ln>
          </p:spPr>
          <p:txBody>
            <a:bodyPr/>
            <a:lstStyle/>
            <a:p>
              <a:endParaRPr lang="da-DK"/>
            </a:p>
          </p:txBody>
        </p:sp>
        <p:sp>
          <p:nvSpPr>
            <p:cNvPr id="51" name="Rectangle 63"/>
            <p:cNvSpPr>
              <a:spLocks noChangeArrowheads="1"/>
            </p:cNvSpPr>
            <p:nvPr/>
          </p:nvSpPr>
          <p:spPr bwMode="auto">
            <a:xfrm>
              <a:off x="6669633" y="3437657"/>
              <a:ext cx="64120" cy="138499"/>
            </a:xfrm>
            <a:prstGeom prst="rect">
              <a:avLst/>
            </a:prstGeom>
            <a:noFill/>
            <a:ln w="9525">
              <a:noFill/>
              <a:miter lim="800000"/>
              <a:headEnd/>
              <a:tailEnd/>
            </a:ln>
          </p:spPr>
          <p:txBody>
            <a:bodyPr wrap="none" lIns="0" tIns="0" rIns="0" bIns="0">
              <a:spAutoFit/>
            </a:bodyPr>
            <a:lstStyle/>
            <a:p>
              <a:r>
                <a:rPr lang="da-DK" altLang="da-DK" sz="900" dirty="0">
                  <a:solidFill>
                    <a:srgbClr val="000000"/>
                  </a:solidFill>
                </a:rPr>
                <a:t>7</a:t>
              </a:r>
              <a:endParaRPr lang="da-DK" altLang="da-DK" sz="900" dirty="0"/>
            </a:p>
          </p:txBody>
        </p:sp>
      </p:grpSp>
      <p:sp>
        <p:nvSpPr>
          <p:cNvPr id="4" name="TextBox 3"/>
          <p:cNvSpPr txBox="1"/>
          <p:nvPr/>
        </p:nvSpPr>
        <p:spPr>
          <a:xfrm>
            <a:off x="5179577" y="5550331"/>
            <a:ext cx="3352863" cy="830997"/>
          </a:xfrm>
          <a:prstGeom prst="rect">
            <a:avLst/>
          </a:prstGeom>
          <a:noFill/>
          <a:ln>
            <a:solidFill>
              <a:schemeClr val="tx1"/>
            </a:solidFill>
          </a:ln>
        </p:spPr>
        <p:txBody>
          <a:bodyPr wrap="square" rtlCol="0">
            <a:spAutoFit/>
          </a:bodyPr>
          <a:lstStyle/>
          <a:p>
            <a:r>
              <a:rPr lang="da-DK" sz="1200" dirty="0" err="1" smtClean="0"/>
              <a:t>PWMinc</a:t>
            </a:r>
            <a:r>
              <a:rPr lang="da-DK" sz="1200" dirty="0" smtClean="0"/>
              <a:t> is a </a:t>
            </a:r>
            <a:r>
              <a:rPr lang="da-DK" sz="1200" dirty="0" err="1" smtClean="0"/>
              <a:t>generic</a:t>
            </a:r>
            <a:r>
              <a:rPr lang="da-DK" sz="1200" dirty="0" smtClean="0"/>
              <a:t> input </a:t>
            </a:r>
            <a:r>
              <a:rPr lang="da-DK" sz="1200" dirty="0" err="1" smtClean="0"/>
              <a:t>value</a:t>
            </a:r>
            <a:r>
              <a:rPr lang="da-DK" sz="1200" dirty="0" smtClean="0"/>
              <a:t> </a:t>
            </a:r>
            <a:r>
              <a:rPr lang="da-DK" sz="1200" dirty="0" err="1" smtClean="0"/>
              <a:t>that</a:t>
            </a:r>
            <a:r>
              <a:rPr lang="da-DK" sz="1200" dirty="0" smtClean="0"/>
              <a:t> </a:t>
            </a:r>
            <a:r>
              <a:rPr lang="da-DK" sz="1200" dirty="0" err="1" smtClean="0"/>
              <a:t>can</a:t>
            </a:r>
            <a:r>
              <a:rPr lang="da-DK" sz="1200" dirty="0" smtClean="0"/>
              <a:t> </a:t>
            </a:r>
            <a:r>
              <a:rPr lang="da-DK" sz="1200" dirty="0" err="1" smtClean="0"/>
              <a:t>be</a:t>
            </a:r>
            <a:r>
              <a:rPr lang="da-DK" sz="1200" dirty="0" smtClean="0"/>
              <a:t> changed in the port </a:t>
            </a:r>
            <a:r>
              <a:rPr lang="da-DK" sz="1200" dirty="0" err="1" smtClean="0"/>
              <a:t>map</a:t>
            </a:r>
            <a:r>
              <a:rPr lang="da-DK" sz="1200" dirty="0" smtClean="0"/>
              <a:t>. </a:t>
            </a:r>
          </a:p>
          <a:p>
            <a:r>
              <a:rPr lang="da-DK" sz="1200" dirty="0" smtClean="0"/>
              <a:t>For HW </a:t>
            </a:r>
            <a:r>
              <a:rPr lang="da-DK" sz="1200" dirty="0" err="1" smtClean="0"/>
              <a:t>implementation</a:t>
            </a:r>
            <a:r>
              <a:rPr lang="da-DK" sz="1200" dirty="0" smtClean="0"/>
              <a:t> </a:t>
            </a:r>
            <a:r>
              <a:rPr lang="da-DK" sz="1200" dirty="0" err="1" smtClean="0"/>
              <a:t>PWMinc</a:t>
            </a:r>
            <a:r>
              <a:rPr lang="da-DK" sz="1200" dirty="0" smtClean="0"/>
              <a:t> </a:t>
            </a:r>
            <a:r>
              <a:rPr lang="da-DK" sz="1200" dirty="0" err="1" smtClean="0"/>
              <a:t>should</a:t>
            </a:r>
            <a:r>
              <a:rPr lang="da-DK" sz="1200" dirty="0" smtClean="0"/>
              <a:t> </a:t>
            </a:r>
            <a:r>
              <a:rPr lang="da-DK" sz="1200" dirty="0" err="1" smtClean="0"/>
              <a:t>be</a:t>
            </a:r>
            <a:r>
              <a:rPr lang="da-DK" sz="1200" dirty="0" smtClean="0"/>
              <a:t> 1. </a:t>
            </a:r>
          </a:p>
          <a:p>
            <a:r>
              <a:rPr lang="da-DK" sz="1200" dirty="0" smtClean="0"/>
              <a:t>For simulation it </a:t>
            </a:r>
            <a:r>
              <a:rPr lang="da-DK" sz="1200" dirty="0" err="1" smtClean="0"/>
              <a:t>should</a:t>
            </a:r>
            <a:r>
              <a:rPr lang="da-DK" sz="1200" dirty="0" smtClean="0"/>
              <a:t> </a:t>
            </a:r>
            <a:r>
              <a:rPr lang="da-DK" sz="1200" dirty="0" err="1" smtClean="0"/>
              <a:t>be</a:t>
            </a:r>
            <a:r>
              <a:rPr lang="da-DK" sz="1200" dirty="0" smtClean="0"/>
              <a:t> ”0010000” (default)</a:t>
            </a:r>
            <a:endParaRPr lang="en-US" sz="1200" dirty="0"/>
          </a:p>
        </p:txBody>
      </p:sp>
    </p:spTree>
    <p:extLst>
      <p:ext uri="{BB962C8B-B14F-4D97-AF65-F5344CB8AC3E}">
        <p14:creationId xmlns:p14="http://schemas.microsoft.com/office/powerpoint/2010/main" val="162537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24" name="Group 40"/>
          <p:cNvGraphicFramePr>
            <a:graphicFrameLocks noGrp="1"/>
          </p:cNvGraphicFramePr>
          <p:nvPr>
            <p:ph idx="1"/>
            <p:extLst>
              <p:ext uri="{D42A27DB-BD31-4B8C-83A1-F6EECF244321}">
                <p14:modId xmlns:p14="http://schemas.microsoft.com/office/powerpoint/2010/main" val="2910494260"/>
              </p:ext>
            </p:extLst>
          </p:nvPr>
        </p:nvGraphicFramePr>
        <p:xfrm>
          <a:off x="468313" y="1141413"/>
          <a:ext cx="8229600" cy="4808245"/>
        </p:xfrm>
        <a:graphic>
          <a:graphicData uri="http://schemas.openxmlformats.org/drawingml/2006/table">
            <a:tbl>
              <a:tblPr/>
              <a:tblGrid>
                <a:gridCol w="8229600"/>
              </a:tblGrid>
              <a:tr h="2743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VHDL code for the PWM part of </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SigGenDatapath</a:t>
                      </a:r>
                      <a:endParaRPr kumimoji="0" lang="en-US" sz="1800" b="0" i="0" u="none" strike="noStrike" cap="none" normalizeH="0" baseline="0" dirty="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0361">
                <a:tc>
                  <a:txBody>
                    <a:bodyPr/>
                    <a:lstStyle/>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pPr>
                        <a:lnSpc>
                          <a:spcPct val="150000"/>
                        </a:lnSpc>
                      </a:pPr>
                      <a:r>
                        <a:rPr lang="en-US" sz="1100" dirty="0" err="1" smtClean="0">
                          <a:latin typeface="Courier New" panose="02070309020205020404" pitchFamily="49" charset="0"/>
                          <a:cs typeface="Courier New" panose="02070309020205020404" pitchFamily="49" charset="0"/>
                        </a:rPr>
                        <a:t>PWMcount</a:t>
                      </a:r>
                      <a:r>
                        <a:rPr lang="en-US" sz="1100" dirty="0" smtClean="0">
                          <a:latin typeface="Courier New" panose="02070309020205020404" pitchFamily="49" charset="0"/>
                          <a:cs typeface="Courier New" panose="02070309020205020404" pitchFamily="49" charset="0"/>
                        </a:rPr>
                        <a:t>: process(Reset, </a:t>
                      </a:r>
                      <a:r>
                        <a:rPr lang="en-US" sz="1100" dirty="0" err="1" smtClean="0">
                          <a:latin typeface="Courier New" panose="02070309020205020404" pitchFamily="49" charset="0"/>
                          <a:cs typeface="Courier New" panose="02070309020205020404" pitchFamily="49" charset="0"/>
                        </a:rPr>
                        <a:t>Clk</a:t>
                      </a:r>
                      <a:r>
                        <a:rPr lang="en-US" sz="1100" dirty="0" smtClean="0">
                          <a:latin typeface="Courier New" panose="02070309020205020404" pitchFamily="49" charset="0"/>
                          <a:cs typeface="Courier New" panose="02070309020205020404" pitchFamily="49" charset="0"/>
                        </a:rPr>
                        <a:t>)</a:t>
                      </a:r>
                    </a:p>
                    <a:p>
                      <a:pPr>
                        <a:lnSpc>
                          <a:spcPct val="150000"/>
                        </a:lnSpc>
                      </a:pPr>
                      <a:r>
                        <a:rPr lang="en-US" sz="1100" dirty="0" smtClean="0">
                          <a:latin typeface="Courier New" panose="02070309020205020404" pitchFamily="49" charset="0"/>
                          <a:cs typeface="Courier New" panose="02070309020205020404" pitchFamily="49" charset="0"/>
                        </a:rPr>
                        <a:t>begin</a:t>
                      </a:r>
                    </a:p>
                    <a:p>
                      <a:pPr>
                        <a:lnSpc>
                          <a:spcPct val="150000"/>
                        </a:lnSpc>
                      </a:pPr>
                      <a:r>
                        <a:rPr lang="en-US" sz="1100" dirty="0" smtClean="0">
                          <a:latin typeface="Courier New" panose="02070309020205020404" pitchFamily="49" charset="0"/>
                          <a:cs typeface="Courier New" panose="02070309020205020404" pitchFamily="49" charset="0"/>
                        </a:rPr>
                        <a:t>  if Reset = '1' then </a:t>
                      </a:r>
                      <a:r>
                        <a:rPr lang="en-US" sz="1100" dirty="0" err="1" smtClean="0">
                          <a:latin typeface="Courier New" panose="02070309020205020404" pitchFamily="49" charset="0"/>
                          <a:cs typeface="Courier New" panose="02070309020205020404" pitchFamily="49" charset="0"/>
                        </a:rPr>
                        <a:t>PWMcnt</a:t>
                      </a:r>
                      <a:r>
                        <a:rPr lang="en-US" sz="1100" dirty="0" smtClean="0">
                          <a:latin typeface="Courier New" panose="02070309020205020404" pitchFamily="49" charset="0"/>
                          <a:cs typeface="Courier New" panose="02070309020205020404" pitchFamily="49" charset="0"/>
                        </a:rPr>
                        <a:t> &lt;= "0000000";</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elsif</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Clk'event</a:t>
                      </a:r>
                      <a:r>
                        <a:rPr lang="en-US" sz="1100" dirty="0" smtClean="0">
                          <a:latin typeface="Courier New" panose="02070309020205020404" pitchFamily="49" charset="0"/>
                          <a:cs typeface="Courier New" panose="02070309020205020404" pitchFamily="49" charset="0"/>
                        </a:rPr>
                        <a:t> and </a:t>
                      </a:r>
                      <a:r>
                        <a:rPr lang="en-US" sz="1100" dirty="0" err="1" smtClean="0">
                          <a:latin typeface="Courier New" panose="02070309020205020404" pitchFamily="49" charset="0"/>
                          <a:cs typeface="Courier New" panose="02070309020205020404" pitchFamily="49" charset="0"/>
                        </a:rPr>
                        <a:t>Clk</a:t>
                      </a:r>
                      <a:r>
                        <a:rPr lang="en-US" sz="1100" dirty="0" smtClean="0">
                          <a:latin typeface="Courier New" panose="02070309020205020404" pitchFamily="49" charset="0"/>
                          <a:cs typeface="Courier New" panose="02070309020205020404" pitchFamily="49" charset="0"/>
                        </a:rPr>
                        <a:t> = '1' then</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PWMcnt</a:t>
                      </a:r>
                      <a:r>
                        <a:rPr lang="en-US" sz="1100" dirty="0" smtClean="0">
                          <a:latin typeface="Courier New" panose="02070309020205020404" pitchFamily="49" charset="0"/>
                          <a:cs typeface="Courier New" panose="02070309020205020404" pitchFamily="49" charset="0"/>
                        </a:rPr>
                        <a:t> &lt;= </a:t>
                      </a:r>
                      <a:r>
                        <a:rPr lang="en-US" sz="1100" dirty="0" err="1" smtClean="0">
                          <a:latin typeface="Courier New" panose="02070309020205020404" pitchFamily="49" charset="0"/>
                          <a:cs typeface="Courier New" panose="02070309020205020404" pitchFamily="49" charset="0"/>
                        </a:rPr>
                        <a:t>PWMcnt</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PWMinc</a:t>
                      </a:r>
                      <a:r>
                        <a:rPr lang="en-US" sz="1100" dirty="0" smtClean="0">
                          <a:latin typeface="Courier New" panose="02070309020205020404" pitchFamily="49" charset="0"/>
                          <a:cs typeface="Courier New" panose="02070309020205020404" pitchFamily="49" charset="0"/>
                        </a:rPr>
                        <a:t>;</a:t>
                      </a:r>
                    </a:p>
                    <a:p>
                      <a:pPr>
                        <a:lnSpc>
                          <a:spcPct val="150000"/>
                        </a:lnSpc>
                      </a:pPr>
                      <a:r>
                        <a:rPr lang="en-US" sz="1100" dirty="0" smtClean="0">
                          <a:latin typeface="Courier New" panose="02070309020205020404" pitchFamily="49" charset="0"/>
                          <a:cs typeface="Courier New" panose="02070309020205020404" pitchFamily="49" charset="0"/>
                        </a:rPr>
                        <a:t>  end if;</a:t>
                      </a:r>
                    </a:p>
                    <a:p>
                      <a:pPr>
                        <a:lnSpc>
                          <a:spcPct val="150000"/>
                        </a:lnSpc>
                      </a:pPr>
                      <a:r>
                        <a:rPr lang="en-US" sz="1100" dirty="0" smtClean="0">
                          <a:latin typeface="Courier New" panose="02070309020205020404" pitchFamily="49" charset="0"/>
                          <a:cs typeface="Courier New" panose="02070309020205020404" pitchFamily="49" charset="0"/>
                        </a:rPr>
                        <a:t>end process;     </a:t>
                      </a:r>
                    </a:p>
                    <a:p>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PWMdec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PWMwrap</a:t>
                      </a:r>
                      <a:r>
                        <a:rPr lang="en-US" sz="1100" dirty="0" smtClean="0">
                          <a:latin typeface="Courier New" panose="02070309020205020404" pitchFamily="49" charset="0"/>
                          <a:cs typeface="Courier New" panose="02070309020205020404" pitchFamily="49" charset="0"/>
                        </a:rPr>
                        <a:t> &lt;= '1' when </a:t>
                      </a:r>
                      <a:r>
                        <a:rPr lang="en-US" sz="1100" dirty="0" err="1" smtClean="0">
                          <a:latin typeface="Courier New" panose="02070309020205020404" pitchFamily="49" charset="0"/>
                          <a:cs typeface="Courier New" panose="02070309020205020404" pitchFamily="49" charset="0"/>
                        </a:rPr>
                        <a:t>PWMcnt</a:t>
                      </a:r>
                      <a:r>
                        <a:rPr lang="en-US" sz="1100" dirty="0" smtClean="0">
                          <a:latin typeface="Courier New" panose="02070309020205020404" pitchFamily="49" charset="0"/>
                          <a:cs typeface="Courier New" panose="02070309020205020404" pitchFamily="49" charset="0"/>
                        </a:rPr>
                        <a:t> = "0000000" else '0';</a:t>
                      </a:r>
                    </a:p>
                    <a:p>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PWMcomp</a:t>
                      </a:r>
                      <a:r>
                        <a:rPr lang="en-US" sz="1100" dirty="0" smtClean="0">
                          <a:latin typeface="Courier New" panose="02070309020205020404" pitchFamily="49" charset="0"/>
                          <a:cs typeface="Courier New" panose="02070309020205020404" pitchFamily="49" charset="0"/>
                        </a:rPr>
                        <a:t>: PWM &lt;= '1' when </a:t>
                      </a:r>
                      <a:r>
                        <a:rPr lang="en-US" sz="1100" dirty="0" err="1" smtClean="0">
                          <a:latin typeface="Courier New" panose="02070309020205020404" pitchFamily="49" charset="0"/>
                          <a:cs typeface="Courier New" panose="02070309020205020404" pitchFamily="49" charset="0"/>
                        </a:rPr>
                        <a:t>PWMcnt</a:t>
                      </a:r>
                      <a:r>
                        <a:rPr lang="en-US" sz="1100" dirty="0" smtClean="0">
                          <a:latin typeface="Courier New" panose="02070309020205020404" pitchFamily="49" charset="0"/>
                          <a:cs typeface="Courier New" panose="02070309020205020404" pitchFamily="49" charset="0"/>
                        </a:rPr>
                        <a:t> &lt;= </a:t>
                      </a:r>
                      <a:r>
                        <a:rPr lang="en-US" sz="1100" dirty="0" err="1" smtClean="0">
                          <a:latin typeface="Courier New" panose="02070309020205020404" pitchFamily="49" charset="0"/>
                          <a:cs typeface="Courier New" panose="02070309020205020404" pitchFamily="49" charset="0"/>
                        </a:rPr>
                        <a:t>SigAmpl</a:t>
                      </a:r>
                      <a:r>
                        <a:rPr lang="en-US" sz="1100" dirty="0" smtClean="0">
                          <a:latin typeface="Courier New" panose="02070309020205020404" pitchFamily="49" charset="0"/>
                          <a:cs typeface="Courier New" panose="02070309020205020404" pitchFamily="49" charset="0"/>
                        </a:rPr>
                        <a:t> else '0';</a:t>
                      </a:r>
                    </a:p>
                    <a:p>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PWMon</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PWMout</a:t>
                      </a:r>
                      <a:r>
                        <a:rPr lang="en-US" sz="1100" dirty="0" smtClean="0">
                          <a:latin typeface="Courier New" panose="02070309020205020404" pitchFamily="49" charset="0"/>
                          <a:cs typeface="Courier New" panose="02070309020205020404" pitchFamily="49" charset="0"/>
                        </a:rPr>
                        <a:t> &lt;= PWM when </a:t>
                      </a:r>
                      <a:r>
                        <a:rPr lang="en-US" sz="1100" dirty="0" err="1" smtClean="0">
                          <a:latin typeface="Courier New" panose="02070309020205020404" pitchFamily="49" charset="0"/>
                          <a:cs typeface="Courier New" panose="02070309020205020404" pitchFamily="49" charset="0"/>
                        </a:rPr>
                        <a:t>SigEn</a:t>
                      </a:r>
                      <a:r>
                        <a:rPr lang="en-US" sz="1100" dirty="0" smtClean="0">
                          <a:latin typeface="Courier New" panose="02070309020205020404" pitchFamily="49" charset="0"/>
                          <a:cs typeface="Courier New" panose="02070309020205020404" pitchFamily="49" charset="0"/>
                        </a:rPr>
                        <a:t> = '1' else '0';</a:t>
                      </a:r>
                    </a:p>
                    <a:p>
                      <a:endParaRPr lang="da-DK" sz="1100" dirty="0" smtClean="0">
                        <a:latin typeface="Courier New" panose="02070309020205020404" pitchFamily="49" charset="0"/>
                        <a:cs typeface="Courier New" panose="02070309020205020404" pitchFamily="49" charset="0"/>
                      </a:endParaRPr>
                    </a:p>
                    <a:p>
                      <a:endParaRPr lang="en-US" sz="1100" dirty="0">
                        <a:latin typeface="Courier New" panose="02070309020205020404" pitchFamily="49" charset="0"/>
                        <a:cs typeface="Courier New" panose="02070309020205020404"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1"/>
          <p:cNvGrpSpPr/>
          <p:nvPr/>
        </p:nvGrpSpPr>
        <p:grpSpPr>
          <a:xfrm>
            <a:off x="4365859" y="2780928"/>
            <a:ext cx="659961" cy="437673"/>
            <a:chOff x="4365859" y="2780928"/>
            <a:chExt cx="659961" cy="437673"/>
          </a:xfrm>
        </p:grpSpPr>
        <p:cxnSp>
          <p:nvCxnSpPr>
            <p:cNvPr id="55" name="Straight Connector 54"/>
            <p:cNvCxnSpPr/>
            <p:nvPr/>
          </p:nvCxnSpPr>
          <p:spPr>
            <a:xfrm>
              <a:off x="4427984" y="2966406"/>
              <a:ext cx="597836"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65859" y="2780928"/>
              <a:ext cx="566181" cy="215444"/>
            </a:xfrm>
            <a:prstGeom prst="rect">
              <a:avLst/>
            </a:prstGeom>
            <a:noFill/>
            <a:ln>
              <a:noFill/>
            </a:ln>
          </p:spPr>
          <p:txBody>
            <a:bodyPr wrap="none" rtlCol="0">
              <a:spAutoFit/>
            </a:bodyPr>
            <a:lstStyle/>
            <a:p>
              <a:r>
                <a:rPr lang="en-US" sz="800" dirty="0" err="1" smtClean="0"/>
                <a:t>PWMinc</a:t>
              </a:r>
              <a:endParaRPr lang="en-US" sz="800" dirty="0"/>
            </a:p>
          </p:txBody>
        </p:sp>
        <p:cxnSp>
          <p:nvCxnSpPr>
            <p:cNvPr id="57" name="Straight Connector 56"/>
            <p:cNvCxnSpPr/>
            <p:nvPr/>
          </p:nvCxnSpPr>
          <p:spPr>
            <a:xfrm flipV="1">
              <a:off x="4519904" y="2934805"/>
              <a:ext cx="62659" cy="6676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39837" y="3003157"/>
              <a:ext cx="242375" cy="215444"/>
            </a:xfrm>
            <a:prstGeom prst="rect">
              <a:avLst/>
            </a:prstGeom>
            <a:noFill/>
            <a:ln>
              <a:noFill/>
            </a:ln>
          </p:spPr>
          <p:txBody>
            <a:bodyPr wrap="none" rtlCol="0">
              <a:spAutoFit/>
            </a:bodyPr>
            <a:lstStyle/>
            <a:p>
              <a:pPr algn="ctr"/>
              <a:r>
                <a:rPr lang="da-DK" sz="800" dirty="0"/>
                <a:t>7</a:t>
              </a:r>
              <a:endParaRPr lang="en-US" sz="800" dirty="0"/>
            </a:p>
          </p:txBody>
        </p:sp>
      </p:grpSp>
      <p:sp>
        <p:nvSpPr>
          <p:cNvPr id="13314" name="Rectangle 13"/>
          <p:cNvSpPr>
            <a:spLocks noGrp="1" noChangeArrowheads="1"/>
          </p:cNvSpPr>
          <p:nvPr>
            <p:ph type="title"/>
          </p:nvPr>
        </p:nvSpPr>
        <p:spPr/>
        <p:txBody>
          <a:bodyPr/>
          <a:lstStyle/>
          <a:p>
            <a:r>
              <a:rPr lang="da-DK" altLang="da-DK" dirty="0" smtClean="0"/>
              <a:t>PWM part of </a:t>
            </a:r>
            <a:r>
              <a:rPr lang="da-DK" altLang="da-DK" dirty="0" err="1" smtClean="0"/>
              <a:t>SigGenDatapath</a:t>
            </a:r>
            <a:endParaRPr lang="da-DK" altLang="da-DK" dirty="0" smtClean="0"/>
          </a:p>
        </p:txBody>
      </p:sp>
      <p:sp>
        <p:nvSpPr>
          <p:cNvPr id="31" name="Rectangle 30"/>
          <p:cNvSpPr/>
          <p:nvPr/>
        </p:nvSpPr>
        <p:spPr>
          <a:xfrm>
            <a:off x="5024146" y="2304060"/>
            <a:ext cx="457169" cy="7736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32" name="Straight Connector 31"/>
          <p:cNvCxnSpPr/>
          <p:nvPr/>
        </p:nvCxnSpPr>
        <p:spPr>
          <a:xfrm>
            <a:off x="5024146" y="2515061"/>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024146" y="2550227"/>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81315" y="2961002"/>
            <a:ext cx="984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08726" y="2550227"/>
            <a:ext cx="6154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08726" y="2374393"/>
            <a:ext cx="6154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91143" y="2204864"/>
            <a:ext cx="453970" cy="215444"/>
          </a:xfrm>
          <a:prstGeom prst="rect">
            <a:avLst/>
          </a:prstGeom>
          <a:noFill/>
        </p:spPr>
        <p:txBody>
          <a:bodyPr wrap="none" rtlCol="0">
            <a:spAutoFit/>
          </a:bodyPr>
          <a:lstStyle/>
          <a:p>
            <a:r>
              <a:rPr lang="en-US" sz="800" dirty="0" smtClean="0"/>
              <a:t>Reset</a:t>
            </a:r>
            <a:endParaRPr lang="en-US" sz="800" dirty="0"/>
          </a:p>
        </p:txBody>
      </p:sp>
      <p:sp>
        <p:nvSpPr>
          <p:cNvPr id="38" name="TextBox 37"/>
          <p:cNvSpPr txBox="1"/>
          <p:nvPr/>
        </p:nvSpPr>
        <p:spPr>
          <a:xfrm>
            <a:off x="4391143" y="2380698"/>
            <a:ext cx="332142" cy="215444"/>
          </a:xfrm>
          <a:prstGeom prst="rect">
            <a:avLst/>
          </a:prstGeom>
          <a:noFill/>
        </p:spPr>
        <p:txBody>
          <a:bodyPr wrap="none" rtlCol="0">
            <a:spAutoFit/>
          </a:bodyPr>
          <a:lstStyle/>
          <a:p>
            <a:r>
              <a:rPr lang="en-US" sz="800" dirty="0" err="1" smtClean="0"/>
              <a:t>Clk</a:t>
            </a:r>
            <a:endParaRPr lang="en-US" sz="800" dirty="0"/>
          </a:p>
        </p:txBody>
      </p:sp>
      <p:sp>
        <p:nvSpPr>
          <p:cNvPr id="39" name="TextBox 38"/>
          <p:cNvSpPr txBox="1"/>
          <p:nvPr/>
        </p:nvSpPr>
        <p:spPr>
          <a:xfrm>
            <a:off x="5796136" y="2761256"/>
            <a:ext cx="572593" cy="215444"/>
          </a:xfrm>
          <a:prstGeom prst="rect">
            <a:avLst/>
          </a:prstGeom>
          <a:noFill/>
        </p:spPr>
        <p:txBody>
          <a:bodyPr wrap="none" rtlCol="0">
            <a:spAutoFit/>
          </a:bodyPr>
          <a:lstStyle/>
          <a:p>
            <a:r>
              <a:rPr lang="en-US" sz="800" dirty="0" err="1" smtClean="0"/>
              <a:t>PWMcnt</a:t>
            </a:r>
            <a:endParaRPr lang="en-US" sz="800" dirty="0"/>
          </a:p>
        </p:txBody>
      </p:sp>
      <p:cxnSp>
        <p:nvCxnSpPr>
          <p:cNvPr id="40" name="Straight Connector 39"/>
          <p:cNvCxnSpPr/>
          <p:nvPr/>
        </p:nvCxnSpPr>
        <p:spPr>
          <a:xfrm flipV="1">
            <a:off x="6032072" y="2929401"/>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952005" y="2997753"/>
            <a:ext cx="242375" cy="215444"/>
          </a:xfrm>
          <a:prstGeom prst="rect">
            <a:avLst/>
          </a:prstGeom>
          <a:noFill/>
        </p:spPr>
        <p:txBody>
          <a:bodyPr wrap="none" rtlCol="0">
            <a:spAutoFit/>
          </a:bodyPr>
          <a:lstStyle/>
          <a:p>
            <a:pPr algn="ctr"/>
            <a:r>
              <a:rPr lang="da-DK" sz="800" dirty="0"/>
              <a:t>7</a:t>
            </a:r>
            <a:endParaRPr lang="en-US" sz="800" dirty="0"/>
          </a:p>
        </p:txBody>
      </p:sp>
      <p:sp>
        <p:nvSpPr>
          <p:cNvPr id="42" name="Isosceles Triangle 41"/>
          <p:cNvSpPr/>
          <p:nvPr/>
        </p:nvSpPr>
        <p:spPr>
          <a:xfrm rot="5400000">
            <a:off x="6491588" y="2805954"/>
            <a:ext cx="668170" cy="719386"/>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43" name="Straight Connector 42"/>
          <p:cNvCxnSpPr/>
          <p:nvPr/>
        </p:nvCxnSpPr>
        <p:spPr>
          <a:xfrm>
            <a:off x="4408726" y="3364166"/>
            <a:ext cx="20566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55976" y="3178689"/>
            <a:ext cx="567784" cy="215444"/>
          </a:xfrm>
          <a:prstGeom prst="rect">
            <a:avLst/>
          </a:prstGeom>
          <a:noFill/>
        </p:spPr>
        <p:txBody>
          <a:bodyPr wrap="none" rtlCol="0">
            <a:spAutoFit/>
          </a:bodyPr>
          <a:lstStyle/>
          <a:p>
            <a:r>
              <a:rPr lang="en-US" sz="800" dirty="0" err="1" smtClean="0"/>
              <a:t>SigAmpl</a:t>
            </a:r>
            <a:endParaRPr lang="en-US" sz="800" dirty="0"/>
          </a:p>
        </p:txBody>
      </p:sp>
      <p:cxnSp>
        <p:nvCxnSpPr>
          <p:cNvPr id="45" name="Straight Connector 44"/>
          <p:cNvCxnSpPr/>
          <p:nvPr/>
        </p:nvCxnSpPr>
        <p:spPr>
          <a:xfrm flipV="1">
            <a:off x="4507445" y="3332565"/>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27378" y="3400917"/>
            <a:ext cx="242375" cy="215444"/>
          </a:xfrm>
          <a:prstGeom prst="rect">
            <a:avLst/>
          </a:prstGeom>
          <a:noFill/>
        </p:spPr>
        <p:txBody>
          <a:bodyPr wrap="none" rtlCol="0">
            <a:spAutoFit/>
          </a:bodyPr>
          <a:lstStyle/>
          <a:p>
            <a:pPr algn="ctr"/>
            <a:r>
              <a:rPr lang="da-DK" sz="800" dirty="0"/>
              <a:t>7</a:t>
            </a:r>
            <a:endParaRPr lang="en-US" sz="800" dirty="0"/>
          </a:p>
        </p:txBody>
      </p:sp>
      <p:sp>
        <p:nvSpPr>
          <p:cNvPr id="47" name="TextBox 46"/>
          <p:cNvSpPr txBox="1"/>
          <p:nvPr/>
        </p:nvSpPr>
        <p:spPr>
          <a:xfrm>
            <a:off x="6444208" y="2815044"/>
            <a:ext cx="229550" cy="253916"/>
          </a:xfrm>
          <a:prstGeom prst="rect">
            <a:avLst/>
          </a:prstGeom>
          <a:noFill/>
        </p:spPr>
        <p:txBody>
          <a:bodyPr wrap="none" rtlCol="0">
            <a:spAutoFit/>
          </a:bodyPr>
          <a:lstStyle/>
          <a:p>
            <a:r>
              <a:rPr lang="en-US" sz="1050" dirty="0" smtClean="0"/>
              <a:t>-</a:t>
            </a:r>
            <a:endParaRPr lang="en-US" sz="1050" dirty="0"/>
          </a:p>
        </p:txBody>
      </p:sp>
      <p:sp>
        <p:nvSpPr>
          <p:cNvPr id="48" name="TextBox 47"/>
          <p:cNvSpPr txBox="1"/>
          <p:nvPr/>
        </p:nvSpPr>
        <p:spPr>
          <a:xfrm>
            <a:off x="6444208" y="3247092"/>
            <a:ext cx="263214" cy="253916"/>
          </a:xfrm>
          <a:prstGeom prst="rect">
            <a:avLst/>
          </a:prstGeom>
          <a:noFill/>
        </p:spPr>
        <p:txBody>
          <a:bodyPr wrap="none" rtlCol="0">
            <a:spAutoFit/>
          </a:bodyPr>
          <a:lstStyle/>
          <a:p>
            <a:r>
              <a:rPr lang="en-US" sz="1050" dirty="0" smtClean="0"/>
              <a:t>+</a:t>
            </a:r>
            <a:endParaRPr lang="en-US" sz="1050" dirty="0"/>
          </a:p>
        </p:txBody>
      </p:sp>
      <p:sp>
        <p:nvSpPr>
          <p:cNvPr id="49" name="TextBox 48"/>
          <p:cNvSpPr txBox="1"/>
          <p:nvPr/>
        </p:nvSpPr>
        <p:spPr>
          <a:xfrm>
            <a:off x="4957758" y="3062132"/>
            <a:ext cx="614271" cy="184666"/>
          </a:xfrm>
          <a:prstGeom prst="rect">
            <a:avLst/>
          </a:prstGeom>
          <a:noFill/>
        </p:spPr>
        <p:txBody>
          <a:bodyPr wrap="none" rtlCol="0">
            <a:spAutoFit/>
          </a:bodyPr>
          <a:lstStyle/>
          <a:p>
            <a:pPr algn="ctr"/>
            <a:r>
              <a:rPr lang="en-US" sz="600" dirty="0"/>
              <a:t>7</a:t>
            </a:r>
            <a:r>
              <a:rPr lang="en-US" sz="600" dirty="0" smtClean="0"/>
              <a:t>-bit counter</a:t>
            </a:r>
            <a:endParaRPr lang="en-US" sz="600" dirty="0"/>
          </a:p>
        </p:txBody>
      </p:sp>
      <p:sp>
        <p:nvSpPr>
          <p:cNvPr id="50" name="TextBox 49"/>
          <p:cNvSpPr txBox="1"/>
          <p:nvPr/>
        </p:nvSpPr>
        <p:spPr>
          <a:xfrm>
            <a:off x="6532748" y="3419755"/>
            <a:ext cx="593432" cy="184666"/>
          </a:xfrm>
          <a:prstGeom prst="rect">
            <a:avLst/>
          </a:prstGeom>
          <a:noFill/>
        </p:spPr>
        <p:txBody>
          <a:bodyPr wrap="none" rtlCol="0">
            <a:spAutoFit/>
          </a:bodyPr>
          <a:lstStyle/>
          <a:p>
            <a:pPr algn="ctr"/>
            <a:r>
              <a:rPr lang="en-US" sz="600" dirty="0" smtClean="0"/>
              <a:t>Comparator</a:t>
            </a:r>
            <a:endParaRPr lang="en-US" sz="600" dirty="0"/>
          </a:p>
        </p:txBody>
      </p:sp>
      <p:cxnSp>
        <p:nvCxnSpPr>
          <p:cNvPr id="51" name="Straight Connector 50"/>
          <p:cNvCxnSpPr>
            <a:stCxn id="42" idx="0"/>
          </p:cNvCxnSpPr>
          <p:nvPr/>
        </p:nvCxnSpPr>
        <p:spPr>
          <a:xfrm>
            <a:off x="7185366" y="3165647"/>
            <a:ext cx="135545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25443" y="2997532"/>
            <a:ext cx="579005" cy="215444"/>
          </a:xfrm>
          <a:prstGeom prst="rect">
            <a:avLst/>
          </a:prstGeom>
          <a:noFill/>
        </p:spPr>
        <p:txBody>
          <a:bodyPr wrap="none" rtlCol="0">
            <a:spAutoFit/>
          </a:bodyPr>
          <a:lstStyle/>
          <a:p>
            <a:r>
              <a:rPr lang="en-US" sz="800" dirty="0" err="1" smtClean="0"/>
              <a:t>PWMout</a:t>
            </a:r>
            <a:endParaRPr lang="en-US" sz="800" dirty="0"/>
          </a:p>
        </p:txBody>
      </p:sp>
      <p:cxnSp>
        <p:nvCxnSpPr>
          <p:cNvPr id="62" name="Straight Connector 61"/>
          <p:cNvCxnSpPr/>
          <p:nvPr/>
        </p:nvCxnSpPr>
        <p:spPr>
          <a:xfrm flipV="1">
            <a:off x="5724128" y="2488420"/>
            <a:ext cx="0" cy="472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710865" y="2492896"/>
            <a:ext cx="44531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012160" y="2304050"/>
            <a:ext cx="457169" cy="4048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67" name="Straight Connector 66"/>
          <p:cNvCxnSpPr/>
          <p:nvPr/>
        </p:nvCxnSpPr>
        <p:spPr>
          <a:xfrm>
            <a:off x="6467655" y="2492896"/>
            <a:ext cx="86365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596336" y="2959296"/>
            <a:ext cx="457169" cy="4048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0" name="TextBox 69"/>
          <p:cNvSpPr txBox="1"/>
          <p:nvPr/>
        </p:nvSpPr>
        <p:spPr>
          <a:xfrm>
            <a:off x="4968179" y="2132856"/>
            <a:ext cx="593432" cy="184666"/>
          </a:xfrm>
          <a:prstGeom prst="rect">
            <a:avLst/>
          </a:prstGeom>
          <a:noFill/>
        </p:spPr>
        <p:txBody>
          <a:bodyPr wrap="none" rtlCol="0">
            <a:spAutoFit/>
          </a:bodyPr>
          <a:lstStyle/>
          <a:p>
            <a:pPr algn="ctr"/>
            <a:r>
              <a:rPr lang="da-DK" sz="600" b="1" dirty="0" err="1" smtClean="0"/>
              <a:t>PWMCount</a:t>
            </a:r>
            <a:endParaRPr lang="en-US" sz="600" b="1" dirty="0"/>
          </a:p>
        </p:txBody>
      </p:sp>
      <p:sp>
        <p:nvSpPr>
          <p:cNvPr id="72" name="TextBox 71"/>
          <p:cNvSpPr txBox="1"/>
          <p:nvPr/>
        </p:nvSpPr>
        <p:spPr>
          <a:xfrm>
            <a:off x="5977666" y="2132856"/>
            <a:ext cx="510076" cy="184666"/>
          </a:xfrm>
          <a:prstGeom prst="rect">
            <a:avLst/>
          </a:prstGeom>
          <a:noFill/>
        </p:spPr>
        <p:txBody>
          <a:bodyPr wrap="none" rtlCol="0">
            <a:spAutoFit/>
          </a:bodyPr>
          <a:lstStyle/>
          <a:p>
            <a:pPr algn="ctr"/>
            <a:r>
              <a:rPr lang="da-DK" sz="600" b="1" dirty="0" err="1" smtClean="0"/>
              <a:t>PWMDec</a:t>
            </a:r>
            <a:endParaRPr lang="en-US" sz="600" b="1" dirty="0"/>
          </a:p>
        </p:txBody>
      </p:sp>
      <p:sp>
        <p:nvSpPr>
          <p:cNvPr id="73" name="TextBox 72"/>
          <p:cNvSpPr txBox="1"/>
          <p:nvPr/>
        </p:nvSpPr>
        <p:spPr>
          <a:xfrm>
            <a:off x="7164288" y="2997532"/>
            <a:ext cx="434734" cy="215444"/>
          </a:xfrm>
          <a:prstGeom prst="rect">
            <a:avLst/>
          </a:prstGeom>
          <a:noFill/>
        </p:spPr>
        <p:txBody>
          <a:bodyPr wrap="none" rtlCol="0">
            <a:spAutoFit/>
          </a:bodyPr>
          <a:lstStyle/>
          <a:p>
            <a:r>
              <a:rPr lang="en-US" sz="800" dirty="0" smtClean="0"/>
              <a:t>PWM</a:t>
            </a:r>
            <a:endParaRPr lang="en-US" sz="800" dirty="0"/>
          </a:p>
        </p:txBody>
      </p:sp>
      <p:sp>
        <p:nvSpPr>
          <p:cNvPr id="74" name="TextBox 73"/>
          <p:cNvSpPr txBox="1"/>
          <p:nvPr/>
        </p:nvSpPr>
        <p:spPr>
          <a:xfrm>
            <a:off x="7592323" y="2780622"/>
            <a:ext cx="465192" cy="184666"/>
          </a:xfrm>
          <a:prstGeom prst="rect">
            <a:avLst/>
          </a:prstGeom>
          <a:noFill/>
        </p:spPr>
        <p:txBody>
          <a:bodyPr wrap="none" rtlCol="0">
            <a:spAutoFit/>
          </a:bodyPr>
          <a:lstStyle/>
          <a:p>
            <a:pPr algn="ctr"/>
            <a:r>
              <a:rPr lang="da-DK" sz="600" b="1" dirty="0" err="1" smtClean="0"/>
              <a:t>PWMon</a:t>
            </a:r>
            <a:endParaRPr lang="en-US" sz="600" b="1" dirty="0"/>
          </a:p>
        </p:txBody>
      </p:sp>
      <p:sp>
        <p:nvSpPr>
          <p:cNvPr id="75" name="TextBox 74"/>
          <p:cNvSpPr txBox="1"/>
          <p:nvPr/>
        </p:nvSpPr>
        <p:spPr>
          <a:xfrm>
            <a:off x="6516216" y="2708920"/>
            <a:ext cx="590226" cy="184666"/>
          </a:xfrm>
          <a:prstGeom prst="rect">
            <a:avLst/>
          </a:prstGeom>
          <a:noFill/>
        </p:spPr>
        <p:txBody>
          <a:bodyPr wrap="none" rtlCol="0">
            <a:spAutoFit/>
          </a:bodyPr>
          <a:lstStyle/>
          <a:p>
            <a:pPr algn="ctr"/>
            <a:r>
              <a:rPr lang="da-DK" sz="600" b="1" dirty="0" err="1" smtClean="0"/>
              <a:t>PWMComp</a:t>
            </a:r>
            <a:endParaRPr lang="en-US" sz="600" b="1" dirty="0"/>
          </a:p>
        </p:txBody>
      </p:sp>
      <p:sp>
        <p:nvSpPr>
          <p:cNvPr id="76" name="TextBox 75"/>
          <p:cNvSpPr txBox="1"/>
          <p:nvPr/>
        </p:nvSpPr>
        <p:spPr>
          <a:xfrm>
            <a:off x="6673758" y="2299617"/>
            <a:ext cx="657552" cy="215444"/>
          </a:xfrm>
          <a:prstGeom prst="rect">
            <a:avLst/>
          </a:prstGeom>
          <a:noFill/>
        </p:spPr>
        <p:txBody>
          <a:bodyPr wrap="none" rtlCol="0">
            <a:spAutoFit/>
          </a:bodyPr>
          <a:lstStyle/>
          <a:p>
            <a:r>
              <a:rPr lang="en-US" sz="800" dirty="0" err="1" smtClean="0"/>
              <a:t>PWMwrap</a:t>
            </a:r>
            <a:endParaRPr lang="en-US" sz="800" dirty="0"/>
          </a:p>
        </p:txBody>
      </p:sp>
      <p:sp>
        <p:nvSpPr>
          <p:cNvPr id="78" name="TextBox 77"/>
          <p:cNvSpPr txBox="1"/>
          <p:nvPr/>
        </p:nvSpPr>
        <p:spPr>
          <a:xfrm>
            <a:off x="4965472" y="2857358"/>
            <a:ext cx="287258" cy="184666"/>
          </a:xfrm>
          <a:prstGeom prst="rect">
            <a:avLst/>
          </a:prstGeom>
          <a:noFill/>
        </p:spPr>
        <p:txBody>
          <a:bodyPr wrap="none" rtlCol="0">
            <a:spAutoFit/>
          </a:bodyPr>
          <a:lstStyle/>
          <a:p>
            <a:pPr algn="ctr"/>
            <a:r>
              <a:rPr lang="da-DK" sz="600" dirty="0"/>
              <a:t>I</a:t>
            </a:r>
            <a:r>
              <a:rPr lang="da-DK" sz="600" dirty="0" smtClean="0"/>
              <a:t>nc</a:t>
            </a:r>
            <a:endParaRPr lang="en-US" sz="600" dirty="0"/>
          </a:p>
        </p:txBody>
      </p:sp>
      <p:sp>
        <p:nvSpPr>
          <p:cNvPr id="79" name="TextBox 78"/>
          <p:cNvSpPr txBox="1"/>
          <p:nvPr/>
        </p:nvSpPr>
        <p:spPr>
          <a:xfrm>
            <a:off x="5294182" y="2849669"/>
            <a:ext cx="243978" cy="184666"/>
          </a:xfrm>
          <a:prstGeom prst="rect">
            <a:avLst/>
          </a:prstGeom>
          <a:noFill/>
        </p:spPr>
        <p:txBody>
          <a:bodyPr wrap="none" rtlCol="0">
            <a:spAutoFit/>
          </a:bodyPr>
          <a:lstStyle/>
          <a:p>
            <a:pPr algn="ctr"/>
            <a:r>
              <a:rPr lang="da-DK" sz="600" dirty="0"/>
              <a:t>Q</a:t>
            </a:r>
            <a:endParaRPr lang="en-US" sz="600" dirty="0"/>
          </a:p>
        </p:txBody>
      </p:sp>
      <p:sp>
        <p:nvSpPr>
          <p:cNvPr id="80" name="TextBox 79"/>
          <p:cNvSpPr txBox="1"/>
          <p:nvPr/>
        </p:nvSpPr>
        <p:spPr>
          <a:xfrm>
            <a:off x="4971880" y="2276872"/>
            <a:ext cx="386645" cy="184666"/>
          </a:xfrm>
          <a:prstGeom prst="rect">
            <a:avLst/>
          </a:prstGeom>
          <a:noFill/>
        </p:spPr>
        <p:txBody>
          <a:bodyPr wrap="none" rtlCol="0">
            <a:spAutoFit/>
          </a:bodyPr>
          <a:lstStyle/>
          <a:p>
            <a:pPr algn="ctr"/>
            <a:r>
              <a:rPr lang="da-DK" sz="600" dirty="0" smtClean="0"/>
              <a:t>Reset</a:t>
            </a:r>
            <a:endParaRPr lang="en-US" sz="600" dirty="0"/>
          </a:p>
        </p:txBody>
      </p:sp>
      <p:cxnSp>
        <p:nvCxnSpPr>
          <p:cNvPr id="81" name="Straight Connector 80"/>
          <p:cNvCxnSpPr/>
          <p:nvPr/>
        </p:nvCxnSpPr>
        <p:spPr>
          <a:xfrm>
            <a:off x="4408726" y="3933056"/>
            <a:ext cx="3416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391143" y="3763527"/>
            <a:ext cx="476412" cy="215444"/>
          </a:xfrm>
          <a:prstGeom prst="rect">
            <a:avLst/>
          </a:prstGeom>
          <a:noFill/>
        </p:spPr>
        <p:txBody>
          <a:bodyPr wrap="none" rtlCol="0">
            <a:spAutoFit/>
          </a:bodyPr>
          <a:lstStyle/>
          <a:p>
            <a:r>
              <a:rPr lang="da-DK" sz="800" dirty="0" err="1" smtClean="0"/>
              <a:t>SigEN</a:t>
            </a:r>
            <a:endParaRPr lang="en-US" sz="800" dirty="0"/>
          </a:p>
        </p:txBody>
      </p:sp>
      <p:cxnSp>
        <p:nvCxnSpPr>
          <p:cNvPr id="84" name="Straight Connector 83"/>
          <p:cNvCxnSpPr/>
          <p:nvPr/>
        </p:nvCxnSpPr>
        <p:spPr>
          <a:xfrm flipV="1">
            <a:off x="7824919" y="3363613"/>
            <a:ext cx="0" cy="56944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04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24" name="Group 40"/>
          <p:cNvGraphicFramePr>
            <a:graphicFrameLocks noGrp="1"/>
          </p:cNvGraphicFramePr>
          <p:nvPr>
            <p:ph idx="1"/>
            <p:extLst>
              <p:ext uri="{D42A27DB-BD31-4B8C-83A1-F6EECF244321}">
                <p14:modId xmlns:p14="http://schemas.microsoft.com/office/powerpoint/2010/main" val="1582749115"/>
              </p:ext>
            </p:extLst>
          </p:nvPr>
        </p:nvGraphicFramePr>
        <p:xfrm>
          <a:off x="468313" y="1141413"/>
          <a:ext cx="8229600" cy="4584700"/>
        </p:xfrm>
        <a:graphic>
          <a:graphicData uri="http://schemas.openxmlformats.org/drawingml/2006/table">
            <a:tbl>
              <a:tblPr/>
              <a:tblGrid>
                <a:gridCol w="8229600"/>
              </a:tblGrid>
              <a:tr h="2743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VHDL code for the Amplitude part of </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SigGenDatapath</a:t>
                      </a:r>
                      <a:endParaRPr kumimoji="0" lang="en-US" sz="1800" b="0" i="0" u="none" strike="noStrike" cap="none" normalizeH="0" baseline="0" dirty="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0361">
                <a:tc>
                  <a:txBody>
                    <a:bodyPr/>
                    <a:lstStyle/>
                    <a:p>
                      <a:endParaRPr lang="en-US" sz="1100" dirty="0" smtClean="0">
                        <a:latin typeface="Courier New" panose="02070309020205020404" pitchFamily="49" charset="0"/>
                        <a:cs typeface="Courier New" panose="02070309020205020404" pitchFamily="49" charset="0"/>
                      </a:endParaRPr>
                    </a:p>
                    <a:p>
                      <a:endParaRPr lang="da-DK" sz="1100" dirty="0" smtClean="0">
                        <a:latin typeface="Courier New" panose="02070309020205020404" pitchFamily="49" charset="0"/>
                        <a:cs typeface="Courier New" panose="02070309020205020404" pitchFamily="49" charset="0"/>
                      </a:endParaRPr>
                    </a:p>
                    <a:p>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pPr>
                        <a:lnSpc>
                          <a:spcPct val="150000"/>
                        </a:lnSpc>
                      </a:pPr>
                      <a:r>
                        <a:rPr lang="en-US" sz="1100" dirty="0" err="1" smtClean="0">
                          <a:latin typeface="Courier New" panose="02070309020205020404" pitchFamily="49" charset="0"/>
                          <a:cs typeface="Courier New" panose="02070309020205020404" pitchFamily="49" charset="0"/>
                        </a:rPr>
                        <a:t>SigMux</a:t>
                      </a:r>
                      <a:r>
                        <a:rPr lang="en-US" sz="1100" dirty="0" smtClean="0">
                          <a:latin typeface="Courier New" panose="02070309020205020404" pitchFamily="49" charset="0"/>
                          <a:cs typeface="Courier New" panose="02070309020205020404" pitchFamily="49" charset="0"/>
                        </a:rPr>
                        <a:t>: Sig &lt;= X"FF" when Shape = "00" else</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SigSquare</a:t>
                      </a:r>
                      <a:r>
                        <a:rPr lang="en-US" sz="1100" dirty="0" smtClean="0">
                          <a:latin typeface="Courier New" panose="02070309020205020404" pitchFamily="49" charset="0"/>
                          <a:cs typeface="Courier New" panose="02070309020205020404" pitchFamily="49" charset="0"/>
                        </a:rPr>
                        <a:t> when Shape = "01" else</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SigSaw</a:t>
                      </a:r>
                      <a:r>
                        <a:rPr lang="en-US" sz="1100" dirty="0" smtClean="0">
                          <a:latin typeface="Courier New" panose="02070309020205020404" pitchFamily="49" charset="0"/>
                          <a:cs typeface="Courier New" panose="02070309020205020404" pitchFamily="49" charset="0"/>
                        </a:rPr>
                        <a:t> when Shape = "10" else</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SigSinus</a:t>
                      </a:r>
                      <a:r>
                        <a:rPr lang="en-US" sz="1100" dirty="0" smtClean="0">
                          <a:latin typeface="Courier New" panose="02070309020205020404" pitchFamily="49" charset="0"/>
                          <a:cs typeface="Courier New" panose="02070309020205020404" pitchFamily="49" charset="0"/>
                        </a:rPr>
                        <a:t>;</a:t>
                      </a:r>
                    </a:p>
                    <a:p>
                      <a:pPr>
                        <a:lnSpc>
                          <a:spcPct val="150000"/>
                        </a:lnSpc>
                      </a:pPr>
                      <a:endParaRPr lang="en-US" sz="1100" dirty="0" smtClean="0">
                        <a:latin typeface="Courier New" panose="02070309020205020404" pitchFamily="49" charset="0"/>
                        <a:cs typeface="Courier New" panose="02070309020205020404" pitchFamily="49" charset="0"/>
                      </a:endParaRPr>
                    </a:p>
                    <a:p>
                      <a:pPr>
                        <a:lnSpc>
                          <a:spcPct val="150000"/>
                        </a:lnSpc>
                      </a:pPr>
                      <a:r>
                        <a:rPr lang="en-US" sz="1100" dirty="0" err="1" smtClean="0">
                          <a:latin typeface="Courier New" panose="02070309020205020404" pitchFamily="49" charset="0"/>
                          <a:cs typeface="Courier New" panose="02070309020205020404" pitchFamily="49" charset="0"/>
                        </a:rPr>
                        <a:t>AmplDec</a:t>
                      </a:r>
                      <a:r>
                        <a:rPr lang="en-US" sz="1100" dirty="0" smtClean="0">
                          <a:latin typeface="Courier New" panose="02070309020205020404" pitchFamily="49" charset="0"/>
                          <a:cs typeface="Courier New" panose="02070309020205020404" pitchFamily="49" charset="0"/>
                        </a:rPr>
                        <a:t>: process(</a:t>
                      </a:r>
                      <a:r>
                        <a:rPr lang="en-US" sz="1100" dirty="0" err="1" smtClean="0">
                          <a:latin typeface="Courier New" panose="02070309020205020404" pitchFamily="49" charset="0"/>
                          <a:cs typeface="Courier New" panose="02070309020205020404" pitchFamily="49" charset="0"/>
                        </a:rPr>
                        <a:t>Ampl</a:t>
                      </a:r>
                      <a:r>
                        <a:rPr lang="en-US" sz="1100" dirty="0" smtClean="0">
                          <a:latin typeface="Courier New" panose="02070309020205020404" pitchFamily="49" charset="0"/>
                          <a:cs typeface="Courier New" panose="02070309020205020404" pitchFamily="49" charset="0"/>
                        </a:rPr>
                        <a:t>, Sig)</a:t>
                      </a:r>
                    </a:p>
                    <a:p>
                      <a:pPr>
                        <a:lnSpc>
                          <a:spcPct val="150000"/>
                        </a:lnSpc>
                      </a:pPr>
                      <a:r>
                        <a:rPr lang="en-US" sz="1100" dirty="0" smtClean="0">
                          <a:latin typeface="Courier New" panose="02070309020205020404" pitchFamily="49" charset="0"/>
                          <a:cs typeface="Courier New" panose="02070309020205020404" pitchFamily="49" charset="0"/>
                        </a:rPr>
                        <a:t>variable </a:t>
                      </a:r>
                      <a:r>
                        <a:rPr lang="en-US" sz="1100" dirty="0" err="1" smtClean="0">
                          <a:latin typeface="Courier New" panose="02070309020205020404" pitchFamily="49" charset="0"/>
                          <a:cs typeface="Courier New" panose="02070309020205020404" pitchFamily="49" charset="0"/>
                        </a:rPr>
                        <a:t>MulC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std_logic_vector</a:t>
                      </a:r>
                      <a:r>
                        <a:rPr lang="en-US" sz="1100" dirty="0" smtClean="0">
                          <a:latin typeface="Courier New" panose="02070309020205020404" pitchFamily="49" charset="0"/>
                          <a:cs typeface="Courier New" panose="02070309020205020404" pitchFamily="49" charset="0"/>
                        </a:rPr>
                        <a:t>(15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0);</a:t>
                      </a:r>
                    </a:p>
                    <a:p>
                      <a:pPr>
                        <a:lnSpc>
                          <a:spcPct val="150000"/>
                        </a:lnSpc>
                      </a:pPr>
                      <a:r>
                        <a:rPr lang="en-US" sz="1100" dirty="0" smtClean="0">
                          <a:latin typeface="Courier New" panose="02070309020205020404" pitchFamily="49" charset="0"/>
                          <a:cs typeface="Courier New" panose="02070309020205020404" pitchFamily="49" charset="0"/>
                        </a:rPr>
                        <a:t>begin</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MulC</a:t>
                      </a:r>
                      <a:r>
                        <a:rPr lang="en-US" sz="1100" dirty="0" smtClean="0">
                          <a:latin typeface="Courier New" panose="02070309020205020404" pitchFamily="49" charset="0"/>
                          <a:cs typeface="Courier New" panose="02070309020205020404" pitchFamily="49" charset="0"/>
                        </a:rPr>
                        <a:t> := Sig * </a:t>
                      </a:r>
                      <a:r>
                        <a:rPr lang="en-US" sz="1100" dirty="0" err="1" smtClean="0">
                          <a:latin typeface="Courier New" panose="02070309020205020404" pitchFamily="49" charset="0"/>
                          <a:cs typeface="Courier New" panose="02070309020205020404" pitchFamily="49" charset="0"/>
                        </a:rPr>
                        <a:t>Ampl</a:t>
                      </a:r>
                      <a:endParaRPr lang="en-US" sz="1100" dirty="0" smtClean="0">
                        <a:latin typeface="Courier New" panose="02070309020205020404" pitchFamily="49" charset="0"/>
                        <a:cs typeface="Courier New" panose="02070309020205020404" pitchFamily="49" charset="0"/>
                      </a:endParaRP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SigAmpl</a:t>
                      </a:r>
                      <a:r>
                        <a:rPr lang="en-US" sz="1100" dirty="0" smtClean="0">
                          <a:latin typeface="Courier New" panose="02070309020205020404" pitchFamily="49" charset="0"/>
                          <a:cs typeface="Courier New" panose="02070309020205020404" pitchFamily="49" charset="0"/>
                        </a:rPr>
                        <a:t> &lt;= </a:t>
                      </a:r>
                      <a:r>
                        <a:rPr lang="en-US" sz="1100" dirty="0" err="1" smtClean="0">
                          <a:latin typeface="Courier New" panose="02070309020205020404" pitchFamily="49" charset="0"/>
                          <a:cs typeface="Courier New" panose="02070309020205020404" pitchFamily="49" charset="0"/>
                        </a:rPr>
                        <a:t>MulC</a:t>
                      </a:r>
                      <a:r>
                        <a:rPr lang="en-US" sz="1100" dirty="0" smtClean="0">
                          <a:latin typeface="Courier New" panose="02070309020205020404" pitchFamily="49" charset="0"/>
                          <a:cs typeface="Courier New" panose="02070309020205020404" pitchFamily="49" charset="0"/>
                        </a:rPr>
                        <a:t>(15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9);</a:t>
                      </a:r>
                    </a:p>
                    <a:p>
                      <a:pPr>
                        <a:lnSpc>
                          <a:spcPct val="150000"/>
                        </a:lnSpc>
                      </a:pPr>
                      <a:r>
                        <a:rPr lang="en-US" sz="1100" dirty="0" smtClean="0">
                          <a:latin typeface="Courier New" panose="02070309020205020404" pitchFamily="49" charset="0"/>
                          <a:cs typeface="Courier New" panose="02070309020205020404" pitchFamily="49" charset="0"/>
                        </a:rPr>
                        <a:t>end process;</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14" name="Rectangle 13"/>
          <p:cNvSpPr>
            <a:spLocks noGrp="1" noChangeArrowheads="1"/>
          </p:cNvSpPr>
          <p:nvPr>
            <p:ph type="title"/>
          </p:nvPr>
        </p:nvSpPr>
        <p:spPr/>
        <p:txBody>
          <a:bodyPr/>
          <a:lstStyle/>
          <a:p>
            <a:r>
              <a:rPr lang="da-DK" altLang="da-DK" dirty="0" smtClean="0"/>
              <a:t>Amplitude part of </a:t>
            </a:r>
            <a:r>
              <a:rPr lang="da-DK" altLang="da-DK" dirty="0" err="1" smtClean="0"/>
              <a:t>SigGenDatapath</a:t>
            </a:r>
            <a:endParaRPr lang="da-DK" altLang="da-DK" dirty="0" smtClean="0"/>
          </a:p>
        </p:txBody>
      </p:sp>
      <p:grpSp>
        <p:nvGrpSpPr>
          <p:cNvPr id="26" name="Group 25"/>
          <p:cNvGrpSpPr/>
          <p:nvPr/>
        </p:nvGrpSpPr>
        <p:grpSpPr>
          <a:xfrm>
            <a:off x="5207873" y="2020198"/>
            <a:ext cx="2964527" cy="2920970"/>
            <a:chOff x="5399102" y="1660158"/>
            <a:chExt cx="2964527" cy="2920970"/>
          </a:xfrm>
        </p:grpSpPr>
        <p:cxnSp>
          <p:nvCxnSpPr>
            <p:cNvPr id="34" name="Straight Connector 33"/>
            <p:cNvCxnSpPr/>
            <p:nvPr/>
          </p:nvCxnSpPr>
          <p:spPr>
            <a:xfrm>
              <a:off x="7002534" y="3778255"/>
              <a:ext cx="291629"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12177" y="4282311"/>
              <a:ext cx="17819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95845" y="3846571"/>
              <a:ext cx="567784" cy="215444"/>
            </a:xfrm>
            <a:prstGeom prst="rect">
              <a:avLst/>
            </a:prstGeom>
            <a:noFill/>
          </p:spPr>
          <p:txBody>
            <a:bodyPr wrap="none" rtlCol="0">
              <a:spAutoFit/>
            </a:bodyPr>
            <a:lstStyle/>
            <a:p>
              <a:r>
                <a:rPr lang="en-US" sz="800" dirty="0" err="1" smtClean="0"/>
                <a:t>SigAmpl</a:t>
              </a:r>
              <a:endParaRPr lang="en-US" sz="800" dirty="0"/>
            </a:p>
          </p:txBody>
        </p:sp>
        <p:cxnSp>
          <p:nvCxnSpPr>
            <p:cNvPr id="45" name="Straight Connector 44"/>
            <p:cNvCxnSpPr/>
            <p:nvPr/>
          </p:nvCxnSpPr>
          <p:spPr>
            <a:xfrm flipV="1">
              <a:off x="7947314" y="4000447"/>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867247" y="4068799"/>
              <a:ext cx="242375" cy="215444"/>
            </a:xfrm>
            <a:prstGeom prst="rect">
              <a:avLst/>
            </a:prstGeom>
            <a:noFill/>
          </p:spPr>
          <p:txBody>
            <a:bodyPr wrap="none" rtlCol="0">
              <a:spAutoFit/>
            </a:bodyPr>
            <a:lstStyle/>
            <a:p>
              <a:pPr algn="ctr"/>
              <a:r>
                <a:rPr lang="da-DK" sz="800" dirty="0"/>
                <a:t>7</a:t>
              </a:r>
              <a:endParaRPr lang="en-US" sz="800" dirty="0"/>
            </a:p>
          </p:txBody>
        </p:sp>
        <p:cxnSp>
          <p:nvCxnSpPr>
            <p:cNvPr id="62" name="Straight Connector 61"/>
            <p:cNvCxnSpPr/>
            <p:nvPr/>
          </p:nvCxnSpPr>
          <p:spPr>
            <a:xfrm flipV="1">
              <a:off x="7002534" y="2636912"/>
              <a:ext cx="0" cy="1141344"/>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41344" y="2636912"/>
              <a:ext cx="4611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084168" y="1660158"/>
              <a:ext cx="457176" cy="184666"/>
            </a:xfrm>
            <a:prstGeom prst="rect">
              <a:avLst/>
            </a:prstGeom>
            <a:noFill/>
          </p:spPr>
          <p:txBody>
            <a:bodyPr wrap="none" rtlCol="0">
              <a:spAutoFit/>
            </a:bodyPr>
            <a:lstStyle/>
            <a:p>
              <a:pPr algn="ctr"/>
              <a:r>
                <a:rPr lang="da-DK" sz="600" b="1" dirty="0" err="1" smtClean="0"/>
                <a:t>SigMux</a:t>
              </a:r>
              <a:endParaRPr lang="en-US" sz="600" b="1" dirty="0"/>
            </a:p>
          </p:txBody>
        </p:sp>
        <p:sp>
          <p:nvSpPr>
            <p:cNvPr id="72" name="TextBox 71"/>
            <p:cNvSpPr txBox="1"/>
            <p:nvPr/>
          </p:nvSpPr>
          <p:spPr>
            <a:xfrm>
              <a:off x="7262901" y="3490223"/>
              <a:ext cx="519694" cy="184666"/>
            </a:xfrm>
            <a:prstGeom prst="rect">
              <a:avLst/>
            </a:prstGeom>
            <a:noFill/>
          </p:spPr>
          <p:txBody>
            <a:bodyPr wrap="none" rtlCol="0">
              <a:spAutoFit/>
            </a:bodyPr>
            <a:lstStyle/>
            <a:p>
              <a:pPr algn="ctr"/>
              <a:r>
                <a:rPr lang="da-DK" sz="600" b="1" dirty="0" err="1" smtClean="0"/>
                <a:t>AmplDec</a:t>
              </a:r>
              <a:endParaRPr lang="en-US" sz="600" b="1" dirty="0"/>
            </a:p>
          </p:txBody>
        </p:sp>
        <p:cxnSp>
          <p:nvCxnSpPr>
            <p:cNvPr id="53" name="Straight Connector 52"/>
            <p:cNvCxnSpPr/>
            <p:nvPr/>
          </p:nvCxnSpPr>
          <p:spPr>
            <a:xfrm>
              <a:off x="7733814" y="4039492"/>
              <a:ext cx="581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294163" y="3652657"/>
              <a:ext cx="457169" cy="7736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4" name="TextBox 53"/>
            <p:cNvSpPr txBox="1"/>
            <p:nvPr/>
          </p:nvSpPr>
          <p:spPr>
            <a:xfrm>
              <a:off x="6614518" y="2421468"/>
              <a:ext cx="333746" cy="215444"/>
            </a:xfrm>
            <a:prstGeom prst="rect">
              <a:avLst/>
            </a:prstGeom>
            <a:noFill/>
            <a:ln cap="rnd">
              <a:noFill/>
            </a:ln>
          </p:spPr>
          <p:txBody>
            <a:bodyPr wrap="none" rtlCol="0">
              <a:spAutoFit/>
            </a:bodyPr>
            <a:lstStyle/>
            <a:p>
              <a:r>
                <a:rPr lang="en-US" sz="800" dirty="0" smtClean="0"/>
                <a:t>Sig</a:t>
              </a:r>
              <a:endParaRPr lang="en-US" sz="800" dirty="0"/>
            </a:p>
          </p:txBody>
        </p:sp>
        <p:cxnSp>
          <p:nvCxnSpPr>
            <p:cNvPr id="59" name="Straight Connector 58"/>
            <p:cNvCxnSpPr/>
            <p:nvPr/>
          </p:nvCxnSpPr>
          <p:spPr>
            <a:xfrm flipV="1">
              <a:off x="6739693" y="257534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59626" y="2643696"/>
              <a:ext cx="242375" cy="215444"/>
            </a:xfrm>
            <a:prstGeom prst="rect">
              <a:avLst/>
            </a:prstGeom>
            <a:noFill/>
          </p:spPr>
          <p:txBody>
            <a:bodyPr wrap="none" rtlCol="0">
              <a:spAutoFit/>
            </a:bodyPr>
            <a:lstStyle/>
            <a:p>
              <a:pPr algn="ctr"/>
              <a:r>
                <a:rPr lang="da-DK" sz="800" dirty="0" smtClean="0"/>
                <a:t>8</a:t>
              </a:r>
              <a:endParaRPr lang="en-US" sz="800" dirty="0"/>
            </a:p>
          </p:txBody>
        </p:sp>
        <p:grpSp>
          <p:nvGrpSpPr>
            <p:cNvPr id="16" name="Group 15"/>
            <p:cNvGrpSpPr/>
            <p:nvPr/>
          </p:nvGrpSpPr>
          <p:grpSpPr>
            <a:xfrm>
              <a:off x="5508104" y="1721665"/>
              <a:ext cx="792088" cy="430888"/>
              <a:chOff x="5508104" y="2081705"/>
              <a:chExt cx="792088" cy="430888"/>
            </a:xfrm>
          </p:grpSpPr>
          <p:cxnSp>
            <p:nvCxnSpPr>
              <p:cNvPr id="64" name="Straight Connector 63"/>
              <p:cNvCxnSpPr/>
              <p:nvPr/>
            </p:nvCxnSpPr>
            <p:spPr>
              <a:xfrm>
                <a:off x="5512177" y="2290365"/>
                <a:ext cx="7880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508104" y="2081705"/>
                <a:ext cx="449162" cy="215444"/>
              </a:xfrm>
              <a:prstGeom prst="rect">
                <a:avLst/>
              </a:prstGeom>
              <a:noFill/>
            </p:spPr>
            <p:txBody>
              <a:bodyPr wrap="none" rtlCol="0">
                <a:spAutoFit/>
              </a:bodyPr>
              <a:lstStyle/>
              <a:p>
                <a:r>
                  <a:rPr lang="da-DK" sz="800" dirty="0" smtClean="0"/>
                  <a:t>X”FF”</a:t>
                </a:r>
                <a:endParaRPr lang="en-US" sz="800" dirty="0"/>
              </a:p>
            </p:txBody>
          </p:sp>
          <p:cxnSp>
            <p:nvCxnSpPr>
              <p:cNvPr id="68" name="Straight Connector 67"/>
              <p:cNvCxnSpPr/>
              <p:nvPr/>
            </p:nvCxnSpPr>
            <p:spPr>
              <a:xfrm flipV="1">
                <a:off x="5676055" y="224965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595988" y="2297149"/>
                <a:ext cx="242375" cy="215444"/>
              </a:xfrm>
              <a:prstGeom prst="rect">
                <a:avLst/>
              </a:prstGeom>
              <a:noFill/>
            </p:spPr>
            <p:txBody>
              <a:bodyPr wrap="none" rtlCol="0">
                <a:spAutoFit/>
              </a:bodyPr>
              <a:lstStyle/>
              <a:p>
                <a:pPr algn="ctr"/>
                <a:r>
                  <a:rPr lang="da-DK" sz="800" dirty="0" smtClean="0"/>
                  <a:t>8</a:t>
                </a:r>
                <a:endParaRPr lang="en-US" sz="800" dirty="0"/>
              </a:p>
            </p:txBody>
          </p:sp>
        </p:grpSp>
        <p:grpSp>
          <p:nvGrpSpPr>
            <p:cNvPr id="77" name="Group 76"/>
            <p:cNvGrpSpPr/>
            <p:nvPr/>
          </p:nvGrpSpPr>
          <p:grpSpPr>
            <a:xfrm>
              <a:off x="5399102" y="2134016"/>
              <a:ext cx="901090" cy="430888"/>
              <a:chOff x="5399102" y="2081705"/>
              <a:chExt cx="901090" cy="430888"/>
            </a:xfrm>
          </p:grpSpPr>
          <p:cxnSp>
            <p:nvCxnSpPr>
              <p:cNvPr id="78" name="Straight Connector 77"/>
              <p:cNvCxnSpPr/>
              <p:nvPr/>
            </p:nvCxnSpPr>
            <p:spPr>
              <a:xfrm>
                <a:off x="5512177" y="2290365"/>
                <a:ext cx="7880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399102" y="2081705"/>
                <a:ext cx="667170" cy="215444"/>
              </a:xfrm>
              <a:prstGeom prst="rect">
                <a:avLst/>
              </a:prstGeom>
              <a:noFill/>
            </p:spPr>
            <p:txBody>
              <a:bodyPr wrap="none" rtlCol="0">
                <a:spAutoFit/>
              </a:bodyPr>
              <a:lstStyle/>
              <a:p>
                <a:pPr algn="ctr"/>
                <a:r>
                  <a:rPr lang="da-DK" sz="800" dirty="0" err="1" smtClean="0"/>
                  <a:t>SigSq</a:t>
                </a:r>
                <a:r>
                  <a:rPr lang="da-DK" sz="800" dirty="0" smtClean="0"/>
                  <a:t>	</a:t>
                </a:r>
                <a:r>
                  <a:rPr lang="da-DK" sz="800" dirty="0" err="1" smtClean="0"/>
                  <a:t>uare</a:t>
                </a:r>
                <a:endParaRPr lang="en-US" sz="800" dirty="0"/>
              </a:p>
            </p:txBody>
          </p:sp>
          <p:cxnSp>
            <p:nvCxnSpPr>
              <p:cNvPr id="80" name="Straight Connector 79"/>
              <p:cNvCxnSpPr/>
              <p:nvPr/>
            </p:nvCxnSpPr>
            <p:spPr>
              <a:xfrm flipV="1">
                <a:off x="5676055" y="224965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595988" y="2297149"/>
                <a:ext cx="242375" cy="215444"/>
              </a:xfrm>
              <a:prstGeom prst="rect">
                <a:avLst/>
              </a:prstGeom>
              <a:noFill/>
            </p:spPr>
            <p:txBody>
              <a:bodyPr wrap="none" rtlCol="0">
                <a:spAutoFit/>
              </a:bodyPr>
              <a:lstStyle/>
              <a:p>
                <a:pPr algn="ctr"/>
                <a:r>
                  <a:rPr lang="da-DK" sz="800" dirty="0" smtClean="0"/>
                  <a:t>8</a:t>
                </a:r>
                <a:endParaRPr lang="en-US" sz="800" dirty="0"/>
              </a:p>
            </p:txBody>
          </p:sp>
        </p:grpSp>
        <p:grpSp>
          <p:nvGrpSpPr>
            <p:cNvPr id="82" name="Group 81"/>
            <p:cNvGrpSpPr/>
            <p:nvPr/>
          </p:nvGrpSpPr>
          <p:grpSpPr>
            <a:xfrm>
              <a:off x="5465627" y="2566064"/>
              <a:ext cx="834565" cy="430888"/>
              <a:chOff x="5465627" y="2081705"/>
              <a:chExt cx="834565" cy="430888"/>
            </a:xfrm>
          </p:grpSpPr>
          <p:cxnSp>
            <p:nvCxnSpPr>
              <p:cNvPr id="83" name="Straight Connector 82"/>
              <p:cNvCxnSpPr/>
              <p:nvPr/>
            </p:nvCxnSpPr>
            <p:spPr>
              <a:xfrm>
                <a:off x="5512177" y="2290365"/>
                <a:ext cx="7880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65627" y="2081705"/>
                <a:ext cx="534121" cy="215444"/>
              </a:xfrm>
              <a:prstGeom prst="rect">
                <a:avLst/>
              </a:prstGeom>
              <a:noFill/>
            </p:spPr>
            <p:txBody>
              <a:bodyPr wrap="none" rtlCol="0">
                <a:spAutoFit/>
              </a:bodyPr>
              <a:lstStyle/>
              <a:p>
                <a:pPr algn="ctr"/>
                <a:r>
                  <a:rPr lang="da-DK" sz="800" dirty="0" err="1" smtClean="0"/>
                  <a:t>SigSaw</a:t>
                </a:r>
                <a:endParaRPr lang="en-US" sz="800" dirty="0"/>
              </a:p>
            </p:txBody>
          </p:sp>
          <p:cxnSp>
            <p:nvCxnSpPr>
              <p:cNvPr id="85" name="Straight Connector 84"/>
              <p:cNvCxnSpPr/>
              <p:nvPr/>
            </p:nvCxnSpPr>
            <p:spPr>
              <a:xfrm flipV="1">
                <a:off x="5676055" y="224965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595988" y="2297149"/>
                <a:ext cx="242375" cy="215444"/>
              </a:xfrm>
              <a:prstGeom prst="rect">
                <a:avLst/>
              </a:prstGeom>
              <a:noFill/>
            </p:spPr>
            <p:txBody>
              <a:bodyPr wrap="none" rtlCol="0">
                <a:spAutoFit/>
              </a:bodyPr>
              <a:lstStyle/>
              <a:p>
                <a:pPr algn="ctr"/>
                <a:r>
                  <a:rPr lang="da-DK" sz="800" dirty="0" smtClean="0"/>
                  <a:t>8</a:t>
                </a:r>
                <a:endParaRPr lang="en-US" sz="800" dirty="0"/>
              </a:p>
            </p:txBody>
          </p:sp>
        </p:grpSp>
        <p:grpSp>
          <p:nvGrpSpPr>
            <p:cNvPr id="87" name="Group 86"/>
            <p:cNvGrpSpPr/>
            <p:nvPr/>
          </p:nvGrpSpPr>
          <p:grpSpPr>
            <a:xfrm>
              <a:off x="5436774" y="2998112"/>
              <a:ext cx="863418" cy="430888"/>
              <a:chOff x="5436774" y="2081705"/>
              <a:chExt cx="863418" cy="430888"/>
            </a:xfrm>
          </p:grpSpPr>
          <p:cxnSp>
            <p:nvCxnSpPr>
              <p:cNvPr id="88" name="Straight Connector 87"/>
              <p:cNvCxnSpPr/>
              <p:nvPr/>
            </p:nvCxnSpPr>
            <p:spPr>
              <a:xfrm>
                <a:off x="5512177" y="2290365"/>
                <a:ext cx="7880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436774" y="2081705"/>
                <a:ext cx="591829" cy="215444"/>
              </a:xfrm>
              <a:prstGeom prst="rect">
                <a:avLst/>
              </a:prstGeom>
              <a:noFill/>
            </p:spPr>
            <p:txBody>
              <a:bodyPr wrap="none" rtlCol="0">
                <a:spAutoFit/>
              </a:bodyPr>
              <a:lstStyle/>
              <a:p>
                <a:pPr algn="ctr"/>
                <a:r>
                  <a:rPr lang="da-DK" sz="800" dirty="0" err="1" smtClean="0"/>
                  <a:t>SigSinus</a:t>
                </a:r>
                <a:endParaRPr lang="en-US" sz="800" dirty="0"/>
              </a:p>
            </p:txBody>
          </p:sp>
          <p:cxnSp>
            <p:nvCxnSpPr>
              <p:cNvPr id="90" name="Straight Connector 89"/>
              <p:cNvCxnSpPr/>
              <p:nvPr/>
            </p:nvCxnSpPr>
            <p:spPr>
              <a:xfrm flipV="1">
                <a:off x="5676055" y="224965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595988" y="2297149"/>
                <a:ext cx="242375" cy="215444"/>
              </a:xfrm>
              <a:prstGeom prst="rect">
                <a:avLst/>
              </a:prstGeom>
              <a:noFill/>
            </p:spPr>
            <p:txBody>
              <a:bodyPr wrap="none" rtlCol="0">
                <a:spAutoFit/>
              </a:bodyPr>
              <a:lstStyle/>
              <a:p>
                <a:pPr algn="ctr"/>
                <a:r>
                  <a:rPr lang="da-DK" sz="800" dirty="0" smtClean="0"/>
                  <a:t>8</a:t>
                </a:r>
                <a:endParaRPr lang="en-US" sz="800" dirty="0"/>
              </a:p>
            </p:txBody>
          </p:sp>
        </p:grpSp>
        <p:sp>
          <p:nvSpPr>
            <p:cNvPr id="92" name="TextBox 91"/>
            <p:cNvSpPr txBox="1"/>
            <p:nvPr/>
          </p:nvSpPr>
          <p:spPr>
            <a:xfrm>
              <a:off x="5436096" y="4081288"/>
              <a:ext cx="418704" cy="215444"/>
            </a:xfrm>
            <a:prstGeom prst="rect">
              <a:avLst/>
            </a:prstGeom>
            <a:noFill/>
          </p:spPr>
          <p:txBody>
            <a:bodyPr wrap="none" rtlCol="0">
              <a:spAutoFit/>
            </a:bodyPr>
            <a:lstStyle/>
            <a:p>
              <a:r>
                <a:rPr lang="da-DK" sz="800" dirty="0" err="1" smtClean="0"/>
                <a:t>Ampl</a:t>
              </a:r>
              <a:endParaRPr lang="en-US" sz="800" dirty="0" smtClean="0"/>
            </a:p>
          </p:txBody>
        </p:sp>
        <p:cxnSp>
          <p:nvCxnSpPr>
            <p:cNvPr id="93" name="Straight Connector 92"/>
            <p:cNvCxnSpPr/>
            <p:nvPr/>
          </p:nvCxnSpPr>
          <p:spPr>
            <a:xfrm flipV="1">
              <a:off x="5587565" y="4235164"/>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507498" y="4296732"/>
              <a:ext cx="242375" cy="215444"/>
            </a:xfrm>
            <a:prstGeom prst="rect">
              <a:avLst/>
            </a:prstGeom>
            <a:noFill/>
          </p:spPr>
          <p:txBody>
            <a:bodyPr wrap="none" rtlCol="0">
              <a:spAutoFit/>
            </a:bodyPr>
            <a:lstStyle/>
            <a:p>
              <a:pPr algn="ctr"/>
              <a:r>
                <a:rPr lang="da-DK" sz="800" dirty="0" smtClean="0"/>
                <a:t>8</a:t>
              </a:r>
              <a:endParaRPr lang="en-US" sz="800" dirty="0"/>
            </a:p>
          </p:txBody>
        </p:sp>
        <p:sp>
          <p:nvSpPr>
            <p:cNvPr id="95" name="TextBox 94"/>
            <p:cNvSpPr txBox="1"/>
            <p:nvPr/>
          </p:nvSpPr>
          <p:spPr>
            <a:xfrm>
              <a:off x="7260500" y="4396462"/>
              <a:ext cx="524503" cy="184666"/>
            </a:xfrm>
            <a:prstGeom prst="rect">
              <a:avLst/>
            </a:prstGeom>
            <a:noFill/>
          </p:spPr>
          <p:txBody>
            <a:bodyPr wrap="none" rtlCol="0">
              <a:spAutoFit/>
            </a:bodyPr>
            <a:lstStyle/>
            <a:p>
              <a:pPr algn="ctr"/>
              <a:r>
                <a:rPr lang="da-DK" sz="600" b="1" dirty="0" err="1" smtClean="0"/>
                <a:t>Multiplier</a:t>
              </a:r>
              <a:endParaRPr lang="en-US" sz="600" b="1" dirty="0"/>
            </a:p>
          </p:txBody>
        </p:sp>
        <p:cxnSp>
          <p:nvCxnSpPr>
            <p:cNvPr id="96" name="Straight Connector 95"/>
            <p:cNvCxnSpPr/>
            <p:nvPr/>
          </p:nvCxnSpPr>
          <p:spPr>
            <a:xfrm>
              <a:off x="5512177" y="3757507"/>
              <a:ext cx="860023"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6372200" y="3145204"/>
              <a:ext cx="0" cy="612304"/>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rapezoid 2"/>
            <p:cNvSpPr/>
            <p:nvPr/>
          </p:nvSpPr>
          <p:spPr>
            <a:xfrm rot="5400000">
              <a:off x="5501425" y="2337662"/>
              <a:ext cx="1622404" cy="492711"/>
            </a:xfrm>
            <a:prstGeom prst="trapezoid">
              <a:avLst>
                <a:gd name="adj" fmla="val 41375"/>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016139" y="1844824"/>
              <a:ext cx="284053" cy="200055"/>
            </a:xfrm>
            <a:prstGeom prst="rect">
              <a:avLst/>
            </a:prstGeom>
            <a:noFill/>
          </p:spPr>
          <p:txBody>
            <a:bodyPr wrap="none" rtlCol="0">
              <a:spAutoFit/>
            </a:bodyPr>
            <a:lstStyle/>
            <a:p>
              <a:pPr algn="ctr"/>
              <a:r>
                <a:rPr lang="da-DK" sz="700" b="1" dirty="0" smtClean="0"/>
                <a:t>00</a:t>
              </a:r>
              <a:endParaRPr lang="en-US" sz="700" b="1" dirty="0"/>
            </a:p>
          </p:txBody>
        </p:sp>
        <p:sp>
          <p:nvSpPr>
            <p:cNvPr id="99" name="TextBox 98"/>
            <p:cNvSpPr txBox="1"/>
            <p:nvPr/>
          </p:nvSpPr>
          <p:spPr>
            <a:xfrm>
              <a:off x="6012160" y="2220833"/>
              <a:ext cx="284053" cy="200055"/>
            </a:xfrm>
            <a:prstGeom prst="rect">
              <a:avLst/>
            </a:prstGeom>
            <a:noFill/>
          </p:spPr>
          <p:txBody>
            <a:bodyPr wrap="none" rtlCol="0">
              <a:spAutoFit/>
            </a:bodyPr>
            <a:lstStyle/>
            <a:p>
              <a:pPr algn="ctr"/>
              <a:r>
                <a:rPr lang="da-DK" sz="700" b="1" dirty="0" smtClean="0"/>
                <a:t>01</a:t>
              </a:r>
              <a:endParaRPr lang="en-US" sz="700" b="1" dirty="0"/>
            </a:p>
          </p:txBody>
        </p:sp>
        <p:sp>
          <p:nvSpPr>
            <p:cNvPr id="100" name="TextBox 99"/>
            <p:cNvSpPr txBox="1"/>
            <p:nvPr/>
          </p:nvSpPr>
          <p:spPr>
            <a:xfrm>
              <a:off x="6012160" y="2652881"/>
              <a:ext cx="284053" cy="200055"/>
            </a:xfrm>
            <a:prstGeom prst="rect">
              <a:avLst/>
            </a:prstGeom>
            <a:noFill/>
          </p:spPr>
          <p:txBody>
            <a:bodyPr wrap="none" rtlCol="0">
              <a:spAutoFit/>
            </a:bodyPr>
            <a:lstStyle/>
            <a:p>
              <a:pPr algn="ctr"/>
              <a:r>
                <a:rPr lang="da-DK" sz="700" b="1" dirty="0"/>
                <a:t>1</a:t>
              </a:r>
              <a:r>
                <a:rPr lang="da-DK" sz="700" b="1" dirty="0" smtClean="0"/>
                <a:t>0</a:t>
              </a:r>
              <a:endParaRPr lang="en-US" sz="700" b="1" dirty="0"/>
            </a:p>
          </p:txBody>
        </p:sp>
        <p:sp>
          <p:nvSpPr>
            <p:cNvPr id="101" name="TextBox 100"/>
            <p:cNvSpPr txBox="1"/>
            <p:nvPr/>
          </p:nvSpPr>
          <p:spPr>
            <a:xfrm>
              <a:off x="6012161" y="3068960"/>
              <a:ext cx="284052" cy="200055"/>
            </a:xfrm>
            <a:prstGeom prst="rect">
              <a:avLst/>
            </a:prstGeom>
            <a:noFill/>
          </p:spPr>
          <p:txBody>
            <a:bodyPr wrap="none" rtlCol="0">
              <a:spAutoFit/>
            </a:bodyPr>
            <a:lstStyle/>
            <a:p>
              <a:pPr algn="ctr"/>
              <a:r>
                <a:rPr lang="da-DK" sz="700" b="1" dirty="0" smtClean="0"/>
                <a:t>11</a:t>
              </a:r>
              <a:endParaRPr lang="en-US" sz="700" b="1" dirty="0"/>
            </a:p>
          </p:txBody>
        </p:sp>
        <p:sp>
          <p:nvSpPr>
            <p:cNvPr id="102" name="TextBox 101"/>
            <p:cNvSpPr txBox="1"/>
            <p:nvPr/>
          </p:nvSpPr>
          <p:spPr>
            <a:xfrm>
              <a:off x="6214530" y="3068960"/>
              <a:ext cx="319319" cy="200055"/>
            </a:xfrm>
            <a:prstGeom prst="rect">
              <a:avLst/>
            </a:prstGeom>
            <a:noFill/>
          </p:spPr>
          <p:txBody>
            <a:bodyPr wrap="none" rtlCol="0">
              <a:spAutoFit/>
            </a:bodyPr>
            <a:lstStyle/>
            <a:p>
              <a:pPr algn="ctr"/>
              <a:r>
                <a:rPr lang="da-DK" sz="700" b="1" dirty="0" err="1" smtClean="0"/>
                <a:t>Sel</a:t>
              </a:r>
              <a:endParaRPr lang="da-DK" sz="700" b="1" dirty="0" smtClean="0"/>
            </a:p>
          </p:txBody>
        </p:sp>
        <p:sp>
          <p:nvSpPr>
            <p:cNvPr id="103" name="TextBox 102"/>
            <p:cNvSpPr txBox="1"/>
            <p:nvPr/>
          </p:nvSpPr>
          <p:spPr>
            <a:xfrm>
              <a:off x="5436096" y="3588249"/>
              <a:ext cx="484428" cy="215444"/>
            </a:xfrm>
            <a:prstGeom prst="rect">
              <a:avLst/>
            </a:prstGeom>
            <a:noFill/>
          </p:spPr>
          <p:txBody>
            <a:bodyPr wrap="none" rtlCol="0">
              <a:spAutoFit/>
            </a:bodyPr>
            <a:lstStyle/>
            <a:p>
              <a:r>
                <a:rPr lang="en-US" sz="800" dirty="0" smtClean="0"/>
                <a:t>Shape</a:t>
              </a:r>
              <a:endParaRPr lang="en-US" sz="800" dirty="0"/>
            </a:p>
          </p:txBody>
        </p:sp>
        <p:cxnSp>
          <p:nvCxnSpPr>
            <p:cNvPr id="104" name="Straight Connector 103"/>
            <p:cNvCxnSpPr/>
            <p:nvPr/>
          </p:nvCxnSpPr>
          <p:spPr>
            <a:xfrm flipV="1">
              <a:off x="5587565" y="3742125"/>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507498" y="3789620"/>
              <a:ext cx="242375" cy="215444"/>
            </a:xfrm>
            <a:prstGeom prst="rect">
              <a:avLst/>
            </a:prstGeom>
            <a:noFill/>
          </p:spPr>
          <p:txBody>
            <a:bodyPr wrap="none" rtlCol="0">
              <a:spAutoFit/>
            </a:bodyPr>
            <a:lstStyle/>
            <a:p>
              <a:pPr algn="ctr"/>
              <a:r>
                <a:rPr lang="da-DK" sz="800" dirty="0"/>
                <a:t>2</a:t>
              </a:r>
              <a:endParaRPr lang="en-US" sz="800" dirty="0"/>
            </a:p>
          </p:txBody>
        </p:sp>
      </p:grpSp>
    </p:spTree>
    <p:extLst>
      <p:ext uri="{BB962C8B-B14F-4D97-AF65-F5344CB8AC3E}">
        <p14:creationId xmlns:p14="http://schemas.microsoft.com/office/powerpoint/2010/main" val="1423038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24" name="Group 40"/>
          <p:cNvGraphicFramePr>
            <a:graphicFrameLocks noGrp="1"/>
          </p:cNvGraphicFramePr>
          <p:nvPr>
            <p:ph idx="1"/>
            <p:extLst>
              <p:ext uri="{D42A27DB-BD31-4B8C-83A1-F6EECF244321}">
                <p14:modId xmlns:p14="http://schemas.microsoft.com/office/powerpoint/2010/main" val="2511454630"/>
              </p:ext>
            </p:extLst>
          </p:nvPr>
        </p:nvGraphicFramePr>
        <p:xfrm>
          <a:off x="468313" y="1141413"/>
          <a:ext cx="8229600" cy="5143525"/>
        </p:xfrm>
        <a:graphic>
          <a:graphicData uri="http://schemas.openxmlformats.org/drawingml/2006/table">
            <a:tbl>
              <a:tblPr/>
              <a:tblGrid>
                <a:gridCol w="8229600"/>
              </a:tblGrid>
              <a:tr h="2743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VHDL code for the signal part of </a:t>
                      </a:r>
                      <a:r>
                        <a:rPr kumimoji="0" lang="en-US" sz="1200" b="0" i="0" u="none" strike="noStrike" cap="none" normalizeH="0" baseline="0" dirty="0" err="1" smtClean="0">
                          <a:ln>
                            <a:noFill/>
                          </a:ln>
                          <a:solidFill>
                            <a:schemeClr val="tx1"/>
                          </a:solidFill>
                          <a:effectLst/>
                          <a:latin typeface="Times New Roman" pitchFamily="18" charset="0"/>
                          <a:cs typeface="Times New Roman" pitchFamily="18" charset="0"/>
                        </a:rPr>
                        <a:t>SigGenDatapath</a:t>
                      </a:r>
                      <a:endParaRPr kumimoji="0" lang="en-US" sz="1800" b="0" i="0" u="none" strike="noStrike" cap="none" normalizeH="0" baseline="0" dirty="0" smtClean="0">
                        <a:ln>
                          <a:noFill/>
                        </a:ln>
                        <a:solidFill>
                          <a:schemeClr val="tx1"/>
                        </a:solidFill>
                        <a:effectLst/>
                        <a:latin typeface="Arial" charset="0"/>
                        <a:cs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0361">
                <a:tc>
                  <a:txBody>
                    <a:bodyPr/>
                    <a:lstStyle/>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FreqEnc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FreqInc</a:t>
                      </a:r>
                      <a:r>
                        <a:rPr lang="en-US" sz="1100" dirty="0" smtClean="0">
                          <a:latin typeface="Courier New" panose="02070309020205020404" pitchFamily="49" charset="0"/>
                          <a:cs typeface="Courier New" panose="02070309020205020404" pitchFamily="49" charset="0"/>
                        </a:rPr>
                        <a:t> &lt;= "00" &amp; </a:t>
                      </a:r>
                      <a:r>
                        <a:rPr lang="en-US" sz="1100" dirty="0" err="1" smtClean="0">
                          <a:latin typeface="Courier New" panose="02070309020205020404" pitchFamily="49" charset="0"/>
                          <a:cs typeface="Courier New" panose="02070309020205020404" pitchFamily="49" charset="0"/>
                        </a:rPr>
                        <a:t>Freq</a:t>
                      </a:r>
                      <a:r>
                        <a:rPr lang="en-US" sz="1100" dirty="0" smtClean="0">
                          <a:latin typeface="Courier New" panose="02070309020205020404" pitchFamily="49" charset="0"/>
                          <a:cs typeface="Courier New" panose="02070309020205020404" pitchFamily="49" charset="0"/>
                        </a:rPr>
                        <a:t>(7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6) &amp; </a:t>
                      </a:r>
                      <a:r>
                        <a:rPr lang="en-US" sz="1100" dirty="0" err="1" smtClean="0">
                          <a:latin typeface="Courier New" panose="02070309020205020404" pitchFamily="49" charset="0"/>
                          <a:cs typeface="Courier New" panose="02070309020205020404" pitchFamily="49" charset="0"/>
                        </a:rPr>
                        <a:t>Freq</a:t>
                      </a:r>
                      <a:r>
                        <a:rPr lang="en-US" sz="1100" dirty="0" smtClean="0">
                          <a:latin typeface="Courier New" panose="02070309020205020404" pitchFamily="49" charset="0"/>
                          <a:cs typeface="Courier New" panose="02070309020205020404" pitchFamily="49" charset="0"/>
                        </a:rPr>
                        <a:t>(5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4) &amp; '0' </a:t>
                      </a:r>
                    </a:p>
                    <a:p>
                      <a:r>
                        <a:rPr lang="en-US" sz="1100" dirty="0" smtClean="0">
                          <a:latin typeface="Courier New" panose="02070309020205020404" pitchFamily="49" charset="0"/>
                          <a:cs typeface="Courier New" panose="02070309020205020404" pitchFamily="49" charset="0"/>
                        </a:rPr>
                        <a:t>                    &amp; </a:t>
                      </a:r>
                      <a:r>
                        <a:rPr lang="en-US" sz="1100" dirty="0" err="1" smtClean="0">
                          <a:latin typeface="Courier New" panose="02070309020205020404" pitchFamily="49" charset="0"/>
                          <a:cs typeface="Courier New" panose="02070309020205020404" pitchFamily="49" charset="0"/>
                        </a:rPr>
                        <a:t>Freq</a:t>
                      </a:r>
                      <a:r>
                        <a:rPr lang="en-US" sz="1100" dirty="0" smtClean="0">
                          <a:latin typeface="Courier New" panose="02070309020205020404" pitchFamily="49" charset="0"/>
                          <a:cs typeface="Courier New" panose="02070309020205020404" pitchFamily="49" charset="0"/>
                        </a:rPr>
                        <a:t>(3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2) &amp; '0' &amp; </a:t>
                      </a:r>
                      <a:r>
                        <a:rPr lang="en-US" sz="1100" dirty="0" err="1" smtClean="0">
                          <a:latin typeface="Courier New" panose="02070309020205020404" pitchFamily="49" charset="0"/>
                          <a:cs typeface="Courier New" panose="02070309020205020404" pitchFamily="49" charset="0"/>
                        </a:rPr>
                        <a:t>Freq</a:t>
                      </a:r>
                      <a:r>
                        <a:rPr lang="en-US" sz="1100" dirty="0" smtClean="0">
                          <a:latin typeface="Courier New" panose="02070309020205020404" pitchFamily="49" charset="0"/>
                          <a:cs typeface="Courier New" panose="02070309020205020404" pitchFamily="49" charset="0"/>
                        </a:rPr>
                        <a:t>(1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0);</a:t>
                      </a:r>
                    </a:p>
                    <a:p>
                      <a:endParaRPr lang="en-US" sz="1100" dirty="0" smtClean="0">
                        <a:latin typeface="Courier New" panose="02070309020205020404" pitchFamily="49" charset="0"/>
                        <a:cs typeface="Courier New" panose="02070309020205020404" pitchFamily="49" charset="0"/>
                      </a:endParaRPr>
                    </a:p>
                    <a:p>
                      <a:pPr>
                        <a:lnSpc>
                          <a:spcPct val="150000"/>
                        </a:lnSpc>
                      </a:pPr>
                      <a:r>
                        <a:rPr lang="en-US" sz="1100" dirty="0" err="1" smtClean="0">
                          <a:latin typeface="Courier New" panose="02070309020205020404" pitchFamily="49" charset="0"/>
                          <a:cs typeface="Courier New" panose="02070309020205020404" pitchFamily="49" charset="0"/>
                        </a:rPr>
                        <a:t>SigCount</a:t>
                      </a:r>
                      <a:r>
                        <a:rPr lang="en-US" sz="1100" dirty="0" smtClean="0">
                          <a:latin typeface="Courier New" panose="02070309020205020404" pitchFamily="49" charset="0"/>
                          <a:cs typeface="Courier New" panose="02070309020205020404" pitchFamily="49" charset="0"/>
                        </a:rPr>
                        <a:t>: process (Reset, </a:t>
                      </a:r>
                      <a:r>
                        <a:rPr lang="en-US" sz="1100" dirty="0" err="1" smtClean="0">
                          <a:latin typeface="Courier New" panose="02070309020205020404" pitchFamily="49" charset="0"/>
                          <a:cs typeface="Courier New" panose="02070309020205020404" pitchFamily="49" charset="0"/>
                        </a:rPr>
                        <a:t>Clk</a:t>
                      </a:r>
                      <a:r>
                        <a:rPr lang="en-US" sz="1100" dirty="0" smtClean="0">
                          <a:latin typeface="Courier New" panose="02070309020205020404" pitchFamily="49" charset="0"/>
                          <a:cs typeface="Courier New" panose="02070309020205020404" pitchFamily="49" charset="0"/>
                        </a:rPr>
                        <a:t>)</a:t>
                      </a:r>
                    </a:p>
                    <a:p>
                      <a:pPr>
                        <a:lnSpc>
                          <a:spcPct val="150000"/>
                        </a:lnSpc>
                      </a:pPr>
                      <a:r>
                        <a:rPr lang="en-US" sz="1100" dirty="0" smtClean="0">
                          <a:latin typeface="Courier New" panose="02070309020205020404" pitchFamily="49" charset="0"/>
                          <a:cs typeface="Courier New" panose="02070309020205020404" pitchFamily="49" charset="0"/>
                        </a:rPr>
                        <a:t>begin</a:t>
                      </a:r>
                    </a:p>
                    <a:p>
                      <a:pPr>
                        <a:lnSpc>
                          <a:spcPct val="150000"/>
                        </a:lnSpc>
                      </a:pPr>
                      <a:r>
                        <a:rPr lang="en-US" sz="1100" dirty="0" smtClean="0">
                          <a:latin typeface="Courier New" panose="02070309020205020404" pitchFamily="49" charset="0"/>
                          <a:cs typeface="Courier New" panose="02070309020205020404" pitchFamily="49" charset="0"/>
                        </a:rPr>
                        <a:t>  if Reset = '1' then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 &lt;= X"000";</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elsif</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Clk'event</a:t>
                      </a:r>
                      <a:r>
                        <a:rPr lang="en-US" sz="1100" dirty="0" smtClean="0">
                          <a:latin typeface="Courier New" panose="02070309020205020404" pitchFamily="49" charset="0"/>
                          <a:cs typeface="Courier New" panose="02070309020205020404" pitchFamily="49" charset="0"/>
                        </a:rPr>
                        <a:t> and </a:t>
                      </a:r>
                      <a:r>
                        <a:rPr lang="en-US" sz="1100" dirty="0" err="1" smtClean="0">
                          <a:latin typeface="Courier New" panose="02070309020205020404" pitchFamily="49" charset="0"/>
                          <a:cs typeface="Courier New" panose="02070309020205020404" pitchFamily="49" charset="0"/>
                        </a:rPr>
                        <a:t>Clk</a:t>
                      </a:r>
                      <a:r>
                        <a:rPr lang="en-US" sz="1100" dirty="0" smtClean="0">
                          <a:latin typeface="Courier New" panose="02070309020205020404" pitchFamily="49" charset="0"/>
                          <a:cs typeface="Courier New" panose="02070309020205020404" pitchFamily="49" charset="0"/>
                        </a:rPr>
                        <a:t> = '1' then</a:t>
                      </a:r>
                    </a:p>
                    <a:p>
                      <a:pPr>
                        <a:lnSpc>
                          <a:spcPct val="150000"/>
                        </a:lnSpc>
                      </a:pPr>
                      <a:r>
                        <a:rPr lang="en-US" sz="1100" dirty="0" smtClean="0">
                          <a:latin typeface="Courier New" panose="02070309020205020404" pitchFamily="49" charset="0"/>
                          <a:cs typeface="Courier New" panose="02070309020205020404" pitchFamily="49" charset="0"/>
                        </a:rPr>
                        <a:t>    if </a:t>
                      </a:r>
                      <a:r>
                        <a:rPr lang="en-US" sz="1100" dirty="0" err="1" smtClean="0">
                          <a:latin typeface="Courier New" panose="02070309020205020404" pitchFamily="49" charset="0"/>
                          <a:cs typeface="Courier New" panose="02070309020205020404" pitchFamily="49" charset="0"/>
                        </a:rPr>
                        <a:t>PWMwrap</a:t>
                      </a:r>
                      <a:r>
                        <a:rPr lang="en-US" sz="1100" dirty="0" smtClean="0">
                          <a:latin typeface="Courier New" panose="02070309020205020404" pitchFamily="49" charset="0"/>
                          <a:cs typeface="Courier New" panose="02070309020205020404" pitchFamily="49" charset="0"/>
                        </a:rPr>
                        <a:t> = '1' then</a:t>
                      </a:r>
                    </a:p>
                    <a:p>
                      <a:pPr>
                        <a:lnSpc>
                          <a:spcPct val="150000"/>
                        </a:lnSpc>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 &lt;=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FreqCnt</a:t>
                      </a:r>
                      <a:r>
                        <a:rPr lang="en-US" sz="1100" dirty="0" smtClean="0">
                          <a:latin typeface="Courier New" panose="02070309020205020404" pitchFamily="49" charset="0"/>
                          <a:cs typeface="Courier New" panose="02070309020205020404" pitchFamily="49" charset="0"/>
                        </a:rPr>
                        <a:t>;</a:t>
                      </a:r>
                    </a:p>
                    <a:p>
                      <a:pPr>
                        <a:lnSpc>
                          <a:spcPct val="150000"/>
                        </a:lnSpc>
                      </a:pPr>
                      <a:r>
                        <a:rPr lang="en-US" sz="1100" dirty="0" smtClean="0">
                          <a:latin typeface="Courier New" panose="02070309020205020404" pitchFamily="49" charset="0"/>
                          <a:cs typeface="Courier New" panose="02070309020205020404" pitchFamily="49" charset="0"/>
                        </a:rPr>
                        <a:t>    end if;</a:t>
                      </a:r>
                    </a:p>
                    <a:p>
                      <a:pPr>
                        <a:lnSpc>
                          <a:spcPct val="150000"/>
                        </a:lnSpc>
                      </a:pPr>
                      <a:r>
                        <a:rPr lang="en-US" sz="1100" dirty="0" smtClean="0">
                          <a:latin typeface="Courier New" panose="02070309020205020404" pitchFamily="49" charset="0"/>
                          <a:cs typeface="Courier New" panose="02070309020205020404" pitchFamily="49" charset="0"/>
                        </a:rPr>
                        <a:t>  end if;</a:t>
                      </a:r>
                    </a:p>
                    <a:p>
                      <a:pPr>
                        <a:lnSpc>
                          <a:spcPct val="150000"/>
                        </a:lnSpc>
                      </a:pPr>
                      <a:r>
                        <a:rPr lang="en-US" sz="1100" dirty="0" smtClean="0">
                          <a:latin typeface="Courier New" panose="02070309020205020404" pitchFamily="49" charset="0"/>
                          <a:cs typeface="Courier New" panose="02070309020205020404" pitchFamily="49" charset="0"/>
                        </a:rPr>
                        <a:t>end process;</a:t>
                      </a:r>
                    </a:p>
                    <a:p>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SquareDec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SigSquare</a:t>
                      </a:r>
                      <a:r>
                        <a:rPr lang="en-US" sz="1100" dirty="0" smtClean="0">
                          <a:latin typeface="Courier New" panose="02070309020205020404" pitchFamily="49" charset="0"/>
                          <a:cs typeface="Courier New" panose="02070309020205020404" pitchFamily="49" charset="0"/>
                        </a:rPr>
                        <a:t> &lt;= "00000000" when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 &lt; X"800" </a:t>
                      </a:r>
                    </a:p>
                    <a:p>
                      <a:r>
                        <a:rPr lang="en-US" sz="1100" baseline="0" dirty="0" smtClean="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else "11111111";</a:t>
                      </a:r>
                      <a:endParaRPr lang="da-DK" sz="1100" dirty="0" smtClean="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SawDec</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SigSaw</a:t>
                      </a:r>
                      <a:r>
                        <a:rPr lang="en-US" sz="1100" dirty="0" smtClean="0">
                          <a:latin typeface="Courier New" panose="02070309020205020404" pitchFamily="49" charset="0"/>
                          <a:cs typeface="Courier New" panose="02070309020205020404" pitchFamily="49" charset="0"/>
                        </a:rPr>
                        <a:t> &lt;=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(11 </a:t>
                      </a:r>
                      <a:r>
                        <a:rPr lang="en-US" sz="1100" dirty="0" err="1" smtClean="0">
                          <a:latin typeface="Courier New" panose="02070309020205020404" pitchFamily="49" charset="0"/>
                          <a:cs typeface="Courier New" panose="02070309020205020404" pitchFamily="49" charset="0"/>
                        </a:rPr>
                        <a:t>downto</a:t>
                      </a:r>
                      <a:r>
                        <a:rPr lang="en-US" sz="1100" dirty="0" smtClean="0">
                          <a:latin typeface="Courier New" panose="02070309020205020404" pitchFamily="49" charset="0"/>
                          <a:cs typeface="Courier New" panose="02070309020205020404" pitchFamily="49" charset="0"/>
                        </a:rPr>
                        <a:t> 4);</a:t>
                      </a:r>
                    </a:p>
                    <a:p>
                      <a:endParaRPr lang="da-DK" sz="1100" dirty="0" smtClean="0">
                        <a:latin typeface="Courier New" panose="02070309020205020404" pitchFamily="49" charset="0"/>
                        <a:cs typeface="Courier New" panose="02070309020205020404" pitchFamily="49" charset="0"/>
                      </a:endParaRPr>
                    </a:p>
                    <a:p>
                      <a:endParaRPr lang="da-DK" sz="1100" dirty="0" smtClean="0">
                        <a:latin typeface="Courier New" panose="02070309020205020404" pitchFamily="49" charset="0"/>
                        <a:cs typeface="Courier New" panose="02070309020205020404" pitchFamily="49" charset="0"/>
                      </a:endParaRPr>
                    </a:p>
                    <a:p>
                      <a:r>
                        <a:rPr lang="en-US" sz="1100" dirty="0" err="1" smtClean="0">
                          <a:latin typeface="Courier New" panose="02070309020205020404" pitchFamily="49" charset="0"/>
                          <a:cs typeface="Courier New" panose="02070309020205020404" pitchFamily="49" charset="0"/>
                        </a:rPr>
                        <a:t>SinusDec</a:t>
                      </a:r>
                      <a:r>
                        <a:rPr lang="en-US" sz="1100" dirty="0" smtClean="0">
                          <a:latin typeface="Courier New" panose="02070309020205020404" pitchFamily="49" charset="0"/>
                          <a:cs typeface="Courier New" panose="02070309020205020404" pitchFamily="49" charset="0"/>
                        </a:rPr>
                        <a:t> : entity </a:t>
                      </a:r>
                      <a:r>
                        <a:rPr lang="en-US" sz="1100" dirty="0" err="1" smtClean="0">
                          <a:latin typeface="Courier New" panose="02070309020205020404" pitchFamily="49" charset="0"/>
                          <a:cs typeface="Courier New" panose="02070309020205020404" pitchFamily="49" charset="0"/>
                        </a:rPr>
                        <a:t>WORK.SinusLUT</a:t>
                      </a:r>
                      <a:r>
                        <a:rPr lang="en-US" sz="1100" dirty="0" smtClean="0">
                          <a:latin typeface="Courier New" panose="02070309020205020404" pitchFamily="49" charset="0"/>
                          <a:cs typeface="Courier New" panose="02070309020205020404" pitchFamily="49" charset="0"/>
                        </a:rPr>
                        <a:t> PORT MAP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clka</a:t>
                      </a:r>
                      <a:r>
                        <a:rPr lang="en-US" sz="1100" dirty="0" smtClean="0">
                          <a:latin typeface="Courier New" panose="02070309020205020404" pitchFamily="49" charset="0"/>
                          <a:cs typeface="Courier New" panose="02070309020205020404" pitchFamily="49" charset="0"/>
                        </a:rPr>
                        <a:t> =&gt; </a:t>
                      </a:r>
                      <a:r>
                        <a:rPr lang="en-US" sz="1100" dirty="0" err="1" smtClean="0">
                          <a:latin typeface="Courier New" panose="02070309020205020404" pitchFamily="49" charset="0"/>
                          <a:cs typeface="Courier New" panose="02070309020205020404" pitchFamily="49" charset="0"/>
                        </a:rPr>
                        <a:t>Clk</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addra</a:t>
                      </a:r>
                      <a:r>
                        <a:rPr lang="en-US" sz="1100" dirty="0" smtClean="0">
                          <a:latin typeface="Courier New" panose="02070309020205020404" pitchFamily="49" charset="0"/>
                          <a:cs typeface="Courier New" panose="02070309020205020404" pitchFamily="49" charset="0"/>
                        </a:rPr>
                        <a:t> =&gt; </a:t>
                      </a:r>
                      <a:r>
                        <a:rPr lang="en-US" sz="1100" dirty="0" err="1" smtClean="0">
                          <a:latin typeface="Courier New" panose="02070309020205020404" pitchFamily="49" charset="0"/>
                          <a:cs typeface="Courier New" panose="02070309020205020404" pitchFamily="49" charset="0"/>
                        </a:rPr>
                        <a:t>SigCnt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douta</a:t>
                      </a:r>
                      <a:r>
                        <a:rPr lang="en-US" sz="1100" dirty="0" smtClean="0">
                          <a:latin typeface="Courier New" panose="02070309020205020404" pitchFamily="49" charset="0"/>
                          <a:cs typeface="Courier New" panose="02070309020205020404" pitchFamily="49" charset="0"/>
                        </a:rPr>
                        <a:t> =&gt; </a:t>
                      </a:r>
                      <a:r>
                        <a:rPr lang="en-US" sz="1100" dirty="0" err="1" smtClean="0">
                          <a:latin typeface="Courier New" panose="02070309020205020404" pitchFamily="49" charset="0"/>
                          <a:cs typeface="Courier New" panose="02070309020205020404" pitchFamily="49" charset="0"/>
                        </a:rPr>
                        <a:t>SigSinus</a:t>
                      </a:r>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110" name="Straight Connector 109"/>
          <p:cNvCxnSpPr/>
          <p:nvPr/>
        </p:nvCxnSpPr>
        <p:spPr>
          <a:xfrm>
            <a:off x="7020272" y="4509120"/>
            <a:ext cx="589327"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3314" name="Rectangle 13"/>
          <p:cNvSpPr>
            <a:spLocks noGrp="1" noChangeArrowheads="1"/>
          </p:cNvSpPr>
          <p:nvPr>
            <p:ph type="title"/>
          </p:nvPr>
        </p:nvSpPr>
        <p:spPr/>
        <p:txBody>
          <a:bodyPr/>
          <a:lstStyle/>
          <a:p>
            <a:r>
              <a:rPr lang="da-DK" altLang="da-DK" dirty="0" smtClean="0"/>
              <a:t>Signal part of </a:t>
            </a:r>
            <a:r>
              <a:rPr lang="da-DK" altLang="da-DK" dirty="0" err="1" smtClean="0"/>
              <a:t>SigGenDatapath</a:t>
            </a:r>
            <a:endParaRPr lang="da-DK" altLang="da-DK" dirty="0" smtClean="0"/>
          </a:p>
        </p:txBody>
      </p:sp>
      <p:cxnSp>
        <p:nvCxnSpPr>
          <p:cNvPr id="62" name="Straight Connector 61"/>
          <p:cNvCxnSpPr/>
          <p:nvPr/>
        </p:nvCxnSpPr>
        <p:spPr>
          <a:xfrm flipV="1">
            <a:off x="7020272" y="2146448"/>
            <a:ext cx="0" cy="2362672"/>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20272" y="2138657"/>
            <a:ext cx="589327"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634985" y="3566334"/>
            <a:ext cx="492443" cy="184666"/>
          </a:xfrm>
          <a:prstGeom prst="rect">
            <a:avLst/>
          </a:prstGeom>
          <a:noFill/>
        </p:spPr>
        <p:txBody>
          <a:bodyPr wrap="none" rtlCol="0">
            <a:spAutoFit/>
          </a:bodyPr>
          <a:lstStyle/>
          <a:p>
            <a:pPr algn="ctr"/>
            <a:r>
              <a:rPr lang="da-DK" sz="600" b="1" dirty="0" err="1" smtClean="0"/>
              <a:t>FreqEnc</a:t>
            </a:r>
            <a:endParaRPr lang="en-US" sz="600" b="1" dirty="0"/>
          </a:p>
        </p:txBody>
      </p:sp>
      <p:cxnSp>
        <p:nvCxnSpPr>
          <p:cNvPr id="54" name="Straight Connector 53"/>
          <p:cNvCxnSpPr/>
          <p:nvPr/>
        </p:nvCxnSpPr>
        <p:spPr>
          <a:xfrm>
            <a:off x="4067944" y="3962211"/>
            <a:ext cx="19659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92080" y="3777313"/>
            <a:ext cx="534121" cy="215444"/>
          </a:xfrm>
          <a:prstGeom prst="rect">
            <a:avLst/>
          </a:prstGeom>
          <a:noFill/>
          <a:ln>
            <a:noFill/>
          </a:ln>
        </p:spPr>
        <p:txBody>
          <a:bodyPr wrap="none" rtlCol="0">
            <a:spAutoFit/>
          </a:bodyPr>
          <a:lstStyle/>
          <a:p>
            <a:r>
              <a:rPr lang="en-US" sz="800" dirty="0" err="1" smtClean="0"/>
              <a:t>FreqInc</a:t>
            </a:r>
            <a:endParaRPr lang="en-US" sz="800" dirty="0"/>
          </a:p>
        </p:txBody>
      </p:sp>
      <p:cxnSp>
        <p:nvCxnSpPr>
          <p:cNvPr id="61" name="Straight Connector 60"/>
          <p:cNvCxnSpPr/>
          <p:nvPr/>
        </p:nvCxnSpPr>
        <p:spPr>
          <a:xfrm flipV="1">
            <a:off x="5528016" y="3930610"/>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19095" y="3998962"/>
            <a:ext cx="300083" cy="215444"/>
          </a:xfrm>
          <a:prstGeom prst="rect">
            <a:avLst/>
          </a:prstGeom>
          <a:noFill/>
          <a:ln>
            <a:noFill/>
          </a:ln>
        </p:spPr>
        <p:txBody>
          <a:bodyPr wrap="none" rtlCol="0">
            <a:spAutoFit/>
          </a:bodyPr>
          <a:lstStyle/>
          <a:p>
            <a:pPr algn="ctr"/>
            <a:r>
              <a:rPr lang="da-DK" sz="800" dirty="0" smtClean="0"/>
              <a:t>12</a:t>
            </a:r>
            <a:endParaRPr lang="en-US" sz="800" dirty="0"/>
          </a:p>
        </p:txBody>
      </p:sp>
      <p:cxnSp>
        <p:nvCxnSpPr>
          <p:cNvPr id="71" name="Straight Connector 70"/>
          <p:cNvCxnSpPr/>
          <p:nvPr/>
        </p:nvCxnSpPr>
        <p:spPr>
          <a:xfrm>
            <a:off x="5416838" y="2978203"/>
            <a:ext cx="6154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416838" y="2802369"/>
            <a:ext cx="6154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399255" y="2632840"/>
            <a:ext cx="453970" cy="215444"/>
          </a:xfrm>
          <a:prstGeom prst="rect">
            <a:avLst/>
          </a:prstGeom>
          <a:noFill/>
        </p:spPr>
        <p:txBody>
          <a:bodyPr wrap="none" rtlCol="0">
            <a:spAutoFit/>
          </a:bodyPr>
          <a:lstStyle/>
          <a:p>
            <a:r>
              <a:rPr lang="en-US" sz="800" dirty="0" smtClean="0"/>
              <a:t>Reset</a:t>
            </a:r>
            <a:endParaRPr lang="en-US" sz="800" dirty="0"/>
          </a:p>
        </p:txBody>
      </p:sp>
      <p:sp>
        <p:nvSpPr>
          <p:cNvPr id="79" name="TextBox 78"/>
          <p:cNvSpPr txBox="1"/>
          <p:nvPr/>
        </p:nvSpPr>
        <p:spPr>
          <a:xfrm>
            <a:off x="5399255" y="2808674"/>
            <a:ext cx="332142" cy="215444"/>
          </a:xfrm>
          <a:prstGeom prst="rect">
            <a:avLst/>
          </a:prstGeom>
          <a:noFill/>
        </p:spPr>
        <p:txBody>
          <a:bodyPr wrap="none" rtlCol="0">
            <a:spAutoFit/>
          </a:bodyPr>
          <a:lstStyle/>
          <a:p>
            <a:r>
              <a:rPr lang="en-US" sz="800" dirty="0" err="1" smtClean="0"/>
              <a:t>Clk</a:t>
            </a:r>
            <a:endParaRPr lang="en-US" sz="800" dirty="0"/>
          </a:p>
        </p:txBody>
      </p:sp>
      <p:sp>
        <p:nvSpPr>
          <p:cNvPr id="82" name="TextBox 81"/>
          <p:cNvSpPr txBox="1"/>
          <p:nvPr/>
        </p:nvSpPr>
        <p:spPr>
          <a:xfrm>
            <a:off x="4103730" y="3776733"/>
            <a:ext cx="396262" cy="215444"/>
          </a:xfrm>
          <a:prstGeom prst="rect">
            <a:avLst/>
          </a:prstGeom>
          <a:noFill/>
          <a:ln>
            <a:noFill/>
          </a:ln>
        </p:spPr>
        <p:txBody>
          <a:bodyPr wrap="none" rtlCol="0">
            <a:spAutoFit/>
          </a:bodyPr>
          <a:lstStyle/>
          <a:p>
            <a:r>
              <a:rPr lang="en-US" sz="800" dirty="0" err="1" smtClean="0"/>
              <a:t>Freq</a:t>
            </a:r>
            <a:endParaRPr lang="en-US" sz="800" dirty="0"/>
          </a:p>
        </p:txBody>
      </p:sp>
      <p:cxnSp>
        <p:nvCxnSpPr>
          <p:cNvPr id="83" name="Straight Connector 82"/>
          <p:cNvCxnSpPr/>
          <p:nvPr/>
        </p:nvCxnSpPr>
        <p:spPr>
          <a:xfrm flipV="1">
            <a:off x="4231872" y="3930030"/>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151805" y="3998382"/>
            <a:ext cx="242375" cy="215444"/>
          </a:xfrm>
          <a:prstGeom prst="rect">
            <a:avLst/>
          </a:prstGeom>
          <a:noFill/>
          <a:ln>
            <a:noFill/>
          </a:ln>
        </p:spPr>
        <p:txBody>
          <a:bodyPr wrap="none" rtlCol="0">
            <a:spAutoFit/>
          </a:bodyPr>
          <a:lstStyle/>
          <a:p>
            <a:pPr algn="ctr"/>
            <a:r>
              <a:rPr lang="da-DK" sz="800" dirty="0" smtClean="0"/>
              <a:t>8</a:t>
            </a:r>
            <a:endParaRPr lang="en-US" sz="800" dirty="0"/>
          </a:p>
        </p:txBody>
      </p:sp>
      <p:sp>
        <p:nvSpPr>
          <p:cNvPr id="69" name="Rectangle 68"/>
          <p:cNvSpPr/>
          <p:nvPr/>
        </p:nvSpPr>
        <p:spPr>
          <a:xfrm>
            <a:off x="4652622" y="3731903"/>
            <a:ext cx="457169" cy="4048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85" name="Straight Connector 84"/>
          <p:cNvCxnSpPr/>
          <p:nvPr/>
        </p:nvCxnSpPr>
        <p:spPr>
          <a:xfrm>
            <a:off x="6495652" y="3163957"/>
            <a:ext cx="8471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342798" y="2975111"/>
            <a:ext cx="457169" cy="4048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88" name="TextBox 87"/>
          <p:cNvSpPr txBox="1"/>
          <p:nvPr/>
        </p:nvSpPr>
        <p:spPr>
          <a:xfrm>
            <a:off x="7322731" y="2803917"/>
            <a:ext cx="481222" cy="184666"/>
          </a:xfrm>
          <a:prstGeom prst="rect">
            <a:avLst/>
          </a:prstGeom>
          <a:noFill/>
        </p:spPr>
        <p:txBody>
          <a:bodyPr wrap="none" rtlCol="0">
            <a:spAutoFit/>
          </a:bodyPr>
          <a:lstStyle/>
          <a:p>
            <a:pPr algn="ctr"/>
            <a:r>
              <a:rPr lang="da-DK" sz="600" b="1" dirty="0" err="1" smtClean="0"/>
              <a:t>SawDec</a:t>
            </a:r>
            <a:endParaRPr lang="en-US" sz="600" b="1" dirty="0"/>
          </a:p>
        </p:txBody>
      </p:sp>
      <p:sp>
        <p:nvSpPr>
          <p:cNvPr id="91" name="TextBox 90"/>
          <p:cNvSpPr txBox="1"/>
          <p:nvPr/>
        </p:nvSpPr>
        <p:spPr>
          <a:xfrm>
            <a:off x="6529316" y="2967456"/>
            <a:ext cx="494046" cy="215444"/>
          </a:xfrm>
          <a:prstGeom prst="rect">
            <a:avLst/>
          </a:prstGeom>
          <a:noFill/>
          <a:ln>
            <a:noFill/>
          </a:ln>
        </p:spPr>
        <p:txBody>
          <a:bodyPr wrap="none" rtlCol="0">
            <a:spAutoFit/>
          </a:bodyPr>
          <a:lstStyle/>
          <a:p>
            <a:r>
              <a:rPr lang="en-US" sz="800" dirty="0" err="1" smtClean="0"/>
              <a:t>SigCnt</a:t>
            </a:r>
            <a:endParaRPr lang="en-US" sz="800" dirty="0"/>
          </a:p>
        </p:txBody>
      </p:sp>
      <p:cxnSp>
        <p:nvCxnSpPr>
          <p:cNvPr id="92" name="Straight Connector 91"/>
          <p:cNvCxnSpPr/>
          <p:nvPr/>
        </p:nvCxnSpPr>
        <p:spPr>
          <a:xfrm flipV="1">
            <a:off x="6765252" y="3120753"/>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656331" y="3189105"/>
            <a:ext cx="300083" cy="215444"/>
          </a:xfrm>
          <a:prstGeom prst="rect">
            <a:avLst/>
          </a:prstGeom>
          <a:noFill/>
          <a:ln>
            <a:noFill/>
          </a:ln>
        </p:spPr>
        <p:txBody>
          <a:bodyPr wrap="none" rtlCol="0">
            <a:spAutoFit/>
          </a:bodyPr>
          <a:lstStyle/>
          <a:p>
            <a:pPr algn="ctr"/>
            <a:r>
              <a:rPr lang="da-DK" sz="800" dirty="0" smtClean="0"/>
              <a:t>12</a:t>
            </a:r>
            <a:endParaRPr lang="en-US" sz="800" dirty="0"/>
          </a:p>
        </p:txBody>
      </p:sp>
      <p:cxnSp>
        <p:nvCxnSpPr>
          <p:cNvPr id="94" name="Straight Connector 93"/>
          <p:cNvCxnSpPr/>
          <p:nvPr/>
        </p:nvCxnSpPr>
        <p:spPr>
          <a:xfrm>
            <a:off x="7799967" y="3163957"/>
            <a:ext cx="52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833631" y="2967456"/>
            <a:ext cx="534121" cy="215444"/>
          </a:xfrm>
          <a:prstGeom prst="rect">
            <a:avLst/>
          </a:prstGeom>
          <a:noFill/>
          <a:ln>
            <a:noFill/>
          </a:ln>
        </p:spPr>
        <p:txBody>
          <a:bodyPr wrap="none" rtlCol="0">
            <a:spAutoFit/>
          </a:bodyPr>
          <a:lstStyle/>
          <a:p>
            <a:r>
              <a:rPr lang="en-US" sz="800" dirty="0" err="1" smtClean="0"/>
              <a:t>SigSaw</a:t>
            </a:r>
            <a:endParaRPr lang="en-US" sz="800" dirty="0"/>
          </a:p>
        </p:txBody>
      </p:sp>
      <p:cxnSp>
        <p:nvCxnSpPr>
          <p:cNvPr id="96" name="Straight Connector 95"/>
          <p:cNvCxnSpPr/>
          <p:nvPr/>
        </p:nvCxnSpPr>
        <p:spPr>
          <a:xfrm flipV="1">
            <a:off x="8069567" y="3120753"/>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7989500" y="3189105"/>
            <a:ext cx="242375" cy="215444"/>
          </a:xfrm>
          <a:prstGeom prst="rect">
            <a:avLst/>
          </a:prstGeom>
          <a:noFill/>
          <a:ln>
            <a:noFill/>
          </a:ln>
        </p:spPr>
        <p:txBody>
          <a:bodyPr wrap="none" rtlCol="0">
            <a:spAutoFit/>
          </a:bodyPr>
          <a:lstStyle/>
          <a:p>
            <a:pPr algn="ctr"/>
            <a:r>
              <a:rPr lang="da-DK" sz="800" dirty="0" smtClean="0"/>
              <a:t>8</a:t>
            </a:r>
            <a:endParaRPr lang="en-US" sz="800" dirty="0"/>
          </a:p>
        </p:txBody>
      </p:sp>
      <p:sp>
        <p:nvSpPr>
          <p:cNvPr id="98" name="Rectangle 97"/>
          <p:cNvSpPr/>
          <p:nvPr/>
        </p:nvSpPr>
        <p:spPr>
          <a:xfrm>
            <a:off x="7342798" y="1944010"/>
            <a:ext cx="457169" cy="4048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9" name="TextBox 98"/>
          <p:cNvSpPr txBox="1"/>
          <p:nvPr/>
        </p:nvSpPr>
        <p:spPr>
          <a:xfrm>
            <a:off x="7269033" y="1772816"/>
            <a:ext cx="588623" cy="184666"/>
          </a:xfrm>
          <a:prstGeom prst="rect">
            <a:avLst/>
          </a:prstGeom>
          <a:noFill/>
        </p:spPr>
        <p:txBody>
          <a:bodyPr wrap="none" rtlCol="0">
            <a:spAutoFit/>
          </a:bodyPr>
          <a:lstStyle/>
          <a:p>
            <a:pPr algn="ctr"/>
            <a:r>
              <a:rPr lang="da-DK" sz="600" b="1" dirty="0" err="1" smtClean="0"/>
              <a:t>SquareDec</a:t>
            </a:r>
            <a:endParaRPr lang="en-US" sz="600" b="1" dirty="0"/>
          </a:p>
        </p:txBody>
      </p:sp>
      <p:cxnSp>
        <p:nvCxnSpPr>
          <p:cNvPr id="100" name="Straight Connector 99"/>
          <p:cNvCxnSpPr/>
          <p:nvPr/>
        </p:nvCxnSpPr>
        <p:spPr>
          <a:xfrm>
            <a:off x="7799967" y="2132856"/>
            <a:ext cx="52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833631" y="1936355"/>
            <a:ext cx="667170" cy="215444"/>
          </a:xfrm>
          <a:prstGeom prst="rect">
            <a:avLst/>
          </a:prstGeom>
          <a:noFill/>
          <a:ln>
            <a:noFill/>
          </a:ln>
        </p:spPr>
        <p:txBody>
          <a:bodyPr wrap="none" rtlCol="0">
            <a:spAutoFit/>
          </a:bodyPr>
          <a:lstStyle/>
          <a:p>
            <a:r>
              <a:rPr lang="en-US" sz="800" dirty="0" err="1" smtClean="0"/>
              <a:t>SigSquare</a:t>
            </a:r>
            <a:endParaRPr lang="en-US" sz="800" dirty="0"/>
          </a:p>
        </p:txBody>
      </p:sp>
      <p:cxnSp>
        <p:nvCxnSpPr>
          <p:cNvPr id="102" name="Straight Connector 101"/>
          <p:cNvCxnSpPr/>
          <p:nvPr/>
        </p:nvCxnSpPr>
        <p:spPr>
          <a:xfrm flipV="1">
            <a:off x="8069567" y="2089652"/>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989500" y="2158004"/>
            <a:ext cx="242375" cy="215444"/>
          </a:xfrm>
          <a:prstGeom prst="rect">
            <a:avLst/>
          </a:prstGeom>
          <a:noFill/>
          <a:ln>
            <a:noFill/>
          </a:ln>
        </p:spPr>
        <p:txBody>
          <a:bodyPr wrap="none" rtlCol="0">
            <a:spAutoFit/>
          </a:bodyPr>
          <a:lstStyle/>
          <a:p>
            <a:pPr algn="ctr"/>
            <a:r>
              <a:rPr lang="da-DK" sz="800" dirty="0" smtClean="0"/>
              <a:t>8</a:t>
            </a:r>
            <a:endParaRPr lang="en-US" sz="800" dirty="0"/>
          </a:p>
        </p:txBody>
      </p:sp>
      <p:sp>
        <p:nvSpPr>
          <p:cNvPr id="104" name="Rectangle 103"/>
          <p:cNvSpPr/>
          <p:nvPr/>
        </p:nvSpPr>
        <p:spPr>
          <a:xfrm>
            <a:off x="7342798" y="4000992"/>
            <a:ext cx="457169" cy="6521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5" name="TextBox 104"/>
          <p:cNvSpPr txBox="1"/>
          <p:nvPr/>
        </p:nvSpPr>
        <p:spPr>
          <a:xfrm>
            <a:off x="7295481" y="3829798"/>
            <a:ext cx="535724" cy="184666"/>
          </a:xfrm>
          <a:prstGeom prst="rect">
            <a:avLst/>
          </a:prstGeom>
          <a:noFill/>
        </p:spPr>
        <p:txBody>
          <a:bodyPr wrap="none" rtlCol="0">
            <a:spAutoFit/>
          </a:bodyPr>
          <a:lstStyle/>
          <a:p>
            <a:pPr algn="ctr"/>
            <a:r>
              <a:rPr lang="da-DK" sz="600" b="1" dirty="0" err="1" smtClean="0"/>
              <a:t>SinusDec</a:t>
            </a:r>
            <a:endParaRPr lang="en-US" sz="600" b="1" dirty="0"/>
          </a:p>
        </p:txBody>
      </p:sp>
      <p:cxnSp>
        <p:nvCxnSpPr>
          <p:cNvPr id="106" name="Straight Connector 105"/>
          <p:cNvCxnSpPr/>
          <p:nvPr/>
        </p:nvCxnSpPr>
        <p:spPr>
          <a:xfrm>
            <a:off x="7799967" y="4340536"/>
            <a:ext cx="52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833631" y="4144035"/>
            <a:ext cx="591829" cy="215444"/>
          </a:xfrm>
          <a:prstGeom prst="rect">
            <a:avLst/>
          </a:prstGeom>
          <a:noFill/>
          <a:ln>
            <a:noFill/>
          </a:ln>
        </p:spPr>
        <p:txBody>
          <a:bodyPr wrap="none" rtlCol="0">
            <a:spAutoFit/>
          </a:bodyPr>
          <a:lstStyle/>
          <a:p>
            <a:r>
              <a:rPr lang="en-US" sz="800" dirty="0" err="1" smtClean="0"/>
              <a:t>SigSinus</a:t>
            </a:r>
            <a:endParaRPr lang="en-US" sz="800" dirty="0"/>
          </a:p>
        </p:txBody>
      </p:sp>
      <p:cxnSp>
        <p:nvCxnSpPr>
          <p:cNvPr id="108" name="Straight Connector 107"/>
          <p:cNvCxnSpPr/>
          <p:nvPr/>
        </p:nvCxnSpPr>
        <p:spPr>
          <a:xfrm flipV="1">
            <a:off x="8069567" y="4297332"/>
            <a:ext cx="62659" cy="667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989500" y="4365684"/>
            <a:ext cx="242375" cy="215444"/>
          </a:xfrm>
          <a:prstGeom prst="rect">
            <a:avLst/>
          </a:prstGeom>
          <a:noFill/>
          <a:ln>
            <a:noFill/>
          </a:ln>
        </p:spPr>
        <p:txBody>
          <a:bodyPr wrap="none" rtlCol="0">
            <a:spAutoFit/>
          </a:bodyPr>
          <a:lstStyle/>
          <a:p>
            <a:pPr algn="ctr"/>
            <a:r>
              <a:rPr lang="da-DK" sz="800" dirty="0" smtClean="0"/>
              <a:t>8</a:t>
            </a:r>
            <a:endParaRPr lang="en-US" sz="800" dirty="0"/>
          </a:p>
        </p:txBody>
      </p:sp>
      <p:cxnSp>
        <p:nvCxnSpPr>
          <p:cNvPr id="115" name="Straight Connector 114"/>
          <p:cNvCxnSpPr/>
          <p:nvPr/>
        </p:nvCxnSpPr>
        <p:spPr>
          <a:xfrm>
            <a:off x="4953214" y="3376403"/>
            <a:ext cx="113095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850552" y="3206874"/>
            <a:ext cx="657552" cy="215444"/>
          </a:xfrm>
          <a:prstGeom prst="rect">
            <a:avLst/>
          </a:prstGeom>
          <a:noFill/>
        </p:spPr>
        <p:txBody>
          <a:bodyPr wrap="none" rtlCol="0">
            <a:spAutoFit/>
          </a:bodyPr>
          <a:lstStyle/>
          <a:p>
            <a:r>
              <a:rPr lang="da-DK" sz="800" dirty="0" err="1" smtClean="0"/>
              <a:t>PWMwrap</a:t>
            </a:r>
            <a:endParaRPr lang="en-US" sz="800" dirty="0"/>
          </a:p>
        </p:txBody>
      </p:sp>
      <p:sp>
        <p:nvSpPr>
          <p:cNvPr id="64" name="Rectangle 63"/>
          <p:cNvSpPr/>
          <p:nvPr/>
        </p:nvSpPr>
        <p:spPr>
          <a:xfrm>
            <a:off x="6032258" y="2732036"/>
            <a:ext cx="457169" cy="14578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cxnSp>
        <p:nvCxnSpPr>
          <p:cNvPr id="66" name="Straight Connector 65"/>
          <p:cNvCxnSpPr/>
          <p:nvPr/>
        </p:nvCxnSpPr>
        <p:spPr>
          <a:xfrm>
            <a:off x="6032258" y="2943037"/>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032258" y="2978203"/>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010757" y="2560832"/>
            <a:ext cx="524503" cy="184666"/>
          </a:xfrm>
          <a:prstGeom prst="rect">
            <a:avLst/>
          </a:prstGeom>
          <a:noFill/>
        </p:spPr>
        <p:txBody>
          <a:bodyPr wrap="none" rtlCol="0">
            <a:spAutoFit/>
          </a:bodyPr>
          <a:lstStyle/>
          <a:p>
            <a:pPr algn="ctr"/>
            <a:r>
              <a:rPr lang="da-DK" sz="600" b="1" dirty="0" err="1" smtClean="0"/>
              <a:t>SigCount</a:t>
            </a:r>
            <a:endParaRPr lang="en-US" sz="600" b="1" dirty="0"/>
          </a:p>
        </p:txBody>
      </p:sp>
      <p:sp>
        <p:nvSpPr>
          <p:cNvPr id="111" name="TextBox 110"/>
          <p:cNvSpPr txBox="1"/>
          <p:nvPr/>
        </p:nvSpPr>
        <p:spPr>
          <a:xfrm>
            <a:off x="5944234" y="4173756"/>
            <a:ext cx="657552" cy="184666"/>
          </a:xfrm>
          <a:prstGeom prst="rect">
            <a:avLst/>
          </a:prstGeom>
          <a:noFill/>
        </p:spPr>
        <p:txBody>
          <a:bodyPr wrap="none" rtlCol="0">
            <a:spAutoFit/>
          </a:bodyPr>
          <a:lstStyle/>
          <a:p>
            <a:pPr algn="ctr"/>
            <a:r>
              <a:rPr lang="da-DK" sz="600" dirty="0" smtClean="0"/>
              <a:t>12-bit </a:t>
            </a:r>
            <a:r>
              <a:rPr lang="da-DK" sz="600" dirty="0" err="1" smtClean="0"/>
              <a:t>counter</a:t>
            </a:r>
            <a:endParaRPr lang="en-US" sz="600" dirty="0"/>
          </a:p>
        </p:txBody>
      </p:sp>
      <p:sp>
        <p:nvSpPr>
          <p:cNvPr id="112" name="TextBox 111"/>
          <p:cNvSpPr txBox="1"/>
          <p:nvPr/>
        </p:nvSpPr>
        <p:spPr>
          <a:xfrm>
            <a:off x="5970071" y="3864656"/>
            <a:ext cx="287258" cy="184666"/>
          </a:xfrm>
          <a:prstGeom prst="rect">
            <a:avLst/>
          </a:prstGeom>
          <a:noFill/>
        </p:spPr>
        <p:txBody>
          <a:bodyPr wrap="none" rtlCol="0">
            <a:spAutoFit/>
          </a:bodyPr>
          <a:lstStyle/>
          <a:p>
            <a:pPr algn="ctr"/>
            <a:r>
              <a:rPr lang="da-DK" sz="600" dirty="0"/>
              <a:t>I</a:t>
            </a:r>
            <a:r>
              <a:rPr lang="da-DK" sz="600" dirty="0" smtClean="0"/>
              <a:t>nc</a:t>
            </a:r>
            <a:endParaRPr lang="en-US" sz="600" dirty="0"/>
          </a:p>
        </p:txBody>
      </p:sp>
      <p:sp>
        <p:nvSpPr>
          <p:cNvPr id="113" name="TextBox 112"/>
          <p:cNvSpPr txBox="1"/>
          <p:nvPr/>
        </p:nvSpPr>
        <p:spPr>
          <a:xfrm>
            <a:off x="6300192" y="3061804"/>
            <a:ext cx="243978" cy="184666"/>
          </a:xfrm>
          <a:prstGeom prst="rect">
            <a:avLst/>
          </a:prstGeom>
          <a:noFill/>
        </p:spPr>
        <p:txBody>
          <a:bodyPr wrap="none" rtlCol="0">
            <a:spAutoFit/>
          </a:bodyPr>
          <a:lstStyle/>
          <a:p>
            <a:pPr algn="ctr"/>
            <a:r>
              <a:rPr lang="da-DK" sz="600" dirty="0"/>
              <a:t>Q</a:t>
            </a:r>
            <a:endParaRPr lang="en-US" sz="600" dirty="0"/>
          </a:p>
        </p:txBody>
      </p:sp>
      <p:sp>
        <p:nvSpPr>
          <p:cNvPr id="114" name="TextBox 113"/>
          <p:cNvSpPr txBox="1"/>
          <p:nvPr/>
        </p:nvSpPr>
        <p:spPr>
          <a:xfrm>
            <a:off x="5985555" y="2716341"/>
            <a:ext cx="386645" cy="184666"/>
          </a:xfrm>
          <a:prstGeom prst="rect">
            <a:avLst/>
          </a:prstGeom>
          <a:noFill/>
        </p:spPr>
        <p:txBody>
          <a:bodyPr wrap="none" rtlCol="0">
            <a:spAutoFit/>
          </a:bodyPr>
          <a:lstStyle/>
          <a:p>
            <a:pPr algn="ctr"/>
            <a:r>
              <a:rPr lang="da-DK" sz="600" dirty="0" smtClean="0"/>
              <a:t>Reset</a:t>
            </a:r>
            <a:endParaRPr lang="en-US" sz="600" dirty="0"/>
          </a:p>
        </p:txBody>
      </p:sp>
      <p:sp>
        <p:nvSpPr>
          <p:cNvPr id="121" name="TextBox 120"/>
          <p:cNvSpPr txBox="1"/>
          <p:nvPr/>
        </p:nvSpPr>
        <p:spPr>
          <a:xfrm>
            <a:off x="5974078" y="3278302"/>
            <a:ext cx="279244" cy="184666"/>
          </a:xfrm>
          <a:prstGeom prst="rect">
            <a:avLst/>
          </a:prstGeom>
          <a:noFill/>
        </p:spPr>
        <p:txBody>
          <a:bodyPr wrap="none" rtlCol="0">
            <a:spAutoFit/>
          </a:bodyPr>
          <a:lstStyle/>
          <a:p>
            <a:pPr algn="ctr"/>
            <a:r>
              <a:rPr lang="da-DK" sz="600" dirty="0" smtClean="0"/>
              <a:t>En</a:t>
            </a:r>
            <a:endParaRPr lang="en-US" sz="600" dirty="0"/>
          </a:p>
        </p:txBody>
      </p:sp>
      <p:cxnSp>
        <p:nvCxnSpPr>
          <p:cNvPr id="122" name="Straight Connector 121"/>
          <p:cNvCxnSpPr/>
          <p:nvPr/>
        </p:nvCxnSpPr>
        <p:spPr>
          <a:xfrm>
            <a:off x="7351776" y="4106597"/>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7351776" y="4141763"/>
            <a:ext cx="70334" cy="35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7153204" y="4141763"/>
            <a:ext cx="1895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7048170" y="3972234"/>
            <a:ext cx="332142" cy="215444"/>
          </a:xfrm>
          <a:prstGeom prst="rect">
            <a:avLst/>
          </a:prstGeom>
          <a:noFill/>
        </p:spPr>
        <p:txBody>
          <a:bodyPr wrap="none" rtlCol="0">
            <a:spAutoFit/>
          </a:bodyPr>
          <a:lstStyle/>
          <a:p>
            <a:r>
              <a:rPr lang="en-US" sz="800" dirty="0" err="1" smtClean="0"/>
              <a:t>Clk</a:t>
            </a:r>
            <a:endParaRPr lang="en-US" sz="800" dirty="0"/>
          </a:p>
        </p:txBody>
      </p:sp>
      <p:sp>
        <p:nvSpPr>
          <p:cNvPr id="126" name="TextBox 125"/>
          <p:cNvSpPr txBox="1"/>
          <p:nvPr/>
        </p:nvSpPr>
        <p:spPr>
          <a:xfrm>
            <a:off x="7284906" y="4396462"/>
            <a:ext cx="383438" cy="184666"/>
          </a:xfrm>
          <a:prstGeom prst="rect">
            <a:avLst/>
          </a:prstGeom>
          <a:noFill/>
        </p:spPr>
        <p:txBody>
          <a:bodyPr wrap="none" rtlCol="0">
            <a:spAutoFit/>
          </a:bodyPr>
          <a:lstStyle/>
          <a:p>
            <a:pPr algn="ctr"/>
            <a:r>
              <a:rPr lang="da-DK" sz="600" dirty="0" err="1" smtClean="0"/>
              <a:t>addra</a:t>
            </a:r>
            <a:endParaRPr lang="en-US" sz="600" dirty="0"/>
          </a:p>
        </p:txBody>
      </p:sp>
      <p:sp>
        <p:nvSpPr>
          <p:cNvPr id="127" name="TextBox 126"/>
          <p:cNvSpPr txBox="1"/>
          <p:nvPr/>
        </p:nvSpPr>
        <p:spPr>
          <a:xfrm>
            <a:off x="7505738" y="4238383"/>
            <a:ext cx="378630" cy="184666"/>
          </a:xfrm>
          <a:prstGeom prst="rect">
            <a:avLst/>
          </a:prstGeom>
          <a:noFill/>
        </p:spPr>
        <p:txBody>
          <a:bodyPr wrap="none" rtlCol="0">
            <a:spAutoFit/>
          </a:bodyPr>
          <a:lstStyle/>
          <a:p>
            <a:pPr algn="ctr"/>
            <a:r>
              <a:rPr lang="da-DK" sz="600" dirty="0" err="1" smtClean="0"/>
              <a:t>douta</a:t>
            </a:r>
            <a:endParaRPr lang="en-US" sz="600" dirty="0"/>
          </a:p>
        </p:txBody>
      </p:sp>
      <p:sp>
        <p:nvSpPr>
          <p:cNvPr id="128" name="TextBox 127"/>
          <p:cNvSpPr txBox="1"/>
          <p:nvPr/>
        </p:nvSpPr>
        <p:spPr>
          <a:xfrm>
            <a:off x="7345819" y="4044440"/>
            <a:ext cx="322525" cy="184666"/>
          </a:xfrm>
          <a:prstGeom prst="rect">
            <a:avLst/>
          </a:prstGeom>
          <a:noFill/>
        </p:spPr>
        <p:txBody>
          <a:bodyPr wrap="none" rtlCol="0">
            <a:spAutoFit/>
          </a:bodyPr>
          <a:lstStyle/>
          <a:p>
            <a:pPr algn="ctr"/>
            <a:r>
              <a:rPr lang="da-DK" sz="600" dirty="0" err="1" smtClean="0"/>
              <a:t>clka</a:t>
            </a:r>
            <a:endParaRPr lang="en-US" sz="600" dirty="0"/>
          </a:p>
        </p:txBody>
      </p:sp>
      <p:sp>
        <p:nvSpPr>
          <p:cNvPr id="129" name="TextBox 128"/>
          <p:cNvSpPr txBox="1"/>
          <p:nvPr/>
        </p:nvSpPr>
        <p:spPr>
          <a:xfrm>
            <a:off x="7381240" y="4612486"/>
            <a:ext cx="364203" cy="184666"/>
          </a:xfrm>
          <a:prstGeom prst="rect">
            <a:avLst/>
          </a:prstGeom>
          <a:noFill/>
        </p:spPr>
        <p:txBody>
          <a:bodyPr wrap="none" rtlCol="0">
            <a:spAutoFit/>
          </a:bodyPr>
          <a:lstStyle/>
          <a:p>
            <a:pPr algn="ctr"/>
            <a:r>
              <a:rPr lang="da-DK" sz="600" dirty="0" smtClean="0"/>
              <a:t>ROM</a:t>
            </a:r>
            <a:endParaRPr lang="en-US" sz="600" dirty="0"/>
          </a:p>
        </p:txBody>
      </p:sp>
    </p:spTree>
    <p:extLst>
      <p:ext uri="{BB962C8B-B14F-4D97-AF65-F5344CB8AC3E}">
        <p14:creationId xmlns:p14="http://schemas.microsoft.com/office/powerpoint/2010/main" val="203704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Sinus </a:t>
            </a:r>
            <a:r>
              <a:rPr lang="da-DK" dirty="0"/>
              <a:t>S</a:t>
            </a:r>
            <a:r>
              <a:rPr lang="da-DK" dirty="0" smtClean="0"/>
              <a:t>ignal Generation</a:t>
            </a:r>
            <a:endParaRPr lang="en-US" dirty="0"/>
          </a:p>
        </p:txBody>
      </p:sp>
      <p:cxnSp>
        <p:nvCxnSpPr>
          <p:cNvPr id="5" name="Straight Connector 4"/>
          <p:cNvCxnSpPr/>
          <p:nvPr/>
        </p:nvCxnSpPr>
        <p:spPr>
          <a:xfrm>
            <a:off x="1134442" y="2623031"/>
            <a:ext cx="1037067" cy="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797086" y="1634258"/>
            <a:ext cx="899569" cy="128322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Box 6"/>
          <p:cNvSpPr txBox="1"/>
          <p:nvPr/>
        </p:nvSpPr>
        <p:spPr>
          <a:xfrm>
            <a:off x="1814864" y="1370467"/>
            <a:ext cx="885179" cy="276999"/>
          </a:xfrm>
          <a:prstGeom prst="rect">
            <a:avLst/>
          </a:prstGeom>
          <a:noFill/>
        </p:spPr>
        <p:txBody>
          <a:bodyPr wrap="none" rtlCol="0">
            <a:spAutoFit/>
          </a:bodyPr>
          <a:lstStyle/>
          <a:p>
            <a:pPr algn="ctr"/>
            <a:r>
              <a:rPr lang="da-DK" sz="1200" b="1" dirty="0" err="1" smtClean="0"/>
              <a:t>SinusDec</a:t>
            </a:r>
            <a:endParaRPr lang="en-US" sz="1200" b="1" dirty="0"/>
          </a:p>
        </p:txBody>
      </p:sp>
      <p:cxnSp>
        <p:nvCxnSpPr>
          <p:cNvPr id="8" name="Straight Connector 7"/>
          <p:cNvCxnSpPr/>
          <p:nvPr/>
        </p:nvCxnSpPr>
        <p:spPr>
          <a:xfrm>
            <a:off x="2696655" y="2336768"/>
            <a:ext cx="70668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62896" y="1976728"/>
            <a:ext cx="744114" cy="261611"/>
          </a:xfrm>
          <a:prstGeom prst="rect">
            <a:avLst/>
          </a:prstGeom>
          <a:noFill/>
          <a:ln>
            <a:noFill/>
          </a:ln>
        </p:spPr>
        <p:txBody>
          <a:bodyPr wrap="none" rtlCol="0">
            <a:spAutoFit/>
          </a:bodyPr>
          <a:lstStyle/>
          <a:p>
            <a:r>
              <a:rPr lang="en-US" sz="1100" dirty="0" err="1" smtClean="0"/>
              <a:t>SigSinus</a:t>
            </a:r>
            <a:endParaRPr lang="en-US" sz="1100" dirty="0"/>
          </a:p>
        </p:txBody>
      </p:sp>
      <p:cxnSp>
        <p:nvCxnSpPr>
          <p:cNvPr id="10" name="Straight Connector 9"/>
          <p:cNvCxnSpPr/>
          <p:nvPr/>
        </p:nvCxnSpPr>
        <p:spPr>
          <a:xfrm flipV="1">
            <a:off x="3029805" y="2278370"/>
            <a:ext cx="123294" cy="13137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79111" y="2412866"/>
            <a:ext cx="263215" cy="261611"/>
          </a:xfrm>
          <a:prstGeom prst="rect">
            <a:avLst/>
          </a:prstGeom>
          <a:noFill/>
          <a:ln>
            <a:noFill/>
          </a:ln>
        </p:spPr>
        <p:txBody>
          <a:bodyPr wrap="none" rtlCol="0">
            <a:spAutoFit/>
          </a:bodyPr>
          <a:lstStyle/>
          <a:p>
            <a:pPr algn="ctr"/>
            <a:r>
              <a:rPr lang="da-DK" sz="1100" dirty="0" smtClean="0"/>
              <a:t>8</a:t>
            </a:r>
            <a:endParaRPr lang="en-US" sz="1100" dirty="0"/>
          </a:p>
        </p:txBody>
      </p:sp>
      <p:cxnSp>
        <p:nvCxnSpPr>
          <p:cNvPr id="12" name="Straight Connector 11"/>
          <p:cNvCxnSpPr/>
          <p:nvPr/>
        </p:nvCxnSpPr>
        <p:spPr>
          <a:xfrm>
            <a:off x="1806837" y="1842861"/>
            <a:ext cx="138396" cy="69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806837" y="1912057"/>
            <a:ext cx="138396" cy="691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24023" y="1911253"/>
            <a:ext cx="3730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16669" y="1685045"/>
            <a:ext cx="389850" cy="261611"/>
          </a:xfrm>
          <a:prstGeom prst="rect">
            <a:avLst/>
          </a:prstGeom>
          <a:noFill/>
        </p:spPr>
        <p:txBody>
          <a:bodyPr wrap="none" rtlCol="0">
            <a:spAutoFit/>
          </a:bodyPr>
          <a:lstStyle/>
          <a:p>
            <a:r>
              <a:rPr lang="en-US" sz="1100" dirty="0" err="1" smtClean="0"/>
              <a:t>Clk</a:t>
            </a:r>
            <a:endParaRPr lang="en-US" sz="1100" dirty="0"/>
          </a:p>
        </p:txBody>
      </p:sp>
      <p:sp>
        <p:nvSpPr>
          <p:cNvPr id="16" name="TextBox 15"/>
          <p:cNvSpPr txBox="1"/>
          <p:nvPr/>
        </p:nvSpPr>
        <p:spPr>
          <a:xfrm>
            <a:off x="1730158" y="2480784"/>
            <a:ext cx="510076" cy="246221"/>
          </a:xfrm>
          <a:prstGeom prst="rect">
            <a:avLst/>
          </a:prstGeom>
          <a:noFill/>
        </p:spPr>
        <p:txBody>
          <a:bodyPr wrap="none" rtlCol="0">
            <a:spAutoFit/>
          </a:bodyPr>
          <a:lstStyle/>
          <a:p>
            <a:pPr algn="ctr"/>
            <a:r>
              <a:rPr lang="da-DK" sz="1000" dirty="0" err="1" smtClean="0"/>
              <a:t>addra</a:t>
            </a:r>
            <a:endParaRPr lang="en-US" sz="1000" dirty="0"/>
          </a:p>
        </p:txBody>
      </p:sp>
      <p:sp>
        <p:nvSpPr>
          <p:cNvPr id="17" name="TextBox 16"/>
          <p:cNvSpPr txBox="1"/>
          <p:nvPr/>
        </p:nvSpPr>
        <p:spPr>
          <a:xfrm>
            <a:off x="2239188" y="2192752"/>
            <a:ext cx="502061" cy="246221"/>
          </a:xfrm>
          <a:prstGeom prst="rect">
            <a:avLst/>
          </a:prstGeom>
          <a:noFill/>
        </p:spPr>
        <p:txBody>
          <a:bodyPr wrap="none" rtlCol="0">
            <a:spAutoFit/>
          </a:bodyPr>
          <a:lstStyle/>
          <a:p>
            <a:pPr algn="ctr"/>
            <a:r>
              <a:rPr lang="da-DK" sz="1000" dirty="0" err="1" smtClean="0"/>
              <a:t>douta</a:t>
            </a:r>
            <a:endParaRPr lang="en-US" sz="1000" dirty="0"/>
          </a:p>
        </p:txBody>
      </p:sp>
      <p:sp>
        <p:nvSpPr>
          <p:cNvPr id="18" name="TextBox 17"/>
          <p:cNvSpPr txBox="1"/>
          <p:nvPr/>
        </p:nvSpPr>
        <p:spPr>
          <a:xfrm>
            <a:off x="1874174" y="1760704"/>
            <a:ext cx="412291" cy="246221"/>
          </a:xfrm>
          <a:prstGeom prst="rect">
            <a:avLst/>
          </a:prstGeom>
          <a:noFill/>
        </p:spPr>
        <p:txBody>
          <a:bodyPr wrap="none" rtlCol="0">
            <a:spAutoFit/>
          </a:bodyPr>
          <a:lstStyle/>
          <a:p>
            <a:pPr algn="ctr"/>
            <a:r>
              <a:rPr lang="da-DK" sz="1000" dirty="0" err="1" smtClean="0"/>
              <a:t>clka</a:t>
            </a:r>
            <a:endParaRPr lang="en-US" sz="1000" dirty="0"/>
          </a:p>
        </p:txBody>
      </p:sp>
      <p:sp>
        <p:nvSpPr>
          <p:cNvPr id="19" name="TextBox 18"/>
          <p:cNvSpPr txBox="1"/>
          <p:nvPr/>
        </p:nvSpPr>
        <p:spPr>
          <a:xfrm>
            <a:off x="1988836" y="2882635"/>
            <a:ext cx="484429" cy="246221"/>
          </a:xfrm>
          <a:prstGeom prst="rect">
            <a:avLst/>
          </a:prstGeom>
          <a:noFill/>
        </p:spPr>
        <p:txBody>
          <a:bodyPr wrap="none" rtlCol="0">
            <a:spAutoFit/>
          </a:bodyPr>
          <a:lstStyle/>
          <a:p>
            <a:pPr algn="ctr"/>
            <a:r>
              <a:rPr lang="da-DK" sz="1000" dirty="0" smtClean="0"/>
              <a:t>ROM</a:t>
            </a:r>
            <a:endParaRPr lang="en-US" sz="1000" dirty="0"/>
          </a:p>
        </p:txBody>
      </p:sp>
      <p:sp>
        <p:nvSpPr>
          <p:cNvPr id="20" name="TextBox 19"/>
          <p:cNvSpPr txBox="1"/>
          <p:nvPr/>
        </p:nvSpPr>
        <p:spPr>
          <a:xfrm>
            <a:off x="1010210" y="2264760"/>
            <a:ext cx="609462" cy="261611"/>
          </a:xfrm>
          <a:prstGeom prst="rect">
            <a:avLst/>
          </a:prstGeom>
          <a:noFill/>
          <a:ln>
            <a:noFill/>
          </a:ln>
        </p:spPr>
        <p:txBody>
          <a:bodyPr wrap="none" rtlCol="0">
            <a:spAutoFit/>
          </a:bodyPr>
          <a:lstStyle/>
          <a:p>
            <a:r>
              <a:rPr lang="en-US" sz="1100" dirty="0" err="1" smtClean="0"/>
              <a:t>SigCnt</a:t>
            </a:r>
            <a:endParaRPr lang="en-US" sz="1100" dirty="0"/>
          </a:p>
        </p:txBody>
      </p:sp>
      <p:cxnSp>
        <p:nvCxnSpPr>
          <p:cNvPr id="21" name="Straight Connector 20"/>
          <p:cNvCxnSpPr/>
          <p:nvPr/>
        </p:nvCxnSpPr>
        <p:spPr>
          <a:xfrm flipV="1">
            <a:off x="1265782" y="2566401"/>
            <a:ext cx="123294" cy="13137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75815" y="2700897"/>
            <a:ext cx="341761" cy="261611"/>
          </a:xfrm>
          <a:prstGeom prst="rect">
            <a:avLst/>
          </a:prstGeom>
          <a:noFill/>
          <a:ln>
            <a:noFill/>
          </a:ln>
        </p:spPr>
        <p:txBody>
          <a:bodyPr wrap="none" rtlCol="0">
            <a:spAutoFit/>
          </a:bodyPr>
          <a:lstStyle/>
          <a:p>
            <a:pPr algn="ctr"/>
            <a:r>
              <a:rPr lang="da-DK" sz="1100" dirty="0" smtClean="0"/>
              <a:t>12</a:t>
            </a:r>
            <a:endParaRPr lang="en-US" sz="1100" dirty="0"/>
          </a:p>
        </p:txBody>
      </p:sp>
      <p:sp>
        <p:nvSpPr>
          <p:cNvPr id="28" name="TextBox 27"/>
          <p:cNvSpPr txBox="1"/>
          <p:nvPr/>
        </p:nvSpPr>
        <p:spPr>
          <a:xfrm>
            <a:off x="4232095" y="980728"/>
            <a:ext cx="4372353" cy="2492990"/>
          </a:xfrm>
          <a:prstGeom prst="rect">
            <a:avLst/>
          </a:prstGeom>
          <a:noFill/>
        </p:spPr>
        <p:txBody>
          <a:bodyPr wrap="square" rtlCol="0">
            <a:spAutoFit/>
          </a:bodyPr>
          <a:lstStyle/>
          <a:p>
            <a:r>
              <a:rPr lang="da-DK" sz="2000" dirty="0" smtClean="0"/>
              <a:t>Look-up </a:t>
            </a:r>
            <a:r>
              <a:rPr lang="da-DK" sz="2000" dirty="0" err="1" smtClean="0"/>
              <a:t>table</a:t>
            </a:r>
            <a:r>
              <a:rPr lang="da-DK" dirty="0" smtClean="0"/>
              <a:t>:</a:t>
            </a:r>
          </a:p>
          <a:p>
            <a:pPr marL="285750" indent="-285750">
              <a:spcBef>
                <a:spcPts val="600"/>
              </a:spcBef>
              <a:buFont typeface="Arial" panose="020B0604020202020204" pitchFamily="34" charset="0"/>
              <a:buChar char="•"/>
            </a:pPr>
            <a:r>
              <a:rPr lang="da-DK" dirty="0" err="1" smtClean="0"/>
              <a:t>Consider</a:t>
            </a:r>
            <a:r>
              <a:rPr lang="da-DK" dirty="0" smtClean="0"/>
              <a:t> </a:t>
            </a:r>
            <a:r>
              <a:rPr lang="da-DK" dirty="0" err="1" smtClean="0"/>
              <a:t>SinusDec</a:t>
            </a:r>
            <a:r>
              <a:rPr lang="da-DK" dirty="0" smtClean="0"/>
              <a:t> as a </a:t>
            </a:r>
            <a:r>
              <a:rPr lang="da-DK" dirty="0" err="1" smtClean="0"/>
              <a:t>bookcase</a:t>
            </a:r>
            <a:r>
              <a:rPr lang="da-DK" dirty="0" smtClean="0"/>
              <a:t> with 2</a:t>
            </a:r>
            <a:r>
              <a:rPr lang="da-DK" baseline="30000" dirty="0" smtClean="0"/>
              <a:t>12</a:t>
            </a:r>
            <a:r>
              <a:rPr lang="da-DK" dirty="0" smtClean="0"/>
              <a:t> =</a:t>
            </a:r>
            <a:r>
              <a:rPr lang="da-DK" dirty="0"/>
              <a:t> </a:t>
            </a:r>
            <a:r>
              <a:rPr lang="da-DK" dirty="0" smtClean="0"/>
              <a:t>4096 </a:t>
            </a:r>
            <a:r>
              <a:rPr lang="da-DK" dirty="0" err="1" smtClean="0"/>
              <a:t>different</a:t>
            </a:r>
            <a:r>
              <a:rPr lang="da-DK" dirty="0" smtClean="0"/>
              <a:t> </a:t>
            </a:r>
            <a:r>
              <a:rPr lang="da-DK" dirty="0" err="1" smtClean="0"/>
              <a:t>shelfs</a:t>
            </a:r>
            <a:endParaRPr lang="da-DK" dirty="0" smtClean="0"/>
          </a:p>
          <a:p>
            <a:pPr marL="285750" indent="-285750">
              <a:buFont typeface="Arial" panose="020B0604020202020204" pitchFamily="34" charset="0"/>
              <a:buChar char="•"/>
            </a:pPr>
            <a:r>
              <a:rPr lang="da-DK" dirty="0" smtClean="0"/>
              <a:t>On </a:t>
            </a:r>
            <a:r>
              <a:rPr lang="da-DK" dirty="0" err="1" smtClean="0"/>
              <a:t>each</a:t>
            </a:r>
            <a:r>
              <a:rPr lang="da-DK" dirty="0" smtClean="0"/>
              <a:t> </a:t>
            </a:r>
            <a:r>
              <a:rPr lang="da-DK" dirty="0" err="1" smtClean="0"/>
              <a:t>shelf</a:t>
            </a:r>
            <a:r>
              <a:rPr lang="da-DK" dirty="0" smtClean="0"/>
              <a:t> is an 8-bit </a:t>
            </a:r>
            <a:r>
              <a:rPr lang="da-DK" dirty="0" err="1" smtClean="0"/>
              <a:t>value</a:t>
            </a:r>
            <a:endParaRPr lang="da-DK" dirty="0" smtClean="0"/>
          </a:p>
          <a:p>
            <a:pPr marL="285750" indent="-285750">
              <a:buFont typeface="Arial" panose="020B0604020202020204" pitchFamily="34" charset="0"/>
              <a:buChar char="•"/>
            </a:pPr>
            <a:r>
              <a:rPr lang="da-DK" dirty="0" err="1" smtClean="0"/>
              <a:t>SigCnt</a:t>
            </a:r>
            <a:r>
              <a:rPr lang="da-DK" dirty="0" smtClean="0"/>
              <a:t> points out the </a:t>
            </a:r>
            <a:r>
              <a:rPr lang="da-DK" dirty="0" err="1" smtClean="0"/>
              <a:t>shelf</a:t>
            </a:r>
            <a:endParaRPr lang="da-DK" dirty="0" smtClean="0"/>
          </a:p>
          <a:p>
            <a:pPr marL="285750" indent="-285750">
              <a:spcAft>
                <a:spcPts val="600"/>
              </a:spcAft>
              <a:buFont typeface="Arial" panose="020B0604020202020204" pitchFamily="34" charset="0"/>
              <a:buChar char="•"/>
            </a:pPr>
            <a:r>
              <a:rPr lang="da-DK" dirty="0" err="1" smtClean="0"/>
              <a:t>SigSinus</a:t>
            </a:r>
            <a:r>
              <a:rPr lang="da-DK" dirty="0" smtClean="0"/>
              <a:t> is the 8-bit </a:t>
            </a:r>
            <a:r>
              <a:rPr lang="da-DK" dirty="0" err="1" smtClean="0"/>
              <a:t>value</a:t>
            </a:r>
            <a:r>
              <a:rPr lang="da-DK" dirty="0" smtClean="0"/>
              <a:t> </a:t>
            </a:r>
            <a:r>
              <a:rPr lang="da-DK" dirty="0" err="1" smtClean="0"/>
              <a:t>pointed</a:t>
            </a:r>
            <a:r>
              <a:rPr lang="da-DK" dirty="0" smtClean="0"/>
              <a:t> out</a:t>
            </a:r>
          </a:p>
          <a:p>
            <a:r>
              <a:rPr lang="da-DK" dirty="0" smtClean="0"/>
              <a:t>The </a:t>
            </a:r>
            <a:r>
              <a:rPr lang="da-DK" dirty="0" err="1" smtClean="0"/>
              <a:t>memory</a:t>
            </a:r>
            <a:r>
              <a:rPr lang="da-DK" dirty="0" smtClean="0"/>
              <a:t> </a:t>
            </a:r>
            <a:r>
              <a:rPr lang="da-DK" dirty="0" err="1" smtClean="0"/>
              <a:t>needed</a:t>
            </a:r>
            <a:r>
              <a:rPr lang="da-DK" dirty="0" smtClean="0"/>
              <a:t> for </a:t>
            </a:r>
            <a:r>
              <a:rPr lang="da-DK" dirty="0" err="1" smtClean="0"/>
              <a:t>this</a:t>
            </a:r>
            <a:r>
              <a:rPr lang="da-DK" dirty="0" smtClean="0"/>
              <a:t> </a:t>
            </a:r>
            <a:r>
              <a:rPr lang="da-DK" dirty="0" err="1" smtClean="0"/>
              <a:t>block</a:t>
            </a:r>
            <a:r>
              <a:rPr lang="da-DK" dirty="0" smtClean="0"/>
              <a:t> is</a:t>
            </a:r>
          </a:p>
          <a:p>
            <a:r>
              <a:rPr lang="da-DK" dirty="0"/>
              <a:t>2</a:t>
            </a:r>
            <a:r>
              <a:rPr lang="da-DK" baseline="30000" dirty="0"/>
              <a:t>12</a:t>
            </a:r>
            <a:r>
              <a:rPr lang="da-DK" dirty="0"/>
              <a:t> </a:t>
            </a:r>
            <a:r>
              <a:rPr lang="da-DK" dirty="0" smtClean="0"/>
              <a:t>* 8bit  =  32768 Flip-Flop registers</a:t>
            </a:r>
            <a:endParaRPr lang="en-US" dirty="0"/>
          </a:p>
        </p:txBody>
      </p:sp>
      <p:sp>
        <p:nvSpPr>
          <p:cNvPr id="30" name="Rectangle 3"/>
          <p:cNvSpPr>
            <a:spLocks noChangeArrowheads="1"/>
          </p:cNvSpPr>
          <p:nvPr/>
        </p:nvSpPr>
        <p:spPr bwMode="auto">
          <a:xfrm>
            <a:off x="1259632" y="4146920"/>
            <a:ext cx="6319837"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GB" altLang="da-DK" sz="900" dirty="0">
                <a:latin typeface="Courier New" pitchFamily="49" charset="0"/>
                <a:ea typeface="Times New Roman" pitchFamily="18" charset="0"/>
                <a:cs typeface="Courier New" pitchFamily="49" charset="0"/>
              </a:rPr>
              <a:t>=========================================================================</a:t>
            </a:r>
            <a:endParaRPr lang="da-DK" altLang="da-DK" sz="600" dirty="0">
              <a:latin typeface="Courier New" pitchFamily="49" charset="0"/>
              <a:ea typeface="Times New Roman" pitchFamily="18" charset="0"/>
              <a:cs typeface="Courier New" pitchFamily="49" charset="0"/>
            </a:endParaRPr>
          </a:p>
          <a:p>
            <a:r>
              <a:rPr lang="en-GB" altLang="da-DK" sz="900" dirty="0">
                <a:latin typeface="Courier New" pitchFamily="49" charset="0"/>
                <a:ea typeface="Times New Roman" pitchFamily="18" charset="0"/>
                <a:cs typeface="Courier New" pitchFamily="49" charset="0"/>
              </a:rPr>
              <a:t>*                            Final Report                               *</a:t>
            </a:r>
            <a:endParaRPr lang="da-DK" altLang="da-DK" sz="600" dirty="0">
              <a:latin typeface="Courier New" pitchFamily="49" charset="0"/>
              <a:ea typeface="Times New Roman" pitchFamily="18" charset="0"/>
              <a:cs typeface="Courier New" pitchFamily="49" charset="0"/>
            </a:endParaRPr>
          </a:p>
          <a:p>
            <a:r>
              <a:rPr lang="en-GB" altLang="da-DK" sz="900" dirty="0">
                <a:latin typeface="Courier New" pitchFamily="49" charset="0"/>
                <a:ea typeface="Times New Roman" pitchFamily="18" charset="0"/>
                <a:cs typeface="Courier New" pitchFamily="49" charset="0"/>
              </a:rPr>
              <a:t>=========================================================================</a:t>
            </a:r>
            <a:endParaRPr lang="da-DK" altLang="da-DK" sz="600" dirty="0">
              <a:latin typeface="Courier New" pitchFamily="49" charset="0"/>
              <a:ea typeface="Times New Roman" pitchFamily="18" charset="0"/>
              <a:cs typeface="Courier New" pitchFamily="49" charset="0"/>
            </a:endParaRPr>
          </a:p>
          <a:p>
            <a:r>
              <a:rPr lang="en-GB" altLang="da-DK" sz="900" dirty="0">
                <a:latin typeface="Courier New" pitchFamily="49" charset="0"/>
                <a:ea typeface="Times New Roman" pitchFamily="18" charset="0"/>
                <a:cs typeface="Courier New" pitchFamily="49" charset="0"/>
              </a:rPr>
              <a:t>Device utilization summary:</a:t>
            </a:r>
            <a:endParaRPr lang="da-DK" altLang="da-DK" sz="600" dirty="0">
              <a:latin typeface="Courier New" pitchFamily="49" charset="0"/>
              <a:ea typeface="Times New Roman" pitchFamily="18" charset="0"/>
              <a:cs typeface="Courier New" pitchFamily="49" charset="0"/>
            </a:endParaRPr>
          </a:p>
          <a:p>
            <a:r>
              <a:rPr lang="en-GB" altLang="da-DK" sz="900" dirty="0">
                <a:latin typeface="Courier New" pitchFamily="49" charset="0"/>
                <a:ea typeface="Times New Roman" pitchFamily="18" charset="0"/>
                <a:cs typeface="Courier New" pitchFamily="49" charset="0"/>
              </a:rPr>
              <a:t>---------------------------</a:t>
            </a:r>
            <a:endParaRPr lang="da-DK" altLang="da-DK" sz="6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Selected Device : 3s200ft256-4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Slices:                      38  out of   1920     1%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Slice Flip Flops:            29  out of   3840     0%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4 input LUTs:                70  out of   3840     1%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bonded IOBs:                 41  out of    173    23%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MULT18X18s:                   1  out of     12     8%  </a:t>
            </a:r>
            <a:endParaRPr lang="da-DK" altLang="da-DK" sz="1200" dirty="0">
              <a:latin typeface="Courier New" pitchFamily="49" charset="0"/>
              <a:ea typeface="Times New Roman" pitchFamily="18" charset="0"/>
              <a:cs typeface="Courier New" pitchFamily="49" charset="0"/>
            </a:endParaRPr>
          </a:p>
          <a:p>
            <a:r>
              <a:rPr lang="en-GB" altLang="da-DK" sz="1200" dirty="0">
                <a:latin typeface="Courier New" pitchFamily="49" charset="0"/>
                <a:ea typeface="Times New Roman" pitchFamily="18" charset="0"/>
                <a:cs typeface="Courier New" pitchFamily="49" charset="0"/>
              </a:rPr>
              <a:t> Number of GCLKs:                        1  out of      8    12%  </a:t>
            </a:r>
            <a:endParaRPr lang="da-DK" altLang="da-DK" sz="1200" dirty="0">
              <a:latin typeface="Courier New" pitchFamily="49" charset="0"/>
              <a:ea typeface="Times New Roman" pitchFamily="18" charset="0"/>
              <a:cs typeface="Courier New" pitchFamily="49" charset="0"/>
            </a:endParaRPr>
          </a:p>
          <a:p>
            <a:endParaRPr lang="da-DK" altLang="da-DK" dirty="0">
              <a:latin typeface="Courier New" pitchFamily="49" charset="0"/>
              <a:ea typeface="Times New Roman" pitchFamily="18" charset="0"/>
              <a:cs typeface="Courier New" pitchFamily="49" charset="0"/>
            </a:endParaRPr>
          </a:p>
        </p:txBody>
      </p:sp>
      <p:sp>
        <p:nvSpPr>
          <p:cNvPr id="31" name="TextBox 30"/>
          <p:cNvSpPr txBox="1"/>
          <p:nvPr/>
        </p:nvSpPr>
        <p:spPr>
          <a:xfrm>
            <a:off x="1325173" y="3789040"/>
            <a:ext cx="4156329" cy="307777"/>
          </a:xfrm>
          <a:prstGeom prst="rect">
            <a:avLst/>
          </a:prstGeom>
          <a:noFill/>
        </p:spPr>
        <p:txBody>
          <a:bodyPr wrap="square" rtlCol="0">
            <a:spAutoFit/>
          </a:bodyPr>
          <a:lstStyle/>
          <a:p>
            <a:r>
              <a:rPr lang="da-DK" sz="1400" b="1" dirty="0" smtClean="0">
                <a:solidFill>
                  <a:srgbClr val="0070C0"/>
                </a:solidFill>
              </a:rPr>
              <a:t>From </a:t>
            </a:r>
            <a:r>
              <a:rPr lang="en-US" altLang="da-DK" sz="1400" b="1" dirty="0">
                <a:solidFill>
                  <a:srgbClr val="0070C0"/>
                </a:solidFill>
              </a:rPr>
              <a:t>Sequential </a:t>
            </a:r>
            <a:r>
              <a:rPr lang="en-US" altLang="da-DK" sz="1400" b="1" dirty="0" err="1" smtClean="0">
                <a:solidFill>
                  <a:srgbClr val="0070C0"/>
                </a:solidFill>
              </a:rPr>
              <a:t>SquareSum</a:t>
            </a:r>
            <a:r>
              <a:rPr lang="en-US" altLang="da-DK" sz="1400" b="1" dirty="0" smtClean="0">
                <a:solidFill>
                  <a:srgbClr val="0070C0"/>
                </a:solidFill>
              </a:rPr>
              <a:t> example</a:t>
            </a:r>
            <a:endParaRPr lang="en-US" sz="1400" b="1" dirty="0">
              <a:solidFill>
                <a:srgbClr val="0070C0"/>
              </a:solidFill>
            </a:endParaRPr>
          </a:p>
        </p:txBody>
      </p:sp>
      <p:sp>
        <p:nvSpPr>
          <p:cNvPr id="32" name="Rectangle 31"/>
          <p:cNvSpPr/>
          <p:nvPr/>
        </p:nvSpPr>
        <p:spPr>
          <a:xfrm>
            <a:off x="1134442" y="3717032"/>
            <a:ext cx="6605910" cy="259228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84168" y="5157192"/>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481502" y="3095483"/>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660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Block RAM/ROM</a:t>
            </a:r>
            <a:endParaRPr lang="en-US" dirty="0"/>
          </a:p>
        </p:txBody>
      </p:sp>
      <p:grpSp>
        <p:nvGrpSpPr>
          <p:cNvPr id="4" name="Group 3"/>
          <p:cNvGrpSpPr/>
          <p:nvPr/>
        </p:nvGrpSpPr>
        <p:grpSpPr>
          <a:xfrm>
            <a:off x="1084440" y="1734448"/>
            <a:ext cx="3487560" cy="2774672"/>
            <a:chOff x="971600" y="831271"/>
            <a:chExt cx="6913418" cy="5500255"/>
          </a:xfrm>
        </p:grpSpPr>
        <p:pic>
          <p:nvPicPr>
            <p:cNvPr id="1249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056" t="11731" r="9810" b="10655"/>
            <a:stretch/>
          </p:blipFill>
          <p:spPr bwMode="auto">
            <a:xfrm>
              <a:off x="971600" y="831271"/>
              <a:ext cx="6913418" cy="550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372200" y="1268760"/>
              <a:ext cx="1512818" cy="4608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71600" y="1196752"/>
              <a:ext cx="504056" cy="4392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9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513" t="43135" r="9491" b="17497"/>
          <a:stretch/>
        </p:blipFill>
        <p:spPr bwMode="auto">
          <a:xfrm>
            <a:off x="539552" y="4872753"/>
            <a:ext cx="3857673" cy="129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427984" y="6464369"/>
            <a:ext cx="4572000" cy="276999"/>
          </a:xfrm>
          <a:prstGeom prst="rect">
            <a:avLst/>
          </a:prstGeom>
        </p:spPr>
        <p:txBody>
          <a:bodyPr>
            <a:spAutoFit/>
          </a:bodyPr>
          <a:lstStyle/>
          <a:p>
            <a:r>
              <a:rPr lang="sv-SE" sz="1200" dirty="0" smtClean="0"/>
              <a:t>From: </a:t>
            </a:r>
            <a:r>
              <a:rPr lang="sv-SE" sz="1200" dirty="0" err="1" smtClean="0"/>
              <a:t>Using</a:t>
            </a:r>
            <a:r>
              <a:rPr lang="sv-SE" sz="1200" dirty="0" smtClean="0"/>
              <a:t> </a:t>
            </a:r>
            <a:r>
              <a:rPr lang="sv-SE" sz="1200" dirty="0"/>
              <a:t>Block RAM in Spartan-3 Generation </a:t>
            </a:r>
            <a:r>
              <a:rPr lang="sv-SE" sz="1200" dirty="0" err="1"/>
              <a:t>FPGAs</a:t>
            </a:r>
            <a:endParaRPr lang="en-US" sz="1200" dirty="0"/>
          </a:p>
        </p:txBody>
      </p:sp>
      <p:grpSp>
        <p:nvGrpSpPr>
          <p:cNvPr id="14" name="Group 13"/>
          <p:cNvGrpSpPr/>
          <p:nvPr/>
        </p:nvGrpSpPr>
        <p:grpSpPr>
          <a:xfrm>
            <a:off x="5156516" y="1196752"/>
            <a:ext cx="3087892" cy="4083300"/>
            <a:chOff x="4979646" y="1228690"/>
            <a:chExt cx="3087892" cy="4083300"/>
          </a:xfrm>
        </p:grpSpPr>
        <p:pic>
          <p:nvPicPr>
            <p:cNvPr id="17" name="Picture 16"/>
            <p:cNvPicPr/>
            <p:nvPr/>
          </p:nvPicPr>
          <p:blipFill rotWithShape="1">
            <a:blip r:embed="rId4"/>
            <a:srcRect l="15628" t="36643" r="66472" b="29866"/>
            <a:stretch/>
          </p:blipFill>
          <p:spPr>
            <a:xfrm>
              <a:off x="4979646" y="1700808"/>
              <a:ext cx="3087892" cy="3611182"/>
            </a:xfrm>
            <a:prstGeom prst="rect">
              <a:avLst/>
            </a:prstGeom>
            <a:ln>
              <a:solidFill>
                <a:schemeClr val="tx1"/>
              </a:solidFill>
            </a:ln>
          </p:spPr>
        </p:pic>
        <p:pic>
          <p:nvPicPr>
            <p:cNvPr id="10" name="Picture 9"/>
            <p:cNvPicPr/>
            <p:nvPr/>
          </p:nvPicPr>
          <p:blipFill rotWithShape="1">
            <a:blip r:embed="rId5"/>
            <a:srcRect l="34840" t="26507" r="39453" b="68631"/>
            <a:stretch/>
          </p:blipFill>
          <p:spPr>
            <a:xfrm>
              <a:off x="5013037" y="1734449"/>
              <a:ext cx="3025435" cy="357594"/>
            </a:xfrm>
            <a:prstGeom prst="rect">
              <a:avLst/>
            </a:prstGeom>
          </p:spPr>
        </p:pic>
        <p:sp>
          <p:nvSpPr>
            <p:cNvPr id="8" name="TextBox 7"/>
            <p:cNvSpPr txBox="1"/>
            <p:nvPr/>
          </p:nvSpPr>
          <p:spPr>
            <a:xfrm>
              <a:off x="5076056" y="1228690"/>
              <a:ext cx="2818400" cy="400110"/>
            </a:xfrm>
            <a:prstGeom prst="rect">
              <a:avLst/>
            </a:prstGeom>
            <a:noFill/>
          </p:spPr>
          <p:txBody>
            <a:bodyPr wrap="none" rtlCol="0">
              <a:spAutoFit/>
            </a:bodyPr>
            <a:lstStyle/>
            <a:p>
              <a:r>
                <a:rPr lang="da-DK" sz="2000" b="1" dirty="0" smtClean="0"/>
                <a:t>Xilinx Core Generator</a:t>
              </a:r>
              <a:endParaRPr lang="en-US" sz="2000" b="1" dirty="0"/>
            </a:p>
          </p:txBody>
        </p:sp>
      </p:grpSp>
      <p:sp>
        <p:nvSpPr>
          <p:cNvPr id="13" name="Rectangle 12"/>
          <p:cNvSpPr/>
          <p:nvPr/>
        </p:nvSpPr>
        <p:spPr>
          <a:xfrm>
            <a:off x="4932040" y="5498068"/>
            <a:ext cx="4067944" cy="523220"/>
          </a:xfrm>
          <a:prstGeom prst="rect">
            <a:avLst/>
          </a:prstGeom>
        </p:spPr>
        <p:txBody>
          <a:bodyPr wrap="square">
            <a:spAutoFit/>
          </a:bodyPr>
          <a:lstStyle/>
          <a:p>
            <a:r>
              <a:rPr lang="sv-SE" sz="1400" dirty="0" err="1" smtClean="0"/>
              <a:t>Use</a:t>
            </a:r>
            <a:r>
              <a:rPr lang="sv-SE" sz="1400" dirty="0" smtClean="0"/>
              <a:t> the </a:t>
            </a:r>
            <a:r>
              <a:rPr lang="sv-SE" sz="1400" dirty="0" err="1" smtClean="0"/>
              <a:t>Xilins</a:t>
            </a:r>
            <a:r>
              <a:rPr lang="sv-SE" sz="1400" dirty="0" smtClean="0"/>
              <a:t> </a:t>
            </a:r>
            <a:r>
              <a:rPr lang="sv-SE" sz="1400" dirty="0" err="1" smtClean="0"/>
              <a:t>Core</a:t>
            </a:r>
            <a:r>
              <a:rPr lang="sv-SE" sz="1400" dirty="0" smtClean="0"/>
              <a:t> Generator </a:t>
            </a:r>
            <a:r>
              <a:rPr lang="sv-SE" sz="1400" dirty="0" err="1" smtClean="0"/>
              <a:t>to</a:t>
            </a:r>
            <a:r>
              <a:rPr lang="sv-SE" sz="1400" dirty="0" smtClean="0"/>
              <a:t> </a:t>
            </a:r>
            <a:r>
              <a:rPr lang="sv-SE" sz="1400" dirty="0" err="1" smtClean="0"/>
              <a:t>instantiate</a:t>
            </a:r>
            <a:r>
              <a:rPr lang="sv-SE" sz="1400" dirty="0" smtClean="0"/>
              <a:t> Block ROM for the </a:t>
            </a:r>
            <a:r>
              <a:rPr lang="sv-SE" sz="1400" dirty="0" err="1" smtClean="0"/>
              <a:t>SinusLUT</a:t>
            </a:r>
            <a:r>
              <a:rPr lang="sv-SE" sz="1400" dirty="0" smtClean="0"/>
              <a:t> </a:t>
            </a:r>
            <a:r>
              <a:rPr lang="sv-SE" sz="1400" dirty="0" err="1" smtClean="0"/>
              <a:t>component</a:t>
            </a:r>
            <a:endParaRPr lang="en-US" sz="1400" dirty="0"/>
          </a:p>
        </p:txBody>
      </p:sp>
      <p:sp>
        <p:nvSpPr>
          <p:cNvPr id="12" name="Rectangle 11"/>
          <p:cNvSpPr/>
          <p:nvPr/>
        </p:nvSpPr>
        <p:spPr>
          <a:xfrm>
            <a:off x="3131840" y="5473446"/>
            <a:ext cx="432048" cy="115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7824" y="5388223"/>
            <a:ext cx="720080" cy="261610"/>
          </a:xfrm>
          <a:prstGeom prst="rect">
            <a:avLst/>
          </a:prstGeom>
          <a:solidFill>
            <a:srgbClr val="FF0000">
              <a:alpha val="5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050" b="1" dirty="0" smtClean="0">
                <a:solidFill>
                  <a:schemeClr val="tx1"/>
                </a:solidFill>
              </a:rPr>
              <a:t>221184</a:t>
            </a:r>
            <a:endParaRPr lang="en-US" sz="1050" b="1" dirty="0">
              <a:solidFill>
                <a:schemeClr val="tx1"/>
              </a:solidFill>
            </a:endParaRPr>
          </a:p>
        </p:txBody>
      </p:sp>
      <p:sp>
        <p:nvSpPr>
          <p:cNvPr id="16" name="Rectangle 15"/>
          <p:cNvSpPr/>
          <p:nvPr/>
        </p:nvSpPr>
        <p:spPr>
          <a:xfrm>
            <a:off x="864096" y="1077089"/>
            <a:ext cx="4067944" cy="523220"/>
          </a:xfrm>
          <a:prstGeom prst="rect">
            <a:avLst/>
          </a:prstGeom>
        </p:spPr>
        <p:txBody>
          <a:bodyPr wrap="square">
            <a:spAutoFit/>
          </a:bodyPr>
          <a:lstStyle/>
          <a:p>
            <a:r>
              <a:rPr lang="sv-SE" sz="1400" dirty="0" smtClean="0"/>
              <a:t>Block RAM in the Spartan FPGA </a:t>
            </a:r>
            <a:r>
              <a:rPr lang="sv-SE" sz="1400" dirty="0" err="1" smtClean="0"/>
              <a:t>can</a:t>
            </a:r>
            <a:r>
              <a:rPr lang="sv-SE" sz="1400" dirty="0" smtClean="0"/>
              <a:t> be </a:t>
            </a:r>
            <a:r>
              <a:rPr lang="sv-SE" sz="1400" dirty="0" err="1" smtClean="0"/>
              <a:t>used</a:t>
            </a:r>
            <a:r>
              <a:rPr lang="sv-SE" sz="1400" dirty="0" smtClean="0"/>
              <a:t> as ROM for the Sinus look-</a:t>
            </a:r>
            <a:r>
              <a:rPr lang="sv-SE" sz="1400" dirty="0" err="1" smtClean="0"/>
              <a:t>up</a:t>
            </a:r>
            <a:r>
              <a:rPr lang="sv-SE" sz="1400" dirty="0" smtClean="0"/>
              <a:t> table</a:t>
            </a:r>
            <a:endParaRPr lang="en-US" sz="1400" dirty="0"/>
          </a:p>
        </p:txBody>
      </p:sp>
    </p:spTree>
    <p:extLst>
      <p:ext uri="{BB962C8B-B14F-4D97-AF65-F5344CB8AC3E}">
        <p14:creationId xmlns:p14="http://schemas.microsoft.com/office/powerpoint/2010/main" val="359057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Implementing</a:t>
            </a:r>
            <a:r>
              <a:rPr lang="da-DK" dirty="0" smtClean="0"/>
              <a:t> </a:t>
            </a:r>
            <a:r>
              <a:rPr lang="da-DK" dirty="0" err="1" smtClean="0"/>
              <a:t>SinusLUT</a:t>
            </a:r>
            <a:r>
              <a:rPr lang="da-DK" dirty="0" smtClean="0"/>
              <a:t> (1)</a:t>
            </a:r>
            <a:endParaRPr lang="en-US" dirty="0"/>
          </a:p>
        </p:txBody>
      </p:sp>
      <p:pic>
        <p:nvPicPr>
          <p:cNvPr id="3" name="Picture 2"/>
          <p:cNvPicPr/>
          <p:nvPr/>
        </p:nvPicPr>
        <p:blipFill rotWithShape="1">
          <a:blip r:embed="rId2"/>
          <a:srcRect l="1585" t="9925" r="77903" b="66522"/>
          <a:stretch/>
        </p:blipFill>
        <p:spPr>
          <a:xfrm>
            <a:off x="304800" y="836712"/>
            <a:ext cx="4113513" cy="2952328"/>
          </a:xfrm>
          <a:prstGeom prst="rect">
            <a:avLst/>
          </a:prstGeom>
        </p:spPr>
      </p:pic>
      <p:pic>
        <p:nvPicPr>
          <p:cNvPr id="4" name="Picture 3"/>
          <p:cNvPicPr/>
          <p:nvPr/>
        </p:nvPicPr>
        <p:blipFill rotWithShape="1">
          <a:blip r:embed="rId2"/>
          <a:srcRect l="34301" t="30488" r="33082" b="32072"/>
          <a:stretch/>
        </p:blipFill>
        <p:spPr>
          <a:xfrm>
            <a:off x="971600" y="2808276"/>
            <a:ext cx="4277513" cy="3068996"/>
          </a:xfrm>
          <a:prstGeom prst="rect">
            <a:avLst/>
          </a:prstGeom>
        </p:spPr>
      </p:pic>
      <p:pic>
        <p:nvPicPr>
          <p:cNvPr id="5" name="Picture 4"/>
          <p:cNvPicPr>
            <a:picLocks noChangeAspect="1"/>
          </p:cNvPicPr>
          <p:nvPr/>
        </p:nvPicPr>
        <p:blipFill rotWithShape="1">
          <a:blip r:embed="rId3"/>
          <a:srcRect l="34193" t="30846" r="32742" b="31507"/>
          <a:stretch/>
        </p:blipFill>
        <p:spPr>
          <a:xfrm>
            <a:off x="4249271" y="3549352"/>
            <a:ext cx="4283170" cy="3048000"/>
          </a:xfrm>
          <a:prstGeom prst="rect">
            <a:avLst/>
          </a:prstGeom>
        </p:spPr>
      </p:pic>
    </p:spTree>
    <p:extLst>
      <p:ext uri="{BB962C8B-B14F-4D97-AF65-F5344CB8AC3E}">
        <p14:creationId xmlns:p14="http://schemas.microsoft.com/office/powerpoint/2010/main" val="315497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Digital vs. </a:t>
            </a:r>
            <a:r>
              <a:rPr lang="da-DK" dirty="0" err="1" smtClean="0"/>
              <a:t>Analogue</a:t>
            </a:r>
            <a:r>
              <a:rPr lang="da-DK" dirty="0" smtClean="0"/>
              <a:t> signals</a:t>
            </a:r>
            <a:endParaRPr lang="en-US" dirty="0"/>
          </a:p>
        </p:txBody>
      </p:sp>
      <p:grpSp>
        <p:nvGrpSpPr>
          <p:cNvPr id="83" name="Group 82"/>
          <p:cNvGrpSpPr/>
          <p:nvPr/>
        </p:nvGrpSpPr>
        <p:grpSpPr>
          <a:xfrm>
            <a:off x="1777596" y="2479154"/>
            <a:ext cx="5040560" cy="524669"/>
            <a:chOff x="1907704" y="1975098"/>
            <a:chExt cx="5040560" cy="524669"/>
          </a:xfrm>
        </p:grpSpPr>
        <p:cxnSp>
          <p:nvCxnSpPr>
            <p:cNvPr id="6" name="Straight Connector 5"/>
            <p:cNvCxnSpPr/>
            <p:nvPr/>
          </p:nvCxnSpPr>
          <p:spPr>
            <a:xfrm>
              <a:off x="2411760" y="2492896"/>
              <a:ext cx="576064"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195736"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95736" y="1988840"/>
              <a:ext cx="216024"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11760"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72830" y="2499767"/>
              <a:ext cx="507082"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987824"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87824" y="1988840"/>
              <a:ext cx="285006"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72830"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39952" y="2492896"/>
              <a:ext cx="435074" cy="6871"/>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3782938"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82938" y="1988840"/>
              <a:ext cx="357014"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39952"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04048" y="2492896"/>
              <a:ext cx="360040"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572000"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72000" y="1988840"/>
              <a:ext cx="432048"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004048"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68144" y="2486025"/>
              <a:ext cx="288032"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364088" y="1981969"/>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364088" y="1975098"/>
              <a:ext cx="504056" cy="6871"/>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68144" y="1981969"/>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732240" y="2492896"/>
              <a:ext cx="216024" cy="3435"/>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156176"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6156176" y="1988840"/>
              <a:ext cx="576064" cy="1"/>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732240" y="1988840"/>
              <a:ext cx="0" cy="504056"/>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907704" y="2486025"/>
              <a:ext cx="288032"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flipV="1">
            <a:off x="1633580" y="2060848"/>
            <a:ext cx="0" cy="1296144"/>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2065628" y="2990082"/>
            <a:ext cx="3960440" cy="206074"/>
            <a:chOff x="2195736" y="2486026"/>
            <a:chExt cx="3960440" cy="111446"/>
          </a:xfrm>
        </p:grpSpPr>
        <p:cxnSp>
          <p:nvCxnSpPr>
            <p:cNvPr id="63" name="Straight Connector 62"/>
            <p:cNvCxnSpPr/>
            <p:nvPr/>
          </p:nvCxnSpPr>
          <p:spPr>
            <a:xfrm flipV="1">
              <a:off x="2195736" y="2486026"/>
              <a:ext cx="0" cy="11144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83285" y="2486026"/>
              <a:ext cx="0" cy="11144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782938" y="2486026"/>
              <a:ext cx="0" cy="111446"/>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4563988" y="2499767"/>
              <a:ext cx="0" cy="9770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5364088" y="2499767"/>
              <a:ext cx="0" cy="9770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156176" y="2499767"/>
              <a:ext cx="0" cy="97705"/>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a:off x="2065628" y="3284984"/>
            <a:ext cx="756084"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2065404" y="2482510"/>
            <a:ext cx="4751244" cy="507572"/>
            <a:chOff x="2195512" y="1978454"/>
            <a:chExt cx="4751244" cy="507572"/>
          </a:xfrm>
        </p:grpSpPr>
        <p:sp>
          <p:nvSpPr>
            <p:cNvPr id="76" name="Freeform 75"/>
            <p:cNvSpPr/>
            <p:nvPr/>
          </p:nvSpPr>
          <p:spPr>
            <a:xfrm>
              <a:off x="2195512" y="2247901"/>
              <a:ext cx="785813" cy="238125"/>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228600 h 238125"/>
              </a:gdLst>
              <a:ahLst/>
              <a:cxnLst>
                <a:cxn ang="0">
                  <a:pos x="connsiteX0" y="connsiteY0"/>
                </a:cxn>
                <a:cxn ang="0">
                  <a:pos x="connsiteX1" y="connsiteY1"/>
                </a:cxn>
                <a:cxn ang="0">
                  <a:pos x="connsiteX2" y="connsiteY2"/>
                </a:cxn>
              </a:cxnLst>
              <a:rect l="l" t="t" r="r" b="b"/>
              <a:pathLst>
                <a:path w="785813" h="238125">
                  <a:moveTo>
                    <a:pt x="0" y="238125"/>
                  </a:moveTo>
                  <a:cubicBezTo>
                    <a:pt x="42664" y="188516"/>
                    <a:pt x="110332" y="2381"/>
                    <a:pt x="204788" y="0"/>
                  </a:cubicBezTo>
                  <a:cubicBezTo>
                    <a:pt x="326232" y="111125"/>
                    <a:pt x="654050" y="211138"/>
                    <a:pt x="785813" y="2286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2983061" y="2197052"/>
              <a:ext cx="800102" cy="280986"/>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1051"/>
                <a:gd name="connsiteY0" fmla="*/ 223837 h 223837"/>
                <a:gd name="connsiteX1" fmla="*/ 200026 w 781051"/>
                <a:gd name="connsiteY1" fmla="*/ 0 h 223837"/>
                <a:gd name="connsiteX2" fmla="*/ 781051 w 781051"/>
                <a:gd name="connsiteY2" fmla="*/ 161925 h 223837"/>
                <a:gd name="connsiteX0" fmla="*/ 0 w 781051"/>
                <a:gd name="connsiteY0" fmla="*/ 266699 h 266699"/>
                <a:gd name="connsiteX1" fmla="*/ 271463 w 781051"/>
                <a:gd name="connsiteY1" fmla="*/ 0 h 266699"/>
                <a:gd name="connsiteX2" fmla="*/ 781051 w 781051"/>
                <a:gd name="connsiteY2" fmla="*/ 204787 h 266699"/>
                <a:gd name="connsiteX0" fmla="*/ 0 w 781051"/>
                <a:gd name="connsiteY0" fmla="*/ 314324 h 314324"/>
                <a:gd name="connsiteX1" fmla="*/ 271463 w 781051"/>
                <a:gd name="connsiteY1" fmla="*/ 0 h 314324"/>
                <a:gd name="connsiteX2" fmla="*/ 781051 w 781051"/>
                <a:gd name="connsiteY2" fmla="*/ 204787 h 314324"/>
                <a:gd name="connsiteX0" fmla="*/ 0 w 790576"/>
                <a:gd name="connsiteY0" fmla="*/ 338136 h 338136"/>
                <a:gd name="connsiteX1" fmla="*/ 280988 w 790576"/>
                <a:gd name="connsiteY1" fmla="*/ 0 h 338136"/>
                <a:gd name="connsiteX2" fmla="*/ 790576 w 790576"/>
                <a:gd name="connsiteY2" fmla="*/ 204787 h 338136"/>
                <a:gd name="connsiteX0" fmla="*/ 0 w 790576"/>
                <a:gd name="connsiteY0" fmla="*/ 280986 h 280986"/>
                <a:gd name="connsiteX1" fmla="*/ 285750 w 790576"/>
                <a:gd name="connsiteY1" fmla="*/ 0 h 280986"/>
                <a:gd name="connsiteX2" fmla="*/ 790576 w 790576"/>
                <a:gd name="connsiteY2" fmla="*/ 147637 h 280986"/>
                <a:gd name="connsiteX0" fmla="*/ 0 w 785814"/>
                <a:gd name="connsiteY0" fmla="*/ 280986 h 280986"/>
                <a:gd name="connsiteX1" fmla="*/ 285750 w 785814"/>
                <a:gd name="connsiteY1" fmla="*/ 0 h 280986"/>
                <a:gd name="connsiteX2" fmla="*/ 785814 w 785814"/>
                <a:gd name="connsiteY2" fmla="*/ 233362 h 280986"/>
                <a:gd name="connsiteX0" fmla="*/ 0 w 800102"/>
                <a:gd name="connsiteY0" fmla="*/ 280986 h 280986"/>
                <a:gd name="connsiteX1" fmla="*/ 285750 w 800102"/>
                <a:gd name="connsiteY1" fmla="*/ 0 h 280986"/>
                <a:gd name="connsiteX2" fmla="*/ 800102 w 800102"/>
                <a:gd name="connsiteY2" fmla="*/ 238125 h 280986"/>
              </a:gdLst>
              <a:ahLst/>
              <a:cxnLst>
                <a:cxn ang="0">
                  <a:pos x="connsiteX0" y="connsiteY0"/>
                </a:cxn>
                <a:cxn ang="0">
                  <a:pos x="connsiteX1" y="connsiteY1"/>
                </a:cxn>
                <a:cxn ang="0">
                  <a:pos x="connsiteX2" y="connsiteY2"/>
                </a:cxn>
              </a:cxnLst>
              <a:rect l="l" t="t" r="r" b="b"/>
              <a:pathLst>
                <a:path w="800102" h="280986">
                  <a:moveTo>
                    <a:pt x="0" y="280986"/>
                  </a:moveTo>
                  <a:cubicBezTo>
                    <a:pt x="42664" y="231377"/>
                    <a:pt x="191294" y="2381"/>
                    <a:pt x="285750" y="0"/>
                  </a:cubicBezTo>
                  <a:cubicBezTo>
                    <a:pt x="407194" y="111125"/>
                    <a:pt x="668339" y="220663"/>
                    <a:pt x="800102" y="238125"/>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779367" y="2137620"/>
              <a:ext cx="795339" cy="304798"/>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1051"/>
                <a:gd name="connsiteY0" fmla="*/ 223837 h 223837"/>
                <a:gd name="connsiteX1" fmla="*/ 200026 w 781051"/>
                <a:gd name="connsiteY1" fmla="*/ 0 h 223837"/>
                <a:gd name="connsiteX2" fmla="*/ 781051 w 781051"/>
                <a:gd name="connsiteY2" fmla="*/ 161925 h 223837"/>
                <a:gd name="connsiteX0" fmla="*/ 0 w 781051"/>
                <a:gd name="connsiteY0" fmla="*/ 266699 h 266699"/>
                <a:gd name="connsiteX1" fmla="*/ 271463 w 781051"/>
                <a:gd name="connsiteY1" fmla="*/ 0 h 266699"/>
                <a:gd name="connsiteX2" fmla="*/ 781051 w 781051"/>
                <a:gd name="connsiteY2" fmla="*/ 204787 h 266699"/>
                <a:gd name="connsiteX0" fmla="*/ 0 w 781051"/>
                <a:gd name="connsiteY0" fmla="*/ 314324 h 314324"/>
                <a:gd name="connsiteX1" fmla="*/ 271463 w 781051"/>
                <a:gd name="connsiteY1" fmla="*/ 0 h 314324"/>
                <a:gd name="connsiteX2" fmla="*/ 781051 w 781051"/>
                <a:gd name="connsiteY2" fmla="*/ 204787 h 314324"/>
                <a:gd name="connsiteX0" fmla="*/ 0 w 790576"/>
                <a:gd name="connsiteY0" fmla="*/ 338136 h 338136"/>
                <a:gd name="connsiteX1" fmla="*/ 280988 w 790576"/>
                <a:gd name="connsiteY1" fmla="*/ 0 h 338136"/>
                <a:gd name="connsiteX2" fmla="*/ 790576 w 790576"/>
                <a:gd name="connsiteY2" fmla="*/ 204787 h 338136"/>
                <a:gd name="connsiteX0" fmla="*/ 0 w 790576"/>
                <a:gd name="connsiteY0" fmla="*/ 280986 h 280986"/>
                <a:gd name="connsiteX1" fmla="*/ 285750 w 790576"/>
                <a:gd name="connsiteY1" fmla="*/ 0 h 280986"/>
                <a:gd name="connsiteX2" fmla="*/ 790576 w 790576"/>
                <a:gd name="connsiteY2" fmla="*/ 147637 h 280986"/>
                <a:gd name="connsiteX0" fmla="*/ 0 w 785814"/>
                <a:gd name="connsiteY0" fmla="*/ 280986 h 280986"/>
                <a:gd name="connsiteX1" fmla="*/ 285750 w 785814"/>
                <a:gd name="connsiteY1" fmla="*/ 0 h 280986"/>
                <a:gd name="connsiteX2" fmla="*/ 785814 w 785814"/>
                <a:gd name="connsiteY2" fmla="*/ 233362 h 280986"/>
                <a:gd name="connsiteX0" fmla="*/ 0 w 776289"/>
                <a:gd name="connsiteY0" fmla="*/ 300036 h 300036"/>
                <a:gd name="connsiteX1" fmla="*/ 276225 w 776289"/>
                <a:gd name="connsiteY1" fmla="*/ 0 h 300036"/>
                <a:gd name="connsiteX2" fmla="*/ 776289 w 776289"/>
                <a:gd name="connsiteY2" fmla="*/ 233362 h 300036"/>
                <a:gd name="connsiteX0" fmla="*/ 0 w 776289"/>
                <a:gd name="connsiteY0" fmla="*/ 309561 h 309561"/>
                <a:gd name="connsiteX1" fmla="*/ 276225 w 776289"/>
                <a:gd name="connsiteY1" fmla="*/ 0 h 309561"/>
                <a:gd name="connsiteX2" fmla="*/ 776289 w 776289"/>
                <a:gd name="connsiteY2" fmla="*/ 233362 h 309561"/>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185736 h 304798"/>
                <a:gd name="connsiteX0" fmla="*/ 0 w 795339"/>
                <a:gd name="connsiteY0" fmla="*/ 304798 h 304798"/>
                <a:gd name="connsiteX1" fmla="*/ 352425 w 795339"/>
                <a:gd name="connsiteY1" fmla="*/ 0 h 304798"/>
                <a:gd name="connsiteX2" fmla="*/ 795339 w 795339"/>
                <a:gd name="connsiteY2" fmla="*/ 190499 h 304798"/>
              </a:gdLst>
              <a:ahLst/>
              <a:cxnLst>
                <a:cxn ang="0">
                  <a:pos x="connsiteX0" y="connsiteY0"/>
                </a:cxn>
                <a:cxn ang="0">
                  <a:pos x="connsiteX1" y="connsiteY1"/>
                </a:cxn>
                <a:cxn ang="0">
                  <a:pos x="connsiteX2" y="connsiteY2"/>
                </a:cxn>
              </a:cxnLst>
              <a:rect l="l" t="t" r="r" b="b"/>
              <a:pathLst>
                <a:path w="795339" h="304798">
                  <a:moveTo>
                    <a:pt x="0" y="304798"/>
                  </a:moveTo>
                  <a:cubicBezTo>
                    <a:pt x="42664" y="255189"/>
                    <a:pt x="210344" y="2381"/>
                    <a:pt x="352425" y="0"/>
                  </a:cubicBezTo>
                  <a:cubicBezTo>
                    <a:pt x="473869" y="111125"/>
                    <a:pt x="663576" y="173037"/>
                    <a:pt x="795339" y="19049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4572000" y="2029181"/>
              <a:ext cx="790577" cy="295546"/>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1051"/>
                <a:gd name="connsiteY0" fmla="*/ 223837 h 223837"/>
                <a:gd name="connsiteX1" fmla="*/ 200026 w 781051"/>
                <a:gd name="connsiteY1" fmla="*/ 0 h 223837"/>
                <a:gd name="connsiteX2" fmla="*/ 781051 w 781051"/>
                <a:gd name="connsiteY2" fmla="*/ 161925 h 223837"/>
                <a:gd name="connsiteX0" fmla="*/ 0 w 781051"/>
                <a:gd name="connsiteY0" fmla="*/ 266699 h 266699"/>
                <a:gd name="connsiteX1" fmla="*/ 271463 w 781051"/>
                <a:gd name="connsiteY1" fmla="*/ 0 h 266699"/>
                <a:gd name="connsiteX2" fmla="*/ 781051 w 781051"/>
                <a:gd name="connsiteY2" fmla="*/ 204787 h 266699"/>
                <a:gd name="connsiteX0" fmla="*/ 0 w 781051"/>
                <a:gd name="connsiteY0" fmla="*/ 314324 h 314324"/>
                <a:gd name="connsiteX1" fmla="*/ 271463 w 781051"/>
                <a:gd name="connsiteY1" fmla="*/ 0 h 314324"/>
                <a:gd name="connsiteX2" fmla="*/ 781051 w 781051"/>
                <a:gd name="connsiteY2" fmla="*/ 204787 h 314324"/>
                <a:gd name="connsiteX0" fmla="*/ 0 w 790576"/>
                <a:gd name="connsiteY0" fmla="*/ 338136 h 338136"/>
                <a:gd name="connsiteX1" fmla="*/ 280988 w 790576"/>
                <a:gd name="connsiteY1" fmla="*/ 0 h 338136"/>
                <a:gd name="connsiteX2" fmla="*/ 790576 w 790576"/>
                <a:gd name="connsiteY2" fmla="*/ 204787 h 338136"/>
                <a:gd name="connsiteX0" fmla="*/ 0 w 790576"/>
                <a:gd name="connsiteY0" fmla="*/ 280986 h 280986"/>
                <a:gd name="connsiteX1" fmla="*/ 285750 w 790576"/>
                <a:gd name="connsiteY1" fmla="*/ 0 h 280986"/>
                <a:gd name="connsiteX2" fmla="*/ 790576 w 790576"/>
                <a:gd name="connsiteY2" fmla="*/ 147637 h 280986"/>
                <a:gd name="connsiteX0" fmla="*/ 0 w 785814"/>
                <a:gd name="connsiteY0" fmla="*/ 280986 h 280986"/>
                <a:gd name="connsiteX1" fmla="*/ 285750 w 785814"/>
                <a:gd name="connsiteY1" fmla="*/ 0 h 280986"/>
                <a:gd name="connsiteX2" fmla="*/ 785814 w 785814"/>
                <a:gd name="connsiteY2" fmla="*/ 233362 h 280986"/>
                <a:gd name="connsiteX0" fmla="*/ 0 w 776289"/>
                <a:gd name="connsiteY0" fmla="*/ 300036 h 300036"/>
                <a:gd name="connsiteX1" fmla="*/ 276225 w 776289"/>
                <a:gd name="connsiteY1" fmla="*/ 0 h 300036"/>
                <a:gd name="connsiteX2" fmla="*/ 776289 w 776289"/>
                <a:gd name="connsiteY2" fmla="*/ 233362 h 300036"/>
                <a:gd name="connsiteX0" fmla="*/ 0 w 776289"/>
                <a:gd name="connsiteY0" fmla="*/ 309561 h 309561"/>
                <a:gd name="connsiteX1" fmla="*/ 276225 w 776289"/>
                <a:gd name="connsiteY1" fmla="*/ 0 h 309561"/>
                <a:gd name="connsiteX2" fmla="*/ 776289 w 776289"/>
                <a:gd name="connsiteY2" fmla="*/ 233362 h 309561"/>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185736 h 304798"/>
                <a:gd name="connsiteX0" fmla="*/ 0 w 776289"/>
                <a:gd name="connsiteY0" fmla="*/ 338135 h 338135"/>
                <a:gd name="connsiteX1" fmla="*/ 433387 w 776289"/>
                <a:gd name="connsiteY1" fmla="*/ 0 h 338135"/>
                <a:gd name="connsiteX2" fmla="*/ 776289 w 776289"/>
                <a:gd name="connsiteY2" fmla="*/ 219073 h 338135"/>
                <a:gd name="connsiteX0" fmla="*/ 0 w 776289"/>
                <a:gd name="connsiteY0" fmla="*/ 338149 h 338149"/>
                <a:gd name="connsiteX1" fmla="*/ 433387 w 776289"/>
                <a:gd name="connsiteY1" fmla="*/ 14 h 338149"/>
                <a:gd name="connsiteX2" fmla="*/ 776289 w 776289"/>
                <a:gd name="connsiteY2" fmla="*/ 219087 h 338149"/>
                <a:gd name="connsiteX0" fmla="*/ 0 w 776289"/>
                <a:gd name="connsiteY0" fmla="*/ 345426 h 345426"/>
                <a:gd name="connsiteX1" fmla="*/ 276996 w 776289"/>
                <a:gd name="connsiteY1" fmla="*/ 79570 h 345426"/>
                <a:gd name="connsiteX2" fmla="*/ 433387 w 776289"/>
                <a:gd name="connsiteY2" fmla="*/ 7291 h 345426"/>
                <a:gd name="connsiteX3" fmla="*/ 776289 w 776289"/>
                <a:gd name="connsiteY3" fmla="*/ 226364 h 345426"/>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48476 h 348476"/>
                <a:gd name="connsiteX1" fmla="*/ 315096 w 776289"/>
                <a:gd name="connsiteY1" fmla="*/ 15945 h 348476"/>
                <a:gd name="connsiteX2" fmla="*/ 433387 w 776289"/>
                <a:gd name="connsiteY2" fmla="*/ 10341 h 348476"/>
                <a:gd name="connsiteX3" fmla="*/ 776289 w 776289"/>
                <a:gd name="connsiteY3" fmla="*/ 229414 h 348476"/>
                <a:gd name="connsiteX0" fmla="*/ 0 w 776289"/>
                <a:gd name="connsiteY0" fmla="*/ 353171 h 353171"/>
                <a:gd name="connsiteX1" fmla="*/ 315096 w 776289"/>
                <a:gd name="connsiteY1" fmla="*/ 6352 h 353171"/>
                <a:gd name="connsiteX2" fmla="*/ 433387 w 776289"/>
                <a:gd name="connsiteY2" fmla="*/ 15036 h 353171"/>
                <a:gd name="connsiteX3" fmla="*/ 776289 w 776289"/>
                <a:gd name="connsiteY3" fmla="*/ 234109 h 353171"/>
                <a:gd name="connsiteX0" fmla="*/ 0 w 776289"/>
                <a:gd name="connsiteY0" fmla="*/ 350174 h 350174"/>
                <a:gd name="connsiteX1" fmla="*/ 315096 w 776289"/>
                <a:gd name="connsiteY1" fmla="*/ 3355 h 350174"/>
                <a:gd name="connsiteX2" fmla="*/ 433387 w 776289"/>
                <a:gd name="connsiteY2" fmla="*/ 12039 h 350174"/>
                <a:gd name="connsiteX3" fmla="*/ 776289 w 776289"/>
                <a:gd name="connsiteY3" fmla="*/ 231112 h 350174"/>
                <a:gd name="connsiteX0" fmla="*/ 0 w 776289"/>
                <a:gd name="connsiteY0" fmla="*/ 350174 h 350174"/>
                <a:gd name="connsiteX1" fmla="*/ 357959 w 776289"/>
                <a:gd name="connsiteY1" fmla="*/ 3355 h 350174"/>
                <a:gd name="connsiteX2" fmla="*/ 433387 w 776289"/>
                <a:gd name="connsiteY2" fmla="*/ 12039 h 350174"/>
                <a:gd name="connsiteX3" fmla="*/ 776289 w 776289"/>
                <a:gd name="connsiteY3" fmla="*/ 231112 h 350174"/>
                <a:gd name="connsiteX0" fmla="*/ 0 w 776289"/>
                <a:gd name="connsiteY0" fmla="*/ 335887 h 335887"/>
                <a:gd name="connsiteX1" fmla="*/ 357959 w 776289"/>
                <a:gd name="connsiteY1" fmla="*/ 3355 h 335887"/>
                <a:gd name="connsiteX2" fmla="*/ 433387 w 776289"/>
                <a:gd name="connsiteY2" fmla="*/ 12039 h 335887"/>
                <a:gd name="connsiteX3" fmla="*/ 776289 w 776289"/>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90577"/>
                <a:gd name="connsiteY0" fmla="*/ 329613 h 329613"/>
                <a:gd name="connsiteX1" fmla="*/ 357959 w 790577"/>
                <a:gd name="connsiteY1" fmla="*/ 37422 h 329613"/>
                <a:gd name="connsiteX2" fmla="*/ 433387 w 790577"/>
                <a:gd name="connsiteY2" fmla="*/ 5765 h 329613"/>
                <a:gd name="connsiteX3" fmla="*/ 790577 w 790577"/>
                <a:gd name="connsiteY3" fmla="*/ 224838 h 329613"/>
                <a:gd name="connsiteX0" fmla="*/ 0 w 790577"/>
                <a:gd name="connsiteY0" fmla="*/ 295546 h 295546"/>
                <a:gd name="connsiteX1" fmla="*/ 357959 w 790577"/>
                <a:gd name="connsiteY1" fmla="*/ 3355 h 295546"/>
                <a:gd name="connsiteX2" fmla="*/ 433387 w 790577"/>
                <a:gd name="connsiteY2" fmla="*/ 12039 h 295546"/>
                <a:gd name="connsiteX3" fmla="*/ 790577 w 790577"/>
                <a:gd name="connsiteY3" fmla="*/ 190771 h 295546"/>
              </a:gdLst>
              <a:ahLst/>
              <a:cxnLst>
                <a:cxn ang="0">
                  <a:pos x="connsiteX0" y="connsiteY0"/>
                </a:cxn>
                <a:cxn ang="0">
                  <a:pos x="connsiteX1" y="connsiteY1"/>
                </a:cxn>
                <a:cxn ang="0">
                  <a:pos x="connsiteX2" y="connsiteY2"/>
                </a:cxn>
                <a:cxn ang="0">
                  <a:pos x="connsiteX3" y="connsiteY3"/>
                </a:cxn>
              </a:cxnLst>
              <a:rect l="l" t="t" r="r" b="b"/>
              <a:pathLst>
                <a:path w="790577" h="295546">
                  <a:moveTo>
                    <a:pt x="0" y="295546"/>
                  </a:moveTo>
                  <a:cubicBezTo>
                    <a:pt x="46166" y="251237"/>
                    <a:pt x="252390" y="31136"/>
                    <a:pt x="357959" y="3355"/>
                  </a:cubicBezTo>
                  <a:cubicBezTo>
                    <a:pt x="439715" y="8911"/>
                    <a:pt x="350172" y="-12427"/>
                    <a:pt x="433387" y="12039"/>
                  </a:cubicBezTo>
                  <a:cubicBezTo>
                    <a:pt x="554831" y="123164"/>
                    <a:pt x="658814" y="173309"/>
                    <a:pt x="790577" y="19077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5356073" y="1978454"/>
              <a:ext cx="795341" cy="242044"/>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1051"/>
                <a:gd name="connsiteY0" fmla="*/ 223837 h 223837"/>
                <a:gd name="connsiteX1" fmla="*/ 200026 w 781051"/>
                <a:gd name="connsiteY1" fmla="*/ 0 h 223837"/>
                <a:gd name="connsiteX2" fmla="*/ 781051 w 781051"/>
                <a:gd name="connsiteY2" fmla="*/ 161925 h 223837"/>
                <a:gd name="connsiteX0" fmla="*/ 0 w 781051"/>
                <a:gd name="connsiteY0" fmla="*/ 266699 h 266699"/>
                <a:gd name="connsiteX1" fmla="*/ 271463 w 781051"/>
                <a:gd name="connsiteY1" fmla="*/ 0 h 266699"/>
                <a:gd name="connsiteX2" fmla="*/ 781051 w 781051"/>
                <a:gd name="connsiteY2" fmla="*/ 204787 h 266699"/>
                <a:gd name="connsiteX0" fmla="*/ 0 w 781051"/>
                <a:gd name="connsiteY0" fmla="*/ 314324 h 314324"/>
                <a:gd name="connsiteX1" fmla="*/ 271463 w 781051"/>
                <a:gd name="connsiteY1" fmla="*/ 0 h 314324"/>
                <a:gd name="connsiteX2" fmla="*/ 781051 w 781051"/>
                <a:gd name="connsiteY2" fmla="*/ 204787 h 314324"/>
                <a:gd name="connsiteX0" fmla="*/ 0 w 790576"/>
                <a:gd name="connsiteY0" fmla="*/ 338136 h 338136"/>
                <a:gd name="connsiteX1" fmla="*/ 280988 w 790576"/>
                <a:gd name="connsiteY1" fmla="*/ 0 h 338136"/>
                <a:gd name="connsiteX2" fmla="*/ 790576 w 790576"/>
                <a:gd name="connsiteY2" fmla="*/ 204787 h 338136"/>
                <a:gd name="connsiteX0" fmla="*/ 0 w 790576"/>
                <a:gd name="connsiteY0" fmla="*/ 280986 h 280986"/>
                <a:gd name="connsiteX1" fmla="*/ 285750 w 790576"/>
                <a:gd name="connsiteY1" fmla="*/ 0 h 280986"/>
                <a:gd name="connsiteX2" fmla="*/ 790576 w 790576"/>
                <a:gd name="connsiteY2" fmla="*/ 147637 h 280986"/>
                <a:gd name="connsiteX0" fmla="*/ 0 w 785814"/>
                <a:gd name="connsiteY0" fmla="*/ 280986 h 280986"/>
                <a:gd name="connsiteX1" fmla="*/ 285750 w 785814"/>
                <a:gd name="connsiteY1" fmla="*/ 0 h 280986"/>
                <a:gd name="connsiteX2" fmla="*/ 785814 w 785814"/>
                <a:gd name="connsiteY2" fmla="*/ 233362 h 280986"/>
                <a:gd name="connsiteX0" fmla="*/ 0 w 776289"/>
                <a:gd name="connsiteY0" fmla="*/ 300036 h 300036"/>
                <a:gd name="connsiteX1" fmla="*/ 276225 w 776289"/>
                <a:gd name="connsiteY1" fmla="*/ 0 h 300036"/>
                <a:gd name="connsiteX2" fmla="*/ 776289 w 776289"/>
                <a:gd name="connsiteY2" fmla="*/ 233362 h 300036"/>
                <a:gd name="connsiteX0" fmla="*/ 0 w 776289"/>
                <a:gd name="connsiteY0" fmla="*/ 309561 h 309561"/>
                <a:gd name="connsiteX1" fmla="*/ 276225 w 776289"/>
                <a:gd name="connsiteY1" fmla="*/ 0 h 309561"/>
                <a:gd name="connsiteX2" fmla="*/ 776289 w 776289"/>
                <a:gd name="connsiteY2" fmla="*/ 233362 h 309561"/>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185736 h 304798"/>
                <a:gd name="connsiteX0" fmla="*/ 0 w 776289"/>
                <a:gd name="connsiteY0" fmla="*/ 338135 h 338135"/>
                <a:gd name="connsiteX1" fmla="*/ 433387 w 776289"/>
                <a:gd name="connsiteY1" fmla="*/ 0 h 338135"/>
                <a:gd name="connsiteX2" fmla="*/ 776289 w 776289"/>
                <a:gd name="connsiteY2" fmla="*/ 219073 h 338135"/>
                <a:gd name="connsiteX0" fmla="*/ 0 w 776289"/>
                <a:gd name="connsiteY0" fmla="*/ 338149 h 338149"/>
                <a:gd name="connsiteX1" fmla="*/ 433387 w 776289"/>
                <a:gd name="connsiteY1" fmla="*/ 14 h 338149"/>
                <a:gd name="connsiteX2" fmla="*/ 776289 w 776289"/>
                <a:gd name="connsiteY2" fmla="*/ 219087 h 338149"/>
                <a:gd name="connsiteX0" fmla="*/ 0 w 776289"/>
                <a:gd name="connsiteY0" fmla="*/ 345426 h 345426"/>
                <a:gd name="connsiteX1" fmla="*/ 276996 w 776289"/>
                <a:gd name="connsiteY1" fmla="*/ 79570 h 345426"/>
                <a:gd name="connsiteX2" fmla="*/ 433387 w 776289"/>
                <a:gd name="connsiteY2" fmla="*/ 7291 h 345426"/>
                <a:gd name="connsiteX3" fmla="*/ 776289 w 776289"/>
                <a:gd name="connsiteY3" fmla="*/ 226364 h 345426"/>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48476 h 348476"/>
                <a:gd name="connsiteX1" fmla="*/ 315096 w 776289"/>
                <a:gd name="connsiteY1" fmla="*/ 15945 h 348476"/>
                <a:gd name="connsiteX2" fmla="*/ 433387 w 776289"/>
                <a:gd name="connsiteY2" fmla="*/ 10341 h 348476"/>
                <a:gd name="connsiteX3" fmla="*/ 776289 w 776289"/>
                <a:gd name="connsiteY3" fmla="*/ 229414 h 348476"/>
                <a:gd name="connsiteX0" fmla="*/ 0 w 776289"/>
                <a:gd name="connsiteY0" fmla="*/ 353171 h 353171"/>
                <a:gd name="connsiteX1" fmla="*/ 315096 w 776289"/>
                <a:gd name="connsiteY1" fmla="*/ 6352 h 353171"/>
                <a:gd name="connsiteX2" fmla="*/ 433387 w 776289"/>
                <a:gd name="connsiteY2" fmla="*/ 15036 h 353171"/>
                <a:gd name="connsiteX3" fmla="*/ 776289 w 776289"/>
                <a:gd name="connsiteY3" fmla="*/ 234109 h 353171"/>
                <a:gd name="connsiteX0" fmla="*/ 0 w 776289"/>
                <a:gd name="connsiteY0" fmla="*/ 350174 h 350174"/>
                <a:gd name="connsiteX1" fmla="*/ 315096 w 776289"/>
                <a:gd name="connsiteY1" fmla="*/ 3355 h 350174"/>
                <a:gd name="connsiteX2" fmla="*/ 433387 w 776289"/>
                <a:gd name="connsiteY2" fmla="*/ 12039 h 350174"/>
                <a:gd name="connsiteX3" fmla="*/ 776289 w 776289"/>
                <a:gd name="connsiteY3" fmla="*/ 231112 h 350174"/>
                <a:gd name="connsiteX0" fmla="*/ 0 w 776289"/>
                <a:gd name="connsiteY0" fmla="*/ 350174 h 350174"/>
                <a:gd name="connsiteX1" fmla="*/ 357959 w 776289"/>
                <a:gd name="connsiteY1" fmla="*/ 3355 h 350174"/>
                <a:gd name="connsiteX2" fmla="*/ 433387 w 776289"/>
                <a:gd name="connsiteY2" fmla="*/ 12039 h 350174"/>
                <a:gd name="connsiteX3" fmla="*/ 776289 w 776289"/>
                <a:gd name="connsiteY3" fmla="*/ 231112 h 350174"/>
                <a:gd name="connsiteX0" fmla="*/ 0 w 776289"/>
                <a:gd name="connsiteY0" fmla="*/ 335887 h 335887"/>
                <a:gd name="connsiteX1" fmla="*/ 357959 w 776289"/>
                <a:gd name="connsiteY1" fmla="*/ 3355 h 335887"/>
                <a:gd name="connsiteX2" fmla="*/ 433387 w 776289"/>
                <a:gd name="connsiteY2" fmla="*/ 12039 h 335887"/>
                <a:gd name="connsiteX3" fmla="*/ 776289 w 776289"/>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85815"/>
                <a:gd name="connsiteY0" fmla="*/ 240637 h 240637"/>
                <a:gd name="connsiteX1" fmla="*/ 353197 w 785815"/>
                <a:gd name="connsiteY1" fmla="*/ 3355 h 240637"/>
                <a:gd name="connsiteX2" fmla="*/ 428625 w 785815"/>
                <a:gd name="connsiteY2" fmla="*/ 12039 h 240637"/>
                <a:gd name="connsiteX3" fmla="*/ 785815 w 785815"/>
                <a:gd name="connsiteY3" fmla="*/ 231112 h 240637"/>
                <a:gd name="connsiteX0" fmla="*/ 0 w 785815"/>
                <a:gd name="connsiteY0" fmla="*/ 240637 h 240637"/>
                <a:gd name="connsiteX1" fmla="*/ 300810 w 785815"/>
                <a:gd name="connsiteY1" fmla="*/ 3355 h 240637"/>
                <a:gd name="connsiteX2" fmla="*/ 428625 w 785815"/>
                <a:gd name="connsiteY2" fmla="*/ 12039 h 240637"/>
                <a:gd name="connsiteX3" fmla="*/ 785815 w 785815"/>
                <a:gd name="connsiteY3" fmla="*/ 231112 h 240637"/>
                <a:gd name="connsiteX0" fmla="*/ 0 w 785815"/>
                <a:gd name="connsiteY0" fmla="*/ 244017 h 244017"/>
                <a:gd name="connsiteX1" fmla="*/ 300810 w 785815"/>
                <a:gd name="connsiteY1" fmla="*/ 6735 h 244017"/>
                <a:gd name="connsiteX2" fmla="*/ 485775 w 785815"/>
                <a:gd name="connsiteY2" fmla="*/ 10656 h 244017"/>
                <a:gd name="connsiteX3" fmla="*/ 785815 w 785815"/>
                <a:gd name="connsiteY3" fmla="*/ 234492 h 244017"/>
                <a:gd name="connsiteX0" fmla="*/ 0 w 785815"/>
                <a:gd name="connsiteY0" fmla="*/ 237282 h 237282"/>
                <a:gd name="connsiteX1" fmla="*/ 300810 w 785815"/>
                <a:gd name="connsiteY1" fmla="*/ 0 h 237282"/>
                <a:gd name="connsiteX2" fmla="*/ 485775 w 785815"/>
                <a:gd name="connsiteY2" fmla="*/ 3921 h 237282"/>
                <a:gd name="connsiteX3" fmla="*/ 785815 w 785815"/>
                <a:gd name="connsiteY3" fmla="*/ 227757 h 237282"/>
                <a:gd name="connsiteX0" fmla="*/ 0 w 785815"/>
                <a:gd name="connsiteY0" fmla="*/ 237282 h 237282"/>
                <a:gd name="connsiteX1" fmla="*/ 300810 w 785815"/>
                <a:gd name="connsiteY1" fmla="*/ 0 h 237282"/>
                <a:gd name="connsiteX2" fmla="*/ 485775 w 785815"/>
                <a:gd name="connsiteY2" fmla="*/ 3921 h 237282"/>
                <a:gd name="connsiteX3" fmla="*/ 785815 w 785815"/>
                <a:gd name="connsiteY3" fmla="*/ 227757 h 237282"/>
                <a:gd name="connsiteX0" fmla="*/ 0 w 800103"/>
                <a:gd name="connsiteY0" fmla="*/ 227757 h 227757"/>
                <a:gd name="connsiteX1" fmla="*/ 315098 w 800103"/>
                <a:gd name="connsiteY1" fmla="*/ 0 h 227757"/>
                <a:gd name="connsiteX2" fmla="*/ 500063 w 800103"/>
                <a:gd name="connsiteY2" fmla="*/ 3921 h 227757"/>
                <a:gd name="connsiteX3" fmla="*/ 800103 w 800103"/>
                <a:gd name="connsiteY3" fmla="*/ 227757 h 227757"/>
                <a:gd name="connsiteX0" fmla="*/ 0 w 800103"/>
                <a:gd name="connsiteY0" fmla="*/ 242044 h 242044"/>
                <a:gd name="connsiteX1" fmla="*/ 315098 w 800103"/>
                <a:gd name="connsiteY1" fmla="*/ 0 h 242044"/>
                <a:gd name="connsiteX2" fmla="*/ 500063 w 800103"/>
                <a:gd name="connsiteY2" fmla="*/ 3921 h 242044"/>
                <a:gd name="connsiteX3" fmla="*/ 800103 w 800103"/>
                <a:gd name="connsiteY3" fmla="*/ 227757 h 242044"/>
                <a:gd name="connsiteX0" fmla="*/ 0 w 795341"/>
                <a:gd name="connsiteY0" fmla="*/ 242044 h 242044"/>
                <a:gd name="connsiteX1" fmla="*/ 315098 w 795341"/>
                <a:gd name="connsiteY1" fmla="*/ 0 h 242044"/>
                <a:gd name="connsiteX2" fmla="*/ 500063 w 795341"/>
                <a:gd name="connsiteY2" fmla="*/ 3921 h 242044"/>
                <a:gd name="connsiteX3" fmla="*/ 795341 w 795341"/>
                <a:gd name="connsiteY3" fmla="*/ 156320 h 242044"/>
              </a:gdLst>
              <a:ahLst/>
              <a:cxnLst>
                <a:cxn ang="0">
                  <a:pos x="connsiteX0" y="connsiteY0"/>
                </a:cxn>
                <a:cxn ang="0">
                  <a:pos x="connsiteX1" y="connsiteY1"/>
                </a:cxn>
                <a:cxn ang="0">
                  <a:pos x="connsiteX2" y="connsiteY2"/>
                </a:cxn>
                <a:cxn ang="0">
                  <a:pos x="connsiteX3" y="connsiteY3"/>
                </a:cxn>
              </a:cxnLst>
              <a:rect l="l" t="t" r="r" b="b"/>
              <a:pathLst>
                <a:path w="795341" h="242044">
                  <a:moveTo>
                    <a:pt x="0" y="242044"/>
                  </a:moveTo>
                  <a:cubicBezTo>
                    <a:pt x="46166" y="197735"/>
                    <a:pt x="209529" y="27781"/>
                    <a:pt x="315098" y="0"/>
                  </a:cubicBezTo>
                  <a:cubicBezTo>
                    <a:pt x="396854" y="5556"/>
                    <a:pt x="407323" y="-1495"/>
                    <a:pt x="500063" y="3921"/>
                  </a:cubicBezTo>
                  <a:cubicBezTo>
                    <a:pt x="621507" y="115046"/>
                    <a:pt x="663578" y="138858"/>
                    <a:pt x="795341" y="1563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6156178" y="1982132"/>
              <a:ext cx="790578" cy="153501"/>
            </a:xfrm>
            <a:custGeom>
              <a:avLst/>
              <a:gdLst>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19205 h 219205"/>
                <a:gd name="connsiteX1" fmla="*/ 104775 w 834141"/>
                <a:gd name="connsiteY1" fmla="*/ 47755 h 219205"/>
                <a:gd name="connsiteX2" fmla="*/ 209550 w 834141"/>
                <a:gd name="connsiteY2" fmla="*/ 130 h 219205"/>
                <a:gd name="connsiteX3" fmla="*/ 371475 w 834141"/>
                <a:gd name="connsiteY3" fmla="*/ 57280 h 219205"/>
                <a:gd name="connsiteX4" fmla="*/ 790575 w 834141"/>
                <a:gd name="connsiteY4" fmla="*/ 162055 h 219205"/>
                <a:gd name="connsiteX5" fmla="*/ 800100 w 834141"/>
                <a:gd name="connsiteY5" fmla="*/ 162055 h 219205"/>
                <a:gd name="connsiteX0" fmla="*/ 0 w 834141"/>
                <a:gd name="connsiteY0" fmla="*/ 229146 h 229146"/>
                <a:gd name="connsiteX1" fmla="*/ 123825 w 834141"/>
                <a:gd name="connsiteY1" fmla="*/ 19596 h 229146"/>
                <a:gd name="connsiteX2" fmla="*/ 209550 w 834141"/>
                <a:gd name="connsiteY2" fmla="*/ 10071 h 229146"/>
                <a:gd name="connsiteX3" fmla="*/ 371475 w 834141"/>
                <a:gd name="connsiteY3" fmla="*/ 67221 h 229146"/>
                <a:gd name="connsiteX4" fmla="*/ 790575 w 834141"/>
                <a:gd name="connsiteY4" fmla="*/ 171996 h 229146"/>
                <a:gd name="connsiteX5" fmla="*/ 800100 w 834141"/>
                <a:gd name="connsiteY5" fmla="*/ 171996 h 229146"/>
                <a:gd name="connsiteX0" fmla="*/ 0 w 829379"/>
                <a:gd name="connsiteY0" fmla="*/ 239351 h 239351"/>
                <a:gd name="connsiteX1" fmla="*/ 119063 w 829379"/>
                <a:gd name="connsiteY1" fmla="*/ 20276 h 239351"/>
                <a:gd name="connsiteX2" fmla="*/ 204788 w 829379"/>
                <a:gd name="connsiteY2" fmla="*/ 10751 h 239351"/>
                <a:gd name="connsiteX3" fmla="*/ 366713 w 829379"/>
                <a:gd name="connsiteY3" fmla="*/ 67901 h 239351"/>
                <a:gd name="connsiteX4" fmla="*/ 785813 w 829379"/>
                <a:gd name="connsiteY4" fmla="*/ 172676 h 239351"/>
                <a:gd name="connsiteX5" fmla="*/ 795338 w 829379"/>
                <a:gd name="connsiteY5" fmla="*/ 172676 h 239351"/>
                <a:gd name="connsiteX0" fmla="*/ 0 w 824617"/>
                <a:gd name="connsiteY0" fmla="*/ 254661 h 254661"/>
                <a:gd name="connsiteX1" fmla="*/ 114301 w 824617"/>
                <a:gd name="connsiteY1" fmla="*/ 21299 h 254661"/>
                <a:gd name="connsiteX2" fmla="*/ 200026 w 824617"/>
                <a:gd name="connsiteY2" fmla="*/ 11774 h 254661"/>
                <a:gd name="connsiteX3" fmla="*/ 361951 w 824617"/>
                <a:gd name="connsiteY3" fmla="*/ 68924 h 254661"/>
                <a:gd name="connsiteX4" fmla="*/ 781051 w 824617"/>
                <a:gd name="connsiteY4" fmla="*/ 173699 h 254661"/>
                <a:gd name="connsiteX5" fmla="*/ 790576 w 824617"/>
                <a:gd name="connsiteY5" fmla="*/ 173699 h 254661"/>
                <a:gd name="connsiteX0" fmla="*/ 0 w 829379"/>
                <a:gd name="connsiteY0" fmla="*/ 249558 h 249558"/>
                <a:gd name="connsiteX1" fmla="*/ 119063 w 829379"/>
                <a:gd name="connsiteY1" fmla="*/ 20958 h 249558"/>
                <a:gd name="connsiteX2" fmla="*/ 204788 w 829379"/>
                <a:gd name="connsiteY2" fmla="*/ 11433 h 249558"/>
                <a:gd name="connsiteX3" fmla="*/ 366713 w 829379"/>
                <a:gd name="connsiteY3" fmla="*/ 68583 h 249558"/>
                <a:gd name="connsiteX4" fmla="*/ 785813 w 829379"/>
                <a:gd name="connsiteY4" fmla="*/ 173358 h 249558"/>
                <a:gd name="connsiteX5" fmla="*/ 795338 w 829379"/>
                <a:gd name="connsiteY5" fmla="*/ 173358 h 249558"/>
                <a:gd name="connsiteX0" fmla="*/ 0 w 829379"/>
                <a:gd name="connsiteY0" fmla="*/ 247521 h 247521"/>
                <a:gd name="connsiteX1" fmla="*/ 119063 w 829379"/>
                <a:gd name="connsiteY1" fmla="*/ 18921 h 247521"/>
                <a:gd name="connsiteX2" fmla="*/ 204788 w 829379"/>
                <a:gd name="connsiteY2" fmla="*/ 9396 h 247521"/>
                <a:gd name="connsiteX3" fmla="*/ 366713 w 829379"/>
                <a:gd name="connsiteY3" fmla="*/ 66546 h 247521"/>
                <a:gd name="connsiteX4" fmla="*/ 785813 w 829379"/>
                <a:gd name="connsiteY4" fmla="*/ 171321 h 247521"/>
                <a:gd name="connsiteX5" fmla="*/ 795338 w 829379"/>
                <a:gd name="connsiteY5" fmla="*/ 171321 h 247521"/>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9379"/>
                <a:gd name="connsiteY0" fmla="*/ 243770 h 243770"/>
                <a:gd name="connsiteX1" fmla="*/ 119063 w 829379"/>
                <a:gd name="connsiteY1" fmla="*/ 15170 h 243770"/>
                <a:gd name="connsiteX2" fmla="*/ 204788 w 829379"/>
                <a:gd name="connsiteY2" fmla="*/ 5645 h 243770"/>
                <a:gd name="connsiteX3" fmla="*/ 366713 w 829379"/>
                <a:gd name="connsiteY3" fmla="*/ 62795 h 243770"/>
                <a:gd name="connsiteX4" fmla="*/ 785813 w 829379"/>
                <a:gd name="connsiteY4" fmla="*/ 167570 h 243770"/>
                <a:gd name="connsiteX5" fmla="*/ 795338 w 829379"/>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43770 h 243770"/>
                <a:gd name="connsiteX1" fmla="*/ 119063 w 827447"/>
                <a:gd name="connsiteY1" fmla="*/ 15170 h 243770"/>
                <a:gd name="connsiteX2" fmla="*/ 204788 w 827447"/>
                <a:gd name="connsiteY2" fmla="*/ 5645 h 243770"/>
                <a:gd name="connsiteX3" fmla="*/ 395288 w 827447"/>
                <a:gd name="connsiteY3" fmla="*/ 115182 h 243770"/>
                <a:gd name="connsiteX4" fmla="*/ 785813 w 827447"/>
                <a:gd name="connsiteY4" fmla="*/ 167570 h 243770"/>
                <a:gd name="connsiteX5" fmla="*/ 795338 w 827447"/>
                <a:gd name="connsiteY5" fmla="*/ 167570 h 243770"/>
                <a:gd name="connsiteX0" fmla="*/ 0 w 827447"/>
                <a:gd name="connsiteY0" fmla="*/ 238125 h 238125"/>
                <a:gd name="connsiteX1" fmla="*/ 119063 w 827447"/>
                <a:gd name="connsiteY1" fmla="*/ 42863 h 238125"/>
                <a:gd name="connsiteX2" fmla="*/ 204788 w 827447"/>
                <a:gd name="connsiteY2" fmla="*/ 0 h 238125"/>
                <a:gd name="connsiteX3" fmla="*/ 395288 w 827447"/>
                <a:gd name="connsiteY3" fmla="*/ 109537 h 238125"/>
                <a:gd name="connsiteX4" fmla="*/ 785813 w 827447"/>
                <a:gd name="connsiteY4" fmla="*/ 161925 h 238125"/>
                <a:gd name="connsiteX5" fmla="*/ 795338 w 827447"/>
                <a:gd name="connsiteY5" fmla="*/ 161925 h 238125"/>
                <a:gd name="connsiteX0" fmla="*/ 0 w 827447"/>
                <a:gd name="connsiteY0" fmla="*/ 238290 h 238290"/>
                <a:gd name="connsiteX1" fmla="*/ 119063 w 827447"/>
                <a:gd name="connsiteY1" fmla="*/ 43028 h 238290"/>
                <a:gd name="connsiteX2" fmla="*/ 204788 w 827447"/>
                <a:gd name="connsiteY2" fmla="*/ 165 h 238290"/>
                <a:gd name="connsiteX3" fmla="*/ 395288 w 827447"/>
                <a:gd name="connsiteY3" fmla="*/ 109702 h 238290"/>
                <a:gd name="connsiteX4" fmla="*/ 785813 w 827447"/>
                <a:gd name="connsiteY4" fmla="*/ 162090 h 238290"/>
                <a:gd name="connsiteX5" fmla="*/ 795338 w 827447"/>
                <a:gd name="connsiteY5" fmla="*/ 162090 h 238290"/>
                <a:gd name="connsiteX0" fmla="*/ 0 w 827447"/>
                <a:gd name="connsiteY0" fmla="*/ 239029 h 239029"/>
                <a:gd name="connsiteX1" fmla="*/ 119063 w 827447"/>
                <a:gd name="connsiteY1" fmla="*/ 43767 h 239029"/>
                <a:gd name="connsiteX2" fmla="*/ 204788 w 827447"/>
                <a:gd name="connsiteY2" fmla="*/ 904 h 239029"/>
                <a:gd name="connsiteX3" fmla="*/ 395288 w 827447"/>
                <a:gd name="connsiteY3" fmla="*/ 110441 h 239029"/>
                <a:gd name="connsiteX4" fmla="*/ 785813 w 827447"/>
                <a:gd name="connsiteY4" fmla="*/ 162829 h 239029"/>
                <a:gd name="connsiteX5" fmla="*/ 795338 w 827447"/>
                <a:gd name="connsiteY5" fmla="*/ 162829 h 239029"/>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41127 h 241127"/>
                <a:gd name="connsiteX1" fmla="*/ 204788 w 827447"/>
                <a:gd name="connsiteY1" fmla="*/ 3002 h 241127"/>
                <a:gd name="connsiteX2" fmla="*/ 395288 w 827447"/>
                <a:gd name="connsiteY2" fmla="*/ 112539 h 241127"/>
                <a:gd name="connsiteX3" fmla="*/ 785813 w 827447"/>
                <a:gd name="connsiteY3" fmla="*/ 164927 h 241127"/>
                <a:gd name="connsiteX4" fmla="*/ 795338 w 827447"/>
                <a:gd name="connsiteY4" fmla="*/ 164927 h 241127"/>
                <a:gd name="connsiteX0" fmla="*/ 0 w 827447"/>
                <a:gd name="connsiteY0" fmla="*/ 238125 h 238125"/>
                <a:gd name="connsiteX1" fmla="*/ 204788 w 827447"/>
                <a:gd name="connsiteY1" fmla="*/ 0 h 238125"/>
                <a:gd name="connsiteX2" fmla="*/ 395288 w 827447"/>
                <a:gd name="connsiteY2" fmla="*/ 109537 h 238125"/>
                <a:gd name="connsiteX3" fmla="*/ 785813 w 827447"/>
                <a:gd name="connsiteY3" fmla="*/ 161925 h 238125"/>
                <a:gd name="connsiteX4" fmla="*/ 795338 w 827447"/>
                <a:gd name="connsiteY4" fmla="*/ 161925 h 238125"/>
                <a:gd name="connsiteX0" fmla="*/ 0 w 827447"/>
                <a:gd name="connsiteY0" fmla="*/ 238897 h 238897"/>
                <a:gd name="connsiteX1" fmla="*/ 204788 w 827447"/>
                <a:gd name="connsiteY1" fmla="*/ 772 h 238897"/>
                <a:gd name="connsiteX2" fmla="*/ 785813 w 827447"/>
                <a:gd name="connsiteY2" fmla="*/ 162697 h 238897"/>
                <a:gd name="connsiteX3" fmla="*/ 795338 w 827447"/>
                <a:gd name="connsiteY3" fmla="*/ 162697 h 238897"/>
                <a:gd name="connsiteX0" fmla="*/ 0 w 827447"/>
                <a:gd name="connsiteY0" fmla="*/ 238125 h 238125"/>
                <a:gd name="connsiteX1" fmla="*/ 204788 w 827447"/>
                <a:gd name="connsiteY1" fmla="*/ 0 h 238125"/>
                <a:gd name="connsiteX2" fmla="*/ 785813 w 827447"/>
                <a:gd name="connsiteY2" fmla="*/ 161925 h 238125"/>
                <a:gd name="connsiteX3" fmla="*/ 795338 w 827447"/>
                <a:gd name="connsiteY3"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5813"/>
                <a:gd name="connsiteY0" fmla="*/ 238125 h 238125"/>
                <a:gd name="connsiteX1" fmla="*/ 204788 w 785813"/>
                <a:gd name="connsiteY1" fmla="*/ 0 h 238125"/>
                <a:gd name="connsiteX2" fmla="*/ 785813 w 785813"/>
                <a:gd name="connsiteY2" fmla="*/ 161925 h 238125"/>
                <a:gd name="connsiteX0" fmla="*/ 0 w 781051"/>
                <a:gd name="connsiteY0" fmla="*/ 223837 h 223837"/>
                <a:gd name="connsiteX1" fmla="*/ 200026 w 781051"/>
                <a:gd name="connsiteY1" fmla="*/ 0 h 223837"/>
                <a:gd name="connsiteX2" fmla="*/ 781051 w 781051"/>
                <a:gd name="connsiteY2" fmla="*/ 161925 h 223837"/>
                <a:gd name="connsiteX0" fmla="*/ 0 w 781051"/>
                <a:gd name="connsiteY0" fmla="*/ 266699 h 266699"/>
                <a:gd name="connsiteX1" fmla="*/ 271463 w 781051"/>
                <a:gd name="connsiteY1" fmla="*/ 0 h 266699"/>
                <a:gd name="connsiteX2" fmla="*/ 781051 w 781051"/>
                <a:gd name="connsiteY2" fmla="*/ 204787 h 266699"/>
                <a:gd name="connsiteX0" fmla="*/ 0 w 781051"/>
                <a:gd name="connsiteY0" fmla="*/ 314324 h 314324"/>
                <a:gd name="connsiteX1" fmla="*/ 271463 w 781051"/>
                <a:gd name="connsiteY1" fmla="*/ 0 h 314324"/>
                <a:gd name="connsiteX2" fmla="*/ 781051 w 781051"/>
                <a:gd name="connsiteY2" fmla="*/ 204787 h 314324"/>
                <a:gd name="connsiteX0" fmla="*/ 0 w 790576"/>
                <a:gd name="connsiteY0" fmla="*/ 338136 h 338136"/>
                <a:gd name="connsiteX1" fmla="*/ 280988 w 790576"/>
                <a:gd name="connsiteY1" fmla="*/ 0 h 338136"/>
                <a:gd name="connsiteX2" fmla="*/ 790576 w 790576"/>
                <a:gd name="connsiteY2" fmla="*/ 204787 h 338136"/>
                <a:gd name="connsiteX0" fmla="*/ 0 w 790576"/>
                <a:gd name="connsiteY0" fmla="*/ 280986 h 280986"/>
                <a:gd name="connsiteX1" fmla="*/ 285750 w 790576"/>
                <a:gd name="connsiteY1" fmla="*/ 0 h 280986"/>
                <a:gd name="connsiteX2" fmla="*/ 790576 w 790576"/>
                <a:gd name="connsiteY2" fmla="*/ 147637 h 280986"/>
                <a:gd name="connsiteX0" fmla="*/ 0 w 785814"/>
                <a:gd name="connsiteY0" fmla="*/ 280986 h 280986"/>
                <a:gd name="connsiteX1" fmla="*/ 285750 w 785814"/>
                <a:gd name="connsiteY1" fmla="*/ 0 h 280986"/>
                <a:gd name="connsiteX2" fmla="*/ 785814 w 785814"/>
                <a:gd name="connsiteY2" fmla="*/ 233362 h 280986"/>
                <a:gd name="connsiteX0" fmla="*/ 0 w 776289"/>
                <a:gd name="connsiteY0" fmla="*/ 300036 h 300036"/>
                <a:gd name="connsiteX1" fmla="*/ 276225 w 776289"/>
                <a:gd name="connsiteY1" fmla="*/ 0 h 300036"/>
                <a:gd name="connsiteX2" fmla="*/ 776289 w 776289"/>
                <a:gd name="connsiteY2" fmla="*/ 233362 h 300036"/>
                <a:gd name="connsiteX0" fmla="*/ 0 w 776289"/>
                <a:gd name="connsiteY0" fmla="*/ 309561 h 309561"/>
                <a:gd name="connsiteX1" fmla="*/ 276225 w 776289"/>
                <a:gd name="connsiteY1" fmla="*/ 0 h 309561"/>
                <a:gd name="connsiteX2" fmla="*/ 776289 w 776289"/>
                <a:gd name="connsiteY2" fmla="*/ 233362 h 309561"/>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228599 h 304798"/>
                <a:gd name="connsiteX0" fmla="*/ 0 w 776289"/>
                <a:gd name="connsiteY0" fmla="*/ 304798 h 304798"/>
                <a:gd name="connsiteX1" fmla="*/ 352425 w 776289"/>
                <a:gd name="connsiteY1" fmla="*/ 0 h 304798"/>
                <a:gd name="connsiteX2" fmla="*/ 776289 w 776289"/>
                <a:gd name="connsiteY2" fmla="*/ 185736 h 304798"/>
                <a:gd name="connsiteX0" fmla="*/ 0 w 776289"/>
                <a:gd name="connsiteY0" fmla="*/ 338135 h 338135"/>
                <a:gd name="connsiteX1" fmla="*/ 433387 w 776289"/>
                <a:gd name="connsiteY1" fmla="*/ 0 h 338135"/>
                <a:gd name="connsiteX2" fmla="*/ 776289 w 776289"/>
                <a:gd name="connsiteY2" fmla="*/ 219073 h 338135"/>
                <a:gd name="connsiteX0" fmla="*/ 0 w 776289"/>
                <a:gd name="connsiteY0" fmla="*/ 338149 h 338149"/>
                <a:gd name="connsiteX1" fmla="*/ 433387 w 776289"/>
                <a:gd name="connsiteY1" fmla="*/ 14 h 338149"/>
                <a:gd name="connsiteX2" fmla="*/ 776289 w 776289"/>
                <a:gd name="connsiteY2" fmla="*/ 219087 h 338149"/>
                <a:gd name="connsiteX0" fmla="*/ 0 w 776289"/>
                <a:gd name="connsiteY0" fmla="*/ 345426 h 345426"/>
                <a:gd name="connsiteX1" fmla="*/ 276996 w 776289"/>
                <a:gd name="connsiteY1" fmla="*/ 79570 h 345426"/>
                <a:gd name="connsiteX2" fmla="*/ 433387 w 776289"/>
                <a:gd name="connsiteY2" fmla="*/ 7291 h 345426"/>
                <a:gd name="connsiteX3" fmla="*/ 776289 w 776289"/>
                <a:gd name="connsiteY3" fmla="*/ 226364 h 345426"/>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66117 h 366117"/>
                <a:gd name="connsiteX1" fmla="*/ 315096 w 776289"/>
                <a:gd name="connsiteY1" fmla="*/ 33586 h 366117"/>
                <a:gd name="connsiteX2" fmla="*/ 433387 w 776289"/>
                <a:gd name="connsiteY2" fmla="*/ 27982 h 366117"/>
                <a:gd name="connsiteX3" fmla="*/ 776289 w 776289"/>
                <a:gd name="connsiteY3" fmla="*/ 247055 h 366117"/>
                <a:gd name="connsiteX0" fmla="*/ 0 w 776289"/>
                <a:gd name="connsiteY0" fmla="*/ 348476 h 348476"/>
                <a:gd name="connsiteX1" fmla="*/ 315096 w 776289"/>
                <a:gd name="connsiteY1" fmla="*/ 15945 h 348476"/>
                <a:gd name="connsiteX2" fmla="*/ 433387 w 776289"/>
                <a:gd name="connsiteY2" fmla="*/ 10341 h 348476"/>
                <a:gd name="connsiteX3" fmla="*/ 776289 w 776289"/>
                <a:gd name="connsiteY3" fmla="*/ 229414 h 348476"/>
                <a:gd name="connsiteX0" fmla="*/ 0 w 776289"/>
                <a:gd name="connsiteY0" fmla="*/ 353171 h 353171"/>
                <a:gd name="connsiteX1" fmla="*/ 315096 w 776289"/>
                <a:gd name="connsiteY1" fmla="*/ 6352 h 353171"/>
                <a:gd name="connsiteX2" fmla="*/ 433387 w 776289"/>
                <a:gd name="connsiteY2" fmla="*/ 15036 h 353171"/>
                <a:gd name="connsiteX3" fmla="*/ 776289 w 776289"/>
                <a:gd name="connsiteY3" fmla="*/ 234109 h 353171"/>
                <a:gd name="connsiteX0" fmla="*/ 0 w 776289"/>
                <a:gd name="connsiteY0" fmla="*/ 350174 h 350174"/>
                <a:gd name="connsiteX1" fmla="*/ 315096 w 776289"/>
                <a:gd name="connsiteY1" fmla="*/ 3355 h 350174"/>
                <a:gd name="connsiteX2" fmla="*/ 433387 w 776289"/>
                <a:gd name="connsiteY2" fmla="*/ 12039 h 350174"/>
                <a:gd name="connsiteX3" fmla="*/ 776289 w 776289"/>
                <a:gd name="connsiteY3" fmla="*/ 231112 h 350174"/>
                <a:gd name="connsiteX0" fmla="*/ 0 w 776289"/>
                <a:gd name="connsiteY0" fmla="*/ 350174 h 350174"/>
                <a:gd name="connsiteX1" fmla="*/ 357959 w 776289"/>
                <a:gd name="connsiteY1" fmla="*/ 3355 h 350174"/>
                <a:gd name="connsiteX2" fmla="*/ 433387 w 776289"/>
                <a:gd name="connsiteY2" fmla="*/ 12039 h 350174"/>
                <a:gd name="connsiteX3" fmla="*/ 776289 w 776289"/>
                <a:gd name="connsiteY3" fmla="*/ 231112 h 350174"/>
                <a:gd name="connsiteX0" fmla="*/ 0 w 776289"/>
                <a:gd name="connsiteY0" fmla="*/ 335887 h 335887"/>
                <a:gd name="connsiteX1" fmla="*/ 357959 w 776289"/>
                <a:gd name="connsiteY1" fmla="*/ 3355 h 335887"/>
                <a:gd name="connsiteX2" fmla="*/ 433387 w 776289"/>
                <a:gd name="connsiteY2" fmla="*/ 12039 h 335887"/>
                <a:gd name="connsiteX3" fmla="*/ 776289 w 776289"/>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90577"/>
                <a:gd name="connsiteY0" fmla="*/ 335887 h 335887"/>
                <a:gd name="connsiteX1" fmla="*/ 357959 w 790577"/>
                <a:gd name="connsiteY1" fmla="*/ 3355 h 335887"/>
                <a:gd name="connsiteX2" fmla="*/ 433387 w 790577"/>
                <a:gd name="connsiteY2" fmla="*/ 12039 h 335887"/>
                <a:gd name="connsiteX3" fmla="*/ 790577 w 790577"/>
                <a:gd name="connsiteY3" fmla="*/ 231112 h 335887"/>
                <a:gd name="connsiteX0" fmla="*/ 0 w 785815"/>
                <a:gd name="connsiteY0" fmla="*/ 240637 h 240637"/>
                <a:gd name="connsiteX1" fmla="*/ 353197 w 785815"/>
                <a:gd name="connsiteY1" fmla="*/ 3355 h 240637"/>
                <a:gd name="connsiteX2" fmla="*/ 428625 w 785815"/>
                <a:gd name="connsiteY2" fmla="*/ 12039 h 240637"/>
                <a:gd name="connsiteX3" fmla="*/ 785815 w 785815"/>
                <a:gd name="connsiteY3" fmla="*/ 231112 h 240637"/>
                <a:gd name="connsiteX0" fmla="*/ 0 w 785815"/>
                <a:gd name="connsiteY0" fmla="*/ 240637 h 240637"/>
                <a:gd name="connsiteX1" fmla="*/ 300810 w 785815"/>
                <a:gd name="connsiteY1" fmla="*/ 3355 h 240637"/>
                <a:gd name="connsiteX2" fmla="*/ 428625 w 785815"/>
                <a:gd name="connsiteY2" fmla="*/ 12039 h 240637"/>
                <a:gd name="connsiteX3" fmla="*/ 785815 w 785815"/>
                <a:gd name="connsiteY3" fmla="*/ 231112 h 240637"/>
                <a:gd name="connsiteX0" fmla="*/ 0 w 785815"/>
                <a:gd name="connsiteY0" fmla="*/ 244017 h 244017"/>
                <a:gd name="connsiteX1" fmla="*/ 300810 w 785815"/>
                <a:gd name="connsiteY1" fmla="*/ 6735 h 244017"/>
                <a:gd name="connsiteX2" fmla="*/ 485775 w 785815"/>
                <a:gd name="connsiteY2" fmla="*/ 10656 h 244017"/>
                <a:gd name="connsiteX3" fmla="*/ 785815 w 785815"/>
                <a:gd name="connsiteY3" fmla="*/ 234492 h 244017"/>
                <a:gd name="connsiteX0" fmla="*/ 0 w 785815"/>
                <a:gd name="connsiteY0" fmla="*/ 237282 h 237282"/>
                <a:gd name="connsiteX1" fmla="*/ 300810 w 785815"/>
                <a:gd name="connsiteY1" fmla="*/ 0 h 237282"/>
                <a:gd name="connsiteX2" fmla="*/ 485775 w 785815"/>
                <a:gd name="connsiteY2" fmla="*/ 3921 h 237282"/>
                <a:gd name="connsiteX3" fmla="*/ 785815 w 785815"/>
                <a:gd name="connsiteY3" fmla="*/ 227757 h 237282"/>
                <a:gd name="connsiteX0" fmla="*/ 0 w 785815"/>
                <a:gd name="connsiteY0" fmla="*/ 237282 h 237282"/>
                <a:gd name="connsiteX1" fmla="*/ 300810 w 785815"/>
                <a:gd name="connsiteY1" fmla="*/ 0 h 237282"/>
                <a:gd name="connsiteX2" fmla="*/ 485775 w 785815"/>
                <a:gd name="connsiteY2" fmla="*/ 3921 h 237282"/>
                <a:gd name="connsiteX3" fmla="*/ 785815 w 785815"/>
                <a:gd name="connsiteY3" fmla="*/ 227757 h 237282"/>
                <a:gd name="connsiteX0" fmla="*/ 0 w 800103"/>
                <a:gd name="connsiteY0" fmla="*/ 227757 h 227757"/>
                <a:gd name="connsiteX1" fmla="*/ 315098 w 800103"/>
                <a:gd name="connsiteY1" fmla="*/ 0 h 227757"/>
                <a:gd name="connsiteX2" fmla="*/ 500063 w 800103"/>
                <a:gd name="connsiteY2" fmla="*/ 3921 h 227757"/>
                <a:gd name="connsiteX3" fmla="*/ 800103 w 800103"/>
                <a:gd name="connsiteY3" fmla="*/ 227757 h 227757"/>
                <a:gd name="connsiteX0" fmla="*/ 0 w 800103"/>
                <a:gd name="connsiteY0" fmla="*/ 242044 h 242044"/>
                <a:gd name="connsiteX1" fmla="*/ 315098 w 800103"/>
                <a:gd name="connsiteY1" fmla="*/ 0 h 242044"/>
                <a:gd name="connsiteX2" fmla="*/ 500063 w 800103"/>
                <a:gd name="connsiteY2" fmla="*/ 3921 h 242044"/>
                <a:gd name="connsiteX3" fmla="*/ 800103 w 800103"/>
                <a:gd name="connsiteY3" fmla="*/ 227757 h 242044"/>
                <a:gd name="connsiteX0" fmla="*/ 0 w 795341"/>
                <a:gd name="connsiteY0" fmla="*/ 242044 h 242044"/>
                <a:gd name="connsiteX1" fmla="*/ 315098 w 795341"/>
                <a:gd name="connsiteY1" fmla="*/ 0 h 242044"/>
                <a:gd name="connsiteX2" fmla="*/ 500063 w 795341"/>
                <a:gd name="connsiteY2" fmla="*/ 3921 h 242044"/>
                <a:gd name="connsiteX3" fmla="*/ 795341 w 795341"/>
                <a:gd name="connsiteY3" fmla="*/ 156320 h 242044"/>
                <a:gd name="connsiteX0" fmla="*/ 0 w 790578"/>
                <a:gd name="connsiteY0" fmla="*/ 146794 h 156320"/>
                <a:gd name="connsiteX1" fmla="*/ 310335 w 790578"/>
                <a:gd name="connsiteY1" fmla="*/ 0 h 156320"/>
                <a:gd name="connsiteX2" fmla="*/ 495300 w 790578"/>
                <a:gd name="connsiteY2" fmla="*/ 3921 h 156320"/>
                <a:gd name="connsiteX3" fmla="*/ 790578 w 790578"/>
                <a:gd name="connsiteY3" fmla="*/ 156320 h 156320"/>
                <a:gd name="connsiteX0" fmla="*/ 0 w 790578"/>
                <a:gd name="connsiteY0" fmla="*/ 146794 h 156320"/>
                <a:gd name="connsiteX1" fmla="*/ 215085 w 790578"/>
                <a:gd name="connsiteY1" fmla="*/ 0 h 156320"/>
                <a:gd name="connsiteX2" fmla="*/ 495300 w 790578"/>
                <a:gd name="connsiteY2" fmla="*/ 3921 h 156320"/>
                <a:gd name="connsiteX3" fmla="*/ 790578 w 790578"/>
                <a:gd name="connsiteY3" fmla="*/ 156320 h 156320"/>
                <a:gd name="connsiteX0" fmla="*/ 0 w 790578"/>
                <a:gd name="connsiteY0" fmla="*/ 146794 h 156320"/>
                <a:gd name="connsiteX1" fmla="*/ 196035 w 790578"/>
                <a:gd name="connsiteY1" fmla="*/ 0 h 156320"/>
                <a:gd name="connsiteX2" fmla="*/ 495300 w 790578"/>
                <a:gd name="connsiteY2" fmla="*/ 3921 h 156320"/>
                <a:gd name="connsiteX3" fmla="*/ 790578 w 790578"/>
                <a:gd name="connsiteY3" fmla="*/ 156320 h 156320"/>
                <a:gd name="connsiteX0" fmla="*/ 0 w 790578"/>
                <a:gd name="connsiteY0" fmla="*/ 153501 h 163027"/>
                <a:gd name="connsiteX1" fmla="*/ 196035 w 790578"/>
                <a:gd name="connsiteY1" fmla="*/ 6707 h 163027"/>
                <a:gd name="connsiteX2" fmla="*/ 571500 w 790578"/>
                <a:gd name="connsiteY2" fmla="*/ 1103 h 163027"/>
                <a:gd name="connsiteX3" fmla="*/ 790578 w 790578"/>
                <a:gd name="connsiteY3" fmla="*/ 163027 h 163027"/>
                <a:gd name="connsiteX0" fmla="*/ 0 w 790578"/>
                <a:gd name="connsiteY0" fmla="*/ 153501 h 153501"/>
                <a:gd name="connsiteX1" fmla="*/ 196035 w 790578"/>
                <a:gd name="connsiteY1" fmla="*/ 6707 h 153501"/>
                <a:gd name="connsiteX2" fmla="*/ 571500 w 790578"/>
                <a:gd name="connsiteY2" fmla="*/ 1103 h 153501"/>
                <a:gd name="connsiteX3" fmla="*/ 790578 w 790578"/>
                <a:gd name="connsiteY3" fmla="*/ 115402 h 153501"/>
              </a:gdLst>
              <a:ahLst/>
              <a:cxnLst>
                <a:cxn ang="0">
                  <a:pos x="connsiteX0" y="connsiteY0"/>
                </a:cxn>
                <a:cxn ang="0">
                  <a:pos x="connsiteX1" y="connsiteY1"/>
                </a:cxn>
                <a:cxn ang="0">
                  <a:pos x="connsiteX2" y="connsiteY2"/>
                </a:cxn>
                <a:cxn ang="0">
                  <a:pos x="connsiteX3" y="connsiteY3"/>
                </a:cxn>
              </a:cxnLst>
              <a:rect l="l" t="t" r="r" b="b"/>
              <a:pathLst>
                <a:path w="790578" h="153501">
                  <a:moveTo>
                    <a:pt x="0" y="153501"/>
                  </a:moveTo>
                  <a:cubicBezTo>
                    <a:pt x="46166" y="109192"/>
                    <a:pt x="90466" y="34488"/>
                    <a:pt x="196035" y="6707"/>
                  </a:cubicBezTo>
                  <a:cubicBezTo>
                    <a:pt x="277791" y="12263"/>
                    <a:pt x="478760" y="-4313"/>
                    <a:pt x="571500" y="1103"/>
                  </a:cubicBezTo>
                  <a:cubicBezTo>
                    <a:pt x="692944" y="112228"/>
                    <a:pt x="658815" y="97940"/>
                    <a:pt x="790578" y="11540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p:cNvCxnSpPr>
            <a:stCxn id="76" idx="0"/>
          </p:cNvCxnSpPr>
          <p:nvPr/>
        </p:nvCxnSpPr>
        <p:spPr>
          <a:xfrm flipV="1">
            <a:off x="2065404" y="2562938"/>
            <a:ext cx="4644740" cy="427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87624" y="2369786"/>
            <a:ext cx="447558" cy="246221"/>
          </a:xfrm>
          <a:prstGeom prst="rect">
            <a:avLst/>
          </a:prstGeom>
          <a:noFill/>
        </p:spPr>
        <p:txBody>
          <a:bodyPr wrap="none" rtlCol="0">
            <a:spAutoFit/>
          </a:bodyPr>
          <a:lstStyle/>
          <a:p>
            <a:r>
              <a:rPr lang="da-DK" sz="1000" dirty="0" smtClean="0"/>
              <a:t>High</a:t>
            </a:r>
            <a:endParaRPr lang="en-US" sz="1000" dirty="0"/>
          </a:p>
        </p:txBody>
      </p:sp>
      <p:sp>
        <p:nvSpPr>
          <p:cNvPr id="89" name="TextBox 88"/>
          <p:cNvSpPr txBox="1"/>
          <p:nvPr/>
        </p:nvSpPr>
        <p:spPr>
          <a:xfrm>
            <a:off x="6982054" y="2892379"/>
            <a:ext cx="340158" cy="246221"/>
          </a:xfrm>
          <a:prstGeom prst="rect">
            <a:avLst/>
          </a:prstGeom>
          <a:noFill/>
        </p:spPr>
        <p:txBody>
          <a:bodyPr wrap="none" rtlCol="0">
            <a:spAutoFit/>
          </a:bodyPr>
          <a:lstStyle/>
          <a:p>
            <a:r>
              <a:rPr lang="da-DK" sz="1000" dirty="0" smtClean="0"/>
              <a:t>0V</a:t>
            </a:r>
            <a:endParaRPr lang="en-US" sz="1000" dirty="0"/>
          </a:p>
        </p:txBody>
      </p:sp>
      <p:sp>
        <p:nvSpPr>
          <p:cNvPr id="90" name="TextBox 89"/>
          <p:cNvSpPr txBox="1"/>
          <p:nvPr/>
        </p:nvSpPr>
        <p:spPr>
          <a:xfrm>
            <a:off x="6876256" y="2384889"/>
            <a:ext cx="445956" cy="246221"/>
          </a:xfrm>
          <a:prstGeom prst="rect">
            <a:avLst/>
          </a:prstGeom>
          <a:noFill/>
        </p:spPr>
        <p:txBody>
          <a:bodyPr wrap="none" rtlCol="0">
            <a:spAutoFit/>
          </a:bodyPr>
          <a:lstStyle/>
          <a:p>
            <a:r>
              <a:rPr lang="da-DK" sz="1000" dirty="0" smtClean="0"/>
              <a:t>3.3V</a:t>
            </a:r>
            <a:endParaRPr lang="en-US" sz="1000" dirty="0"/>
          </a:p>
        </p:txBody>
      </p:sp>
      <p:sp>
        <p:nvSpPr>
          <p:cNvPr id="91" name="TextBox 90"/>
          <p:cNvSpPr txBox="1"/>
          <p:nvPr/>
        </p:nvSpPr>
        <p:spPr>
          <a:xfrm>
            <a:off x="1187624" y="2859602"/>
            <a:ext cx="418704" cy="246221"/>
          </a:xfrm>
          <a:prstGeom prst="rect">
            <a:avLst/>
          </a:prstGeom>
          <a:noFill/>
        </p:spPr>
        <p:txBody>
          <a:bodyPr wrap="none" rtlCol="0">
            <a:spAutoFit/>
          </a:bodyPr>
          <a:lstStyle/>
          <a:p>
            <a:r>
              <a:rPr lang="da-DK" sz="1000" dirty="0" smtClean="0"/>
              <a:t>Low</a:t>
            </a:r>
            <a:endParaRPr lang="en-US" sz="1000" dirty="0"/>
          </a:p>
        </p:txBody>
      </p:sp>
      <p:sp>
        <p:nvSpPr>
          <p:cNvPr id="92" name="TextBox 91"/>
          <p:cNvSpPr txBox="1"/>
          <p:nvPr/>
        </p:nvSpPr>
        <p:spPr>
          <a:xfrm>
            <a:off x="1259632" y="1268760"/>
            <a:ext cx="6571094" cy="369332"/>
          </a:xfrm>
          <a:prstGeom prst="rect">
            <a:avLst/>
          </a:prstGeom>
          <a:noFill/>
        </p:spPr>
        <p:txBody>
          <a:bodyPr wrap="none" rtlCol="0">
            <a:spAutoFit/>
          </a:bodyPr>
          <a:lstStyle/>
          <a:p>
            <a:r>
              <a:rPr lang="en-US" dirty="0" smtClean="0"/>
              <a:t>A signal from a digital system is in principle an analogue signal</a:t>
            </a:r>
            <a:endParaRPr lang="en-US" dirty="0"/>
          </a:p>
        </p:txBody>
      </p:sp>
      <p:sp>
        <p:nvSpPr>
          <p:cNvPr id="93" name="TextBox 92"/>
          <p:cNvSpPr txBox="1"/>
          <p:nvPr/>
        </p:nvSpPr>
        <p:spPr>
          <a:xfrm>
            <a:off x="4384174" y="4305870"/>
            <a:ext cx="3859852" cy="923330"/>
          </a:xfrm>
          <a:prstGeom prst="rect">
            <a:avLst/>
          </a:prstGeom>
          <a:noFill/>
        </p:spPr>
        <p:txBody>
          <a:bodyPr wrap="square" rtlCol="0">
            <a:spAutoFit/>
          </a:bodyPr>
          <a:lstStyle/>
          <a:p>
            <a:r>
              <a:rPr lang="en-US" dirty="0" smtClean="0"/>
              <a:t>Placing a low pass filter in front of a digital signal will average out the digital pulses</a:t>
            </a:r>
            <a:endParaRPr lang="en-US" dirty="0"/>
          </a:p>
        </p:txBody>
      </p:sp>
      <p:sp>
        <p:nvSpPr>
          <p:cNvPr id="94" name="Rectangle 93"/>
          <p:cNvSpPr/>
          <p:nvPr/>
        </p:nvSpPr>
        <p:spPr>
          <a:xfrm>
            <a:off x="971600" y="4161854"/>
            <a:ext cx="1270686" cy="106734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solidFill>
                  <a:schemeClr val="tx1"/>
                </a:solidFill>
              </a:rPr>
              <a:t>Digital system</a:t>
            </a:r>
            <a:endParaRPr lang="en-US" dirty="0">
              <a:solidFill>
                <a:schemeClr val="tx1"/>
              </a:solidFill>
            </a:endParaRPr>
          </a:p>
        </p:txBody>
      </p:sp>
      <p:cxnSp>
        <p:nvCxnSpPr>
          <p:cNvPr id="96" name="Straight Connector 95"/>
          <p:cNvCxnSpPr/>
          <p:nvPr/>
        </p:nvCxnSpPr>
        <p:spPr>
          <a:xfrm>
            <a:off x="2242286" y="4521894"/>
            <a:ext cx="17675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3616675" y="4521894"/>
            <a:ext cx="0" cy="618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491880" y="4722703"/>
            <a:ext cx="249590" cy="72008"/>
            <a:chOff x="2750629" y="4163482"/>
            <a:chExt cx="249590" cy="72008"/>
          </a:xfrm>
        </p:grpSpPr>
        <p:sp>
          <p:nvSpPr>
            <p:cNvPr id="106" name="Rectangle 105"/>
            <p:cNvSpPr/>
            <p:nvPr/>
          </p:nvSpPr>
          <p:spPr>
            <a:xfrm>
              <a:off x="2819274" y="4163482"/>
              <a:ext cx="180945"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2750629" y="4163482"/>
              <a:ext cx="249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750629" y="4235490"/>
              <a:ext cx="249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p:nvCxnSpPr>
        <p:spPr>
          <a:xfrm flipH="1">
            <a:off x="3545424" y="5068341"/>
            <a:ext cx="183651" cy="101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987824" y="4449886"/>
            <a:ext cx="373948" cy="1440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TextBox 114"/>
          <p:cNvSpPr txBox="1"/>
          <p:nvPr/>
        </p:nvSpPr>
        <p:spPr>
          <a:xfrm>
            <a:off x="2443670" y="4214117"/>
            <a:ext cx="486030" cy="307777"/>
          </a:xfrm>
          <a:prstGeom prst="rect">
            <a:avLst/>
          </a:prstGeom>
          <a:noFill/>
        </p:spPr>
        <p:txBody>
          <a:bodyPr wrap="none" rtlCol="0">
            <a:spAutoFit/>
          </a:bodyPr>
          <a:lstStyle/>
          <a:p>
            <a:r>
              <a:rPr lang="da-DK" sz="1400" dirty="0" err="1" smtClean="0"/>
              <a:t>V</a:t>
            </a:r>
            <a:r>
              <a:rPr lang="da-DK" sz="1400" baseline="-25000" dirty="0" err="1" smtClean="0"/>
              <a:t>Dig</a:t>
            </a:r>
            <a:endParaRPr lang="en-US" sz="1400" dirty="0"/>
          </a:p>
        </p:txBody>
      </p:sp>
      <p:sp>
        <p:nvSpPr>
          <p:cNvPr id="116" name="TextBox 115"/>
          <p:cNvSpPr txBox="1"/>
          <p:nvPr/>
        </p:nvSpPr>
        <p:spPr>
          <a:xfrm>
            <a:off x="7884368" y="2348880"/>
            <a:ext cx="486030" cy="307777"/>
          </a:xfrm>
          <a:prstGeom prst="rect">
            <a:avLst/>
          </a:prstGeom>
          <a:noFill/>
        </p:spPr>
        <p:txBody>
          <a:bodyPr wrap="none" rtlCol="0">
            <a:spAutoFit/>
          </a:bodyPr>
          <a:lstStyle/>
          <a:p>
            <a:r>
              <a:rPr lang="da-DK" sz="1400" dirty="0" err="1" smtClean="0"/>
              <a:t>V</a:t>
            </a:r>
            <a:r>
              <a:rPr lang="da-DK" sz="1400" baseline="-25000" dirty="0" err="1" smtClean="0"/>
              <a:t>Dig</a:t>
            </a:r>
            <a:endParaRPr lang="en-US" sz="1400" dirty="0"/>
          </a:p>
        </p:txBody>
      </p:sp>
      <p:cxnSp>
        <p:nvCxnSpPr>
          <p:cNvPr id="118" name="Straight Connector 117"/>
          <p:cNvCxnSpPr/>
          <p:nvPr/>
        </p:nvCxnSpPr>
        <p:spPr>
          <a:xfrm>
            <a:off x="7524328" y="2564904"/>
            <a:ext cx="288032" cy="0"/>
          </a:xfrm>
          <a:prstGeom prst="line">
            <a:avLst/>
          </a:prstGeom>
          <a:ln w="19050">
            <a:solidFill>
              <a:srgbClr val="000099"/>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649259" y="4214117"/>
            <a:ext cx="506357" cy="307777"/>
          </a:xfrm>
          <a:prstGeom prst="rect">
            <a:avLst/>
          </a:prstGeom>
          <a:noFill/>
        </p:spPr>
        <p:txBody>
          <a:bodyPr wrap="none" rtlCol="0">
            <a:spAutoFit/>
          </a:bodyPr>
          <a:lstStyle/>
          <a:p>
            <a:r>
              <a:rPr lang="da-DK" sz="1400" dirty="0" err="1" smtClean="0"/>
              <a:t>V</a:t>
            </a:r>
            <a:r>
              <a:rPr lang="da-DK" sz="1400" baseline="-25000" dirty="0" err="1" smtClean="0"/>
              <a:t>Ana</a:t>
            </a:r>
            <a:endParaRPr lang="en-US" sz="1400" dirty="0"/>
          </a:p>
        </p:txBody>
      </p:sp>
      <p:sp>
        <p:nvSpPr>
          <p:cNvPr id="120" name="TextBox 119"/>
          <p:cNvSpPr txBox="1"/>
          <p:nvPr/>
        </p:nvSpPr>
        <p:spPr>
          <a:xfrm>
            <a:off x="7874204" y="2819257"/>
            <a:ext cx="506357" cy="307777"/>
          </a:xfrm>
          <a:prstGeom prst="rect">
            <a:avLst/>
          </a:prstGeom>
          <a:noFill/>
        </p:spPr>
        <p:txBody>
          <a:bodyPr wrap="none" rtlCol="0">
            <a:spAutoFit/>
          </a:bodyPr>
          <a:lstStyle/>
          <a:p>
            <a:r>
              <a:rPr lang="da-DK" sz="1400" dirty="0" err="1" smtClean="0"/>
              <a:t>V</a:t>
            </a:r>
            <a:r>
              <a:rPr lang="da-DK" sz="1400" baseline="-25000" dirty="0" err="1" smtClean="0"/>
              <a:t>Ana</a:t>
            </a:r>
            <a:endParaRPr lang="en-US" sz="1400" dirty="0"/>
          </a:p>
        </p:txBody>
      </p:sp>
      <p:cxnSp>
        <p:nvCxnSpPr>
          <p:cNvPr id="121" name="Straight Connector 120"/>
          <p:cNvCxnSpPr/>
          <p:nvPr/>
        </p:nvCxnSpPr>
        <p:spPr>
          <a:xfrm>
            <a:off x="7524328" y="2992634"/>
            <a:ext cx="28803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09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Implementing</a:t>
            </a:r>
            <a:r>
              <a:rPr lang="da-DK" dirty="0"/>
              <a:t> </a:t>
            </a:r>
            <a:r>
              <a:rPr lang="da-DK" dirty="0" err="1" smtClean="0"/>
              <a:t>SinusLUT</a:t>
            </a:r>
            <a:r>
              <a:rPr lang="da-DK" dirty="0" smtClean="0"/>
              <a:t> (2)</a:t>
            </a:r>
            <a:endParaRPr lang="en-US" dirty="0"/>
          </a:p>
        </p:txBody>
      </p:sp>
      <p:pic>
        <p:nvPicPr>
          <p:cNvPr id="3" name="Picture 2"/>
          <p:cNvPicPr/>
          <p:nvPr/>
        </p:nvPicPr>
        <p:blipFill rotWithShape="1">
          <a:blip r:embed="rId2"/>
          <a:srcRect l="12868" t="21174" r="18580" b="11332"/>
          <a:stretch/>
        </p:blipFill>
        <p:spPr>
          <a:xfrm>
            <a:off x="539552" y="1035422"/>
            <a:ext cx="4195482" cy="2581835"/>
          </a:xfrm>
          <a:prstGeom prst="rect">
            <a:avLst/>
          </a:prstGeom>
        </p:spPr>
      </p:pic>
      <p:pic>
        <p:nvPicPr>
          <p:cNvPr id="4" name="Picture 3"/>
          <p:cNvPicPr/>
          <p:nvPr/>
        </p:nvPicPr>
        <p:blipFill rotWithShape="1">
          <a:blip r:embed="rId3"/>
          <a:srcRect l="12867" t="21209" r="19019" b="11999"/>
          <a:stretch/>
        </p:blipFill>
        <p:spPr>
          <a:xfrm>
            <a:off x="2299447" y="2326339"/>
            <a:ext cx="4168588" cy="2554943"/>
          </a:xfrm>
          <a:prstGeom prst="rect">
            <a:avLst/>
          </a:prstGeom>
        </p:spPr>
      </p:pic>
      <p:sp>
        <p:nvSpPr>
          <p:cNvPr id="6" name="TextBox 5"/>
          <p:cNvSpPr txBox="1"/>
          <p:nvPr/>
        </p:nvSpPr>
        <p:spPr>
          <a:xfrm>
            <a:off x="5364088" y="1628800"/>
            <a:ext cx="1915909" cy="369332"/>
          </a:xfrm>
          <a:prstGeom prst="rect">
            <a:avLst/>
          </a:prstGeom>
          <a:noFill/>
          <a:ln>
            <a:solidFill>
              <a:schemeClr val="tx1"/>
            </a:solidFill>
          </a:ln>
        </p:spPr>
        <p:txBody>
          <a:bodyPr wrap="none" rtlCol="0">
            <a:spAutoFit/>
          </a:bodyPr>
          <a:lstStyle/>
          <a:p>
            <a:r>
              <a:rPr lang="da-DK" dirty="0" smtClean="0"/>
              <a:t>Single Port ROM</a:t>
            </a:r>
            <a:endParaRPr lang="en-US" dirty="0"/>
          </a:p>
        </p:txBody>
      </p:sp>
      <p:cxnSp>
        <p:nvCxnSpPr>
          <p:cNvPr id="8" name="Straight Arrow Connector 7"/>
          <p:cNvCxnSpPr>
            <a:stCxn id="6" idx="2"/>
          </p:cNvCxnSpPr>
          <p:nvPr/>
        </p:nvCxnSpPr>
        <p:spPr>
          <a:xfrm flipH="1">
            <a:off x="4735034" y="1998132"/>
            <a:ext cx="1587009" cy="92681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60232" y="3284984"/>
            <a:ext cx="2236510" cy="646331"/>
          </a:xfrm>
          <a:prstGeom prst="rect">
            <a:avLst/>
          </a:prstGeom>
          <a:noFill/>
          <a:ln>
            <a:solidFill>
              <a:schemeClr val="tx1"/>
            </a:solidFill>
          </a:ln>
        </p:spPr>
        <p:txBody>
          <a:bodyPr wrap="none" rtlCol="0">
            <a:spAutoFit/>
          </a:bodyPr>
          <a:lstStyle/>
          <a:p>
            <a:r>
              <a:rPr lang="da-DK" dirty="0" smtClean="0"/>
              <a:t>Read Width:  8  (bit)</a:t>
            </a:r>
          </a:p>
          <a:p>
            <a:r>
              <a:rPr lang="da-DK" dirty="0" smtClean="0"/>
              <a:t>Read Depth:  4096</a:t>
            </a:r>
            <a:endParaRPr lang="en-US" dirty="0"/>
          </a:p>
        </p:txBody>
      </p:sp>
      <p:pic>
        <p:nvPicPr>
          <p:cNvPr id="10" name="Picture 9"/>
          <p:cNvPicPr/>
          <p:nvPr/>
        </p:nvPicPr>
        <p:blipFill rotWithShape="1">
          <a:blip r:embed="rId4"/>
          <a:srcRect l="12867" t="21174" r="19019" b="12034"/>
          <a:stretch/>
        </p:blipFill>
        <p:spPr>
          <a:xfrm>
            <a:off x="4579876" y="4149080"/>
            <a:ext cx="4168588" cy="2554943"/>
          </a:xfrm>
          <a:prstGeom prst="rect">
            <a:avLst/>
          </a:prstGeom>
        </p:spPr>
      </p:pic>
      <p:cxnSp>
        <p:nvCxnSpPr>
          <p:cNvPr id="11" name="Straight Arrow Connector 10"/>
          <p:cNvCxnSpPr>
            <a:stCxn id="9" idx="2"/>
          </p:cNvCxnSpPr>
          <p:nvPr/>
        </p:nvCxnSpPr>
        <p:spPr>
          <a:xfrm flipH="1">
            <a:off x="6664170" y="3931315"/>
            <a:ext cx="1114317" cy="68117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85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Implementing</a:t>
            </a:r>
            <a:r>
              <a:rPr lang="da-DK" dirty="0"/>
              <a:t> </a:t>
            </a:r>
            <a:r>
              <a:rPr lang="da-DK" dirty="0" err="1" smtClean="0"/>
              <a:t>SinusLUT</a:t>
            </a:r>
            <a:r>
              <a:rPr lang="da-DK" dirty="0" smtClean="0"/>
              <a:t> (3)</a:t>
            </a:r>
            <a:endParaRPr lang="en-US" dirty="0"/>
          </a:p>
        </p:txBody>
      </p:sp>
      <p:grpSp>
        <p:nvGrpSpPr>
          <p:cNvPr id="5" name="Group 4"/>
          <p:cNvGrpSpPr/>
          <p:nvPr/>
        </p:nvGrpSpPr>
        <p:grpSpPr>
          <a:xfrm>
            <a:off x="523172" y="980728"/>
            <a:ext cx="6081432" cy="3314700"/>
            <a:chOff x="1519518" y="1547813"/>
            <a:chExt cx="6081432" cy="3314700"/>
          </a:xfrm>
        </p:grpSpPr>
        <p:pic>
          <p:nvPicPr>
            <p:cNvPr id="3" name="Picture 2"/>
            <p:cNvPicPr/>
            <p:nvPr/>
          </p:nvPicPr>
          <p:blipFill rotWithShape="1">
            <a:blip r:embed="rId2">
              <a:clrChange>
                <a:clrFrom>
                  <a:srgbClr val="F4F4F4"/>
                </a:clrFrom>
                <a:clrTo>
                  <a:srgbClr val="F4F4F4">
                    <a:alpha val="0"/>
                  </a:srgbClr>
                </a:clrTo>
              </a:clrChange>
            </a:blip>
            <a:srcRect l="13336" t="20070" r="8895" b="12114"/>
            <a:stretch/>
          </p:blipFill>
          <p:spPr>
            <a:xfrm>
              <a:off x="1519518" y="1547813"/>
              <a:ext cx="6081432" cy="3314700"/>
            </a:xfrm>
            <a:prstGeom prst="rect">
              <a:avLst/>
            </a:prstGeom>
          </p:spPr>
        </p:pic>
        <p:sp>
          <p:nvSpPr>
            <p:cNvPr id="4" name="Rectangle 3"/>
            <p:cNvSpPr/>
            <p:nvPr/>
          </p:nvSpPr>
          <p:spPr>
            <a:xfrm>
              <a:off x="6804248" y="3171825"/>
              <a:ext cx="796702" cy="169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3275856" y="3356992"/>
            <a:ext cx="5331588" cy="219486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p:cNvSpPr>
            <a:spLocks noChangeArrowheads="1"/>
          </p:cNvSpPr>
          <p:nvPr/>
        </p:nvSpPr>
        <p:spPr bwMode="auto">
          <a:xfrm>
            <a:off x="3275856" y="3789040"/>
            <a:ext cx="5331588" cy="2410884"/>
          </a:xfrm>
          <a:prstGeom prst="rect">
            <a:avLst/>
          </a:prstGeom>
          <a:solidFill>
            <a:srgbClr val="FFFFFF"/>
          </a:solidFill>
          <a:ln w="28575">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0" numCol="1" anchor="ctr" anchorCtr="0" compatLnSpc="1">
            <a:prstTxWarp prst="textNoShape">
              <a:avLst/>
            </a:prstTxWarp>
            <a:spAutoFit/>
          </a:bodyPr>
          <a:lstStyle/>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Example of Single Port Block Memory .COE file  *********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Sample memory initialization file for Single Port Block Memory,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v3.0 or later.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This .COE file specifies initialization values for a block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memory of depth=16, and width=8. In this case, values are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specified in hexadecimal format.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memory_initialization_radix</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=16;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memory_initialization_vector</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ff</a:t>
            </a: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ab,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f0, </a:t>
            </a:r>
          </a:p>
          <a:p>
            <a:pPr marL="174625" marR="0" lvl="0" algn="l" defTabSz="914400" rtl="0" eaLnBrk="1" fontAlgn="base" latinLnBrk="0" hangingPunct="1">
              <a:lnSpc>
                <a:spcPct val="100000"/>
              </a:lnSpc>
              <a:spcBef>
                <a:spcPct val="0"/>
              </a:spcBef>
              <a:spcAft>
                <a:spcPct val="0"/>
              </a:spcAft>
              <a:buClrTx/>
              <a:buSzTx/>
              <a:buFontTx/>
              <a:buNone/>
              <a:tabLst>
                <a:tab pos="5110163" algn="l"/>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11;</a:t>
            </a:r>
            <a:endPar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7" name="TextBox 6"/>
          <p:cNvSpPr txBox="1"/>
          <p:nvPr/>
        </p:nvSpPr>
        <p:spPr>
          <a:xfrm>
            <a:off x="3390012" y="3356992"/>
            <a:ext cx="1326004" cy="369332"/>
          </a:xfrm>
          <a:prstGeom prst="rect">
            <a:avLst/>
          </a:prstGeom>
          <a:noFill/>
        </p:spPr>
        <p:txBody>
          <a:bodyPr wrap="none" rtlCol="0">
            <a:spAutoFit/>
          </a:bodyPr>
          <a:lstStyle/>
          <a:p>
            <a:r>
              <a:rPr lang="da-DK" dirty="0" err="1" smtClean="0"/>
              <a:t>Sinus.COE</a:t>
            </a:r>
            <a:endParaRPr lang="en-US" dirty="0"/>
          </a:p>
        </p:txBody>
      </p:sp>
    </p:spTree>
    <p:extLst>
      <p:ext uri="{BB962C8B-B14F-4D97-AF65-F5344CB8AC3E}">
        <p14:creationId xmlns:p14="http://schemas.microsoft.com/office/powerpoint/2010/main" val="218614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SinusLUT</a:t>
            </a:r>
            <a:r>
              <a:rPr lang="en-US" dirty="0" smtClean="0"/>
              <a:t> (3)</a:t>
            </a:r>
            <a:endParaRPr lang="en-US" dirty="0"/>
          </a:p>
        </p:txBody>
      </p:sp>
      <p:pic>
        <p:nvPicPr>
          <p:cNvPr id="1280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286" t="5147" r="57028" b="21323"/>
          <a:stretch/>
        </p:blipFill>
        <p:spPr bwMode="auto">
          <a:xfrm>
            <a:off x="224835" y="866681"/>
            <a:ext cx="3426350" cy="3569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800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389" t="5147" r="57077" b="36144"/>
          <a:stretch/>
        </p:blipFill>
        <p:spPr bwMode="auto">
          <a:xfrm>
            <a:off x="2107775" y="2925024"/>
            <a:ext cx="3760369" cy="313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9879" y="5147900"/>
            <a:ext cx="3288080" cy="369332"/>
          </a:xfrm>
          <a:prstGeom prst="rect">
            <a:avLst/>
          </a:prstGeom>
          <a:solidFill>
            <a:schemeClr val="bg1"/>
          </a:solidFill>
          <a:ln>
            <a:solidFill>
              <a:schemeClr val="tx1"/>
            </a:solidFill>
          </a:ln>
        </p:spPr>
        <p:txBody>
          <a:bodyPr wrap="none">
            <a:spAutoFit/>
          </a:bodyPr>
          <a:lstStyle/>
          <a:p>
            <a:r>
              <a:rPr lang="en-US" dirty="0"/>
              <a:t>=(1+SIN(2*PI()*A1/4096))*127</a:t>
            </a:r>
          </a:p>
        </p:txBody>
      </p:sp>
      <p:pic>
        <p:nvPicPr>
          <p:cNvPr id="128006"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55229"/>
          <a:stretch/>
        </p:blipFill>
        <p:spPr bwMode="auto">
          <a:xfrm>
            <a:off x="5076056" y="4869160"/>
            <a:ext cx="3760369" cy="1751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3" idx="0"/>
          </p:cNvCxnSpPr>
          <p:nvPr/>
        </p:nvCxnSpPr>
        <p:spPr>
          <a:xfrm flipV="1">
            <a:off x="2343919" y="4435795"/>
            <a:ext cx="571897" cy="7121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61532" y="4066463"/>
            <a:ext cx="2226892" cy="369332"/>
          </a:xfrm>
          <a:prstGeom prst="rect">
            <a:avLst/>
          </a:prstGeom>
          <a:solidFill>
            <a:schemeClr val="bg1"/>
          </a:solidFill>
          <a:ln>
            <a:solidFill>
              <a:schemeClr val="tx1"/>
            </a:solidFill>
          </a:ln>
        </p:spPr>
        <p:txBody>
          <a:bodyPr wrap="none">
            <a:spAutoFit/>
          </a:bodyPr>
          <a:lstStyle/>
          <a:p>
            <a:r>
              <a:rPr lang="en-US" dirty="0"/>
              <a:t>=DEC2HEX(B1)&amp;","</a:t>
            </a:r>
          </a:p>
        </p:txBody>
      </p:sp>
      <p:cxnSp>
        <p:nvCxnSpPr>
          <p:cNvPr id="12" name="Straight Arrow Connector 11"/>
          <p:cNvCxnSpPr>
            <a:stCxn id="11" idx="2"/>
          </p:cNvCxnSpPr>
          <p:nvPr/>
        </p:nvCxnSpPr>
        <p:spPr>
          <a:xfrm flipH="1">
            <a:off x="6444208" y="4435795"/>
            <a:ext cx="830770" cy="1628829"/>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99992" y="1414517"/>
            <a:ext cx="3960440" cy="646331"/>
          </a:xfrm>
          <a:prstGeom prst="rect">
            <a:avLst/>
          </a:prstGeom>
          <a:noFill/>
        </p:spPr>
        <p:txBody>
          <a:bodyPr wrap="square" rtlCol="0">
            <a:spAutoFit/>
          </a:bodyPr>
          <a:lstStyle/>
          <a:p>
            <a:r>
              <a:rPr lang="en-US" dirty="0" smtClean="0"/>
              <a:t>Use Excel to make the sinus look-up table in the COE format</a:t>
            </a:r>
            <a:endParaRPr lang="en-US" dirty="0"/>
          </a:p>
        </p:txBody>
      </p:sp>
    </p:spTree>
    <p:extLst>
      <p:ext uri="{BB962C8B-B14F-4D97-AF65-F5344CB8AC3E}">
        <p14:creationId xmlns:p14="http://schemas.microsoft.com/office/powerpoint/2010/main" val="52505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t>SinusLUT</a:t>
            </a:r>
            <a:r>
              <a:rPr lang="en-US" dirty="0"/>
              <a:t> </a:t>
            </a:r>
            <a:r>
              <a:rPr lang="en-US" dirty="0" smtClean="0"/>
              <a:t>(4)</a:t>
            </a:r>
            <a:endParaRPr lang="en-US" dirty="0"/>
          </a:p>
        </p:txBody>
      </p:sp>
      <p:pic>
        <p:nvPicPr>
          <p:cNvPr id="4" name="Picture 3"/>
          <p:cNvPicPr/>
          <p:nvPr/>
        </p:nvPicPr>
        <p:blipFill rotWithShape="1">
          <a:blip r:embed="rId2"/>
          <a:srcRect l="13087" t="21525" r="18580" b="12035"/>
          <a:stretch/>
        </p:blipFill>
        <p:spPr>
          <a:xfrm>
            <a:off x="395536" y="1008530"/>
            <a:ext cx="5233480" cy="3180474"/>
          </a:xfrm>
          <a:prstGeom prst="rect">
            <a:avLst/>
          </a:prstGeom>
        </p:spPr>
      </p:pic>
      <p:pic>
        <p:nvPicPr>
          <p:cNvPr id="5" name="Picture 4"/>
          <p:cNvPicPr/>
          <p:nvPr/>
        </p:nvPicPr>
        <p:blipFill rotWithShape="1">
          <a:blip r:embed="rId3"/>
          <a:srcRect l="1519" t="9573" r="77684" b="72147"/>
          <a:stretch/>
        </p:blipFill>
        <p:spPr>
          <a:xfrm>
            <a:off x="4020671" y="3429000"/>
            <a:ext cx="4256629" cy="2338500"/>
          </a:xfrm>
          <a:prstGeom prst="rect">
            <a:avLst/>
          </a:prstGeom>
        </p:spPr>
      </p:pic>
      <p:pic>
        <p:nvPicPr>
          <p:cNvPr id="6" name="Picture 5"/>
          <p:cNvPicPr/>
          <p:nvPr/>
        </p:nvPicPr>
        <p:blipFill rotWithShape="1">
          <a:blip r:embed="rId3">
            <a:clrChange>
              <a:clrFrom>
                <a:srgbClr val="F0F0F0"/>
              </a:clrFrom>
              <a:clrTo>
                <a:srgbClr val="F0F0F0">
                  <a:alpha val="0"/>
                </a:srgbClr>
              </a:clrTo>
            </a:clrChange>
          </a:blip>
          <a:srcRect l="27369" t="37345" r="32728" b="59461"/>
          <a:stretch/>
        </p:blipFill>
        <p:spPr>
          <a:xfrm>
            <a:off x="899592" y="5949280"/>
            <a:ext cx="7680456" cy="384285"/>
          </a:xfrm>
          <a:prstGeom prst="rect">
            <a:avLst/>
          </a:prstGeom>
        </p:spPr>
      </p:pic>
    </p:spTree>
    <p:extLst>
      <p:ext uri="{BB962C8B-B14F-4D97-AF65-F5344CB8AC3E}">
        <p14:creationId xmlns:p14="http://schemas.microsoft.com/office/powerpoint/2010/main" val="123692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913201" y="908720"/>
            <a:ext cx="7259199" cy="147732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dirty="0" smtClean="0"/>
              <a:t>Pulse Width Modulation (PWM) is an technique to control the amplitude of a signal (after filtering) by switching on-off the source</a:t>
            </a:r>
          </a:p>
          <a:p>
            <a:pPr marL="285750" indent="-285750">
              <a:spcBef>
                <a:spcPts val="600"/>
              </a:spcBef>
              <a:buFont typeface="Arial" panose="020B0604020202020204" pitchFamily="34" charset="0"/>
              <a:buChar char="•"/>
            </a:pPr>
            <a:r>
              <a:rPr lang="en-US" sz="1600" dirty="0" smtClean="0"/>
              <a:t>The time spend in on-state as compared to the off-state determines the filtered amplitude. This is also called Duty-Cycle</a:t>
            </a:r>
          </a:p>
          <a:p>
            <a:pPr marL="285750" indent="-285750">
              <a:spcBef>
                <a:spcPts val="600"/>
              </a:spcBef>
              <a:buFont typeface="Arial" panose="020B0604020202020204" pitchFamily="34" charset="0"/>
              <a:buChar char="•"/>
            </a:pPr>
            <a:r>
              <a:rPr lang="en-US" sz="1600" dirty="0" smtClean="0"/>
              <a:t>Digital PWM is normally done by a repetitive process</a:t>
            </a:r>
            <a:endParaRPr lang="en-US" sz="1600" dirty="0"/>
          </a:p>
        </p:txBody>
      </p:sp>
      <p:sp>
        <p:nvSpPr>
          <p:cNvPr id="2" name="Title 1"/>
          <p:cNvSpPr>
            <a:spLocks noGrp="1"/>
          </p:cNvSpPr>
          <p:nvPr>
            <p:ph type="title"/>
          </p:nvPr>
        </p:nvSpPr>
        <p:spPr/>
        <p:txBody>
          <a:bodyPr/>
          <a:lstStyle/>
          <a:p>
            <a:r>
              <a:rPr lang="da-DK" dirty="0" smtClean="0"/>
              <a:t>Puls Width Modulation</a:t>
            </a:r>
            <a:endParaRPr lang="en-US" dirty="0"/>
          </a:p>
        </p:txBody>
      </p:sp>
      <p:cxnSp>
        <p:nvCxnSpPr>
          <p:cNvPr id="29" name="Straight Connector 28"/>
          <p:cNvCxnSpPr/>
          <p:nvPr/>
        </p:nvCxnSpPr>
        <p:spPr>
          <a:xfrm flipV="1">
            <a:off x="1822086" y="2708920"/>
            <a:ext cx="0" cy="1296144"/>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925434" y="3645024"/>
            <a:ext cx="1096380"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514292"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4292" y="3140968"/>
            <a:ext cx="411142"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25434"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64245" y="3651895"/>
            <a:ext cx="965092"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21814"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1814" y="3140968"/>
            <a:ext cx="542431"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64245"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535096"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35096" y="3140968"/>
            <a:ext cx="679478"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14574"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66102" y="3638153"/>
            <a:ext cx="548190"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14292" y="3638154"/>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013176" y="3638154"/>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535096" y="3638154"/>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514292" y="3933056"/>
            <a:ext cx="1498884"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3017858"/>
            <a:ext cx="710451" cy="246221"/>
          </a:xfrm>
          <a:prstGeom prst="rect">
            <a:avLst/>
          </a:prstGeom>
          <a:noFill/>
        </p:spPr>
        <p:txBody>
          <a:bodyPr wrap="none" rtlCol="0">
            <a:spAutoFit/>
          </a:bodyPr>
          <a:lstStyle/>
          <a:p>
            <a:r>
              <a:rPr lang="en-US" sz="1000" dirty="0" smtClean="0"/>
              <a:t>High (on)</a:t>
            </a:r>
            <a:endParaRPr lang="en-US" sz="1000" dirty="0"/>
          </a:p>
        </p:txBody>
      </p:sp>
      <p:sp>
        <p:nvSpPr>
          <p:cNvPr id="47" name="TextBox 46"/>
          <p:cNvSpPr txBox="1"/>
          <p:nvPr/>
        </p:nvSpPr>
        <p:spPr>
          <a:xfrm>
            <a:off x="7170560" y="3540451"/>
            <a:ext cx="340158" cy="246221"/>
          </a:xfrm>
          <a:prstGeom prst="rect">
            <a:avLst/>
          </a:prstGeom>
          <a:noFill/>
        </p:spPr>
        <p:txBody>
          <a:bodyPr wrap="none" rtlCol="0">
            <a:spAutoFit/>
          </a:bodyPr>
          <a:lstStyle/>
          <a:p>
            <a:r>
              <a:rPr lang="en-US" sz="1000" dirty="0" smtClean="0"/>
              <a:t>0V</a:t>
            </a:r>
            <a:endParaRPr lang="en-US" sz="1000" dirty="0"/>
          </a:p>
        </p:txBody>
      </p:sp>
      <p:sp>
        <p:nvSpPr>
          <p:cNvPr id="48" name="TextBox 47"/>
          <p:cNvSpPr txBox="1"/>
          <p:nvPr/>
        </p:nvSpPr>
        <p:spPr>
          <a:xfrm>
            <a:off x="7064762" y="3032961"/>
            <a:ext cx="445956" cy="246221"/>
          </a:xfrm>
          <a:prstGeom prst="rect">
            <a:avLst/>
          </a:prstGeom>
          <a:noFill/>
        </p:spPr>
        <p:txBody>
          <a:bodyPr wrap="none" rtlCol="0">
            <a:spAutoFit/>
          </a:bodyPr>
          <a:lstStyle/>
          <a:p>
            <a:r>
              <a:rPr lang="en-US" sz="1000" dirty="0" smtClean="0"/>
              <a:t>3.3V</a:t>
            </a:r>
            <a:endParaRPr lang="en-US" sz="1000" dirty="0"/>
          </a:p>
        </p:txBody>
      </p:sp>
      <p:sp>
        <p:nvSpPr>
          <p:cNvPr id="49" name="TextBox 48"/>
          <p:cNvSpPr txBox="1"/>
          <p:nvPr/>
        </p:nvSpPr>
        <p:spPr>
          <a:xfrm>
            <a:off x="1115616" y="3507674"/>
            <a:ext cx="681597" cy="246221"/>
          </a:xfrm>
          <a:prstGeom prst="rect">
            <a:avLst/>
          </a:prstGeom>
          <a:noFill/>
        </p:spPr>
        <p:txBody>
          <a:bodyPr wrap="none" rtlCol="0">
            <a:spAutoFit/>
          </a:bodyPr>
          <a:lstStyle/>
          <a:p>
            <a:r>
              <a:rPr lang="en-US" sz="1000" dirty="0" smtClean="0"/>
              <a:t>Low (off)</a:t>
            </a:r>
            <a:endParaRPr lang="en-US" sz="1000" dirty="0"/>
          </a:p>
        </p:txBody>
      </p:sp>
      <p:cxnSp>
        <p:nvCxnSpPr>
          <p:cNvPr id="57" name="Straight Connector 56"/>
          <p:cNvCxnSpPr/>
          <p:nvPr/>
        </p:nvCxnSpPr>
        <p:spPr>
          <a:xfrm>
            <a:off x="4030453" y="3933056"/>
            <a:ext cx="1498884" cy="0"/>
          </a:xfrm>
          <a:prstGeom prst="line">
            <a:avLst/>
          </a:prstGeom>
          <a:ln w="12700">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535096" y="3933056"/>
            <a:ext cx="1498884" cy="0"/>
          </a:xfrm>
          <a:prstGeom prst="line">
            <a:avLst/>
          </a:prstGeom>
          <a:ln w="12700">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214574" y="3651895"/>
            <a:ext cx="792088"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187624" y="4412971"/>
            <a:ext cx="7344816" cy="1969770"/>
          </a:xfrm>
          <a:prstGeom prst="rect">
            <a:avLst/>
          </a:prstGeom>
        </p:spPr>
        <p:txBody>
          <a:bodyPr wrap="square">
            <a:spAutoFit/>
          </a:bodyPr>
          <a:lstStyle/>
          <a:p>
            <a:pPr>
              <a:spcBef>
                <a:spcPts val="600"/>
              </a:spcBef>
              <a:tabLst>
                <a:tab pos="265113" algn="ctr"/>
                <a:tab pos="542925" algn="l"/>
                <a:tab pos="1974850" algn="l"/>
              </a:tabLst>
            </a:pPr>
            <a:r>
              <a:rPr lang="en-US" sz="1600" dirty="0" smtClean="0"/>
              <a:t>	T: 	</a:t>
            </a:r>
            <a:r>
              <a:rPr lang="en-US" sz="1600" b="1" dirty="0" smtClean="0"/>
              <a:t>PWM Period</a:t>
            </a:r>
            <a:r>
              <a:rPr lang="en-US" sz="1600" dirty="0" smtClean="0"/>
              <a:t>	is the time duration of one PWM cycle.</a:t>
            </a:r>
          </a:p>
          <a:p>
            <a:pPr>
              <a:spcBef>
                <a:spcPts val="600"/>
              </a:spcBef>
              <a:tabLst>
                <a:tab pos="265113" algn="ctr"/>
                <a:tab pos="542925" algn="l"/>
                <a:tab pos="1974850" algn="l"/>
              </a:tabLst>
            </a:pPr>
            <a:r>
              <a:rPr lang="en-US" sz="1600" dirty="0" smtClean="0"/>
              <a:t>	t: 	</a:t>
            </a:r>
            <a:r>
              <a:rPr lang="en-US" sz="1600" b="1" dirty="0" smtClean="0"/>
              <a:t>Pulse With</a:t>
            </a:r>
            <a:r>
              <a:rPr lang="en-US" sz="1600" dirty="0" smtClean="0"/>
              <a:t>	is the time spend in on-state during one PWM Period</a:t>
            </a:r>
          </a:p>
          <a:p>
            <a:pPr>
              <a:spcBef>
                <a:spcPts val="600"/>
              </a:spcBef>
              <a:tabLst>
                <a:tab pos="265113" algn="ctr"/>
                <a:tab pos="542925" algn="l"/>
                <a:tab pos="1974850" algn="l"/>
              </a:tabLst>
            </a:pPr>
            <a:r>
              <a:rPr lang="en-US" sz="1600" dirty="0" smtClean="0"/>
              <a:t>	D: 	</a:t>
            </a:r>
            <a:r>
              <a:rPr lang="en-US" sz="1600" b="1" dirty="0" smtClean="0"/>
              <a:t>Duty-cycle</a:t>
            </a:r>
            <a:r>
              <a:rPr lang="en-US" sz="1600" dirty="0" smtClean="0"/>
              <a:t>	is the relative time spend in on-state (t/T)</a:t>
            </a:r>
          </a:p>
          <a:p>
            <a:endParaRPr lang="en-US" sz="1600" dirty="0" smtClean="0"/>
          </a:p>
          <a:p>
            <a:r>
              <a:rPr lang="en-US" sz="1600" dirty="0" smtClean="0"/>
              <a:t>The analogue level (after filtering) is determined by the duty-cycle</a:t>
            </a:r>
          </a:p>
          <a:p>
            <a:endParaRPr lang="en-US" sz="1600" dirty="0" smtClean="0"/>
          </a:p>
          <a:p>
            <a:pPr algn="ctr"/>
            <a:r>
              <a:rPr lang="en-US" sz="1600" dirty="0" err="1" smtClean="0"/>
              <a:t>V</a:t>
            </a:r>
            <a:r>
              <a:rPr lang="en-US" sz="1600" baseline="-25000" dirty="0" err="1" smtClean="0"/>
              <a:t>Ana</a:t>
            </a:r>
            <a:r>
              <a:rPr lang="en-US" sz="1600" dirty="0" smtClean="0"/>
              <a:t> = 3.3V * Duty-cycle</a:t>
            </a:r>
            <a:endParaRPr lang="en-US" sz="1600" dirty="0"/>
          </a:p>
        </p:txBody>
      </p:sp>
      <p:sp>
        <p:nvSpPr>
          <p:cNvPr id="62" name="Rectangle 61"/>
          <p:cNvSpPr/>
          <p:nvPr/>
        </p:nvSpPr>
        <p:spPr>
          <a:xfrm>
            <a:off x="3082262" y="3933056"/>
            <a:ext cx="362943" cy="276999"/>
          </a:xfrm>
          <a:prstGeom prst="rect">
            <a:avLst/>
          </a:prstGeom>
        </p:spPr>
        <p:txBody>
          <a:bodyPr wrap="square">
            <a:spAutoFit/>
          </a:bodyPr>
          <a:lstStyle/>
          <a:p>
            <a:r>
              <a:rPr lang="en-US" sz="1200" b="1" dirty="0" smtClean="0"/>
              <a:t>T</a:t>
            </a:r>
            <a:endParaRPr lang="en-US" sz="1200" b="1" dirty="0"/>
          </a:p>
        </p:txBody>
      </p:sp>
      <p:sp>
        <p:nvSpPr>
          <p:cNvPr id="63" name="Rectangle 62"/>
          <p:cNvSpPr/>
          <p:nvPr/>
        </p:nvSpPr>
        <p:spPr>
          <a:xfrm>
            <a:off x="4526288" y="3933636"/>
            <a:ext cx="1976318" cy="215444"/>
          </a:xfrm>
          <a:prstGeom prst="rect">
            <a:avLst/>
          </a:prstGeom>
        </p:spPr>
        <p:txBody>
          <a:bodyPr wrap="square">
            <a:spAutoFit/>
          </a:bodyPr>
          <a:lstStyle/>
          <a:p>
            <a:r>
              <a:rPr lang="en-US" sz="800" dirty="0" smtClean="0"/>
              <a:t>Repetition</a:t>
            </a:r>
            <a:endParaRPr lang="en-US" sz="800" dirty="0"/>
          </a:p>
        </p:txBody>
      </p:sp>
      <p:cxnSp>
        <p:nvCxnSpPr>
          <p:cNvPr id="64" name="Straight Connector 63"/>
          <p:cNvCxnSpPr/>
          <p:nvPr/>
        </p:nvCxnSpPr>
        <p:spPr>
          <a:xfrm>
            <a:off x="2514292" y="2909160"/>
            <a:ext cx="411142"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611271" y="2647945"/>
            <a:ext cx="362943" cy="276999"/>
          </a:xfrm>
          <a:prstGeom prst="rect">
            <a:avLst/>
          </a:prstGeom>
        </p:spPr>
        <p:txBody>
          <a:bodyPr wrap="square">
            <a:spAutoFit/>
          </a:bodyPr>
          <a:lstStyle/>
          <a:p>
            <a:r>
              <a:rPr lang="en-US" sz="1200" b="1" dirty="0" smtClean="0"/>
              <a:t>t</a:t>
            </a:r>
            <a:endParaRPr lang="en-US" sz="1200" b="1" dirty="0"/>
          </a:p>
        </p:txBody>
      </p:sp>
      <p:cxnSp>
        <p:nvCxnSpPr>
          <p:cNvPr id="67" name="Straight Connector 66"/>
          <p:cNvCxnSpPr/>
          <p:nvPr/>
        </p:nvCxnSpPr>
        <p:spPr>
          <a:xfrm flipV="1">
            <a:off x="2925434" y="2914821"/>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514292" y="2909160"/>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08583" y="3429000"/>
            <a:ext cx="675185" cy="246221"/>
          </a:xfrm>
          <a:prstGeom prst="rect">
            <a:avLst/>
          </a:prstGeom>
          <a:noFill/>
        </p:spPr>
        <p:txBody>
          <a:bodyPr wrap="none" rtlCol="0">
            <a:spAutoFit/>
          </a:bodyPr>
          <a:lstStyle/>
          <a:p>
            <a:r>
              <a:rPr lang="en-US" sz="1000" dirty="0" err="1" smtClean="0"/>
              <a:t>PWMout</a:t>
            </a:r>
            <a:endParaRPr lang="en-US" sz="1000" dirty="0"/>
          </a:p>
        </p:txBody>
      </p:sp>
    </p:spTree>
    <p:extLst>
      <p:ext uri="{BB962C8B-B14F-4D97-AF65-F5344CB8AC3E}">
        <p14:creationId xmlns:p14="http://schemas.microsoft.com/office/powerpoint/2010/main" val="211124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Digital Puls Width Modulation</a:t>
            </a:r>
            <a:endParaRPr lang="en-US" dirty="0"/>
          </a:p>
        </p:txBody>
      </p:sp>
      <p:cxnSp>
        <p:nvCxnSpPr>
          <p:cNvPr id="3" name="Straight Connector 2"/>
          <p:cNvCxnSpPr/>
          <p:nvPr/>
        </p:nvCxnSpPr>
        <p:spPr>
          <a:xfrm flipV="1">
            <a:off x="1763688" y="2697887"/>
            <a:ext cx="0" cy="1296144"/>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57218" y="3006825"/>
            <a:ext cx="710451" cy="246221"/>
          </a:xfrm>
          <a:prstGeom prst="rect">
            <a:avLst/>
          </a:prstGeom>
          <a:noFill/>
        </p:spPr>
        <p:txBody>
          <a:bodyPr wrap="none" rtlCol="0">
            <a:spAutoFit/>
          </a:bodyPr>
          <a:lstStyle/>
          <a:p>
            <a:r>
              <a:rPr lang="en-US" sz="1000" dirty="0" smtClean="0"/>
              <a:t>High (on)</a:t>
            </a:r>
            <a:endParaRPr lang="en-US" sz="1000" dirty="0"/>
          </a:p>
        </p:txBody>
      </p:sp>
      <p:sp>
        <p:nvSpPr>
          <p:cNvPr id="21" name="TextBox 20"/>
          <p:cNvSpPr txBox="1"/>
          <p:nvPr/>
        </p:nvSpPr>
        <p:spPr>
          <a:xfrm>
            <a:off x="7112162" y="3529418"/>
            <a:ext cx="340158" cy="246221"/>
          </a:xfrm>
          <a:prstGeom prst="rect">
            <a:avLst/>
          </a:prstGeom>
          <a:noFill/>
        </p:spPr>
        <p:txBody>
          <a:bodyPr wrap="none" rtlCol="0">
            <a:spAutoFit/>
          </a:bodyPr>
          <a:lstStyle/>
          <a:p>
            <a:r>
              <a:rPr lang="en-US" sz="1000" dirty="0" smtClean="0"/>
              <a:t>0V</a:t>
            </a:r>
            <a:endParaRPr lang="en-US" sz="1000" dirty="0"/>
          </a:p>
        </p:txBody>
      </p:sp>
      <p:sp>
        <p:nvSpPr>
          <p:cNvPr id="22" name="TextBox 21"/>
          <p:cNvSpPr txBox="1"/>
          <p:nvPr/>
        </p:nvSpPr>
        <p:spPr>
          <a:xfrm>
            <a:off x="7006364" y="3021928"/>
            <a:ext cx="445956" cy="246221"/>
          </a:xfrm>
          <a:prstGeom prst="rect">
            <a:avLst/>
          </a:prstGeom>
          <a:noFill/>
        </p:spPr>
        <p:txBody>
          <a:bodyPr wrap="none" rtlCol="0">
            <a:spAutoFit/>
          </a:bodyPr>
          <a:lstStyle/>
          <a:p>
            <a:r>
              <a:rPr lang="en-US" sz="1000" dirty="0" smtClean="0"/>
              <a:t>3.3V</a:t>
            </a:r>
            <a:endParaRPr lang="en-US" sz="1000" dirty="0"/>
          </a:p>
        </p:txBody>
      </p:sp>
      <p:sp>
        <p:nvSpPr>
          <p:cNvPr id="23" name="TextBox 22"/>
          <p:cNvSpPr txBox="1"/>
          <p:nvPr/>
        </p:nvSpPr>
        <p:spPr>
          <a:xfrm>
            <a:off x="1057218" y="3496641"/>
            <a:ext cx="681597" cy="246221"/>
          </a:xfrm>
          <a:prstGeom prst="rect">
            <a:avLst/>
          </a:prstGeom>
          <a:noFill/>
        </p:spPr>
        <p:txBody>
          <a:bodyPr wrap="none" rtlCol="0">
            <a:spAutoFit/>
          </a:bodyPr>
          <a:lstStyle/>
          <a:p>
            <a:r>
              <a:rPr lang="en-US" sz="1000" dirty="0" smtClean="0"/>
              <a:t>Low (off)</a:t>
            </a:r>
            <a:endParaRPr lang="en-US" sz="1000" dirty="0"/>
          </a:p>
        </p:txBody>
      </p:sp>
      <p:grpSp>
        <p:nvGrpSpPr>
          <p:cNvPr id="34" name="Group 33"/>
          <p:cNvGrpSpPr/>
          <p:nvPr/>
        </p:nvGrpSpPr>
        <p:grpSpPr>
          <a:xfrm>
            <a:off x="1907704" y="2636912"/>
            <a:ext cx="4910154" cy="2005191"/>
            <a:chOff x="1966102" y="2647945"/>
            <a:chExt cx="2598143" cy="2005191"/>
          </a:xfrm>
        </p:grpSpPr>
        <p:cxnSp>
          <p:nvCxnSpPr>
            <p:cNvPr id="4" name="Straight Connector 3"/>
            <p:cNvCxnSpPr/>
            <p:nvPr/>
          </p:nvCxnSpPr>
          <p:spPr>
            <a:xfrm>
              <a:off x="2951161" y="3638154"/>
              <a:ext cx="1070653" cy="687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514292"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514292" y="3140968"/>
              <a:ext cx="442464"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956756"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21814" y="3140968"/>
              <a:ext cx="0" cy="504056"/>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1814" y="3140968"/>
              <a:ext cx="542431"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66102" y="3638153"/>
              <a:ext cx="548190" cy="0"/>
            </a:xfrm>
            <a:prstGeom prst="line">
              <a:avLst/>
            </a:prstGeom>
            <a:ln w="28575">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514292" y="3638154"/>
              <a:ext cx="0" cy="101498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013176" y="3638154"/>
              <a:ext cx="0" cy="101498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514292" y="3933056"/>
              <a:ext cx="1498884"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82262" y="3933056"/>
              <a:ext cx="362943" cy="276999"/>
            </a:xfrm>
            <a:prstGeom prst="rect">
              <a:avLst/>
            </a:prstGeom>
          </p:spPr>
          <p:txBody>
            <a:bodyPr wrap="square">
              <a:spAutoFit/>
            </a:bodyPr>
            <a:lstStyle/>
            <a:p>
              <a:r>
                <a:rPr lang="en-US" sz="1200" b="1" dirty="0" smtClean="0"/>
                <a:t>T</a:t>
              </a:r>
              <a:endParaRPr lang="en-US" sz="1200" b="1" dirty="0"/>
            </a:p>
          </p:txBody>
        </p:sp>
        <p:cxnSp>
          <p:nvCxnSpPr>
            <p:cNvPr id="29" name="Straight Connector 28"/>
            <p:cNvCxnSpPr/>
            <p:nvPr/>
          </p:nvCxnSpPr>
          <p:spPr>
            <a:xfrm>
              <a:off x="2514292" y="2909160"/>
              <a:ext cx="436869" cy="566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690042" y="2647945"/>
              <a:ext cx="362943" cy="276999"/>
            </a:xfrm>
            <a:prstGeom prst="rect">
              <a:avLst/>
            </a:prstGeom>
          </p:spPr>
          <p:txBody>
            <a:bodyPr wrap="square">
              <a:spAutoFit/>
            </a:bodyPr>
            <a:lstStyle/>
            <a:p>
              <a:r>
                <a:rPr lang="en-US" sz="1200" b="1" dirty="0" smtClean="0"/>
                <a:t>t</a:t>
              </a:r>
              <a:endParaRPr lang="en-US" sz="1200" b="1" dirty="0"/>
            </a:p>
          </p:txBody>
        </p:sp>
        <p:cxnSp>
          <p:nvCxnSpPr>
            <p:cNvPr id="31" name="Straight Connector 30"/>
            <p:cNvCxnSpPr/>
            <p:nvPr/>
          </p:nvCxnSpPr>
          <p:spPr>
            <a:xfrm flipV="1">
              <a:off x="2956756" y="2914821"/>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514292" y="2909160"/>
              <a:ext cx="0" cy="20607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91836" y="1118957"/>
            <a:ext cx="8000644" cy="1308050"/>
          </a:xfrm>
          <a:prstGeom prst="rect">
            <a:avLst/>
          </a:prstGeom>
        </p:spPr>
        <p:txBody>
          <a:bodyPr wrap="square">
            <a:spAutoFit/>
          </a:bodyPr>
          <a:lstStyle/>
          <a:p>
            <a:pPr>
              <a:spcBef>
                <a:spcPts val="600"/>
              </a:spcBef>
              <a:tabLst>
                <a:tab pos="265113" algn="ctr"/>
                <a:tab pos="542925" algn="l"/>
                <a:tab pos="1881188" algn="l"/>
              </a:tabLst>
            </a:pPr>
            <a:r>
              <a:rPr lang="en-US" sz="1600" b="1" dirty="0" smtClean="0"/>
              <a:t>PWM Resolution</a:t>
            </a:r>
            <a:r>
              <a:rPr lang="en-US" sz="1600" dirty="0" smtClean="0"/>
              <a:t>	is the minimum change that can be made to the duty-cycle</a:t>
            </a:r>
          </a:p>
          <a:p>
            <a:pPr>
              <a:spcBef>
                <a:spcPts val="600"/>
              </a:spcBef>
              <a:tabLst>
                <a:tab pos="265113" algn="ctr"/>
                <a:tab pos="542925" algn="l"/>
                <a:tab pos="1881188" algn="l"/>
              </a:tabLst>
            </a:pPr>
            <a:r>
              <a:rPr lang="en-US" sz="1600" dirty="0" smtClean="0"/>
              <a:t>Consider the PWM period being accomplished by a 8-bit counter (</a:t>
            </a:r>
            <a:r>
              <a:rPr lang="en-US" sz="1600" dirty="0" err="1" smtClean="0"/>
              <a:t>PWMcnt</a:t>
            </a:r>
            <a:r>
              <a:rPr lang="en-US" sz="1600" dirty="0" smtClean="0"/>
              <a:t> 0 – 255). </a:t>
            </a:r>
          </a:p>
          <a:p>
            <a:pPr>
              <a:spcBef>
                <a:spcPts val="600"/>
              </a:spcBef>
              <a:tabLst>
                <a:tab pos="265113" algn="ctr"/>
                <a:tab pos="542925" algn="l"/>
                <a:tab pos="1881188" algn="l"/>
              </a:tabLst>
            </a:pPr>
            <a:r>
              <a:rPr lang="en-US" sz="1600" dirty="0" smtClean="0"/>
              <a:t>The PWM period start at 0 (zero) and end at 255 and a new PWM period then start. </a:t>
            </a:r>
          </a:p>
          <a:p>
            <a:pPr>
              <a:spcBef>
                <a:spcPts val="600"/>
              </a:spcBef>
              <a:tabLst>
                <a:tab pos="265113" algn="ctr"/>
                <a:tab pos="542925" algn="l"/>
                <a:tab pos="1881188" algn="l"/>
              </a:tabLst>
            </a:pPr>
            <a:r>
              <a:rPr lang="en-US" sz="1600" dirty="0" smtClean="0"/>
              <a:t>The on-period can only be adjusted in quantum of one </a:t>
            </a:r>
            <a:r>
              <a:rPr lang="en-US" sz="1600" dirty="0" err="1" smtClean="0"/>
              <a:t>PWMcnt</a:t>
            </a:r>
            <a:r>
              <a:rPr lang="en-US" sz="1600" dirty="0" smtClean="0"/>
              <a:t> count</a:t>
            </a:r>
            <a:endParaRPr lang="en-US" sz="1600" dirty="0"/>
          </a:p>
        </p:txBody>
      </p:sp>
      <p:sp>
        <p:nvSpPr>
          <p:cNvPr id="35" name="TextBox 34"/>
          <p:cNvSpPr txBox="1"/>
          <p:nvPr/>
        </p:nvSpPr>
        <p:spPr>
          <a:xfrm>
            <a:off x="1115616" y="4282063"/>
            <a:ext cx="668773" cy="246221"/>
          </a:xfrm>
          <a:prstGeom prst="rect">
            <a:avLst/>
          </a:prstGeom>
          <a:noFill/>
        </p:spPr>
        <p:txBody>
          <a:bodyPr wrap="none" rtlCol="0">
            <a:spAutoFit/>
          </a:bodyPr>
          <a:lstStyle/>
          <a:p>
            <a:r>
              <a:rPr lang="en-US" sz="1000" dirty="0" err="1" smtClean="0"/>
              <a:t>PWMcnt</a:t>
            </a:r>
            <a:endParaRPr lang="en-US" sz="1000" dirty="0"/>
          </a:p>
        </p:txBody>
      </p:sp>
      <p:grpSp>
        <p:nvGrpSpPr>
          <p:cNvPr id="166" name="Group 165"/>
          <p:cNvGrpSpPr/>
          <p:nvPr/>
        </p:nvGrpSpPr>
        <p:grpSpPr>
          <a:xfrm>
            <a:off x="2451941" y="4324926"/>
            <a:ext cx="3789926" cy="200055"/>
            <a:chOff x="2483768" y="4324926"/>
            <a:chExt cx="3789926" cy="200055"/>
          </a:xfrm>
        </p:grpSpPr>
        <p:grpSp>
          <p:nvGrpSpPr>
            <p:cNvPr id="58" name="Group 57"/>
            <p:cNvGrpSpPr/>
            <p:nvPr/>
          </p:nvGrpSpPr>
          <p:grpSpPr>
            <a:xfrm>
              <a:off x="2963206" y="4324926"/>
              <a:ext cx="261534" cy="200055"/>
              <a:chOff x="2222572" y="4695999"/>
              <a:chExt cx="261534" cy="200055"/>
            </a:xfrm>
          </p:grpSpPr>
          <p:cxnSp>
            <p:nvCxnSpPr>
              <p:cNvPr id="37" name="Straight Connector 36"/>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22572" y="4695999"/>
                <a:ext cx="234359" cy="200055"/>
              </a:xfrm>
              <a:prstGeom prst="rect">
                <a:avLst/>
              </a:prstGeom>
              <a:noFill/>
            </p:spPr>
            <p:txBody>
              <a:bodyPr wrap="none" rtlCol="0">
                <a:spAutoFit/>
              </a:bodyPr>
              <a:lstStyle/>
              <a:p>
                <a:pPr algn="ctr"/>
                <a:r>
                  <a:rPr lang="en-US" sz="700" dirty="0" smtClean="0"/>
                  <a:t>0</a:t>
                </a:r>
                <a:endParaRPr lang="en-US" sz="700" dirty="0"/>
              </a:p>
            </p:txBody>
          </p:sp>
          <p:cxnSp>
            <p:nvCxnSpPr>
              <p:cNvPr id="49" name="Straight Connector 48"/>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3178892" y="4324926"/>
              <a:ext cx="261534" cy="200055"/>
              <a:chOff x="2222572" y="4695999"/>
              <a:chExt cx="261534" cy="200055"/>
            </a:xfrm>
          </p:grpSpPr>
          <p:cxnSp>
            <p:nvCxnSpPr>
              <p:cNvPr id="60" name="Straight Connector 59"/>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22572" y="4695999"/>
                <a:ext cx="234360" cy="200055"/>
              </a:xfrm>
              <a:prstGeom prst="rect">
                <a:avLst/>
              </a:prstGeom>
              <a:noFill/>
            </p:spPr>
            <p:txBody>
              <a:bodyPr wrap="none" rtlCol="0">
                <a:spAutoFit/>
              </a:bodyPr>
              <a:lstStyle/>
              <a:p>
                <a:pPr algn="ctr"/>
                <a:r>
                  <a:rPr lang="en-US" sz="700" dirty="0" smtClean="0"/>
                  <a:t>1</a:t>
                </a:r>
                <a:endParaRPr lang="en-US" sz="700" dirty="0"/>
              </a:p>
            </p:txBody>
          </p:sp>
          <p:cxnSp>
            <p:nvCxnSpPr>
              <p:cNvPr id="63" name="Straight Connector 62"/>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3394916" y="4324926"/>
              <a:ext cx="261534" cy="200055"/>
              <a:chOff x="2222572" y="4695999"/>
              <a:chExt cx="261534" cy="200055"/>
            </a:xfrm>
          </p:grpSpPr>
          <p:cxnSp>
            <p:nvCxnSpPr>
              <p:cNvPr id="72" name="Straight Connector 71"/>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22572" y="4695999"/>
                <a:ext cx="234360" cy="200055"/>
              </a:xfrm>
              <a:prstGeom prst="rect">
                <a:avLst/>
              </a:prstGeom>
              <a:noFill/>
            </p:spPr>
            <p:txBody>
              <a:bodyPr wrap="none" rtlCol="0">
                <a:spAutoFit/>
              </a:bodyPr>
              <a:lstStyle/>
              <a:p>
                <a:pPr algn="ctr"/>
                <a:r>
                  <a:rPr lang="en-US" sz="700" dirty="0" smtClean="0"/>
                  <a:t>2</a:t>
                </a:r>
                <a:endParaRPr lang="en-US" sz="700" dirty="0"/>
              </a:p>
            </p:txBody>
          </p:sp>
          <p:cxnSp>
            <p:nvCxnSpPr>
              <p:cNvPr id="75" name="Straight Connector 74"/>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611977" y="4324926"/>
              <a:ext cx="261534" cy="200055"/>
              <a:chOff x="2222572" y="4695999"/>
              <a:chExt cx="261534" cy="200055"/>
            </a:xfrm>
          </p:grpSpPr>
          <p:cxnSp>
            <p:nvCxnSpPr>
              <p:cNvPr id="78" name="Straight Connector 77"/>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2222572" y="4695999"/>
                <a:ext cx="234360" cy="200055"/>
              </a:xfrm>
              <a:prstGeom prst="rect">
                <a:avLst/>
              </a:prstGeom>
              <a:noFill/>
            </p:spPr>
            <p:txBody>
              <a:bodyPr wrap="none" rtlCol="0">
                <a:spAutoFit/>
              </a:bodyPr>
              <a:lstStyle/>
              <a:p>
                <a:pPr algn="ctr"/>
                <a:r>
                  <a:rPr lang="en-US" sz="700" dirty="0" smtClean="0"/>
                  <a:t>3</a:t>
                </a:r>
                <a:endParaRPr lang="en-US" sz="700" dirty="0"/>
              </a:p>
            </p:txBody>
          </p:sp>
          <p:cxnSp>
            <p:nvCxnSpPr>
              <p:cNvPr id="81" name="Straight Connector 80"/>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826265" y="4324926"/>
              <a:ext cx="261534" cy="200055"/>
              <a:chOff x="2222572" y="4695999"/>
              <a:chExt cx="261534" cy="200055"/>
            </a:xfrm>
          </p:grpSpPr>
          <p:cxnSp>
            <p:nvCxnSpPr>
              <p:cNvPr id="84" name="Straight Connector 83"/>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222572" y="4695999"/>
                <a:ext cx="234360" cy="200055"/>
              </a:xfrm>
              <a:prstGeom prst="rect">
                <a:avLst/>
              </a:prstGeom>
              <a:noFill/>
            </p:spPr>
            <p:txBody>
              <a:bodyPr wrap="none" rtlCol="0">
                <a:spAutoFit/>
              </a:bodyPr>
              <a:lstStyle/>
              <a:p>
                <a:pPr algn="ctr"/>
                <a:r>
                  <a:rPr lang="en-US" sz="700" dirty="0" smtClean="0"/>
                  <a:t>4</a:t>
                </a:r>
                <a:endParaRPr lang="en-US" sz="700" dirty="0"/>
              </a:p>
            </p:txBody>
          </p:sp>
          <p:cxnSp>
            <p:nvCxnSpPr>
              <p:cNvPr id="87" name="Straight Connector 86"/>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4041951" y="4324926"/>
              <a:ext cx="261534" cy="200055"/>
              <a:chOff x="2222572" y="4695999"/>
              <a:chExt cx="261534" cy="200055"/>
            </a:xfrm>
          </p:grpSpPr>
          <p:cxnSp>
            <p:nvCxnSpPr>
              <p:cNvPr id="90" name="Straight Connector 89"/>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22572" y="4695999"/>
                <a:ext cx="234360" cy="200055"/>
              </a:xfrm>
              <a:prstGeom prst="rect">
                <a:avLst/>
              </a:prstGeom>
              <a:noFill/>
            </p:spPr>
            <p:txBody>
              <a:bodyPr wrap="none" rtlCol="0">
                <a:spAutoFit/>
              </a:bodyPr>
              <a:lstStyle/>
              <a:p>
                <a:pPr algn="ctr"/>
                <a:r>
                  <a:rPr lang="en-US" sz="700" dirty="0" smtClean="0"/>
                  <a:t>5</a:t>
                </a:r>
                <a:endParaRPr lang="en-US" sz="700" dirty="0"/>
              </a:p>
            </p:txBody>
          </p:sp>
          <p:cxnSp>
            <p:nvCxnSpPr>
              <p:cNvPr id="93" name="Straight Connector 92"/>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257975" y="4324926"/>
              <a:ext cx="261534" cy="200055"/>
              <a:chOff x="2222572" y="4695999"/>
              <a:chExt cx="261534" cy="200055"/>
            </a:xfrm>
          </p:grpSpPr>
          <p:cxnSp>
            <p:nvCxnSpPr>
              <p:cNvPr id="96" name="Straight Connector 95"/>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2222572" y="4695999"/>
                <a:ext cx="234360" cy="200055"/>
              </a:xfrm>
              <a:prstGeom prst="rect">
                <a:avLst/>
              </a:prstGeom>
              <a:noFill/>
            </p:spPr>
            <p:txBody>
              <a:bodyPr wrap="none" rtlCol="0">
                <a:spAutoFit/>
              </a:bodyPr>
              <a:lstStyle/>
              <a:p>
                <a:pPr algn="ctr"/>
                <a:r>
                  <a:rPr lang="en-US" sz="700" dirty="0" smtClean="0"/>
                  <a:t>6</a:t>
                </a:r>
                <a:endParaRPr lang="en-US" sz="700" dirty="0"/>
              </a:p>
            </p:txBody>
          </p:sp>
          <p:cxnSp>
            <p:nvCxnSpPr>
              <p:cNvPr id="99" name="Straight Connector 98"/>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4475036" y="4324926"/>
              <a:ext cx="261534" cy="200055"/>
              <a:chOff x="2222572" y="4695999"/>
              <a:chExt cx="261534" cy="200055"/>
            </a:xfrm>
          </p:grpSpPr>
          <p:cxnSp>
            <p:nvCxnSpPr>
              <p:cNvPr id="102" name="Straight Connector 101"/>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222572" y="4695999"/>
                <a:ext cx="234360" cy="200055"/>
              </a:xfrm>
              <a:prstGeom prst="rect">
                <a:avLst/>
              </a:prstGeom>
              <a:noFill/>
            </p:spPr>
            <p:txBody>
              <a:bodyPr wrap="none" rtlCol="0">
                <a:spAutoFit/>
              </a:bodyPr>
              <a:lstStyle/>
              <a:p>
                <a:pPr algn="ctr"/>
                <a:r>
                  <a:rPr lang="en-US" sz="700" dirty="0" smtClean="0"/>
                  <a:t>7</a:t>
                </a:r>
                <a:endParaRPr lang="en-US" sz="700" dirty="0"/>
              </a:p>
            </p:txBody>
          </p:sp>
          <p:cxnSp>
            <p:nvCxnSpPr>
              <p:cNvPr id="105" name="Straight Connector 104"/>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2697152" y="4324926"/>
              <a:ext cx="333746" cy="200055"/>
              <a:chOff x="2172880" y="4695999"/>
              <a:chExt cx="333746" cy="200055"/>
            </a:xfrm>
          </p:grpSpPr>
          <p:cxnSp>
            <p:nvCxnSpPr>
              <p:cNvPr id="108" name="Straight Connector 107"/>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172880" y="4695999"/>
                <a:ext cx="333746" cy="200055"/>
              </a:xfrm>
              <a:prstGeom prst="rect">
                <a:avLst/>
              </a:prstGeom>
              <a:noFill/>
            </p:spPr>
            <p:txBody>
              <a:bodyPr wrap="none" rtlCol="0">
                <a:spAutoFit/>
              </a:bodyPr>
              <a:lstStyle/>
              <a:p>
                <a:pPr algn="ctr"/>
                <a:r>
                  <a:rPr lang="en-US" sz="700" dirty="0" smtClean="0"/>
                  <a:t>255</a:t>
                </a:r>
                <a:endParaRPr lang="en-US" sz="700" dirty="0"/>
              </a:p>
            </p:txBody>
          </p:sp>
          <p:cxnSp>
            <p:nvCxnSpPr>
              <p:cNvPr id="111" name="Straight Connector 110"/>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2483768" y="4324926"/>
              <a:ext cx="333746" cy="200055"/>
              <a:chOff x="2172880" y="4695999"/>
              <a:chExt cx="333746" cy="200055"/>
            </a:xfrm>
          </p:grpSpPr>
          <p:cxnSp>
            <p:nvCxnSpPr>
              <p:cNvPr id="114" name="Straight Connector 113"/>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72880" y="4695999"/>
                <a:ext cx="333746" cy="200055"/>
              </a:xfrm>
              <a:prstGeom prst="rect">
                <a:avLst/>
              </a:prstGeom>
              <a:noFill/>
            </p:spPr>
            <p:txBody>
              <a:bodyPr wrap="none" rtlCol="0">
                <a:spAutoFit/>
              </a:bodyPr>
              <a:lstStyle/>
              <a:p>
                <a:pPr algn="ctr"/>
                <a:r>
                  <a:rPr lang="en-US" sz="700" dirty="0" smtClean="0"/>
                  <a:t>254</a:t>
                </a:r>
                <a:endParaRPr lang="en-US" sz="700" dirty="0"/>
              </a:p>
            </p:txBody>
          </p:sp>
          <p:cxnSp>
            <p:nvCxnSpPr>
              <p:cNvPr id="117" name="Straight Connector 116"/>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4882348" y="4324926"/>
              <a:ext cx="333746" cy="200055"/>
              <a:chOff x="2172880" y="4695999"/>
              <a:chExt cx="333746" cy="200055"/>
            </a:xfrm>
          </p:grpSpPr>
          <p:cxnSp>
            <p:nvCxnSpPr>
              <p:cNvPr id="127" name="Straight Connector 126"/>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172880" y="4695999"/>
                <a:ext cx="333746" cy="200055"/>
              </a:xfrm>
              <a:prstGeom prst="rect">
                <a:avLst/>
              </a:prstGeom>
              <a:noFill/>
            </p:spPr>
            <p:txBody>
              <a:bodyPr wrap="none" rtlCol="0">
                <a:spAutoFit/>
              </a:bodyPr>
              <a:lstStyle/>
              <a:p>
                <a:pPr algn="ctr"/>
                <a:r>
                  <a:rPr lang="en-US" sz="700" dirty="0" smtClean="0"/>
                  <a:t>252</a:t>
                </a:r>
                <a:endParaRPr lang="en-US" sz="700" dirty="0"/>
              </a:p>
            </p:txBody>
          </p:sp>
          <p:cxnSp>
            <p:nvCxnSpPr>
              <p:cNvPr id="130" name="Straight Connector 129"/>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5099409" y="4324926"/>
              <a:ext cx="333746" cy="200055"/>
              <a:chOff x="2172880" y="4695999"/>
              <a:chExt cx="333746" cy="200055"/>
            </a:xfrm>
          </p:grpSpPr>
          <p:cxnSp>
            <p:nvCxnSpPr>
              <p:cNvPr id="133" name="Straight Connector 132"/>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172880" y="4695999"/>
                <a:ext cx="333746" cy="200055"/>
              </a:xfrm>
              <a:prstGeom prst="rect">
                <a:avLst/>
              </a:prstGeom>
              <a:noFill/>
            </p:spPr>
            <p:txBody>
              <a:bodyPr wrap="none" rtlCol="0">
                <a:spAutoFit/>
              </a:bodyPr>
              <a:lstStyle/>
              <a:p>
                <a:pPr algn="ctr"/>
                <a:r>
                  <a:rPr lang="en-US" sz="700" dirty="0" smtClean="0"/>
                  <a:t>253</a:t>
                </a:r>
                <a:endParaRPr lang="en-US" sz="700" dirty="0"/>
              </a:p>
            </p:txBody>
          </p:sp>
          <p:cxnSp>
            <p:nvCxnSpPr>
              <p:cNvPr id="136" name="Straight Connector 135"/>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5313697" y="4324926"/>
              <a:ext cx="333746" cy="200055"/>
              <a:chOff x="2172880" y="4695999"/>
              <a:chExt cx="333746" cy="200055"/>
            </a:xfrm>
          </p:grpSpPr>
          <p:cxnSp>
            <p:nvCxnSpPr>
              <p:cNvPr id="139" name="Straight Connector 138"/>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72880" y="4695999"/>
                <a:ext cx="333746" cy="200055"/>
              </a:xfrm>
              <a:prstGeom prst="rect">
                <a:avLst/>
              </a:prstGeom>
              <a:noFill/>
            </p:spPr>
            <p:txBody>
              <a:bodyPr wrap="none" rtlCol="0">
                <a:spAutoFit/>
              </a:bodyPr>
              <a:lstStyle/>
              <a:p>
                <a:pPr algn="ctr"/>
                <a:r>
                  <a:rPr lang="en-US" sz="700" dirty="0" smtClean="0"/>
                  <a:t>254</a:t>
                </a:r>
                <a:endParaRPr lang="en-US" sz="700" dirty="0"/>
              </a:p>
            </p:txBody>
          </p:sp>
          <p:cxnSp>
            <p:nvCxnSpPr>
              <p:cNvPr id="142" name="Straight Connector 141"/>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5529383" y="4324926"/>
              <a:ext cx="333746" cy="200055"/>
              <a:chOff x="2172880" y="4695999"/>
              <a:chExt cx="333746" cy="200055"/>
            </a:xfrm>
          </p:grpSpPr>
          <p:cxnSp>
            <p:nvCxnSpPr>
              <p:cNvPr id="145" name="Straight Connector 144"/>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2172880" y="4695999"/>
                <a:ext cx="333746" cy="200055"/>
              </a:xfrm>
              <a:prstGeom prst="rect">
                <a:avLst/>
              </a:prstGeom>
              <a:noFill/>
            </p:spPr>
            <p:txBody>
              <a:bodyPr wrap="none" rtlCol="0">
                <a:spAutoFit/>
              </a:bodyPr>
              <a:lstStyle/>
              <a:p>
                <a:pPr algn="ctr"/>
                <a:r>
                  <a:rPr lang="en-US" sz="700" dirty="0" smtClean="0"/>
                  <a:t>255</a:t>
                </a:r>
                <a:endParaRPr lang="en-US" sz="700" dirty="0"/>
              </a:p>
            </p:txBody>
          </p:sp>
          <p:cxnSp>
            <p:nvCxnSpPr>
              <p:cNvPr id="148" name="Straight Connector 147"/>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5795099" y="4324926"/>
              <a:ext cx="261534" cy="200055"/>
              <a:chOff x="2222572" y="4695999"/>
              <a:chExt cx="261534" cy="200055"/>
            </a:xfrm>
          </p:grpSpPr>
          <p:cxnSp>
            <p:nvCxnSpPr>
              <p:cNvPr id="151" name="Straight Connector 150"/>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2222572" y="4695999"/>
                <a:ext cx="234360" cy="200055"/>
              </a:xfrm>
              <a:prstGeom prst="rect">
                <a:avLst/>
              </a:prstGeom>
              <a:noFill/>
            </p:spPr>
            <p:txBody>
              <a:bodyPr wrap="none" rtlCol="0">
                <a:spAutoFit/>
              </a:bodyPr>
              <a:lstStyle/>
              <a:p>
                <a:pPr algn="ctr"/>
                <a:r>
                  <a:rPr lang="en-US" sz="700" dirty="0" smtClean="0"/>
                  <a:t>0</a:t>
                </a:r>
                <a:endParaRPr lang="en-US" sz="700" dirty="0"/>
              </a:p>
            </p:txBody>
          </p:sp>
          <p:cxnSp>
            <p:nvCxnSpPr>
              <p:cNvPr id="154" name="Straight Connector 153"/>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6012160" y="4324926"/>
              <a:ext cx="261534" cy="200055"/>
              <a:chOff x="2222572" y="4695999"/>
              <a:chExt cx="261534" cy="200055"/>
            </a:xfrm>
          </p:grpSpPr>
          <p:cxnSp>
            <p:nvCxnSpPr>
              <p:cNvPr id="157" name="Straight Connector 156"/>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222572" y="4695999"/>
                <a:ext cx="234360" cy="200055"/>
              </a:xfrm>
              <a:prstGeom prst="rect">
                <a:avLst/>
              </a:prstGeom>
              <a:noFill/>
            </p:spPr>
            <p:txBody>
              <a:bodyPr wrap="none" rtlCol="0">
                <a:spAutoFit/>
              </a:bodyPr>
              <a:lstStyle/>
              <a:p>
                <a:pPr algn="ctr"/>
                <a:r>
                  <a:rPr lang="en-US" sz="700" dirty="0" smtClean="0"/>
                  <a:t>1</a:t>
                </a:r>
                <a:endParaRPr lang="en-US" sz="700" dirty="0"/>
              </a:p>
            </p:txBody>
          </p:sp>
          <p:cxnSp>
            <p:nvCxnSpPr>
              <p:cNvPr id="160" name="Straight Connector 159"/>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65" name="Rectangle 164"/>
              <p:cNvSpPr/>
              <p:nvPr/>
            </p:nvSpPr>
            <p:spPr>
              <a:xfrm>
                <a:off x="891836" y="4941168"/>
                <a:ext cx="8000644" cy="1539909"/>
              </a:xfrm>
              <a:prstGeom prst="rect">
                <a:avLst/>
              </a:prstGeom>
            </p:spPr>
            <p:txBody>
              <a:bodyPr wrap="square">
                <a:spAutoFit/>
              </a:bodyPr>
              <a:lstStyle/>
              <a:p>
                <a:pPr>
                  <a:spcBef>
                    <a:spcPts val="600"/>
                  </a:spcBef>
                  <a:tabLst>
                    <a:tab pos="265113" algn="ctr"/>
                    <a:tab pos="542925" algn="l"/>
                    <a:tab pos="1881188" algn="l"/>
                  </a:tabLst>
                </a:pPr>
                <a:r>
                  <a:rPr lang="en-US" sz="1600" dirty="0" smtClean="0"/>
                  <a:t>The PWM resolution would then be:</a:t>
                </a:r>
              </a:p>
              <a:p>
                <a:pPr>
                  <a:spcBef>
                    <a:spcPts val="0"/>
                  </a:spcBef>
                  <a:tabLst>
                    <a:tab pos="265113" algn="ctr"/>
                    <a:tab pos="542925" algn="l"/>
                    <a:tab pos="1881188" algn="l"/>
                  </a:tabLst>
                </a:pPr>
                <a:endParaRPr lang="en-US" sz="1600" dirty="0" smtClean="0"/>
              </a:p>
              <a:p>
                <a:pPr>
                  <a:spcBef>
                    <a:spcPts val="600"/>
                  </a:spcBef>
                  <a:tabLst>
                    <a:tab pos="265113" algn="ctr"/>
                    <a:tab pos="542925" algn="l"/>
                    <a:tab pos="1881188" algn="l"/>
                  </a:tabLst>
                </a:pPr>
                <a14:m>
                  <m:oMathPara xmlns:m="http://schemas.openxmlformats.org/officeDocument/2006/math">
                    <m:oMathParaPr>
                      <m:jc m:val="centerGroup"/>
                    </m:oMathParaPr>
                    <m:oMath xmlns:m="http://schemas.openxmlformats.org/officeDocument/2006/math">
                      <m:r>
                        <a:rPr lang="en-US" sz="1600" b="0" i="1" smtClean="0">
                          <a:latin typeface="Cambria Math"/>
                        </a:rPr>
                        <m:t>𝑅</m:t>
                      </m:r>
                      <m:r>
                        <a:rPr lang="en-US" sz="1600" b="0" i="1" smtClean="0">
                          <a:latin typeface="Cambria Math"/>
                        </a:rPr>
                        <m:t>= </m:t>
                      </m:r>
                      <m:f>
                        <m:fPr>
                          <m:ctrlPr>
                            <a:rPr lang="en-US" sz="1600" b="0" i="1" smtClean="0">
                              <a:latin typeface="Cambria Math"/>
                            </a:rPr>
                          </m:ctrlPr>
                        </m:fPr>
                        <m:num>
                          <m:r>
                            <a:rPr lang="en-US" sz="1600" b="0" i="1" smtClean="0">
                              <a:latin typeface="Cambria Math"/>
                            </a:rPr>
                            <m:t>1 </m:t>
                          </m:r>
                          <m:r>
                            <a:rPr lang="en-US" sz="1600" b="0" i="1" smtClean="0">
                              <a:latin typeface="Cambria Math"/>
                            </a:rPr>
                            <m:t>𝑐𝑜𝑢𝑛𝑡</m:t>
                          </m:r>
                        </m:num>
                        <m:den>
                          <m:r>
                            <a:rPr lang="en-US" sz="1600" b="0" i="1" smtClean="0">
                              <a:latin typeface="Cambria Math"/>
                            </a:rPr>
                            <m:t>256 </m:t>
                          </m:r>
                          <m:r>
                            <a:rPr lang="en-US" sz="1600" b="0" i="1" smtClean="0">
                              <a:latin typeface="Cambria Math"/>
                            </a:rPr>
                            <m:t>𝑐𝑜𝑢𝑛𝑡</m:t>
                          </m:r>
                        </m:den>
                      </m:f>
                      <m:r>
                        <a:rPr lang="en-US" sz="1600" b="0" i="1" smtClean="0">
                          <a:latin typeface="Cambria Math"/>
                          <a:ea typeface="Cambria Math"/>
                        </a:rPr>
                        <m:t>∙3.3 </m:t>
                      </m:r>
                      <m:r>
                        <a:rPr lang="en-US" sz="1600" b="0" i="1" smtClean="0">
                          <a:latin typeface="Cambria Math"/>
                          <a:ea typeface="Cambria Math"/>
                        </a:rPr>
                        <m:t>𝑉</m:t>
                      </m:r>
                      <m:r>
                        <a:rPr lang="en-US" sz="1600" b="0" i="1" smtClean="0">
                          <a:latin typeface="Cambria Math"/>
                          <a:ea typeface="Cambria Math"/>
                        </a:rPr>
                        <m:t>=12 </m:t>
                      </m:r>
                      <m:r>
                        <a:rPr lang="en-US" sz="1600" b="0" i="1" smtClean="0">
                          <a:latin typeface="Cambria Math"/>
                          <a:ea typeface="Cambria Math"/>
                        </a:rPr>
                        <m:t>𝑚𝑉</m:t>
                      </m:r>
                    </m:oMath>
                  </m:oMathPara>
                </a14:m>
                <a:endParaRPr lang="en-US" sz="1600" dirty="0" smtClean="0"/>
              </a:p>
              <a:p>
                <a:pPr>
                  <a:spcBef>
                    <a:spcPts val="0"/>
                  </a:spcBef>
                  <a:tabLst>
                    <a:tab pos="265113" algn="ctr"/>
                    <a:tab pos="542925" algn="l"/>
                    <a:tab pos="1881188" algn="l"/>
                  </a:tabLst>
                </a:pPr>
                <a:endParaRPr lang="en-US" sz="1600" dirty="0" smtClean="0"/>
              </a:p>
              <a:p>
                <a:pPr>
                  <a:spcBef>
                    <a:spcPts val="0"/>
                  </a:spcBef>
                  <a:tabLst>
                    <a:tab pos="265113" algn="ctr"/>
                    <a:tab pos="542925" algn="l"/>
                    <a:tab pos="1881188" algn="l"/>
                  </a:tabLst>
                </a:pPr>
                <a:r>
                  <a:rPr lang="en-US" sz="1600" dirty="0" smtClean="0"/>
                  <a:t>Normally the PWM resolution is just referred to as ”8-bit” resolution</a:t>
                </a:r>
                <a:endParaRPr lang="en-US" sz="1600" dirty="0"/>
              </a:p>
            </p:txBody>
          </p:sp>
        </mc:Choice>
        <mc:Fallback xmlns="">
          <p:sp>
            <p:nvSpPr>
              <p:cNvPr id="165" name="Rectangle 164"/>
              <p:cNvSpPr>
                <a:spLocks noRot="1" noChangeAspect="1" noMove="1" noResize="1" noEditPoints="1" noAdjustHandles="1" noChangeArrowheads="1" noChangeShapeType="1" noTextEdit="1"/>
              </p:cNvSpPr>
              <p:nvPr/>
            </p:nvSpPr>
            <p:spPr>
              <a:xfrm>
                <a:off x="891836" y="4941168"/>
                <a:ext cx="8000644" cy="1539909"/>
              </a:xfrm>
              <a:prstGeom prst="rect">
                <a:avLst/>
              </a:prstGeom>
              <a:blipFill rotWithShape="1">
                <a:blip r:embed="rId2"/>
                <a:stretch>
                  <a:fillRect l="-381" t="-1190" b="-4762"/>
                </a:stretch>
              </a:blipFill>
            </p:spPr>
            <p:txBody>
              <a:bodyPr/>
              <a:lstStyle/>
              <a:p>
                <a:r>
                  <a:rPr lang="en-US">
                    <a:noFill/>
                  </a:rPr>
                  <a:t> </a:t>
                </a:r>
              </a:p>
            </p:txBody>
          </p:sp>
        </mc:Fallback>
      </mc:AlternateContent>
      <p:grpSp>
        <p:nvGrpSpPr>
          <p:cNvPr id="268" name="Group 267"/>
          <p:cNvGrpSpPr/>
          <p:nvPr/>
        </p:nvGrpSpPr>
        <p:grpSpPr>
          <a:xfrm>
            <a:off x="2915816" y="3274057"/>
            <a:ext cx="261534" cy="200055"/>
            <a:chOff x="2222572" y="4695999"/>
            <a:chExt cx="261534" cy="200055"/>
          </a:xfrm>
        </p:grpSpPr>
        <p:cxnSp>
          <p:nvCxnSpPr>
            <p:cNvPr id="359" name="Straight Connector 358"/>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TextBox 360"/>
            <p:cNvSpPr txBox="1"/>
            <p:nvPr/>
          </p:nvSpPr>
          <p:spPr>
            <a:xfrm>
              <a:off x="2222572" y="4695999"/>
              <a:ext cx="234359" cy="200055"/>
            </a:xfrm>
            <a:prstGeom prst="rect">
              <a:avLst/>
            </a:prstGeom>
            <a:noFill/>
          </p:spPr>
          <p:txBody>
            <a:bodyPr wrap="none" rtlCol="0">
              <a:spAutoFit/>
            </a:bodyPr>
            <a:lstStyle/>
            <a:p>
              <a:pPr algn="ctr"/>
              <a:r>
                <a:rPr lang="en-US" sz="700" dirty="0" smtClean="0"/>
                <a:t>0</a:t>
              </a:r>
              <a:endParaRPr lang="en-US" sz="700" dirty="0"/>
            </a:p>
          </p:txBody>
        </p:sp>
        <p:cxnSp>
          <p:nvCxnSpPr>
            <p:cNvPr id="362" name="Straight Connector 361"/>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9" name="Group 268"/>
          <p:cNvGrpSpPr/>
          <p:nvPr/>
        </p:nvGrpSpPr>
        <p:grpSpPr>
          <a:xfrm>
            <a:off x="3131502" y="3274057"/>
            <a:ext cx="261534" cy="200055"/>
            <a:chOff x="2222572" y="4695999"/>
            <a:chExt cx="261534" cy="200055"/>
          </a:xfrm>
        </p:grpSpPr>
        <p:cxnSp>
          <p:nvCxnSpPr>
            <p:cNvPr id="354" name="Straight Connector 353"/>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6" name="TextBox 355"/>
            <p:cNvSpPr txBox="1"/>
            <p:nvPr/>
          </p:nvSpPr>
          <p:spPr>
            <a:xfrm>
              <a:off x="2222572" y="4695999"/>
              <a:ext cx="234360" cy="200055"/>
            </a:xfrm>
            <a:prstGeom prst="rect">
              <a:avLst/>
            </a:prstGeom>
            <a:noFill/>
          </p:spPr>
          <p:txBody>
            <a:bodyPr wrap="none" rtlCol="0">
              <a:spAutoFit/>
            </a:bodyPr>
            <a:lstStyle/>
            <a:p>
              <a:pPr algn="ctr"/>
              <a:r>
                <a:rPr lang="en-US" sz="700" dirty="0" smtClean="0"/>
                <a:t>1</a:t>
              </a:r>
              <a:endParaRPr lang="en-US" sz="700" dirty="0"/>
            </a:p>
          </p:txBody>
        </p:sp>
        <p:cxnSp>
          <p:nvCxnSpPr>
            <p:cNvPr id="357" name="Straight Connector 356"/>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0" name="Group 269"/>
          <p:cNvGrpSpPr/>
          <p:nvPr/>
        </p:nvGrpSpPr>
        <p:grpSpPr>
          <a:xfrm>
            <a:off x="3347526" y="3274057"/>
            <a:ext cx="261534" cy="200055"/>
            <a:chOff x="2222572" y="4695999"/>
            <a:chExt cx="261534" cy="200055"/>
          </a:xfrm>
        </p:grpSpPr>
        <p:cxnSp>
          <p:nvCxnSpPr>
            <p:cNvPr id="349" name="Straight Connector 348"/>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1" name="TextBox 350"/>
            <p:cNvSpPr txBox="1"/>
            <p:nvPr/>
          </p:nvSpPr>
          <p:spPr>
            <a:xfrm>
              <a:off x="2222572" y="4695999"/>
              <a:ext cx="234360" cy="200055"/>
            </a:xfrm>
            <a:prstGeom prst="rect">
              <a:avLst/>
            </a:prstGeom>
            <a:noFill/>
          </p:spPr>
          <p:txBody>
            <a:bodyPr wrap="none" rtlCol="0">
              <a:spAutoFit/>
            </a:bodyPr>
            <a:lstStyle/>
            <a:p>
              <a:pPr algn="ctr"/>
              <a:r>
                <a:rPr lang="en-US" sz="700" dirty="0" smtClean="0"/>
                <a:t>2</a:t>
              </a:r>
              <a:endParaRPr lang="en-US" sz="700" dirty="0"/>
            </a:p>
          </p:txBody>
        </p:sp>
        <p:cxnSp>
          <p:nvCxnSpPr>
            <p:cNvPr id="352" name="Straight Connector 351"/>
            <p:cNvCxnSpPr/>
            <p:nvPr/>
          </p:nvCxnSpPr>
          <p:spPr>
            <a:xfrm>
              <a:off x="2411760" y="4725144"/>
              <a:ext cx="7234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flipV="1">
              <a:off x="2411760" y="4725144"/>
              <a:ext cx="72346" cy="144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3564587" y="3274057"/>
            <a:ext cx="234360" cy="200055"/>
            <a:chOff x="2222572" y="4695999"/>
            <a:chExt cx="234360" cy="200055"/>
          </a:xfrm>
        </p:grpSpPr>
        <p:cxnSp>
          <p:nvCxnSpPr>
            <p:cNvPr id="344" name="Straight Connector 343"/>
            <p:cNvCxnSpPr/>
            <p:nvPr/>
          </p:nvCxnSpPr>
          <p:spPr>
            <a:xfrm>
              <a:off x="2267744" y="4725144"/>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2267744" y="4869160"/>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6" name="TextBox 345"/>
            <p:cNvSpPr txBox="1"/>
            <p:nvPr/>
          </p:nvSpPr>
          <p:spPr>
            <a:xfrm>
              <a:off x="2222572" y="4695999"/>
              <a:ext cx="234360" cy="200055"/>
            </a:xfrm>
            <a:prstGeom prst="rect">
              <a:avLst/>
            </a:prstGeom>
            <a:noFill/>
          </p:spPr>
          <p:txBody>
            <a:bodyPr wrap="none" rtlCol="0">
              <a:spAutoFit/>
            </a:bodyPr>
            <a:lstStyle/>
            <a:p>
              <a:pPr algn="ctr"/>
              <a:r>
                <a:rPr lang="en-US" sz="700" dirty="0" smtClean="0"/>
                <a:t>3</a:t>
              </a:r>
              <a:endParaRPr lang="en-US" sz="700" dirty="0"/>
            </a:p>
          </p:txBody>
        </p:sp>
      </p:grpSp>
      <p:sp>
        <p:nvSpPr>
          <p:cNvPr id="364" name="TextBox 363"/>
          <p:cNvSpPr txBox="1"/>
          <p:nvPr/>
        </p:nvSpPr>
        <p:spPr>
          <a:xfrm>
            <a:off x="1808583" y="3429000"/>
            <a:ext cx="675185" cy="246221"/>
          </a:xfrm>
          <a:prstGeom prst="rect">
            <a:avLst/>
          </a:prstGeom>
          <a:noFill/>
        </p:spPr>
        <p:txBody>
          <a:bodyPr wrap="none" rtlCol="0">
            <a:spAutoFit/>
          </a:bodyPr>
          <a:lstStyle/>
          <a:p>
            <a:r>
              <a:rPr lang="en-US" sz="1000" dirty="0" err="1" smtClean="0"/>
              <a:t>PWMout</a:t>
            </a:r>
            <a:endParaRPr lang="en-US" sz="1000" dirty="0"/>
          </a:p>
        </p:txBody>
      </p:sp>
    </p:spTree>
    <p:extLst>
      <p:ext uri="{BB962C8B-B14F-4D97-AF65-F5344CB8AC3E}">
        <p14:creationId xmlns:p14="http://schemas.microsoft.com/office/powerpoint/2010/main" val="127864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to Analog Converter</a:t>
            </a:r>
            <a:endParaRPr lang="en-US" dirty="0"/>
          </a:p>
        </p:txBody>
      </p:sp>
      <p:sp>
        <p:nvSpPr>
          <p:cNvPr id="53" name="TextBox 52"/>
          <p:cNvSpPr txBox="1"/>
          <p:nvPr/>
        </p:nvSpPr>
        <p:spPr>
          <a:xfrm>
            <a:off x="3059832" y="764704"/>
            <a:ext cx="3095719" cy="369332"/>
          </a:xfrm>
          <a:prstGeom prst="rect">
            <a:avLst/>
          </a:prstGeom>
          <a:noFill/>
        </p:spPr>
        <p:txBody>
          <a:bodyPr wrap="none" rtlCol="0">
            <a:spAutoFit/>
          </a:bodyPr>
          <a:lstStyle/>
          <a:p>
            <a:r>
              <a:rPr lang="da-DK" dirty="0" err="1" smtClean="0"/>
              <a:t>Based</a:t>
            </a:r>
            <a:r>
              <a:rPr lang="da-DK" dirty="0" smtClean="0"/>
              <a:t> on the PWM </a:t>
            </a:r>
            <a:r>
              <a:rPr lang="da-DK" dirty="0" err="1" smtClean="0"/>
              <a:t>principle</a:t>
            </a:r>
            <a:endParaRPr lang="en-US" dirty="0"/>
          </a:p>
        </p:txBody>
      </p:sp>
      <p:grpSp>
        <p:nvGrpSpPr>
          <p:cNvPr id="73" name="Group 72"/>
          <p:cNvGrpSpPr/>
          <p:nvPr/>
        </p:nvGrpSpPr>
        <p:grpSpPr>
          <a:xfrm>
            <a:off x="755576" y="1556792"/>
            <a:ext cx="7776864" cy="4032448"/>
            <a:chOff x="755576" y="1340768"/>
            <a:chExt cx="7776864" cy="4032448"/>
          </a:xfrm>
        </p:grpSpPr>
        <p:sp>
          <p:nvSpPr>
            <p:cNvPr id="3" name="Rectangle 2"/>
            <p:cNvSpPr/>
            <p:nvPr/>
          </p:nvSpPr>
          <p:spPr>
            <a:xfrm>
              <a:off x="2123728" y="2276872"/>
              <a:ext cx="936104" cy="15841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2123728" y="2708920"/>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123728" y="2780928"/>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59832" y="3622034"/>
              <a:ext cx="12241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3588" y="2780928"/>
              <a:ext cx="12601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3588" y="2420888"/>
              <a:ext cx="126014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584" y="2185119"/>
              <a:ext cx="652743" cy="307777"/>
            </a:xfrm>
            <a:prstGeom prst="rect">
              <a:avLst/>
            </a:prstGeom>
            <a:noFill/>
          </p:spPr>
          <p:txBody>
            <a:bodyPr wrap="none" rtlCol="0">
              <a:spAutoFit/>
            </a:bodyPr>
            <a:lstStyle/>
            <a:p>
              <a:r>
                <a:rPr lang="en-US" sz="1400" dirty="0" smtClean="0"/>
                <a:t>Reset</a:t>
              </a:r>
              <a:endParaRPr lang="en-US" sz="1400" dirty="0"/>
            </a:p>
          </p:txBody>
        </p:sp>
        <p:sp>
          <p:nvSpPr>
            <p:cNvPr id="13" name="TextBox 12"/>
            <p:cNvSpPr txBox="1"/>
            <p:nvPr/>
          </p:nvSpPr>
          <p:spPr>
            <a:xfrm>
              <a:off x="827584" y="2545159"/>
              <a:ext cx="444352" cy="307777"/>
            </a:xfrm>
            <a:prstGeom prst="rect">
              <a:avLst/>
            </a:prstGeom>
            <a:noFill/>
          </p:spPr>
          <p:txBody>
            <a:bodyPr wrap="none" rtlCol="0">
              <a:spAutoFit/>
            </a:bodyPr>
            <a:lstStyle/>
            <a:p>
              <a:r>
                <a:rPr lang="en-US" sz="1400" dirty="0" err="1" smtClean="0"/>
                <a:t>Clk</a:t>
              </a:r>
              <a:endParaRPr lang="en-US" sz="1400" dirty="0"/>
            </a:p>
          </p:txBody>
        </p:sp>
        <p:sp>
          <p:nvSpPr>
            <p:cNvPr id="19" name="TextBox 18"/>
            <p:cNvSpPr txBox="1"/>
            <p:nvPr/>
          </p:nvSpPr>
          <p:spPr>
            <a:xfrm>
              <a:off x="3131840" y="3242249"/>
              <a:ext cx="862737" cy="307777"/>
            </a:xfrm>
            <a:prstGeom prst="rect">
              <a:avLst/>
            </a:prstGeom>
            <a:noFill/>
          </p:spPr>
          <p:txBody>
            <a:bodyPr wrap="none" rtlCol="0">
              <a:spAutoFit/>
            </a:bodyPr>
            <a:lstStyle/>
            <a:p>
              <a:r>
                <a:rPr lang="en-US" sz="1400" dirty="0" err="1" smtClean="0"/>
                <a:t>PWMcnt</a:t>
              </a:r>
              <a:endParaRPr lang="en-US" sz="1400" dirty="0"/>
            </a:p>
          </p:txBody>
        </p:sp>
        <p:cxnSp>
          <p:nvCxnSpPr>
            <p:cNvPr id="20" name="Straight Connector 19"/>
            <p:cNvCxnSpPr/>
            <p:nvPr/>
          </p:nvCxnSpPr>
          <p:spPr>
            <a:xfrm flipV="1">
              <a:off x="3395492" y="3557328"/>
              <a:ext cx="128302" cy="13671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37664" y="3697287"/>
              <a:ext cx="284052" cy="307777"/>
            </a:xfrm>
            <a:prstGeom prst="rect">
              <a:avLst/>
            </a:prstGeom>
            <a:noFill/>
          </p:spPr>
          <p:txBody>
            <a:bodyPr wrap="none" rtlCol="0">
              <a:spAutoFit/>
            </a:bodyPr>
            <a:lstStyle/>
            <a:p>
              <a:pPr algn="ctr"/>
              <a:r>
                <a:rPr lang="en-US" sz="1400" dirty="0" smtClean="0"/>
                <a:t>8</a:t>
              </a:r>
              <a:endParaRPr lang="en-US" sz="1400" dirty="0"/>
            </a:p>
          </p:txBody>
        </p:sp>
        <p:sp>
          <p:nvSpPr>
            <p:cNvPr id="26" name="Isosceles Triangle 25"/>
            <p:cNvSpPr/>
            <p:nvPr/>
          </p:nvSpPr>
          <p:spPr>
            <a:xfrm rot="5400000">
              <a:off x="4336403" y="3304556"/>
              <a:ext cx="1368152" cy="147302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863588" y="4447558"/>
              <a:ext cx="3409885" cy="36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5576" y="4067773"/>
              <a:ext cx="853119" cy="307777"/>
            </a:xfrm>
            <a:prstGeom prst="rect">
              <a:avLst/>
            </a:prstGeom>
            <a:noFill/>
          </p:spPr>
          <p:txBody>
            <a:bodyPr wrap="none" rtlCol="0">
              <a:spAutoFit/>
            </a:bodyPr>
            <a:lstStyle/>
            <a:p>
              <a:r>
                <a:rPr lang="en-US" sz="1400" dirty="0" err="1" smtClean="0"/>
                <a:t>SigAmpl</a:t>
              </a:r>
              <a:endParaRPr lang="en-US" sz="1400" dirty="0"/>
            </a:p>
          </p:txBody>
        </p:sp>
        <p:cxnSp>
          <p:nvCxnSpPr>
            <p:cNvPr id="29" name="Straight Connector 28"/>
            <p:cNvCxnSpPr/>
            <p:nvPr/>
          </p:nvCxnSpPr>
          <p:spPr>
            <a:xfrm flipV="1">
              <a:off x="1065726" y="4382852"/>
              <a:ext cx="128302" cy="13671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07898" y="4522811"/>
              <a:ext cx="284052" cy="307777"/>
            </a:xfrm>
            <a:prstGeom prst="rect">
              <a:avLst/>
            </a:prstGeom>
            <a:noFill/>
          </p:spPr>
          <p:txBody>
            <a:bodyPr wrap="none" rtlCol="0">
              <a:spAutoFit/>
            </a:bodyPr>
            <a:lstStyle/>
            <a:p>
              <a:pPr algn="ctr"/>
              <a:r>
                <a:rPr lang="en-US" sz="1400" dirty="0" smtClean="0"/>
                <a:t>8</a:t>
              </a:r>
              <a:endParaRPr lang="en-US" sz="1400" dirty="0"/>
            </a:p>
          </p:txBody>
        </p:sp>
        <p:sp>
          <p:nvSpPr>
            <p:cNvPr id="34" name="TextBox 33"/>
            <p:cNvSpPr txBox="1"/>
            <p:nvPr/>
          </p:nvSpPr>
          <p:spPr>
            <a:xfrm>
              <a:off x="4283967" y="3429000"/>
              <a:ext cx="269626" cy="400110"/>
            </a:xfrm>
            <a:prstGeom prst="rect">
              <a:avLst/>
            </a:prstGeom>
            <a:noFill/>
          </p:spPr>
          <p:txBody>
            <a:bodyPr wrap="none" rtlCol="0">
              <a:spAutoFit/>
            </a:bodyPr>
            <a:lstStyle/>
            <a:p>
              <a:r>
                <a:rPr lang="en-US" sz="2000" dirty="0" smtClean="0"/>
                <a:t>-</a:t>
              </a:r>
              <a:endParaRPr lang="en-US" sz="2000" dirty="0"/>
            </a:p>
          </p:txBody>
        </p:sp>
        <p:sp>
          <p:nvSpPr>
            <p:cNvPr id="35" name="TextBox 34"/>
            <p:cNvSpPr txBox="1"/>
            <p:nvPr/>
          </p:nvSpPr>
          <p:spPr>
            <a:xfrm>
              <a:off x="4283968" y="4221088"/>
              <a:ext cx="333746" cy="400110"/>
            </a:xfrm>
            <a:prstGeom prst="rect">
              <a:avLst/>
            </a:prstGeom>
            <a:noFill/>
          </p:spPr>
          <p:txBody>
            <a:bodyPr wrap="none" rtlCol="0">
              <a:spAutoFit/>
            </a:bodyPr>
            <a:lstStyle/>
            <a:p>
              <a:r>
                <a:rPr lang="en-US" sz="2000" dirty="0" smtClean="0"/>
                <a:t>+</a:t>
              </a:r>
              <a:endParaRPr lang="en-US" sz="2000" dirty="0"/>
            </a:p>
          </p:txBody>
        </p:sp>
        <p:sp>
          <p:nvSpPr>
            <p:cNvPr id="36" name="TextBox 35"/>
            <p:cNvSpPr txBox="1"/>
            <p:nvPr/>
          </p:nvSpPr>
          <p:spPr>
            <a:xfrm>
              <a:off x="2051720" y="2282388"/>
              <a:ext cx="585417" cy="276999"/>
            </a:xfrm>
            <a:prstGeom prst="rect">
              <a:avLst/>
            </a:prstGeom>
            <a:noFill/>
          </p:spPr>
          <p:txBody>
            <a:bodyPr wrap="none" rtlCol="0">
              <a:spAutoFit/>
            </a:bodyPr>
            <a:lstStyle/>
            <a:p>
              <a:pPr algn="ctr"/>
              <a:r>
                <a:rPr lang="en-US" sz="1200" dirty="0" smtClean="0"/>
                <a:t>Reset</a:t>
              </a:r>
              <a:endParaRPr lang="en-US" sz="1200" dirty="0"/>
            </a:p>
          </p:txBody>
        </p:sp>
        <p:sp>
          <p:nvSpPr>
            <p:cNvPr id="37" name="TextBox 36"/>
            <p:cNvSpPr txBox="1"/>
            <p:nvPr/>
          </p:nvSpPr>
          <p:spPr>
            <a:xfrm>
              <a:off x="4531153" y="4509120"/>
              <a:ext cx="994182" cy="276999"/>
            </a:xfrm>
            <a:prstGeom prst="rect">
              <a:avLst/>
            </a:prstGeom>
            <a:noFill/>
          </p:spPr>
          <p:txBody>
            <a:bodyPr wrap="none" rtlCol="0">
              <a:spAutoFit/>
            </a:bodyPr>
            <a:lstStyle/>
            <a:p>
              <a:pPr algn="ctr"/>
              <a:r>
                <a:rPr lang="en-US" sz="1200" dirty="0" smtClean="0"/>
                <a:t>Comparator</a:t>
              </a:r>
              <a:endParaRPr lang="en-US" sz="1200" dirty="0"/>
            </a:p>
          </p:txBody>
        </p:sp>
        <p:cxnSp>
          <p:nvCxnSpPr>
            <p:cNvPr id="38" name="Straight Connector 37"/>
            <p:cNvCxnSpPr>
              <a:stCxn id="26" idx="0"/>
            </p:cNvCxnSpPr>
            <p:nvPr/>
          </p:nvCxnSpPr>
          <p:spPr>
            <a:xfrm>
              <a:off x="5756991" y="4041068"/>
              <a:ext cx="277544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67529" y="3769295"/>
              <a:ext cx="872355" cy="307777"/>
            </a:xfrm>
            <a:prstGeom prst="rect">
              <a:avLst/>
            </a:prstGeom>
            <a:noFill/>
          </p:spPr>
          <p:txBody>
            <a:bodyPr wrap="none" rtlCol="0">
              <a:spAutoFit/>
            </a:bodyPr>
            <a:lstStyle/>
            <a:p>
              <a:r>
                <a:rPr lang="en-US" sz="1400" dirty="0" err="1" smtClean="0"/>
                <a:t>PWMout</a:t>
              </a:r>
              <a:endParaRPr lang="en-US" sz="1400" dirty="0"/>
            </a:p>
          </p:txBody>
        </p:sp>
        <p:sp>
          <p:nvSpPr>
            <p:cNvPr id="52" name="Rectangle 51"/>
            <p:cNvSpPr/>
            <p:nvPr/>
          </p:nvSpPr>
          <p:spPr>
            <a:xfrm>
              <a:off x="1763688" y="1700808"/>
              <a:ext cx="4464496" cy="3672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899592" y="4952201"/>
              <a:ext cx="540533" cy="246221"/>
            </a:xfrm>
            <a:prstGeom prst="rect">
              <a:avLst/>
            </a:prstGeom>
            <a:noFill/>
          </p:spPr>
          <p:txBody>
            <a:bodyPr wrap="none" rtlCol="0">
              <a:spAutoFit/>
            </a:bodyPr>
            <a:lstStyle/>
            <a:p>
              <a:r>
                <a:rPr lang="da-DK" sz="1000" dirty="0" smtClean="0"/>
                <a:t>Digital</a:t>
              </a:r>
              <a:endParaRPr lang="en-US" sz="1000" dirty="0"/>
            </a:p>
          </p:txBody>
        </p:sp>
        <p:sp>
          <p:nvSpPr>
            <p:cNvPr id="74" name="TextBox 73"/>
            <p:cNvSpPr txBox="1"/>
            <p:nvPr/>
          </p:nvSpPr>
          <p:spPr>
            <a:xfrm>
              <a:off x="3354492" y="1340768"/>
              <a:ext cx="1505540" cy="369332"/>
            </a:xfrm>
            <a:prstGeom prst="rect">
              <a:avLst/>
            </a:prstGeom>
            <a:noFill/>
          </p:spPr>
          <p:txBody>
            <a:bodyPr wrap="none" rtlCol="0">
              <a:spAutoFit/>
            </a:bodyPr>
            <a:lstStyle/>
            <a:p>
              <a:pPr algn="ctr"/>
              <a:r>
                <a:rPr lang="en-US" dirty="0" err="1" smtClean="0"/>
                <a:t>PWMmodule</a:t>
              </a:r>
              <a:endParaRPr lang="en-US" dirty="0"/>
            </a:p>
          </p:txBody>
        </p:sp>
        <p:sp>
          <p:nvSpPr>
            <p:cNvPr id="75" name="TextBox 74"/>
            <p:cNvSpPr txBox="1"/>
            <p:nvPr/>
          </p:nvSpPr>
          <p:spPr>
            <a:xfrm>
              <a:off x="2123728" y="1988840"/>
              <a:ext cx="981358" cy="276999"/>
            </a:xfrm>
            <a:prstGeom prst="rect">
              <a:avLst/>
            </a:prstGeom>
            <a:noFill/>
          </p:spPr>
          <p:txBody>
            <a:bodyPr wrap="none" rtlCol="0">
              <a:spAutoFit/>
            </a:bodyPr>
            <a:lstStyle/>
            <a:p>
              <a:pPr algn="ctr"/>
              <a:r>
                <a:rPr lang="en-US" sz="1200" b="1" dirty="0" err="1" smtClean="0"/>
                <a:t>PWMcount</a:t>
              </a:r>
              <a:endParaRPr lang="en-US" sz="1200" b="1" dirty="0"/>
            </a:p>
          </p:txBody>
        </p:sp>
        <p:sp>
          <p:nvSpPr>
            <p:cNvPr id="76" name="TextBox 75"/>
            <p:cNvSpPr txBox="1"/>
            <p:nvPr/>
          </p:nvSpPr>
          <p:spPr>
            <a:xfrm>
              <a:off x="4464898" y="3152001"/>
              <a:ext cx="1023037" cy="276999"/>
            </a:xfrm>
            <a:prstGeom prst="rect">
              <a:avLst/>
            </a:prstGeom>
            <a:noFill/>
          </p:spPr>
          <p:txBody>
            <a:bodyPr wrap="none" rtlCol="0">
              <a:spAutoFit/>
            </a:bodyPr>
            <a:lstStyle/>
            <a:p>
              <a:pPr algn="ctr"/>
              <a:r>
                <a:rPr lang="en-US" sz="1200" b="1" dirty="0" err="1" smtClean="0"/>
                <a:t>PWMcompt</a:t>
              </a:r>
              <a:endParaRPr lang="en-US" sz="1200" b="1" dirty="0"/>
            </a:p>
          </p:txBody>
        </p:sp>
        <p:sp>
          <p:nvSpPr>
            <p:cNvPr id="77" name="TextBox 76"/>
            <p:cNvSpPr txBox="1"/>
            <p:nvPr/>
          </p:nvSpPr>
          <p:spPr>
            <a:xfrm>
              <a:off x="2808600" y="3429000"/>
              <a:ext cx="304891" cy="276999"/>
            </a:xfrm>
            <a:prstGeom prst="rect">
              <a:avLst/>
            </a:prstGeom>
            <a:noFill/>
          </p:spPr>
          <p:txBody>
            <a:bodyPr wrap="none" rtlCol="0">
              <a:spAutoFit/>
            </a:bodyPr>
            <a:lstStyle/>
            <a:p>
              <a:pPr algn="ctr"/>
              <a:r>
                <a:rPr lang="en-US" sz="1200" dirty="0" smtClean="0"/>
                <a:t>Q</a:t>
              </a:r>
              <a:endParaRPr lang="en-US" sz="1200" dirty="0"/>
            </a:p>
          </p:txBody>
        </p:sp>
      </p:grpSp>
      <p:sp>
        <p:nvSpPr>
          <p:cNvPr id="55" name="TextBox 54"/>
          <p:cNvSpPr txBox="1"/>
          <p:nvPr/>
        </p:nvSpPr>
        <p:spPr>
          <a:xfrm>
            <a:off x="8098800" y="4437112"/>
            <a:ext cx="721672" cy="246221"/>
          </a:xfrm>
          <a:prstGeom prst="rect">
            <a:avLst/>
          </a:prstGeom>
          <a:noFill/>
        </p:spPr>
        <p:txBody>
          <a:bodyPr wrap="none" rtlCol="0">
            <a:spAutoFit/>
          </a:bodyPr>
          <a:lstStyle/>
          <a:p>
            <a:r>
              <a:rPr lang="da-DK" sz="1000" dirty="0" err="1" smtClean="0"/>
              <a:t>Analogue</a:t>
            </a:r>
            <a:endParaRPr lang="en-US" sz="1000" dirty="0"/>
          </a:p>
        </p:txBody>
      </p:sp>
      <p:cxnSp>
        <p:nvCxnSpPr>
          <p:cNvPr id="57" name="Straight Connector 56"/>
          <p:cNvCxnSpPr/>
          <p:nvPr/>
        </p:nvCxnSpPr>
        <p:spPr>
          <a:xfrm>
            <a:off x="7937155" y="4240833"/>
            <a:ext cx="0" cy="8951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7812360" y="4653136"/>
            <a:ext cx="249590" cy="72008"/>
            <a:chOff x="2750629" y="4163482"/>
            <a:chExt cx="249590" cy="72008"/>
          </a:xfrm>
        </p:grpSpPr>
        <p:sp>
          <p:nvSpPr>
            <p:cNvPr id="59" name="Rectangle 58"/>
            <p:cNvSpPr/>
            <p:nvPr/>
          </p:nvSpPr>
          <p:spPr>
            <a:xfrm>
              <a:off x="2819274" y="4163482"/>
              <a:ext cx="180945" cy="7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2750629" y="4163482"/>
              <a:ext cx="249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750629" y="4235490"/>
              <a:ext cx="2495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flipH="1">
            <a:off x="7865904" y="5085184"/>
            <a:ext cx="183651" cy="101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380312" y="4149080"/>
            <a:ext cx="373948" cy="1440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TextBox 64"/>
          <p:cNvSpPr txBox="1"/>
          <p:nvPr/>
        </p:nvSpPr>
        <p:spPr>
          <a:xfrm>
            <a:off x="8082511" y="3861048"/>
            <a:ext cx="593945" cy="369332"/>
          </a:xfrm>
          <a:prstGeom prst="rect">
            <a:avLst/>
          </a:prstGeom>
          <a:noFill/>
        </p:spPr>
        <p:txBody>
          <a:bodyPr wrap="none" rtlCol="0">
            <a:spAutoFit/>
          </a:bodyPr>
          <a:lstStyle/>
          <a:p>
            <a:r>
              <a:rPr lang="da-DK" dirty="0" err="1" smtClean="0"/>
              <a:t>V</a:t>
            </a:r>
            <a:r>
              <a:rPr lang="da-DK" baseline="-25000" dirty="0" err="1" smtClean="0"/>
              <a:t>Ana</a:t>
            </a:r>
            <a:endParaRPr lang="en-US" dirty="0"/>
          </a:p>
        </p:txBody>
      </p:sp>
      <p:sp>
        <p:nvSpPr>
          <p:cNvPr id="71" name="TextBox 70"/>
          <p:cNvSpPr txBox="1"/>
          <p:nvPr/>
        </p:nvSpPr>
        <p:spPr>
          <a:xfrm>
            <a:off x="7524328" y="4509120"/>
            <a:ext cx="314510" cy="307777"/>
          </a:xfrm>
          <a:prstGeom prst="rect">
            <a:avLst/>
          </a:prstGeom>
          <a:noFill/>
        </p:spPr>
        <p:txBody>
          <a:bodyPr wrap="none" rtlCol="0">
            <a:spAutoFit/>
          </a:bodyPr>
          <a:lstStyle/>
          <a:p>
            <a:r>
              <a:rPr lang="da-DK" sz="1400" dirty="0" smtClean="0"/>
              <a:t>C</a:t>
            </a:r>
            <a:endParaRPr lang="en-US" sz="1400" dirty="0"/>
          </a:p>
        </p:txBody>
      </p:sp>
      <p:sp>
        <p:nvSpPr>
          <p:cNvPr id="72" name="TextBox 71"/>
          <p:cNvSpPr txBox="1"/>
          <p:nvPr/>
        </p:nvSpPr>
        <p:spPr>
          <a:xfrm>
            <a:off x="7425842" y="3861048"/>
            <a:ext cx="314510" cy="307777"/>
          </a:xfrm>
          <a:prstGeom prst="rect">
            <a:avLst/>
          </a:prstGeom>
          <a:noFill/>
        </p:spPr>
        <p:txBody>
          <a:bodyPr wrap="none" rtlCol="0">
            <a:spAutoFit/>
          </a:bodyPr>
          <a:lstStyle/>
          <a:p>
            <a:r>
              <a:rPr lang="da-DK" sz="1400" dirty="0" smtClean="0"/>
              <a:t>R</a:t>
            </a:r>
            <a:endParaRPr lang="en-US" sz="1400" dirty="0"/>
          </a:p>
        </p:txBody>
      </p:sp>
    </p:spTree>
    <p:extLst>
      <p:ext uri="{BB962C8B-B14F-4D97-AF65-F5344CB8AC3E}">
        <p14:creationId xmlns:p14="http://schemas.microsoft.com/office/powerpoint/2010/main" val="385760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Øvelse D6</a:t>
            </a:r>
            <a:endParaRPr lang="da-DK" dirty="0"/>
          </a:p>
        </p:txBody>
      </p:sp>
      <p:pic>
        <p:nvPicPr>
          <p:cNvPr id="88076" name="Picture 12"/>
          <p:cNvPicPr>
            <a:picLocks noChangeAspect="1" noChangeArrowheads="1"/>
          </p:cNvPicPr>
          <p:nvPr/>
        </p:nvPicPr>
        <p:blipFill rotWithShape="1">
          <a:blip r:embed="rId2">
            <a:extLst>
              <a:ext uri="{28A0092B-C50C-407E-A947-70E740481C1C}">
                <a14:useLocalDpi xmlns:a14="http://schemas.microsoft.com/office/drawing/2010/main" val="0"/>
              </a:ext>
            </a:extLst>
          </a:blip>
          <a:srcRect l="39581" t="32789" r="25275" b="26935"/>
          <a:stretch/>
        </p:blipFill>
        <p:spPr bwMode="auto">
          <a:xfrm>
            <a:off x="1835696" y="1268760"/>
            <a:ext cx="5623810" cy="4027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385924" y="5620598"/>
            <a:ext cx="4490332" cy="584775"/>
          </a:xfrm>
          <a:prstGeom prst="rect">
            <a:avLst/>
          </a:prstGeom>
          <a:noFill/>
        </p:spPr>
        <p:txBody>
          <a:bodyPr wrap="none" rtlCol="0">
            <a:spAutoFit/>
          </a:bodyPr>
          <a:lstStyle/>
          <a:p>
            <a:r>
              <a:rPr lang="da-DK" sz="3200" dirty="0" smtClean="0"/>
              <a:t>Pulse Width Modulation</a:t>
            </a:r>
            <a:endParaRPr lang="da-DK" sz="3200" dirty="0"/>
          </a:p>
        </p:txBody>
      </p:sp>
    </p:spTree>
    <p:extLst>
      <p:ext uri="{BB962C8B-B14F-4D97-AF65-F5344CB8AC3E}">
        <p14:creationId xmlns:p14="http://schemas.microsoft.com/office/powerpoint/2010/main" val="73066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a:off x="4466453" y="3160713"/>
            <a:ext cx="79208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389774" y="2924944"/>
            <a:ext cx="643125" cy="307777"/>
          </a:xfrm>
          <a:prstGeom prst="rect">
            <a:avLst/>
          </a:prstGeom>
          <a:noFill/>
        </p:spPr>
        <p:txBody>
          <a:bodyPr wrap="none" rtlCol="0">
            <a:spAutoFit/>
          </a:bodyPr>
          <a:lstStyle/>
          <a:p>
            <a:r>
              <a:rPr lang="da-DK" sz="1400" dirty="0" smtClean="0"/>
              <a:t>BTN3</a:t>
            </a:r>
            <a:endParaRPr lang="en-US" sz="1400" dirty="0"/>
          </a:p>
        </p:txBody>
      </p:sp>
      <p:sp>
        <p:nvSpPr>
          <p:cNvPr id="2" name="Title 1"/>
          <p:cNvSpPr>
            <a:spLocks noGrp="1"/>
          </p:cNvSpPr>
          <p:nvPr>
            <p:ph type="title"/>
          </p:nvPr>
        </p:nvSpPr>
        <p:spPr/>
        <p:txBody>
          <a:bodyPr/>
          <a:lstStyle/>
          <a:p>
            <a:r>
              <a:rPr lang="en-US" dirty="0" err="1" smtClean="0"/>
              <a:t>Øvelse</a:t>
            </a:r>
            <a:endParaRPr lang="en-US" dirty="0"/>
          </a:p>
        </p:txBody>
      </p:sp>
      <p:sp>
        <p:nvSpPr>
          <p:cNvPr id="3" name="Rectangle 2"/>
          <p:cNvSpPr/>
          <p:nvPr/>
        </p:nvSpPr>
        <p:spPr>
          <a:xfrm>
            <a:off x="3098302" y="2060848"/>
            <a:ext cx="936104" cy="15841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3098302" y="2492896"/>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098302" y="2564904"/>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34406" y="3429000"/>
            <a:ext cx="122413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34105" y="2564904"/>
            <a:ext cx="176419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34105" y="2204864"/>
            <a:ext cx="176419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98101" y="1969095"/>
            <a:ext cx="643125" cy="307777"/>
          </a:xfrm>
          <a:prstGeom prst="rect">
            <a:avLst/>
          </a:prstGeom>
          <a:noFill/>
        </p:spPr>
        <p:txBody>
          <a:bodyPr wrap="none" rtlCol="0">
            <a:spAutoFit/>
          </a:bodyPr>
          <a:lstStyle/>
          <a:p>
            <a:r>
              <a:rPr lang="da-DK" sz="1400" dirty="0" smtClean="0"/>
              <a:t>BTN3</a:t>
            </a:r>
            <a:endParaRPr lang="en-US" sz="1400" dirty="0"/>
          </a:p>
        </p:txBody>
      </p:sp>
      <p:sp>
        <p:nvSpPr>
          <p:cNvPr id="13" name="TextBox 12"/>
          <p:cNvSpPr txBox="1"/>
          <p:nvPr/>
        </p:nvSpPr>
        <p:spPr>
          <a:xfrm>
            <a:off x="1298101" y="2329135"/>
            <a:ext cx="593432" cy="307777"/>
          </a:xfrm>
          <a:prstGeom prst="rect">
            <a:avLst/>
          </a:prstGeom>
          <a:noFill/>
        </p:spPr>
        <p:txBody>
          <a:bodyPr wrap="none" rtlCol="0">
            <a:spAutoFit/>
          </a:bodyPr>
          <a:lstStyle/>
          <a:p>
            <a:r>
              <a:rPr lang="en-US" sz="1400" dirty="0" err="1" smtClean="0"/>
              <a:t>MClk</a:t>
            </a:r>
            <a:endParaRPr lang="en-US" sz="1400" dirty="0"/>
          </a:p>
        </p:txBody>
      </p:sp>
      <p:sp>
        <p:nvSpPr>
          <p:cNvPr id="19" name="TextBox 18"/>
          <p:cNvSpPr txBox="1"/>
          <p:nvPr/>
        </p:nvSpPr>
        <p:spPr>
          <a:xfrm>
            <a:off x="4166117" y="3193231"/>
            <a:ext cx="444352" cy="307777"/>
          </a:xfrm>
          <a:prstGeom prst="rect">
            <a:avLst/>
          </a:prstGeom>
          <a:noFill/>
        </p:spPr>
        <p:txBody>
          <a:bodyPr wrap="none" rtlCol="0">
            <a:spAutoFit/>
          </a:bodyPr>
          <a:lstStyle/>
          <a:p>
            <a:r>
              <a:rPr lang="en-US" sz="1400" dirty="0" err="1" smtClean="0"/>
              <a:t>Clk</a:t>
            </a:r>
            <a:endParaRPr lang="en-US" sz="1400" dirty="0"/>
          </a:p>
        </p:txBody>
      </p:sp>
      <p:cxnSp>
        <p:nvCxnSpPr>
          <p:cNvPr id="27" name="Straight Connector 26"/>
          <p:cNvCxnSpPr/>
          <p:nvPr/>
        </p:nvCxnSpPr>
        <p:spPr>
          <a:xfrm>
            <a:off x="1334105" y="4231534"/>
            <a:ext cx="368304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0109" y="3851749"/>
            <a:ext cx="474810" cy="307777"/>
          </a:xfrm>
          <a:prstGeom prst="rect">
            <a:avLst/>
          </a:prstGeom>
          <a:noFill/>
        </p:spPr>
        <p:txBody>
          <a:bodyPr wrap="none" rtlCol="0">
            <a:spAutoFit/>
          </a:bodyPr>
          <a:lstStyle/>
          <a:p>
            <a:r>
              <a:rPr lang="en-US" sz="1400" dirty="0" smtClean="0"/>
              <a:t>SW</a:t>
            </a:r>
            <a:endParaRPr lang="en-US" sz="1400" dirty="0"/>
          </a:p>
        </p:txBody>
      </p:sp>
      <p:cxnSp>
        <p:nvCxnSpPr>
          <p:cNvPr id="29" name="Straight Connector 28"/>
          <p:cNvCxnSpPr/>
          <p:nvPr/>
        </p:nvCxnSpPr>
        <p:spPr>
          <a:xfrm flipV="1">
            <a:off x="1536243" y="4166828"/>
            <a:ext cx="128302" cy="13671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78415" y="4306787"/>
            <a:ext cx="284052" cy="307777"/>
          </a:xfrm>
          <a:prstGeom prst="rect">
            <a:avLst/>
          </a:prstGeom>
          <a:noFill/>
        </p:spPr>
        <p:txBody>
          <a:bodyPr wrap="none" rtlCol="0">
            <a:spAutoFit/>
          </a:bodyPr>
          <a:lstStyle/>
          <a:p>
            <a:pPr algn="ctr"/>
            <a:r>
              <a:rPr lang="en-US" sz="1400" dirty="0" smtClean="0"/>
              <a:t>8</a:t>
            </a:r>
            <a:endParaRPr lang="en-US" sz="1400" dirty="0"/>
          </a:p>
        </p:txBody>
      </p:sp>
      <p:sp>
        <p:nvSpPr>
          <p:cNvPr id="36" name="TextBox 35"/>
          <p:cNvSpPr txBox="1"/>
          <p:nvPr/>
        </p:nvSpPr>
        <p:spPr>
          <a:xfrm>
            <a:off x="3277713" y="3613086"/>
            <a:ext cx="627095" cy="276999"/>
          </a:xfrm>
          <a:prstGeom prst="rect">
            <a:avLst/>
          </a:prstGeom>
          <a:noFill/>
        </p:spPr>
        <p:txBody>
          <a:bodyPr wrap="none" rtlCol="0">
            <a:spAutoFit/>
          </a:bodyPr>
          <a:lstStyle/>
          <a:p>
            <a:pPr algn="ctr"/>
            <a:r>
              <a:rPr lang="en-US" sz="1200" dirty="0" err="1" smtClean="0"/>
              <a:t>ClkDiv</a:t>
            </a:r>
            <a:endParaRPr lang="en-US" sz="1200" dirty="0"/>
          </a:p>
        </p:txBody>
      </p:sp>
      <p:cxnSp>
        <p:nvCxnSpPr>
          <p:cNvPr id="38" name="Straight Connector 37"/>
          <p:cNvCxnSpPr/>
          <p:nvPr/>
        </p:nvCxnSpPr>
        <p:spPr>
          <a:xfrm>
            <a:off x="5953255" y="3825044"/>
            <a:ext cx="198880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234205" y="1484784"/>
            <a:ext cx="4464496" cy="36724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4019518" y="1124744"/>
            <a:ext cx="1116524" cy="369332"/>
          </a:xfrm>
          <a:prstGeom prst="rect">
            <a:avLst/>
          </a:prstGeom>
          <a:noFill/>
        </p:spPr>
        <p:txBody>
          <a:bodyPr wrap="none" rtlCol="0">
            <a:spAutoFit/>
          </a:bodyPr>
          <a:lstStyle/>
          <a:p>
            <a:pPr algn="ctr"/>
            <a:r>
              <a:rPr lang="en-US" dirty="0" err="1" smtClean="0"/>
              <a:t>LYSregul</a:t>
            </a:r>
            <a:endParaRPr lang="en-US" dirty="0"/>
          </a:p>
        </p:txBody>
      </p:sp>
      <p:sp>
        <p:nvSpPr>
          <p:cNvPr id="75" name="TextBox 74"/>
          <p:cNvSpPr txBox="1"/>
          <p:nvPr/>
        </p:nvSpPr>
        <p:spPr>
          <a:xfrm>
            <a:off x="3398865" y="1772816"/>
            <a:ext cx="380232" cy="276999"/>
          </a:xfrm>
          <a:prstGeom prst="rect">
            <a:avLst/>
          </a:prstGeom>
          <a:noFill/>
        </p:spPr>
        <p:txBody>
          <a:bodyPr wrap="none" rtlCol="0">
            <a:spAutoFit/>
          </a:bodyPr>
          <a:lstStyle/>
          <a:p>
            <a:pPr algn="ctr"/>
            <a:r>
              <a:rPr lang="en-US" sz="1200" b="1" dirty="0" smtClean="0"/>
              <a:t>U1</a:t>
            </a:r>
            <a:endParaRPr lang="en-US" sz="1200" b="1" dirty="0"/>
          </a:p>
        </p:txBody>
      </p:sp>
      <p:cxnSp>
        <p:nvCxnSpPr>
          <p:cNvPr id="57" name="Straight Connector 56"/>
          <p:cNvCxnSpPr/>
          <p:nvPr/>
        </p:nvCxnSpPr>
        <p:spPr>
          <a:xfrm>
            <a:off x="7942058" y="3822476"/>
            <a:ext cx="0" cy="881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870807" y="4653136"/>
            <a:ext cx="183651" cy="101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385215" y="3737375"/>
            <a:ext cx="373948" cy="1440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TextBox 71"/>
          <p:cNvSpPr txBox="1"/>
          <p:nvPr/>
        </p:nvSpPr>
        <p:spPr>
          <a:xfrm>
            <a:off x="7430745" y="3429000"/>
            <a:ext cx="314510" cy="307777"/>
          </a:xfrm>
          <a:prstGeom prst="rect">
            <a:avLst/>
          </a:prstGeom>
          <a:noFill/>
        </p:spPr>
        <p:txBody>
          <a:bodyPr wrap="none" rtlCol="0">
            <a:spAutoFit/>
          </a:bodyPr>
          <a:lstStyle/>
          <a:p>
            <a:r>
              <a:rPr lang="da-DK" sz="1400" dirty="0" smtClean="0"/>
              <a:t>R</a:t>
            </a:r>
            <a:endParaRPr lang="en-US" sz="1400" dirty="0"/>
          </a:p>
        </p:txBody>
      </p:sp>
      <p:sp>
        <p:nvSpPr>
          <p:cNvPr id="45" name="TextBox 44"/>
          <p:cNvSpPr txBox="1"/>
          <p:nvPr/>
        </p:nvSpPr>
        <p:spPr>
          <a:xfrm>
            <a:off x="3051374" y="3083658"/>
            <a:ext cx="622991" cy="276999"/>
          </a:xfrm>
          <a:prstGeom prst="rect">
            <a:avLst/>
          </a:prstGeom>
          <a:noFill/>
        </p:spPr>
        <p:txBody>
          <a:bodyPr wrap="none" rtlCol="0">
            <a:spAutoFit/>
          </a:bodyPr>
          <a:lstStyle/>
          <a:p>
            <a:pPr algn="ctr"/>
            <a:r>
              <a:rPr lang="en-US" sz="1200" dirty="0" err="1" smtClean="0"/>
              <a:t>TimeP</a:t>
            </a:r>
            <a:endParaRPr lang="en-US" sz="1200" dirty="0"/>
          </a:p>
        </p:txBody>
      </p:sp>
      <p:cxnSp>
        <p:nvCxnSpPr>
          <p:cNvPr id="46" name="Straight Connector 45"/>
          <p:cNvCxnSpPr/>
          <p:nvPr/>
        </p:nvCxnSpPr>
        <p:spPr>
          <a:xfrm>
            <a:off x="2742241" y="3276718"/>
            <a:ext cx="35606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666253" y="2996952"/>
            <a:ext cx="284052" cy="307777"/>
          </a:xfrm>
          <a:prstGeom prst="rect">
            <a:avLst/>
          </a:prstGeom>
          <a:noFill/>
        </p:spPr>
        <p:txBody>
          <a:bodyPr wrap="none" rtlCol="0">
            <a:spAutoFit/>
          </a:bodyPr>
          <a:lstStyle/>
          <a:p>
            <a:r>
              <a:rPr lang="en-US" sz="1400" dirty="0" smtClean="0"/>
              <a:t>4</a:t>
            </a:r>
            <a:endParaRPr lang="en-US" sz="1400" dirty="0"/>
          </a:p>
        </p:txBody>
      </p:sp>
      <p:sp>
        <p:nvSpPr>
          <p:cNvPr id="56" name="TextBox 55"/>
          <p:cNvSpPr txBox="1"/>
          <p:nvPr/>
        </p:nvSpPr>
        <p:spPr>
          <a:xfrm>
            <a:off x="1298101" y="2564904"/>
            <a:ext cx="590226" cy="246221"/>
          </a:xfrm>
          <a:prstGeom prst="rect">
            <a:avLst/>
          </a:prstGeom>
          <a:noFill/>
        </p:spPr>
        <p:txBody>
          <a:bodyPr wrap="none" rtlCol="0">
            <a:spAutoFit/>
          </a:bodyPr>
          <a:lstStyle/>
          <a:p>
            <a:r>
              <a:rPr lang="en-US" sz="1000" dirty="0" smtClean="0"/>
              <a:t>50MHz</a:t>
            </a:r>
            <a:endParaRPr lang="en-US" sz="1000" dirty="0"/>
          </a:p>
        </p:txBody>
      </p:sp>
      <p:sp>
        <p:nvSpPr>
          <p:cNvPr id="64" name="Rectangle 63"/>
          <p:cNvSpPr/>
          <p:nvPr/>
        </p:nvSpPr>
        <p:spPr>
          <a:xfrm>
            <a:off x="5017151" y="3030388"/>
            <a:ext cx="1177494" cy="15841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p:cNvCxnSpPr/>
          <p:nvPr/>
        </p:nvCxnSpPr>
        <p:spPr>
          <a:xfrm>
            <a:off x="5017151" y="3356992"/>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5017151" y="3429000"/>
            <a:ext cx="144016"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059525" y="4582626"/>
            <a:ext cx="1063112" cy="276999"/>
          </a:xfrm>
          <a:prstGeom prst="rect">
            <a:avLst/>
          </a:prstGeom>
          <a:noFill/>
        </p:spPr>
        <p:txBody>
          <a:bodyPr wrap="none" rtlCol="0">
            <a:spAutoFit/>
          </a:bodyPr>
          <a:lstStyle/>
          <a:p>
            <a:pPr algn="ctr"/>
            <a:r>
              <a:rPr lang="en-US" sz="1200" dirty="0" err="1" smtClean="0"/>
              <a:t>PWMmodule</a:t>
            </a:r>
            <a:endParaRPr lang="en-US" sz="1200" dirty="0"/>
          </a:p>
        </p:txBody>
      </p:sp>
      <p:sp>
        <p:nvSpPr>
          <p:cNvPr id="69" name="TextBox 68"/>
          <p:cNvSpPr txBox="1"/>
          <p:nvPr/>
        </p:nvSpPr>
        <p:spPr>
          <a:xfrm>
            <a:off x="5398686" y="2742356"/>
            <a:ext cx="380232" cy="276999"/>
          </a:xfrm>
          <a:prstGeom prst="rect">
            <a:avLst/>
          </a:prstGeom>
          <a:noFill/>
        </p:spPr>
        <p:txBody>
          <a:bodyPr wrap="none" rtlCol="0">
            <a:spAutoFit/>
          </a:bodyPr>
          <a:lstStyle/>
          <a:p>
            <a:pPr algn="ctr"/>
            <a:r>
              <a:rPr lang="en-US" sz="1200" b="1" dirty="0" smtClean="0"/>
              <a:t>U2</a:t>
            </a:r>
            <a:endParaRPr lang="en-US" sz="1200" b="1" dirty="0"/>
          </a:p>
        </p:txBody>
      </p:sp>
      <p:sp>
        <p:nvSpPr>
          <p:cNvPr id="70" name="TextBox 69"/>
          <p:cNvSpPr txBox="1"/>
          <p:nvPr/>
        </p:nvSpPr>
        <p:spPr>
          <a:xfrm>
            <a:off x="4935254" y="4053198"/>
            <a:ext cx="755335" cy="276999"/>
          </a:xfrm>
          <a:prstGeom prst="rect">
            <a:avLst/>
          </a:prstGeom>
          <a:noFill/>
        </p:spPr>
        <p:txBody>
          <a:bodyPr wrap="none" rtlCol="0">
            <a:spAutoFit/>
          </a:bodyPr>
          <a:lstStyle/>
          <a:p>
            <a:pPr algn="ctr"/>
            <a:r>
              <a:rPr lang="en-US" sz="1200" dirty="0" err="1" smtClean="0"/>
              <a:t>SigAmpl</a:t>
            </a:r>
            <a:endParaRPr lang="en-US" sz="1200" dirty="0"/>
          </a:p>
        </p:txBody>
      </p:sp>
      <p:sp>
        <p:nvSpPr>
          <p:cNvPr id="79" name="TextBox 78"/>
          <p:cNvSpPr txBox="1"/>
          <p:nvPr/>
        </p:nvSpPr>
        <p:spPr>
          <a:xfrm>
            <a:off x="3042843" y="2066364"/>
            <a:ext cx="415498" cy="276999"/>
          </a:xfrm>
          <a:prstGeom prst="rect">
            <a:avLst/>
          </a:prstGeom>
          <a:noFill/>
        </p:spPr>
        <p:txBody>
          <a:bodyPr wrap="none" rtlCol="0">
            <a:spAutoFit/>
          </a:bodyPr>
          <a:lstStyle/>
          <a:p>
            <a:pPr algn="ctr"/>
            <a:r>
              <a:rPr lang="en-US" sz="1200" dirty="0" err="1" smtClean="0"/>
              <a:t>Rst</a:t>
            </a:r>
            <a:endParaRPr lang="en-US" sz="1200" dirty="0"/>
          </a:p>
        </p:txBody>
      </p:sp>
      <p:sp>
        <p:nvSpPr>
          <p:cNvPr id="80" name="TextBox 79"/>
          <p:cNvSpPr txBox="1"/>
          <p:nvPr/>
        </p:nvSpPr>
        <p:spPr>
          <a:xfrm>
            <a:off x="4961156" y="3043989"/>
            <a:ext cx="585417" cy="276999"/>
          </a:xfrm>
          <a:prstGeom prst="rect">
            <a:avLst/>
          </a:prstGeom>
          <a:noFill/>
        </p:spPr>
        <p:txBody>
          <a:bodyPr wrap="none" rtlCol="0">
            <a:spAutoFit/>
          </a:bodyPr>
          <a:lstStyle/>
          <a:p>
            <a:pPr algn="ctr"/>
            <a:r>
              <a:rPr lang="en-US" sz="1200" dirty="0" smtClean="0"/>
              <a:t>Reset</a:t>
            </a:r>
            <a:endParaRPr lang="en-US" sz="1200" dirty="0"/>
          </a:p>
        </p:txBody>
      </p:sp>
      <p:sp>
        <p:nvSpPr>
          <p:cNvPr id="39" name="TextBox 38"/>
          <p:cNvSpPr txBox="1"/>
          <p:nvPr/>
        </p:nvSpPr>
        <p:spPr>
          <a:xfrm>
            <a:off x="5492082" y="3645024"/>
            <a:ext cx="774571" cy="276999"/>
          </a:xfrm>
          <a:prstGeom prst="rect">
            <a:avLst/>
          </a:prstGeom>
          <a:noFill/>
        </p:spPr>
        <p:txBody>
          <a:bodyPr wrap="none" rtlCol="0">
            <a:spAutoFit/>
          </a:bodyPr>
          <a:lstStyle/>
          <a:p>
            <a:r>
              <a:rPr lang="en-US" sz="1200" dirty="0" err="1" smtClean="0"/>
              <a:t>PWMout</a:t>
            </a:r>
            <a:endParaRPr lang="en-US" sz="1200" dirty="0"/>
          </a:p>
        </p:txBody>
      </p:sp>
      <p:sp>
        <p:nvSpPr>
          <p:cNvPr id="83" name="TextBox 82"/>
          <p:cNvSpPr txBox="1"/>
          <p:nvPr/>
        </p:nvSpPr>
        <p:spPr>
          <a:xfrm>
            <a:off x="6770709" y="3563143"/>
            <a:ext cx="413896" cy="307777"/>
          </a:xfrm>
          <a:prstGeom prst="rect">
            <a:avLst/>
          </a:prstGeom>
          <a:noFill/>
        </p:spPr>
        <p:txBody>
          <a:bodyPr wrap="none" rtlCol="0">
            <a:spAutoFit/>
          </a:bodyPr>
          <a:lstStyle/>
          <a:p>
            <a:r>
              <a:rPr lang="en-US" sz="1400" dirty="0" smtClean="0"/>
              <a:t>LD</a:t>
            </a:r>
            <a:endParaRPr lang="en-US" sz="1400" dirty="0"/>
          </a:p>
        </p:txBody>
      </p:sp>
      <p:sp>
        <p:nvSpPr>
          <p:cNvPr id="31" name="Oval 30"/>
          <p:cNvSpPr/>
          <p:nvPr/>
        </p:nvSpPr>
        <p:spPr>
          <a:xfrm>
            <a:off x="7783724" y="4058753"/>
            <a:ext cx="316668" cy="31666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10800000">
            <a:off x="7870050" y="4149080"/>
            <a:ext cx="144016" cy="139876"/>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7892836" y="4301605"/>
            <a:ext cx="984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74402" y="5805264"/>
            <a:ext cx="6211957" cy="369332"/>
          </a:xfrm>
          <a:prstGeom prst="rect">
            <a:avLst/>
          </a:prstGeom>
          <a:noFill/>
        </p:spPr>
        <p:txBody>
          <a:bodyPr wrap="none" rtlCol="0">
            <a:spAutoFit/>
          </a:bodyPr>
          <a:lstStyle/>
          <a:p>
            <a:r>
              <a:rPr lang="da-DK" dirty="0" smtClean="0"/>
              <a:t>Bestem styrken af lysdioden ved hjælp af skyde knapperne</a:t>
            </a:r>
            <a:endParaRPr lang="en-US" dirty="0"/>
          </a:p>
        </p:txBody>
      </p:sp>
    </p:spTree>
    <p:extLst>
      <p:ext uri="{BB962C8B-B14F-4D97-AF65-F5344CB8AC3E}">
        <p14:creationId xmlns:p14="http://schemas.microsoft.com/office/powerpoint/2010/main" val="91577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5" name="Rectangle 4"/>
          <p:cNvSpPr>
            <a:spLocks noGrp="1" noChangeArrowheads="1"/>
          </p:cNvSpPr>
          <p:nvPr>
            <p:ph type="title"/>
          </p:nvPr>
        </p:nvSpPr>
        <p:spPr/>
        <p:txBody>
          <a:bodyPr/>
          <a:lstStyle/>
          <a:p>
            <a:r>
              <a:rPr lang="da-DK" dirty="0" smtClean="0"/>
              <a:t>Oscilloskop Projekt</a:t>
            </a:r>
          </a:p>
        </p:txBody>
      </p:sp>
      <p:sp>
        <p:nvSpPr>
          <p:cNvPr id="102401" name="Rectangle 1"/>
          <p:cNvSpPr>
            <a:spLocks noChangeArrowheads="1"/>
          </p:cNvSpPr>
          <p:nvPr/>
        </p:nvSpPr>
        <p:spPr bwMode="auto">
          <a:xfrm>
            <a:off x="323528" y="868070"/>
            <a:ext cx="828092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a-DK"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 3-ugers perioden skal I lave et system der består af en signalgenerator og et oscilloskop som styres fra en brugerflade på en PC. Systemet er baseret på Spartan-3 FPGA bordet og Z8-Encore MCU bordet som I har arbejdet med i 13-ugersperioden. Systemets elementer kan ses af nedenstående diagram:</a:t>
            </a:r>
            <a:endParaRPr kumimoji="0" lang="da-DK"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402" name="Picture 2" descr="DSC00328"/>
          <p:cNvPicPr>
            <a:picLocks noChangeAspect="1" noChangeArrowheads="1"/>
          </p:cNvPicPr>
          <p:nvPr/>
        </p:nvPicPr>
        <p:blipFill>
          <a:blip r:embed="rId2" cstate="print">
            <a:lum bright="12000" contrast="12000"/>
          </a:blip>
          <a:srcRect/>
          <a:stretch>
            <a:fillRect/>
          </a:stretch>
        </p:blipFill>
        <p:spPr bwMode="auto">
          <a:xfrm>
            <a:off x="2123728" y="2204864"/>
            <a:ext cx="5832648" cy="43732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Systemets delelementer</a:t>
            </a:r>
            <a:endParaRPr lang="da-DK" dirty="0"/>
          </a:p>
        </p:txBody>
      </p:sp>
      <p:sp>
        <p:nvSpPr>
          <p:cNvPr id="3" name="Rectangle 1"/>
          <p:cNvSpPr>
            <a:spLocks noChangeArrowheads="1"/>
          </p:cNvSpPr>
          <p:nvPr/>
        </p:nvSpPr>
        <p:spPr bwMode="auto">
          <a:xfrm>
            <a:off x="323528" y="1283568"/>
            <a:ext cx="828092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a-DK"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Systemets elementer kan ses af nedenstående diagram:</a:t>
            </a:r>
            <a:endParaRPr kumimoji="0" lang="da-DK"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42" name="Picture 2"/>
          <p:cNvPicPr>
            <a:picLocks noChangeAspect="1" noChangeArrowheads="1"/>
          </p:cNvPicPr>
          <p:nvPr/>
        </p:nvPicPr>
        <p:blipFill>
          <a:blip r:embed="rId2" cstate="print"/>
          <a:srcRect/>
          <a:stretch>
            <a:fillRect/>
          </a:stretch>
        </p:blipFill>
        <p:spPr bwMode="auto">
          <a:xfrm>
            <a:off x="971600" y="2708920"/>
            <a:ext cx="7727154" cy="2026022"/>
          </a:xfrm>
          <a:prstGeom prst="rect">
            <a:avLst/>
          </a:prstGeom>
          <a:noFill/>
          <a:ln w="9525">
            <a:noFill/>
            <a:miter lim="800000"/>
            <a:headEnd/>
            <a:tailEnd/>
          </a:ln>
        </p:spPr>
      </p:pic>
      <p:grpSp>
        <p:nvGrpSpPr>
          <p:cNvPr id="32" name="Group 31"/>
          <p:cNvGrpSpPr/>
          <p:nvPr/>
        </p:nvGrpSpPr>
        <p:grpSpPr>
          <a:xfrm>
            <a:off x="2411760" y="1979548"/>
            <a:ext cx="3096344" cy="1593468"/>
            <a:chOff x="2411760" y="1979548"/>
            <a:chExt cx="3096344" cy="1593468"/>
          </a:xfrm>
        </p:grpSpPr>
        <p:sp>
          <p:nvSpPr>
            <p:cNvPr id="5" name="TextBox 4"/>
            <p:cNvSpPr txBox="1"/>
            <p:nvPr/>
          </p:nvSpPr>
          <p:spPr>
            <a:xfrm>
              <a:off x="2411760" y="1979548"/>
              <a:ext cx="1980029"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a-DK" dirty="0" smtClean="0"/>
                <a:t>Analog spænding</a:t>
              </a:r>
              <a:endParaRPr lang="da-DK" dirty="0"/>
            </a:p>
          </p:txBody>
        </p:sp>
        <p:cxnSp>
          <p:nvCxnSpPr>
            <p:cNvPr id="7" name="Straight Arrow Connector 6"/>
            <p:cNvCxnSpPr>
              <a:stCxn id="5" idx="2"/>
            </p:cNvCxnSpPr>
            <p:nvPr/>
          </p:nvCxnSpPr>
          <p:spPr>
            <a:xfrm>
              <a:off x="3401775" y="2348880"/>
              <a:ext cx="1170225" cy="108012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3212976"/>
              <a:ext cx="576064" cy="360040"/>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1"/>
                  </a:solidFill>
                </a:rPr>
                <a:t>ADC</a:t>
              </a:r>
              <a:endParaRPr lang="da-DK" sz="1200" dirty="0">
                <a:solidFill>
                  <a:schemeClr val="tx1"/>
                </a:solidFill>
              </a:endParaRPr>
            </a:p>
          </p:txBody>
        </p:sp>
      </p:grpSp>
      <p:grpSp>
        <p:nvGrpSpPr>
          <p:cNvPr id="33" name="Group 32"/>
          <p:cNvGrpSpPr/>
          <p:nvPr/>
        </p:nvGrpSpPr>
        <p:grpSpPr>
          <a:xfrm>
            <a:off x="5724128" y="1988840"/>
            <a:ext cx="1826141" cy="2196244"/>
            <a:chOff x="5724128" y="1988840"/>
            <a:chExt cx="1826141" cy="2196244"/>
          </a:xfrm>
        </p:grpSpPr>
        <p:sp>
          <p:nvSpPr>
            <p:cNvPr id="11" name="Rectangle 10"/>
            <p:cNvSpPr/>
            <p:nvPr/>
          </p:nvSpPr>
          <p:spPr>
            <a:xfrm rot="16200000">
              <a:off x="5634118" y="3663026"/>
              <a:ext cx="648072" cy="39604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1"/>
                  </a:solidFill>
                </a:rPr>
                <a:t>UART</a:t>
              </a:r>
              <a:endParaRPr lang="da-DK" sz="1200" dirty="0">
                <a:solidFill>
                  <a:schemeClr val="tx1"/>
                </a:solidFill>
              </a:endParaRPr>
            </a:p>
          </p:txBody>
        </p:sp>
        <p:cxnSp>
          <p:nvCxnSpPr>
            <p:cNvPr id="13" name="Straight Arrow Connector 12"/>
            <p:cNvCxnSpPr/>
            <p:nvPr/>
          </p:nvCxnSpPr>
          <p:spPr>
            <a:xfrm>
              <a:off x="6156176" y="3861048"/>
              <a:ext cx="936104" cy="0"/>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24128" y="1988840"/>
              <a:ext cx="1826141" cy="36933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da-DK" dirty="0" smtClean="0"/>
                <a:t>Måle-data til PC</a:t>
              </a:r>
              <a:endParaRPr lang="da-DK" dirty="0"/>
            </a:p>
          </p:txBody>
        </p:sp>
        <p:cxnSp>
          <p:nvCxnSpPr>
            <p:cNvPr id="18" name="Straight Arrow Connector 17"/>
            <p:cNvCxnSpPr>
              <a:stCxn id="17" idx="2"/>
            </p:cNvCxnSpPr>
            <p:nvPr/>
          </p:nvCxnSpPr>
          <p:spPr>
            <a:xfrm>
              <a:off x="6637199" y="2358172"/>
              <a:ext cx="167049" cy="14308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849244" y="4077072"/>
            <a:ext cx="6050225" cy="2147466"/>
            <a:chOff x="1849244" y="4077072"/>
            <a:chExt cx="6050225" cy="2147466"/>
          </a:xfrm>
        </p:grpSpPr>
        <p:cxnSp>
          <p:nvCxnSpPr>
            <p:cNvPr id="21" name="Straight Arrow Connector 20"/>
            <p:cNvCxnSpPr/>
            <p:nvPr/>
          </p:nvCxnSpPr>
          <p:spPr>
            <a:xfrm>
              <a:off x="6156176" y="4077072"/>
              <a:ext cx="936104" cy="0"/>
            </a:xfrm>
            <a:prstGeom prst="straightConnector1">
              <a:avLst/>
            </a:pr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68144" y="5301208"/>
              <a:ext cx="2031325" cy="369332"/>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da-DK" dirty="0" smtClean="0"/>
                <a:t>Opsætning fra PC</a:t>
              </a:r>
              <a:endParaRPr lang="da-DK" dirty="0"/>
            </a:p>
          </p:txBody>
        </p:sp>
        <p:cxnSp>
          <p:nvCxnSpPr>
            <p:cNvPr id="23" name="Straight Arrow Connector 22"/>
            <p:cNvCxnSpPr>
              <a:stCxn id="22" idx="0"/>
            </p:cNvCxnSpPr>
            <p:nvPr/>
          </p:nvCxnSpPr>
          <p:spPr>
            <a:xfrm flipH="1" flipV="1">
              <a:off x="6660233" y="4221088"/>
              <a:ext cx="223574" cy="108012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32040" y="4077072"/>
              <a:ext cx="576064" cy="36004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1"/>
                  </a:solidFill>
                </a:rPr>
                <a:t>SPI</a:t>
              </a:r>
              <a:endParaRPr lang="da-DK" sz="1200" dirty="0">
                <a:solidFill>
                  <a:schemeClr val="tx1"/>
                </a:solidFill>
              </a:endParaRPr>
            </a:p>
          </p:txBody>
        </p:sp>
        <p:sp>
          <p:nvSpPr>
            <p:cNvPr id="27" name="TextBox 26"/>
            <p:cNvSpPr txBox="1"/>
            <p:nvPr/>
          </p:nvSpPr>
          <p:spPr>
            <a:xfrm>
              <a:off x="1849244" y="5301208"/>
              <a:ext cx="1210588" cy="923330"/>
            </a:xfrm>
            <a:prstGeom prst="rect">
              <a:avLst/>
            </a:prstGeom>
            <a:ln>
              <a:solidFill>
                <a:srgbClr val="00B05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da-DK" dirty="0" smtClean="0"/>
                <a:t>Frekvens</a:t>
              </a:r>
            </a:p>
            <a:p>
              <a:r>
                <a:rPr lang="da-DK" dirty="0" smtClean="0"/>
                <a:t>Amplitude</a:t>
              </a:r>
            </a:p>
            <a:p>
              <a:r>
                <a:rPr lang="da-DK" dirty="0" smtClean="0"/>
                <a:t>Shape</a:t>
              </a:r>
              <a:endParaRPr lang="da-DK" dirty="0"/>
            </a:p>
          </p:txBody>
        </p:sp>
        <p:cxnSp>
          <p:nvCxnSpPr>
            <p:cNvPr id="28" name="Straight Arrow Connector 27"/>
            <p:cNvCxnSpPr/>
            <p:nvPr/>
          </p:nvCxnSpPr>
          <p:spPr>
            <a:xfrm>
              <a:off x="2411760" y="4221088"/>
              <a:ext cx="2448272" cy="0"/>
            </a:xfrm>
            <a:prstGeom prst="straightConnector1">
              <a:avLst/>
            </a:pr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491318" y="4365104"/>
              <a:ext cx="64458" cy="93610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12188</TotalTime>
  <Words>1150</Words>
  <Application>Microsoft Office PowerPoint</Application>
  <PresentationFormat>On-screen Show (4:3)</PresentationFormat>
  <Paragraphs>408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Outline</vt:lpstr>
      <vt:lpstr>Digital vs. Analogue signals</vt:lpstr>
      <vt:lpstr>Puls Width Modulation</vt:lpstr>
      <vt:lpstr>Digital Puls Width Modulation</vt:lpstr>
      <vt:lpstr>Digital to Analog Converter</vt:lpstr>
      <vt:lpstr>Øvelse D6</vt:lpstr>
      <vt:lpstr>Øvelse</vt:lpstr>
      <vt:lpstr>Oscilloskop Projekt</vt:lpstr>
      <vt:lpstr>Systemets delelementer</vt:lpstr>
      <vt:lpstr>Signalgenerator</vt:lpstr>
      <vt:lpstr>Udleveret Signalgenerator</vt:lpstr>
      <vt:lpstr>Pause</vt:lpstr>
      <vt:lpstr>SigGenDatapath</vt:lpstr>
      <vt:lpstr>PWM part of SigGenDatapath</vt:lpstr>
      <vt:lpstr>Amplitude part of SigGenDatapath</vt:lpstr>
      <vt:lpstr>Signal part of SigGenDatapath</vt:lpstr>
      <vt:lpstr>Sinus Signal Generation</vt:lpstr>
      <vt:lpstr>Block RAM/ROM</vt:lpstr>
      <vt:lpstr>Implementing SinusLUT (1)</vt:lpstr>
      <vt:lpstr>Implementing SinusLUT (2)</vt:lpstr>
      <vt:lpstr>Implementing SinusLUT (3)</vt:lpstr>
      <vt:lpstr>Implementing SinusLUT (3)</vt:lpstr>
      <vt:lpstr>Implementing SinusLUT (4)</vt:lpstr>
    </vt:vector>
  </TitlesOfParts>
  <Company>DTU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typer</dc:title>
  <dc:creator>MI</dc:creator>
  <cp:lastModifiedBy>Peter</cp:lastModifiedBy>
  <cp:revision>547</cp:revision>
  <dcterms:created xsi:type="dcterms:W3CDTF">2007-02-08T09:00:35Z</dcterms:created>
  <dcterms:modified xsi:type="dcterms:W3CDTF">2016-01-02T09:20:29Z</dcterms:modified>
</cp:coreProperties>
</file>