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19" r:id="rId2"/>
    <p:sldId id="257" r:id="rId3"/>
    <p:sldId id="300" r:id="rId4"/>
    <p:sldId id="286" r:id="rId5"/>
    <p:sldId id="326" r:id="rId6"/>
    <p:sldId id="267" r:id="rId7"/>
    <p:sldId id="325" r:id="rId8"/>
    <p:sldId id="28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-Khadim" initials="B" lastIdx="0" clrIdx="0">
    <p:extLst>
      <p:ext uri="{19B8F6BF-5375-455C-9EA6-DF929625EA0E}">
        <p15:presenceInfo xmlns:p15="http://schemas.microsoft.com/office/powerpoint/2012/main" userId="BA-Khad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FF"/>
    <a:srgbClr val="FFCC00"/>
    <a:srgbClr val="FF3399"/>
    <a:srgbClr val="103B7A"/>
    <a:srgbClr val="00CC00"/>
    <a:srgbClr val="0000FF"/>
    <a:srgbClr val="7DA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434" autoAdjust="0"/>
  </p:normalViewPr>
  <p:slideViewPr>
    <p:cSldViewPr>
      <p:cViewPr varScale="1">
        <p:scale>
          <a:sx n="85" d="100"/>
          <a:sy n="85" d="100"/>
        </p:scale>
        <p:origin x="2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0C7E5-21EF-41B8-9112-B352B4D4653D}" type="datetimeFigureOut">
              <a:rPr lang="fr-FR" smtClean="0"/>
              <a:pPr/>
              <a:t>09/10/2024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658AE-6442-4A80-A525-2180B574B8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4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658AE-6442-4A80-A525-2180B574B881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2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658AE-6442-4A80-A525-2180B574B88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87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658AE-6442-4A80-A525-2180B574B88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73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658AE-6442-4A80-A525-2180B574B88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02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658AE-6442-4A80-A525-2180B574B88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60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658AE-6442-4A80-A525-2180B574B881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52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917D28-DC80-413D-AA7A-3A7598C41AEF}" type="datetime1">
              <a:rPr lang="fr-FR" smtClean="0"/>
              <a:t>09/10/2024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737-F563-4BF3-8B52-85518165E747}" type="datetime1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8A79-338C-4759-82EE-0AB637B9F672}" type="datetime1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03DD-B929-41F4-A10D-493401FF95E6}" type="datetime1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EA4-9C37-4250-902C-C085FB2506AE}" type="datetime1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0A12-FDE1-45EC-B913-7C6E7AF8E375}" type="datetime1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810D-77C3-43AC-902E-68C901B7A437}" type="datetime1">
              <a:rPr lang="fr-FR" smtClean="0"/>
              <a:t>09/10/2024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F4E6-01F1-42A3-83AC-1A70D4BA3B1E}" type="datetime1">
              <a:rPr lang="fr-FR" smtClean="0"/>
              <a:t>09/10/2024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B14-F9E7-4A28-B390-740604AE3B4F}" type="datetime1">
              <a:rPr lang="fr-FR" smtClean="0"/>
              <a:t>09/10/2024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6CB08BB-CB3E-42A2-9309-42B2439E757C}" type="datetime1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563EE7-FD32-47D1-A58C-71541B636966}" type="datetime1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necteur droit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Connecteur droit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5F876D-3E9E-4EEE-AB22-7E79C99E502B}" type="datetime1">
              <a:rPr lang="fr-FR" smtClean="0"/>
              <a:t>09/10/2024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981431-5561-4FF2-B7D3-5115CC1E76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eur droit 31"/>
          <p:cNvCxnSpPr/>
          <p:nvPr/>
        </p:nvCxnSpPr>
        <p:spPr>
          <a:xfrm>
            <a:off x="2166910" y="17313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chemin horizontal 7"/>
          <p:cNvSpPr>
            <a:spLocks noChangeArrowheads="1"/>
          </p:cNvSpPr>
          <p:nvPr/>
        </p:nvSpPr>
        <p:spPr bwMode="auto">
          <a:xfrm>
            <a:off x="1199456" y="1196752"/>
            <a:ext cx="9721080" cy="2520405"/>
          </a:xfrm>
          <a:prstGeom prst="horizontalScroll">
            <a:avLst>
              <a:gd name="adj" fmla="val 125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fr-FR" sz="4400" dirty="0"/>
              <a:t>Méthodes de collecte des données</a:t>
            </a:r>
            <a:endParaRPr lang="fr-FR" sz="4400" b="1" kern="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971763" y="3987081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prstClr val="black"/>
                </a:solidFill>
              </a:rPr>
              <a:t>P</a:t>
            </a:r>
            <a:r>
              <a:rPr lang="fr-FR" u="sng" dirty="0" smtClean="0">
                <a:solidFill>
                  <a:prstClr val="black"/>
                </a:solidFill>
              </a:rPr>
              <a:t>résenté par:</a:t>
            </a:r>
            <a:endParaRPr lang="fr-FR" u="sng" dirty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000" b="1" dirty="0" smtClean="0">
                <a:solidFill>
                  <a:prstClr val="black"/>
                </a:solidFill>
              </a:rPr>
              <a:t>M. Mamadou Diack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151784" y="6117935"/>
            <a:ext cx="3240361" cy="677108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b="1" dirty="0" smtClean="0">
              <a:solidFill>
                <a:prstClr val="black"/>
              </a:solidFill>
            </a:endParaRPr>
          </a:p>
          <a:p>
            <a:pPr algn="ctr"/>
            <a:r>
              <a:rPr lang="fr-FR" sz="2000" dirty="0" smtClean="0">
                <a:solidFill>
                  <a:prstClr val="black"/>
                </a:solidFill>
              </a:rPr>
              <a:t>Le </a:t>
            </a:r>
            <a:r>
              <a:rPr lang="fr-FR" sz="2000" dirty="0" smtClean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prstClr val="black"/>
                </a:solidFill>
              </a:rPr>
              <a:t>9</a:t>
            </a:r>
            <a:r>
              <a:rPr lang="fr-FR" sz="2000" dirty="0" smtClean="0">
                <a:solidFill>
                  <a:prstClr val="black"/>
                </a:solidFill>
              </a:rPr>
              <a:t> octobre 2024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0070" y="141997"/>
            <a:ext cx="6983867" cy="369332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Présentation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29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ous-titre 18"/>
          <p:cNvSpPr txBox="1">
            <a:spLocks/>
          </p:cNvSpPr>
          <p:nvPr/>
        </p:nvSpPr>
        <p:spPr>
          <a:xfrm>
            <a:off x="1703512" y="95079"/>
            <a:ext cx="9001000" cy="5755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3200" dirty="0"/>
              <a:t>PLAN </a:t>
            </a:r>
            <a:r>
              <a:rPr lang="fr-FR" sz="3200" dirty="0" smtClean="0"/>
              <a:t>DE PRESENTATION</a:t>
            </a:r>
            <a:endParaRPr lang="fr-FR" sz="3200" dirty="0"/>
          </a:p>
        </p:txBody>
      </p:sp>
      <p:sp>
        <p:nvSpPr>
          <p:cNvPr id="26" name="Sous-titre 18"/>
          <p:cNvSpPr txBox="1">
            <a:spLocks/>
          </p:cNvSpPr>
          <p:nvPr/>
        </p:nvSpPr>
        <p:spPr>
          <a:xfrm>
            <a:off x="3198008" y="1418373"/>
            <a:ext cx="5760640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000" dirty="0" smtClean="0"/>
              <a:t>Les types de données </a:t>
            </a:r>
            <a:endParaRPr lang="fr-FR" sz="2000" dirty="0"/>
          </a:p>
        </p:txBody>
      </p:sp>
      <p:sp>
        <p:nvSpPr>
          <p:cNvPr id="29" name="Sous-titre 18"/>
          <p:cNvSpPr txBox="1">
            <a:spLocks/>
          </p:cNvSpPr>
          <p:nvPr/>
        </p:nvSpPr>
        <p:spPr>
          <a:xfrm>
            <a:off x="3323692" y="2872290"/>
            <a:ext cx="5760640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000" dirty="0">
                <a:solidFill>
                  <a:prstClr val="black"/>
                </a:solidFill>
              </a:rPr>
              <a:t>Comment collecter les données secondaires? </a:t>
            </a:r>
          </a:p>
          <a:p>
            <a:endParaRPr lang="fr-FR" sz="2800" dirty="0"/>
          </a:p>
        </p:txBody>
      </p:sp>
      <p:sp>
        <p:nvSpPr>
          <p:cNvPr id="30" name="Sous-titre 18"/>
          <p:cNvSpPr txBox="1">
            <a:spLocks/>
          </p:cNvSpPr>
          <p:nvPr/>
        </p:nvSpPr>
        <p:spPr>
          <a:xfrm>
            <a:off x="3323692" y="4572958"/>
            <a:ext cx="5760640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000" dirty="0"/>
              <a:t>Difficultés dans la collecte de données </a:t>
            </a:r>
          </a:p>
          <a:p>
            <a:endParaRPr lang="fr-FR" sz="2800" dirty="0"/>
          </a:p>
        </p:txBody>
      </p:sp>
      <p:sp>
        <p:nvSpPr>
          <p:cNvPr id="4" name="Plaque 3"/>
          <p:cNvSpPr/>
          <p:nvPr/>
        </p:nvSpPr>
        <p:spPr bwMode="auto">
          <a:xfrm>
            <a:off x="0" y="-11816"/>
            <a:ext cx="1271464" cy="530702"/>
          </a:xfrm>
          <a:prstGeom prst="bevel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fr-FR" sz="3600" b="1" dirty="0" smtClean="0"/>
              <a:t>1/7</a:t>
            </a:r>
            <a:endParaRPr lang="fr-FR" sz="3600" b="1" dirty="0"/>
          </a:p>
        </p:txBody>
      </p:sp>
      <p:sp>
        <p:nvSpPr>
          <p:cNvPr id="12" name="Sous-titre 18"/>
          <p:cNvSpPr txBox="1">
            <a:spLocks/>
          </p:cNvSpPr>
          <p:nvPr/>
        </p:nvSpPr>
        <p:spPr>
          <a:xfrm>
            <a:off x="3323692" y="3722624"/>
            <a:ext cx="5760640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000" dirty="0"/>
              <a:t>Quel profil pour bien  collecter les données </a:t>
            </a:r>
            <a:r>
              <a:rPr lang="fr-FR" sz="2000" dirty="0" smtClean="0"/>
              <a:t>?</a:t>
            </a:r>
            <a:endParaRPr lang="fr-FR" sz="2000" dirty="0"/>
          </a:p>
          <a:p>
            <a:endParaRPr lang="fr-FR" sz="2800" dirty="0"/>
          </a:p>
        </p:txBody>
      </p:sp>
      <p:sp>
        <p:nvSpPr>
          <p:cNvPr id="11" name="Sous-titre 18"/>
          <p:cNvSpPr txBox="1">
            <a:spLocks/>
          </p:cNvSpPr>
          <p:nvPr/>
        </p:nvSpPr>
        <p:spPr>
          <a:xfrm>
            <a:off x="3323692" y="2106248"/>
            <a:ext cx="5760640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Comment collecter les données primaires</a:t>
            </a:r>
            <a:endParaRPr lang="fr-FR" dirty="0"/>
          </a:p>
        </p:txBody>
      </p:sp>
      <p:sp>
        <p:nvSpPr>
          <p:cNvPr id="13" name="Sous-titre 18"/>
          <p:cNvSpPr txBox="1">
            <a:spLocks/>
          </p:cNvSpPr>
          <p:nvPr/>
        </p:nvSpPr>
        <p:spPr>
          <a:xfrm>
            <a:off x="3357722" y="5423292"/>
            <a:ext cx="5760640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000" dirty="0" smtClean="0"/>
              <a:t>Conclusion</a:t>
            </a:r>
            <a:endParaRPr lang="fr-FR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0" grpId="0" animBg="1"/>
      <p:bldP spid="12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63352" y="947696"/>
            <a:ext cx="11665296" cy="5040560"/>
          </a:xfrm>
        </p:spPr>
        <p:txBody>
          <a:bodyPr>
            <a:noAutofit/>
          </a:bodyPr>
          <a:lstStyle/>
          <a:p>
            <a:pPr marL="109728" indent="0">
              <a:spcAft>
                <a:spcPts val="8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r>
              <a:rPr lang="fr-FR" sz="2400" b="1" u="sng" dirty="0" smtClean="0">
                <a:solidFill>
                  <a:prstClr val="black"/>
                </a:solidFill>
              </a:rPr>
              <a:t>Deux types de données mais plusieurs outils en data science :</a:t>
            </a:r>
            <a:endParaRPr lang="fr-FR" sz="2400" b="1" u="sng" dirty="0" smtClean="0">
              <a:solidFill>
                <a:prstClr val="black"/>
              </a:solidFill>
            </a:endParaRPr>
          </a:p>
          <a:p>
            <a:pPr algn="just">
              <a:spcAft>
                <a:spcPts val="800"/>
              </a:spcAft>
              <a:buClr>
                <a:srgbClr val="A8CDD7">
                  <a:lumMod val="75000"/>
                </a:srgb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 smtClean="0"/>
              <a:t>Les </a:t>
            </a:r>
            <a:r>
              <a:rPr lang="fr-FR" sz="2400" b="1" dirty="0"/>
              <a:t>D</a:t>
            </a:r>
            <a:r>
              <a:rPr lang="fr-FR" sz="2400" b="1" dirty="0" smtClean="0"/>
              <a:t>onnées primaires  </a:t>
            </a:r>
            <a:r>
              <a:rPr lang="fr-FR" sz="2400" dirty="0" smtClean="0"/>
              <a:t>: Il s’agit de données qui n’existent pas encore et qu’il faut devoir collecter grâce à un questionnaire .</a:t>
            </a:r>
          </a:p>
          <a:p>
            <a:pPr marL="109728" indent="0" algn="just">
              <a:spcAft>
                <a:spcPts val="8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endParaRPr lang="fr-FR" sz="2400" dirty="0" smtClean="0">
              <a:solidFill>
                <a:prstClr val="black"/>
              </a:solidFill>
            </a:endParaRPr>
          </a:p>
          <a:p>
            <a:pPr lvl="0" algn="just">
              <a:spcAft>
                <a:spcPts val="1200"/>
              </a:spcAft>
              <a:buClr>
                <a:srgbClr val="A8CDD7">
                  <a:lumMod val="75000"/>
                </a:srgb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prstClr val="black"/>
                </a:solidFill>
              </a:rPr>
              <a:t>Les </a:t>
            </a:r>
            <a:r>
              <a:rPr lang="fr-FR" sz="2400" b="1" dirty="0" smtClean="0">
                <a:solidFill>
                  <a:prstClr val="black"/>
                </a:solidFill>
              </a:rPr>
              <a:t>Données secondaires </a:t>
            </a:r>
            <a:r>
              <a:rPr lang="fr-FR" sz="2400" dirty="0" smtClean="0">
                <a:solidFill>
                  <a:prstClr val="black"/>
                </a:solidFill>
              </a:rPr>
              <a:t>sont des données qui existent déjà et qui sont en général dans les structures (Entreprises et dans des systèmes</a:t>
            </a:r>
            <a:r>
              <a:rPr lang="fr-FR" sz="2400" dirty="0" smtClean="0">
                <a:solidFill>
                  <a:prstClr val="black"/>
                </a:solidFill>
              </a:rPr>
              <a:t> d’information). Il peuvent se présenter sous plusieurs format (Excel, CSV, TXT, etc)</a:t>
            </a:r>
          </a:p>
          <a:p>
            <a:pPr marL="109728" lvl="0" indent="0" algn="just">
              <a:spcAft>
                <a:spcPts val="12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endParaRPr lang="fr-FR" sz="2400" dirty="0" smtClean="0">
              <a:solidFill>
                <a:prstClr val="black"/>
              </a:solidFill>
            </a:endParaRPr>
          </a:p>
          <a:p>
            <a:pPr lvl="0" algn="just">
              <a:spcAft>
                <a:spcPts val="1200"/>
              </a:spcAft>
              <a:buClr>
                <a:srgbClr val="A8CDD7">
                  <a:lumMod val="75000"/>
                </a:srgb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 smtClean="0"/>
              <a:t>Pour chaque type de données il faut au préalable définir l’outil qui permet de collecter </a:t>
            </a:r>
            <a:endParaRPr lang="fr-FR" sz="2400" dirty="0" smtClean="0">
              <a:solidFill>
                <a:prstClr val="black"/>
              </a:solidFill>
            </a:endParaRPr>
          </a:p>
        </p:txBody>
      </p:sp>
      <p:sp>
        <p:nvSpPr>
          <p:cNvPr id="7" name="Plaque 6"/>
          <p:cNvSpPr/>
          <p:nvPr/>
        </p:nvSpPr>
        <p:spPr bwMode="auto">
          <a:xfrm>
            <a:off x="0" y="-11816"/>
            <a:ext cx="1199456" cy="530702"/>
          </a:xfrm>
          <a:prstGeom prst="bevel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fr-FR" sz="3600" b="1" dirty="0" smtClean="0"/>
              <a:t>2/7</a:t>
            </a:r>
            <a:endParaRPr lang="fr-FR" sz="3600" b="1" dirty="0"/>
          </a:p>
        </p:txBody>
      </p:sp>
      <p:sp>
        <p:nvSpPr>
          <p:cNvPr id="6" name="Sous-titre 18"/>
          <p:cNvSpPr txBox="1">
            <a:spLocks/>
          </p:cNvSpPr>
          <p:nvPr/>
        </p:nvSpPr>
        <p:spPr>
          <a:xfrm>
            <a:off x="2351584" y="249175"/>
            <a:ext cx="7786742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800" dirty="0" smtClean="0"/>
              <a:t>Les types de données en Data science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4315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91344" y="764704"/>
            <a:ext cx="9361040" cy="458788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fr-FR" sz="3600" dirty="0">
              <a:solidFill>
                <a:srgbClr val="FF0000"/>
              </a:solidFill>
            </a:endParaRPr>
          </a:p>
          <a:p>
            <a:pPr marL="109728" lvl="0" indent="0" algn="ctr">
              <a:buClr>
                <a:srgbClr val="A8CDD7">
                  <a:lumMod val="75000"/>
                </a:srgbClr>
              </a:buClr>
              <a:buSzPct val="75000"/>
              <a:buNone/>
            </a:pPr>
            <a:endParaRPr lang="fr-FR" sz="3200" dirty="0" smtClean="0">
              <a:solidFill>
                <a:prstClr val="black"/>
              </a:solidFill>
            </a:endParaRPr>
          </a:p>
        </p:txBody>
      </p:sp>
      <p:sp>
        <p:nvSpPr>
          <p:cNvPr id="10" name="Sous-titre 18"/>
          <p:cNvSpPr txBox="1">
            <a:spLocks/>
          </p:cNvSpPr>
          <p:nvPr/>
        </p:nvSpPr>
        <p:spPr>
          <a:xfrm>
            <a:off x="2351584" y="249175"/>
            <a:ext cx="7786742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800" dirty="0">
                <a:solidFill>
                  <a:prstClr val="black"/>
                </a:solidFill>
              </a:rPr>
              <a:t>Comment collecter les données Primaires ? </a:t>
            </a:r>
          </a:p>
          <a:p>
            <a:endParaRPr lang="fr-FR" sz="2800" dirty="0"/>
          </a:p>
        </p:txBody>
      </p:sp>
      <p:sp>
        <p:nvSpPr>
          <p:cNvPr id="7" name="Plaque 6"/>
          <p:cNvSpPr/>
          <p:nvPr/>
        </p:nvSpPr>
        <p:spPr bwMode="auto">
          <a:xfrm>
            <a:off x="0" y="-11816"/>
            <a:ext cx="1199456" cy="530702"/>
          </a:xfrm>
          <a:prstGeom prst="bevel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fr-FR" sz="3600" b="1" dirty="0" smtClean="0"/>
              <a:t>3/7</a:t>
            </a:r>
            <a:endParaRPr lang="fr-FR" sz="36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C461B4-FB4A-44F8-826F-F595B3CF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990" y="908720"/>
            <a:ext cx="2438010" cy="4896544"/>
          </a:xfrm>
          <a:prstGeom prst="rect">
            <a:avLst/>
          </a:prstGeom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191344" y="1223492"/>
            <a:ext cx="9562646" cy="5085827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 smtClean="0"/>
              <a:t>En général les données primaires sont collectés par des logiciels d’enquête Statistiques tel que </a:t>
            </a:r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 smtClean="0"/>
              <a:t>CSPRO</a:t>
            </a:r>
            <a:endParaRPr lang="fr-FR" sz="2400" dirty="0" smtClean="0"/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Sphinx</a:t>
            </a:r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 smtClean="0"/>
              <a:t>KOBOTOOL BOX (</a:t>
            </a:r>
            <a:r>
              <a:rPr lang="fr-FR" sz="2400" dirty="0" err="1" smtClean="0"/>
              <a:t>Kobocollect</a:t>
            </a:r>
            <a:r>
              <a:rPr lang="fr-FR" sz="2400" dirty="0" smtClean="0"/>
              <a:t>)</a:t>
            </a:r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 smtClean="0"/>
              <a:t>Survey CTO </a:t>
            </a:r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 smtClean="0"/>
              <a:t>Google </a:t>
            </a:r>
            <a:r>
              <a:rPr lang="fr-FR" sz="2400" dirty="0" err="1" smtClean="0"/>
              <a:t>forms</a:t>
            </a:r>
            <a:endParaRPr lang="fr-FR" sz="2400" dirty="0" smtClean="0"/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fr-FR" sz="2400" dirty="0" smtClean="0"/>
              <a:t>Notons cependant que le questionnaire peut être de différent forme (Guide d’entretien, Focus groupe , Questionnaire simple etc.)</a:t>
            </a:r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fr-FR" sz="2400" dirty="0" smtClean="0"/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fr-FR" sz="2400" dirty="0" smtClean="0"/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fr-FR" sz="2400" dirty="0" smtClean="0"/>
          </a:p>
          <a:p>
            <a:pPr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8934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1372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dirty="0" smtClean="0"/>
              <a:t>Comme les données secondaires existent déjà dans les structures (Entreprises , Administration, etc) elles demandent néanmoins  un traitement : On peut se servir de : </a:t>
            </a:r>
            <a:endParaRPr lang="fr-FR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b="1" dirty="0"/>
              <a:t>SQL:</a:t>
            </a:r>
            <a:r>
              <a:rPr lang="fr-FR" dirty="0"/>
              <a:t> Un langage de programmation utilisé pour récupérer et manipuler les données stockées dans une base de données relationnelle</a:t>
            </a:r>
            <a:r>
              <a:rPr lang="fr-FR" dirty="0" smtClean="0"/>
              <a:t>.</a:t>
            </a:r>
          </a:p>
          <a:p>
            <a:pPr marL="109728" indent="0" algn="just">
              <a:buNone/>
            </a:pPr>
            <a:endParaRPr lang="fr-F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b="1" dirty="0"/>
              <a:t>Python:</a:t>
            </a:r>
            <a:r>
              <a:rPr lang="fr-FR" dirty="0"/>
              <a:t> Un langage de programmation couramment utilisé en science des données, avec un large éventail de bibliothèques et d’outils pour la manipulation et l’analyse des données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Sous-titre 18"/>
          <p:cNvSpPr txBox="1">
            <a:spLocks/>
          </p:cNvSpPr>
          <p:nvPr/>
        </p:nvSpPr>
        <p:spPr>
          <a:xfrm>
            <a:off x="2351584" y="249175"/>
            <a:ext cx="7786742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800" dirty="0">
                <a:solidFill>
                  <a:prstClr val="black"/>
                </a:solidFill>
              </a:rPr>
              <a:t>Comment collecter les données </a:t>
            </a:r>
            <a:r>
              <a:rPr lang="fr-FR" sz="2800" dirty="0" smtClean="0">
                <a:solidFill>
                  <a:prstClr val="black"/>
                </a:solidFill>
              </a:rPr>
              <a:t>secondaires? </a:t>
            </a:r>
            <a:endParaRPr lang="fr-FR" sz="2800" dirty="0">
              <a:solidFill>
                <a:prstClr val="black"/>
              </a:solidFill>
            </a:endParaRPr>
          </a:p>
          <a:p>
            <a:endParaRPr lang="fr-FR" sz="2800" dirty="0"/>
          </a:p>
        </p:txBody>
      </p:sp>
      <p:sp>
        <p:nvSpPr>
          <p:cNvPr id="4" name="Plaque 3"/>
          <p:cNvSpPr/>
          <p:nvPr/>
        </p:nvSpPr>
        <p:spPr bwMode="auto">
          <a:xfrm>
            <a:off x="0" y="-11816"/>
            <a:ext cx="1199456" cy="530702"/>
          </a:xfrm>
          <a:prstGeom prst="bevel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fr-FR" sz="3600" b="1" dirty="0" smtClean="0"/>
              <a:t>4/7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405623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79376" y="980728"/>
            <a:ext cx="10906304" cy="4374472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endParaRPr lang="fr-FR" sz="3600" b="1" dirty="0" smtClean="0">
              <a:solidFill>
                <a:srgbClr val="C00000"/>
              </a:solidFill>
            </a:endParaRPr>
          </a:p>
          <a:p>
            <a:pPr marL="109728" lvl="0" indent="0">
              <a:spcAft>
                <a:spcPts val="6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r>
              <a:rPr lang="fr-FR" sz="2800" dirty="0" smtClean="0"/>
              <a:t>Pour réussir la collecte de données il faut être de préférence : </a:t>
            </a:r>
          </a:p>
          <a:p>
            <a:pPr marL="109728" lvl="0" indent="0">
              <a:spcAft>
                <a:spcPts val="6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r>
              <a:rPr lang="fr-FR" sz="2800" dirty="0" smtClean="0"/>
              <a:t>1</a:t>
            </a:r>
            <a:r>
              <a:rPr lang="fr-FR" sz="2800" dirty="0" smtClean="0"/>
              <a:t>: </a:t>
            </a:r>
          </a:p>
          <a:p>
            <a:pPr marL="109728" lvl="0" indent="0">
              <a:spcAft>
                <a:spcPts val="6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endParaRPr lang="fr-FR" sz="2800" dirty="0"/>
          </a:p>
          <a:p>
            <a:pPr marL="109728" lvl="0" indent="0">
              <a:spcAft>
                <a:spcPts val="6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endParaRPr lang="fr-FR" sz="2800" dirty="0" smtClean="0"/>
          </a:p>
          <a:p>
            <a:pPr marL="109728" lvl="0" indent="0">
              <a:spcAft>
                <a:spcPts val="6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r>
              <a:rPr lang="fr-FR" sz="2800" dirty="0" smtClean="0"/>
              <a:t>2:</a:t>
            </a:r>
          </a:p>
          <a:p>
            <a:pPr marL="109728" lvl="0" indent="0">
              <a:spcAft>
                <a:spcPts val="6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r>
              <a:rPr lang="fr-FR" sz="2800" dirty="0" smtClean="0"/>
              <a:t> </a:t>
            </a:r>
          </a:p>
          <a:p>
            <a:pPr marL="109728" lvl="0" indent="0">
              <a:spcAft>
                <a:spcPts val="600"/>
              </a:spcAft>
              <a:buClr>
                <a:srgbClr val="A8CDD7">
                  <a:lumMod val="75000"/>
                </a:srgbClr>
              </a:buClr>
              <a:buSzPct val="75000"/>
              <a:buNone/>
            </a:pPr>
            <a:r>
              <a:rPr lang="fr-FR" sz="2800" dirty="0" smtClean="0">
                <a:solidFill>
                  <a:prstClr val="black"/>
                </a:solidFill>
              </a:rPr>
              <a:t>3: </a:t>
            </a:r>
            <a:endParaRPr lang="fr-FR" sz="3200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A8CDD7">
                  <a:lumMod val="75000"/>
                </a:srgbClr>
              </a:buClr>
              <a:buSzPct val="75000"/>
              <a:buNone/>
            </a:pPr>
            <a:endParaRPr lang="fr-FR" sz="2800" dirty="0" smtClean="0"/>
          </a:p>
          <a:p>
            <a:pPr marL="624078" indent="-514350" algn="just">
              <a:buClrTx/>
              <a:buNone/>
            </a:pPr>
            <a:r>
              <a:rPr lang="fr-FR" sz="1800" dirty="0" smtClean="0"/>
              <a:t> </a:t>
            </a:r>
            <a:endParaRPr lang="fr-FR" sz="1800" dirty="0"/>
          </a:p>
        </p:txBody>
      </p:sp>
      <p:sp>
        <p:nvSpPr>
          <p:cNvPr id="6" name="Plaque 5"/>
          <p:cNvSpPr/>
          <p:nvPr/>
        </p:nvSpPr>
        <p:spPr bwMode="auto">
          <a:xfrm>
            <a:off x="0" y="-11816"/>
            <a:ext cx="1199456" cy="530702"/>
          </a:xfrm>
          <a:prstGeom prst="bevel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fr-FR" sz="3600" b="1" dirty="0" smtClean="0"/>
              <a:t>5/7</a:t>
            </a:r>
            <a:endParaRPr lang="fr-FR" sz="3600" b="1" dirty="0"/>
          </a:p>
        </p:txBody>
      </p:sp>
      <p:sp>
        <p:nvSpPr>
          <p:cNvPr id="11" name="Sous-titre 18"/>
          <p:cNvSpPr txBox="1">
            <a:spLocks/>
          </p:cNvSpPr>
          <p:nvPr/>
        </p:nvSpPr>
        <p:spPr>
          <a:xfrm>
            <a:off x="2351584" y="249175"/>
            <a:ext cx="7786742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800" dirty="0" smtClean="0"/>
              <a:t>Quel profil pour bien  collecter les données </a:t>
            </a:r>
            <a:endParaRPr lang="fr-FR" sz="2800" dirty="0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1415480" y="2060848"/>
            <a:ext cx="8496944" cy="867493"/>
          </a:xfrm>
          <a:prstGeom prst="round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FR" sz="3600" dirty="0" smtClean="0"/>
              <a:t>Statisticien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1415480" y="3708024"/>
            <a:ext cx="8496944" cy="867493"/>
          </a:xfrm>
          <a:prstGeom prst="roundRect">
            <a:avLst>
              <a:gd name="adj" fmla="val 17968"/>
            </a:avLst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FR" sz="3600" dirty="0" smtClean="0"/>
              <a:t>Data Scientist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1415480" y="4961086"/>
            <a:ext cx="8496944" cy="867493"/>
          </a:xfrm>
          <a:prstGeom prst="roundRect">
            <a:avLst>
              <a:gd name="adj" fmla="val 17968"/>
            </a:avLst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FR" sz="3200" dirty="0" smtClean="0"/>
              <a:t>Informaticien   </a:t>
            </a:r>
            <a:endParaRPr lang="fr-FR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49545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dirty="0" smtClean="0"/>
              <a:t>Budget</a:t>
            </a:r>
            <a:r>
              <a:rPr lang="fr-FR" dirty="0" smtClean="0"/>
              <a:t>: La collecte de données surtout primaire peut exiger un budget</a:t>
            </a:r>
            <a:r>
              <a:rPr lang="fr-FR" b="1" u="sng" dirty="0" smtClean="0"/>
              <a:t> </a:t>
            </a:r>
          </a:p>
          <a:p>
            <a:pPr marL="109728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 smtClean="0"/>
              <a:t>Fiabilité: </a:t>
            </a:r>
            <a:r>
              <a:rPr lang="fr-FR" dirty="0" smtClean="0"/>
              <a:t>Les données collectées ne sont pas toujours fiables à 100% .Il faut toujours un retraitement de la part du data scientist</a:t>
            </a:r>
            <a:r>
              <a:rPr lang="fr-FR" b="1" dirty="0" smtClean="0"/>
              <a:t> </a:t>
            </a:r>
            <a:r>
              <a:rPr lang="fr-FR" dirty="0" smtClean="0"/>
              <a:t>pensions </a:t>
            </a:r>
            <a:r>
              <a:rPr lang="fr-FR" dirty="0"/>
              <a:t>ne </a:t>
            </a:r>
            <a:r>
              <a:rPr lang="fr-FR" dirty="0" smtClean="0"/>
              <a:t>cessent </a:t>
            </a:r>
            <a:r>
              <a:rPr lang="fr-FR" dirty="0"/>
              <a:t>de </a:t>
            </a:r>
            <a:r>
              <a:rPr lang="fr-FR" dirty="0" smtClean="0"/>
              <a:t>croitre;</a:t>
            </a:r>
          </a:p>
          <a:p>
            <a:pPr marL="109728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b="1" u="sng" dirty="0" smtClean="0"/>
              <a:t>Données manquantes ou Abbérantes: </a:t>
            </a:r>
            <a:r>
              <a:rPr lang="fr-FR" dirty="0" smtClean="0"/>
              <a:t>Les données collectées sont entachées d’anomalies .Donc le data scientist doit les traiter ou même tenter d’utiliser les techniques d’imputations de données manquantes le cas échéant ;</a:t>
            </a:r>
            <a:endParaRPr lang="fr-FR" dirty="0" smtClean="0"/>
          </a:p>
        </p:txBody>
      </p:sp>
      <p:sp>
        <p:nvSpPr>
          <p:cNvPr id="5" name="Sous-titre 18"/>
          <p:cNvSpPr txBox="1">
            <a:spLocks/>
          </p:cNvSpPr>
          <p:nvPr/>
        </p:nvSpPr>
        <p:spPr>
          <a:xfrm>
            <a:off x="2279576" y="242045"/>
            <a:ext cx="7776864" cy="515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rIns="45720">
            <a:noAutofit/>
          </a:bodyPr>
          <a:lstStyle>
            <a:defPPr>
              <a:defRPr lang="fr-FR"/>
            </a:defPPr>
            <a:lvl1pPr marR="64008" algn="ctr">
              <a:spcBef>
                <a:spcPts val="400"/>
              </a:spcBef>
              <a:buClr>
                <a:schemeClr val="accent1"/>
              </a:buClr>
              <a:buSzPct val="68000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 sz="2800" dirty="0" smtClean="0"/>
              <a:t>Difficultés dans la collecte de données </a:t>
            </a:r>
            <a:endParaRPr lang="fr-FR" sz="2800" dirty="0"/>
          </a:p>
        </p:txBody>
      </p:sp>
      <p:sp>
        <p:nvSpPr>
          <p:cNvPr id="4" name="Plaque 3"/>
          <p:cNvSpPr/>
          <p:nvPr/>
        </p:nvSpPr>
        <p:spPr bwMode="auto">
          <a:xfrm>
            <a:off x="0" y="-11816"/>
            <a:ext cx="1199456" cy="530702"/>
          </a:xfrm>
          <a:prstGeom prst="bevel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fr-FR" sz="3600" b="1" dirty="0" smtClean="0"/>
              <a:t>6/7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631002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B9B4F2-3868-4225-9572-5A11A5EF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6531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892E13-7D21-48B1-9067-4F51E590AA6B}"/>
              </a:ext>
            </a:extLst>
          </p:cNvPr>
          <p:cNvSpPr/>
          <p:nvPr/>
        </p:nvSpPr>
        <p:spPr>
          <a:xfrm>
            <a:off x="0" y="-1"/>
            <a:ext cx="2464904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B78C073-ADEA-40F6-8334-A54C1D12A351}"/>
              </a:ext>
            </a:extLst>
          </p:cNvPr>
          <p:cNvSpPr/>
          <p:nvPr/>
        </p:nvSpPr>
        <p:spPr>
          <a:xfrm>
            <a:off x="10986052" y="5943600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 bwMode="auto">
        <a:solidFill>
          <a:srgbClr val="3333CC"/>
        </a:solidFill>
        <a:ln w="9525">
          <a:noFill/>
          <a:miter lim="800000"/>
          <a:headEnd/>
          <a:tailEnd/>
        </a:ln>
      </a:spPr>
      <a:bodyPr wrap="none" anchor="ctr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21226</TotalTime>
  <Words>360</Words>
  <Application>Microsoft Office PowerPoint</Application>
  <PresentationFormat>Grand écran</PresentationFormat>
  <Paragraphs>67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Wingdings 2</vt:lpstr>
      <vt:lpstr>Wingdings 3</vt:lpstr>
      <vt:lpstr>Rotonde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arlyn</dc:creator>
  <cp:lastModifiedBy>user</cp:lastModifiedBy>
  <cp:revision>912</cp:revision>
  <dcterms:created xsi:type="dcterms:W3CDTF">2009-01-19T06:38:33Z</dcterms:created>
  <dcterms:modified xsi:type="dcterms:W3CDTF">2024-10-09T15:49:20Z</dcterms:modified>
</cp:coreProperties>
</file>