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3"/>
  </p:notesMasterIdLst>
  <p:sldIdLst>
    <p:sldId id="319" r:id="rId2"/>
    <p:sldId id="257" r:id="rId3"/>
    <p:sldId id="300" r:id="rId4"/>
    <p:sldId id="328" r:id="rId5"/>
    <p:sldId id="331" r:id="rId6"/>
    <p:sldId id="332" r:id="rId7"/>
    <p:sldId id="333" r:id="rId8"/>
    <p:sldId id="286" r:id="rId9"/>
    <p:sldId id="334" r:id="rId10"/>
    <p:sldId id="306" r:id="rId11"/>
    <p:sldId id="28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Khadim" initials="B" lastIdx="0" clrIdx="0">
    <p:extLst>
      <p:ext uri="{19B8F6BF-5375-455C-9EA6-DF929625EA0E}">
        <p15:presenceInfo xmlns:p15="http://schemas.microsoft.com/office/powerpoint/2012/main" userId="BA-Khad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7DA7C9"/>
    <a:srgbClr val="00FFFF"/>
    <a:srgbClr val="FFCC00"/>
    <a:srgbClr val="FF3399"/>
    <a:srgbClr val="103B7A"/>
    <a:srgbClr val="00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24" autoAdjust="0"/>
  </p:normalViewPr>
  <p:slideViewPr>
    <p:cSldViewPr>
      <p:cViewPr varScale="1">
        <p:scale>
          <a:sx n="85" d="100"/>
          <a:sy n="85" d="100"/>
        </p:scale>
        <p:origin x="240" y="96"/>
      </p:cViewPr>
      <p:guideLst>
        <p:guide orient="horz" pos="2160"/>
        <p:guide pos="3840"/>
      </p:guideLst>
    </p:cSldViewPr>
  </p:slideViewPr>
  <p:outlineViewPr>
    <p:cViewPr>
      <p:scale>
        <a:sx n="33" d="100"/>
        <a:sy n="33" d="100"/>
      </p:scale>
      <p:origin x="0" y="225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0C7E5-21EF-41B8-9112-B352B4D4653D}" type="datetimeFigureOut">
              <a:rPr lang="fr-FR" smtClean="0"/>
              <a:pPr/>
              <a:t>28/11/2024</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658AE-6442-4A80-A525-2180B574B881}" type="slidenum">
              <a:rPr lang="fr-FR" smtClean="0"/>
              <a:pPr/>
              <a:t>‹N°›</a:t>
            </a:fld>
            <a:endParaRPr lang="fr-FR"/>
          </a:p>
        </p:txBody>
      </p:sp>
    </p:spTree>
    <p:extLst>
      <p:ext uri="{BB962C8B-B14F-4D97-AF65-F5344CB8AC3E}">
        <p14:creationId xmlns:p14="http://schemas.microsoft.com/office/powerpoint/2010/main" val="378364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val="2621629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10</a:t>
            </a:fld>
            <a:endParaRPr lang="fr-FR"/>
          </a:p>
        </p:txBody>
      </p:sp>
    </p:spTree>
    <p:extLst>
      <p:ext uri="{BB962C8B-B14F-4D97-AF65-F5344CB8AC3E}">
        <p14:creationId xmlns:p14="http://schemas.microsoft.com/office/powerpoint/2010/main" val="118643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11</a:t>
            </a:fld>
            <a:endParaRPr lang="fr-FR"/>
          </a:p>
        </p:txBody>
      </p:sp>
    </p:spTree>
    <p:extLst>
      <p:ext uri="{BB962C8B-B14F-4D97-AF65-F5344CB8AC3E}">
        <p14:creationId xmlns:p14="http://schemas.microsoft.com/office/powerpoint/2010/main" val="111852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2</a:t>
            </a:fld>
            <a:endParaRPr lang="fr-FR"/>
          </a:p>
        </p:txBody>
      </p:sp>
    </p:spTree>
    <p:extLst>
      <p:ext uri="{BB962C8B-B14F-4D97-AF65-F5344CB8AC3E}">
        <p14:creationId xmlns:p14="http://schemas.microsoft.com/office/powerpoint/2010/main" val="381687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3</a:t>
            </a:fld>
            <a:endParaRPr lang="fr-FR"/>
          </a:p>
        </p:txBody>
      </p:sp>
    </p:spTree>
    <p:extLst>
      <p:ext uri="{BB962C8B-B14F-4D97-AF65-F5344CB8AC3E}">
        <p14:creationId xmlns:p14="http://schemas.microsoft.com/office/powerpoint/2010/main" val="185773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4</a:t>
            </a:fld>
            <a:endParaRPr lang="fr-FR"/>
          </a:p>
        </p:txBody>
      </p:sp>
    </p:spTree>
    <p:extLst>
      <p:ext uri="{BB962C8B-B14F-4D97-AF65-F5344CB8AC3E}">
        <p14:creationId xmlns:p14="http://schemas.microsoft.com/office/powerpoint/2010/main" val="387357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5</a:t>
            </a:fld>
            <a:endParaRPr lang="fr-FR"/>
          </a:p>
        </p:txBody>
      </p:sp>
    </p:spTree>
    <p:extLst>
      <p:ext uri="{BB962C8B-B14F-4D97-AF65-F5344CB8AC3E}">
        <p14:creationId xmlns:p14="http://schemas.microsoft.com/office/powerpoint/2010/main" val="111761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6</a:t>
            </a:fld>
            <a:endParaRPr lang="fr-FR"/>
          </a:p>
        </p:txBody>
      </p:sp>
    </p:spTree>
    <p:extLst>
      <p:ext uri="{BB962C8B-B14F-4D97-AF65-F5344CB8AC3E}">
        <p14:creationId xmlns:p14="http://schemas.microsoft.com/office/powerpoint/2010/main" val="214655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7</a:t>
            </a:fld>
            <a:endParaRPr lang="fr-FR"/>
          </a:p>
        </p:txBody>
      </p:sp>
    </p:spTree>
    <p:extLst>
      <p:ext uri="{BB962C8B-B14F-4D97-AF65-F5344CB8AC3E}">
        <p14:creationId xmlns:p14="http://schemas.microsoft.com/office/powerpoint/2010/main" val="86318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8</a:t>
            </a:fld>
            <a:endParaRPr lang="fr-FR"/>
          </a:p>
        </p:txBody>
      </p:sp>
    </p:spTree>
    <p:extLst>
      <p:ext uri="{BB962C8B-B14F-4D97-AF65-F5344CB8AC3E}">
        <p14:creationId xmlns:p14="http://schemas.microsoft.com/office/powerpoint/2010/main" val="45202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4F658AE-6442-4A80-A525-2180B574B881}" type="slidenum">
              <a:rPr lang="fr-FR" smtClean="0"/>
              <a:pPr/>
              <a:t>9</a:t>
            </a:fld>
            <a:endParaRPr lang="fr-FR"/>
          </a:p>
        </p:txBody>
      </p:sp>
    </p:spTree>
    <p:extLst>
      <p:ext uri="{BB962C8B-B14F-4D97-AF65-F5344CB8AC3E}">
        <p14:creationId xmlns:p14="http://schemas.microsoft.com/office/powerpoint/2010/main" val="3161635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AF917D28-DC80-413D-AA7A-3A7598C41AEF}" type="datetime1">
              <a:rPr lang="fr-FR" smtClean="0"/>
              <a:t>28/11/2024</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9981431-5561-4FF2-B7D3-5115CC1E7688}" type="slidenum">
              <a:rPr lang="fr-FR" smtClean="0"/>
              <a:pPr/>
              <a:t>‹N°›</a:t>
            </a:fld>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4937737-F563-4BF3-8B52-85518165E747}" type="datetime1">
              <a:rPr lang="fr-FR" smtClean="0"/>
              <a:t>28/11/2024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9878A79-338C-4759-82EE-0AB637B9F672}" type="datetime1">
              <a:rPr lang="fr-FR" smtClean="0"/>
              <a:t>28/11/2024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6F03DD-B929-41F4-A10D-493401FF95E6}" type="datetime1">
              <a:rPr lang="fr-FR" smtClean="0"/>
              <a:t>28/11/2024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
        <p:nvSpPr>
          <p:cNvPr id="7" name="Titre 6"/>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9004EEA4-9C37-4250-902C-C085FB2506AE}" type="datetime1">
              <a:rPr lang="fr-FR" smtClean="0"/>
              <a:t>28/11/2024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981431-5561-4FF2-B7D3-5115CC1E7688}" type="slidenum">
              <a:rPr lang="fr-FR" smtClean="0"/>
              <a:pPr/>
              <a:t>‹N°›</a:t>
            </a:fld>
            <a:endParaRPr lang="fr-F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F62E0A12-FDE1-45EC-B913-7C6E7AF8E375}" type="datetime1">
              <a:rPr lang="fr-FR" smtClean="0"/>
              <a:t>28/11/2024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81431-5561-4FF2-B7D3-5115CC1E7688}" type="slidenum">
              <a:rPr lang="fr-FR" smtClean="0"/>
              <a:pPr/>
              <a:t>‹N°›</a:t>
            </a:fld>
            <a:endParaRPr lang="fr-FR"/>
          </a:p>
        </p:txBody>
      </p:sp>
      <p:sp>
        <p:nvSpPr>
          <p:cNvPr id="8" name="Titre 7"/>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497810D-77C3-43AC-902E-68C901B7A437}" type="datetime1">
              <a:rPr lang="fr-FR" smtClean="0"/>
              <a:t>28/11/2024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D779F4E6-01F1-42A3-83AC-1A70D4BA3B1E}" type="datetime1">
              <a:rPr lang="fr-FR" smtClean="0"/>
              <a:t>28/11/2024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981431-5561-4FF2-B7D3-5115CC1E7688}" type="slidenum">
              <a:rPr lang="fr-FR" smtClean="0"/>
              <a:pPr/>
              <a:t>‹N°›</a:t>
            </a:fld>
            <a:endParaRPr lang="fr-FR"/>
          </a:p>
        </p:txBody>
      </p:sp>
      <p:sp>
        <p:nvSpPr>
          <p:cNvPr id="6" name="Titre 5"/>
          <p:cNvSpPr>
            <a:spLocks noGrp="1"/>
          </p:cNvSpPr>
          <p:nvPr>
            <p:ph type="title"/>
          </p:nvPr>
        </p:nvSpPr>
        <p:spPr/>
        <p:txBody>
          <a:bodyPr rtlCol="0"/>
          <a:lstStyle/>
          <a:p>
            <a:r>
              <a:rPr kumimoji="0" lang="fr-FR" smtClean="0"/>
              <a:t>Cliquez pour modifier le style du titre</a:t>
            </a:r>
            <a:endParaRPr kumimoji="0"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A7C7B14-F9E7-4A28-B390-740604AE3B4F}" type="datetime1">
              <a:rPr lang="fr-FR" smtClean="0"/>
              <a:t>28/11/2024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p>
            <a:fld id="{16CB08BB-CB3E-42A2-9309-42B2439E757C}" type="datetime1">
              <a:rPr lang="fr-FR" smtClean="0"/>
              <a:t>28/11/2024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981431-5561-4FF2-B7D3-5115CC1E7688}" type="slidenum">
              <a:rPr lang="fr-FR" smtClean="0"/>
              <a:pPr/>
              <a:t>‹N°›</a:t>
            </a:fld>
            <a:endParaRPr lang="fr-F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A3563EE7-FD32-47D1-A58C-71541B636966}" type="datetime1">
              <a:rPr lang="fr-FR" smtClean="0"/>
              <a:t>28/11/2024</a:t>
            </a:fld>
            <a:endParaRPr lang="fr-FR"/>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69981431-5561-4FF2-B7D3-5115CC1E7688}" type="slidenum">
              <a:rPr lang="fr-FR" smtClean="0"/>
              <a:pPr/>
              <a:t>‹N°›</a:t>
            </a:fld>
            <a:endParaRPr lang="fr-FR"/>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e libre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rme libre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orme libre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C85F876D-3E9E-4EEE-AB22-7E79C99E502B}" type="datetime1">
              <a:rPr lang="fr-FR" smtClean="0"/>
              <a:t>28/11/2024</a:t>
            </a:fld>
            <a:endParaRPr lang="fr-FR"/>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69981431-5561-4FF2-B7D3-5115CC1E768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2" name="Connecteur droit 31"/>
          <p:cNvCxnSpPr/>
          <p:nvPr/>
        </p:nvCxnSpPr>
        <p:spPr>
          <a:xfrm>
            <a:off x="2166910" y="173139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Parchemin horizontal 7"/>
          <p:cNvSpPr>
            <a:spLocks noChangeArrowheads="1"/>
          </p:cNvSpPr>
          <p:nvPr/>
        </p:nvSpPr>
        <p:spPr bwMode="auto">
          <a:xfrm>
            <a:off x="1631504" y="2204864"/>
            <a:ext cx="9721080" cy="2181853"/>
          </a:xfrm>
          <a:prstGeom prst="horizontalScroll">
            <a:avLst>
              <a:gd name="adj" fmla="val 12500"/>
            </a:avLst>
          </a:prstGeom>
          <a:solidFill>
            <a:schemeClr val="accent3">
              <a:lumMod val="60000"/>
              <a:lumOff val="40000"/>
            </a:schemeClr>
          </a:solidFill>
          <a:ln w="12700">
            <a:solidFill>
              <a:schemeClr val="accent3">
                <a:lumMod val="60000"/>
                <a:lumOff val="40000"/>
              </a:schemeClr>
            </a:solidFill>
            <a:round/>
            <a:headEnd/>
            <a:tailEnd/>
          </a:ln>
          <a:effectLst>
            <a:outerShdw dist="28398" dir="3806097" algn="ctr" rotWithShape="0">
              <a:srgbClr val="243F60">
                <a:alpha val="50000"/>
              </a:srgbClr>
            </a:outerShdw>
          </a:effectLst>
        </p:spPr>
        <p:txBody>
          <a:bodyPr rot="0" vert="horz" wrap="square" lIns="91440" tIns="45720" rIns="91440" bIns="45720" anchor="t" anchorCtr="0" upright="1">
            <a:noAutofit/>
          </a:bodyPr>
          <a:lstStyle/>
          <a:p>
            <a:pPr algn="ctr">
              <a:lnSpc>
                <a:spcPct val="115000"/>
              </a:lnSpc>
              <a:spcAft>
                <a:spcPts val="1000"/>
              </a:spcAft>
              <a:defRPr/>
            </a:pPr>
            <a:r>
              <a:rPr lang="fr-FR" sz="3000" b="1" kern="0" dirty="0" smtClea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Différence </a:t>
            </a:r>
            <a:r>
              <a:rPr lang="fr-FR" sz="3000" b="1" kern="0" dirty="0" smtClea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rPr>
              <a:t>entre Python et Java </a:t>
            </a:r>
            <a:endParaRPr lang="fr-FR" sz="3000" b="1" kern="0" dirty="0" smtClean="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ZoneTexte 1"/>
          <p:cNvSpPr txBox="1"/>
          <p:nvPr/>
        </p:nvSpPr>
        <p:spPr>
          <a:xfrm>
            <a:off x="3791744" y="4209091"/>
            <a:ext cx="4176464" cy="1395254"/>
          </a:xfrm>
          <a:prstGeom prst="rect">
            <a:avLst/>
          </a:prstGeom>
          <a:noFill/>
        </p:spPr>
        <p:txBody>
          <a:bodyPr wrap="square" rtlCol="0">
            <a:spAutoFit/>
          </a:bodyPr>
          <a:lstStyle/>
          <a:p>
            <a:pPr algn="ctr"/>
            <a:r>
              <a:rPr lang="fr-FR" u="sng" dirty="0" smtClean="0">
                <a:solidFill>
                  <a:prstClr val="black"/>
                </a:solidFill>
              </a:rPr>
              <a:t> </a:t>
            </a:r>
            <a:r>
              <a:rPr lang="fr-FR" u="sng" dirty="0">
                <a:solidFill>
                  <a:prstClr val="black"/>
                </a:solidFill>
              </a:rPr>
              <a:t>présenté par</a:t>
            </a:r>
          </a:p>
          <a:p>
            <a:pPr algn="ctr">
              <a:lnSpc>
                <a:spcPct val="150000"/>
              </a:lnSpc>
              <a:spcAft>
                <a:spcPts val="800"/>
              </a:spcAft>
            </a:pPr>
            <a:r>
              <a:rPr lang="fr-FR" sz="2000" b="1" dirty="0" smtClean="0">
                <a:solidFill>
                  <a:prstClr val="black"/>
                </a:solidFill>
              </a:rPr>
              <a:t> Mamadou Diack </a:t>
            </a:r>
          </a:p>
          <a:p>
            <a:pPr algn="ctr">
              <a:lnSpc>
                <a:spcPct val="150000"/>
              </a:lnSpc>
              <a:spcAft>
                <a:spcPts val="800"/>
              </a:spcAft>
            </a:pPr>
            <a:r>
              <a:rPr lang="fr-FR" sz="2000" b="1" dirty="0" smtClean="0">
                <a:solidFill>
                  <a:prstClr val="black"/>
                </a:solidFill>
              </a:rPr>
              <a:t>Statisticien / Economiste </a:t>
            </a:r>
          </a:p>
        </p:txBody>
      </p:sp>
      <p:sp>
        <p:nvSpPr>
          <p:cNvPr id="3" name="ZoneTexte 2"/>
          <p:cNvSpPr txBox="1"/>
          <p:nvPr/>
        </p:nvSpPr>
        <p:spPr>
          <a:xfrm>
            <a:off x="4403812" y="6119609"/>
            <a:ext cx="2952328" cy="677108"/>
          </a:xfrm>
          <a:prstGeom prst="rect">
            <a:avLst/>
          </a:prstGeom>
          <a:noFill/>
          <a:ln w="28575">
            <a:solidFill>
              <a:schemeClr val="accent3">
                <a:lumMod val="60000"/>
                <a:lumOff val="40000"/>
              </a:schemeClr>
            </a:solidFill>
          </a:ln>
        </p:spPr>
        <p:txBody>
          <a:bodyPr wrap="square" rtlCol="0">
            <a:spAutoFit/>
          </a:bodyPr>
          <a:lstStyle/>
          <a:p>
            <a:pPr algn="ctr"/>
            <a:endParaRPr lang="fr-FR" b="1" dirty="0">
              <a:solidFill>
                <a:prstClr val="black"/>
              </a:solidFill>
            </a:endParaRPr>
          </a:p>
          <a:p>
            <a:pPr algn="ctr"/>
            <a:r>
              <a:rPr lang="fr-FR" sz="2000" dirty="0">
                <a:solidFill>
                  <a:prstClr val="black"/>
                </a:solidFill>
              </a:rPr>
              <a:t>  </a:t>
            </a:r>
            <a:r>
              <a:rPr lang="fr-FR" sz="2000" dirty="0" smtClean="0">
                <a:solidFill>
                  <a:prstClr val="black"/>
                </a:solidFill>
              </a:rPr>
              <a:t>24 Octobre 2024</a:t>
            </a:r>
            <a:endParaRPr lang="fr-FR" dirty="0">
              <a:solidFill>
                <a:prstClr val="black"/>
              </a:solidFill>
            </a:endParaRPr>
          </a:p>
        </p:txBody>
      </p:sp>
    </p:spTree>
    <p:extLst>
      <p:ext uri="{BB962C8B-B14F-4D97-AF65-F5344CB8AC3E}">
        <p14:creationId xmlns:p14="http://schemas.microsoft.com/office/powerpoint/2010/main" val="250762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335360" y="968329"/>
            <a:ext cx="11449272" cy="3900832"/>
          </a:xfrm>
        </p:spPr>
        <p:txBody>
          <a:bodyPr>
            <a:noAutofit/>
          </a:bodyPr>
          <a:lstStyle/>
          <a:p>
            <a:pPr marL="0" indent="0" algn="just">
              <a:lnSpc>
                <a:spcPct val="150000"/>
              </a:lnSpc>
              <a:spcAft>
                <a:spcPts val="1000"/>
              </a:spcAft>
              <a:buClr>
                <a:schemeClr val="accent3">
                  <a:lumMod val="75000"/>
                </a:schemeClr>
              </a:buClr>
              <a:buSzPct val="90000"/>
              <a:buNone/>
              <a:tabLst>
                <a:tab pos="2343150" algn="l"/>
              </a:tabLst>
            </a:pP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 Cours  </a:t>
            </a:r>
            <a:r>
              <a:rPr lang="fr-FR" sz="2800" dirty="0" err="1" smtClean="0">
                <a:latin typeface="Malgun Gothic" panose="020B0503020000020004" pitchFamily="34" charset="-127"/>
                <a:ea typeface="Malgun Gothic" panose="020B0503020000020004" pitchFamily="34" charset="-127"/>
                <a:cs typeface="Times New Roman" panose="02020603050405020304" pitchFamily="18" charset="0"/>
              </a:rPr>
              <a:t>Gomycode</a:t>
            </a:r>
            <a:endParaRPr lang="fr-FR" sz="2800" dirty="0" smtClean="0">
              <a:latin typeface="Malgun Gothic" panose="020B0503020000020004" pitchFamily="34" charset="-127"/>
              <a:ea typeface="Malgun Gothic" panose="020B0503020000020004" pitchFamily="34" charset="-127"/>
              <a:cs typeface="Times New Roman" panose="02020603050405020304" pitchFamily="18" charset="0"/>
            </a:endParaRPr>
          </a:p>
          <a:p>
            <a:pPr marL="0" indent="0" algn="just">
              <a:lnSpc>
                <a:spcPct val="150000"/>
              </a:lnSpc>
              <a:spcAft>
                <a:spcPts val="1000"/>
              </a:spcAft>
              <a:buClr>
                <a:schemeClr val="accent3">
                  <a:lumMod val="75000"/>
                </a:schemeClr>
              </a:buClr>
              <a:buSzPct val="90000"/>
              <a:buNone/>
              <a:tabLst>
                <a:tab pos="2343150" algn="l"/>
              </a:tabLst>
            </a:pP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 WIKIPEDIA </a:t>
            </a:r>
            <a:endParaRPr lang="fr-FR" sz="2800" dirty="0" smtClean="0">
              <a:latin typeface="Malgun Gothic" panose="020B0503020000020004" pitchFamily="34" charset="-127"/>
              <a:ea typeface="Malgun Gothic" panose="020B0503020000020004" pitchFamily="34" charset="-127"/>
              <a:cs typeface="Times New Roman" panose="02020603050405020304" pitchFamily="18" charset="0"/>
            </a:endParaRPr>
          </a:p>
          <a:p>
            <a:pPr marL="0" indent="0" algn="just">
              <a:lnSpc>
                <a:spcPct val="150000"/>
              </a:lnSpc>
              <a:spcAft>
                <a:spcPts val="1000"/>
              </a:spcAft>
              <a:buClr>
                <a:schemeClr val="accent3">
                  <a:lumMod val="75000"/>
                </a:schemeClr>
              </a:buClr>
              <a:buSzPct val="90000"/>
              <a:buNone/>
              <a:tabLst>
                <a:tab pos="2343150" algn="l"/>
              </a:tabLst>
            </a:pPr>
            <a:r>
              <a:rPr lang="fr-FR" sz="2800" dirty="0" smtClean="0">
                <a:latin typeface="Malgun Gothic" panose="020B0503020000020004" pitchFamily="34" charset="-127"/>
                <a:ea typeface="Malgun Gothic" panose="020B0503020000020004" pitchFamily="34" charset="-127"/>
                <a:cs typeface="Times New Roman" panose="02020603050405020304" pitchFamily="18" charset="0"/>
              </a:rPr>
              <a:t>☞Ressources reçus du cours </a:t>
            </a:r>
            <a:endParaRPr lang="fr-FR" dirty="0" smtClean="0"/>
          </a:p>
          <a:p>
            <a:pPr marL="0" indent="0" algn="just">
              <a:lnSpc>
                <a:spcPct val="150000"/>
              </a:lnSpc>
              <a:buClr>
                <a:schemeClr val="accent3">
                  <a:lumMod val="75000"/>
                </a:schemeClr>
              </a:buClr>
              <a:buSzPct val="90000"/>
              <a:buNone/>
              <a:tabLst>
                <a:tab pos="2343150" algn="l"/>
              </a:tabLst>
            </a:pPr>
            <a:endParaRPr lang="fr-FR" sz="2800" dirty="0">
              <a:latin typeface="Malgun Gothic" panose="020B0503020000020004" pitchFamily="34" charset="-127"/>
              <a:ea typeface="Malgun Gothic" panose="020B0503020000020004" pitchFamily="34" charset="-127"/>
              <a:cs typeface="Times New Roman" panose="02020603050405020304" pitchFamily="18" charset="0"/>
            </a:endParaRPr>
          </a:p>
          <a:p>
            <a:pPr marL="0" indent="0" algn="just">
              <a:lnSpc>
                <a:spcPct val="150000"/>
              </a:lnSpc>
              <a:spcAft>
                <a:spcPts val="1000"/>
              </a:spcAft>
              <a:buClr>
                <a:schemeClr val="accent3">
                  <a:lumMod val="75000"/>
                </a:schemeClr>
              </a:buClr>
              <a:buSzPct val="90000"/>
              <a:buNone/>
              <a:tabLst>
                <a:tab pos="2343150" algn="l"/>
              </a:tabLst>
            </a:pPr>
            <a:endParaRPr lang="fr-FR" sz="2800" dirty="0" smtClean="0">
              <a:solidFill>
                <a:schemeClr val="accent3">
                  <a:lumMod val="50000"/>
                </a:schemeClr>
              </a:solidFill>
              <a:latin typeface="Malgun Gothic" panose="020B0503020000020004" pitchFamily="34" charset="-127"/>
              <a:ea typeface="Malgun Gothic" panose="020B0503020000020004" pitchFamily="34" charset="-127"/>
              <a:cs typeface="Times New Roman" panose="02020603050405020304" pitchFamily="18" charset="0"/>
            </a:endParaRPr>
          </a:p>
          <a:p>
            <a:pPr marL="109728" lvl="0" indent="0" algn="just">
              <a:lnSpc>
                <a:spcPct val="150000"/>
              </a:lnSpc>
              <a:buNone/>
            </a:pPr>
            <a:endParaRPr lang="fr-FR" sz="2000" dirty="0"/>
          </a:p>
        </p:txBody>
      </p:sp>
      <p:sp>
        <p:nvSpPr>
          <p:cNvPr id="9" name="Sous-titre 18"/>
          <p:cNvSpPr txBox="1">
            <a:spLocks/>
          </p:cNvSpPr>
          <p:nvPr/>
        </p:nvSpPr>
        <p:spPr>
          <a:xfrm>
            <a:off x="2351586" y="-4229"/>
            <a:ext cx="7786742" cy="511276"/>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Références</a:t>
            </a:r>
            <a:endParaRPr lang="fr-FR" sz="2800" dirty="0"/>
          </a:p>
        </p:txBody>
      </p:sp>
      <p:sp>
        <p:nvSpPr>
          <p:cNvPr id="6" name="Plaque 5"/>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9/10</a:t>
            </a:r>
            <a:endParaRPr lang="fr-FR" sz="3600" b="1" dirty="0"/>
          </a:p>
        </p:txBody>
      </p:sp>
    </p:spTree>
    <p:extLst>
      <p:ext uri="{BB962C8B-B14F-4D97-AF65-F5344CB8AC3E}">
        <p14:creationId xmlns:p14="http://schemas.microsoft.com/office/powerpoint/2010/main" val="838565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B9B4F2-3868-4225-9572-5A11A5EF60AC}"/>
              </a:ext>
            </a:extLst>
          </p:cNvPr>
          <p:cNvPicPr>
            <a:picLocks noChangeAspect="1"/>
          </p:cNvPicPr>
          <p:nvPr/>
        </p:nvPicPr>
        <p:blipFill>
          <a:blip r:embed="rId3"/>
          <a:stretch>
            <a:fillRect/>
          </a:stretch>
        </p:blipFill>
        <p:spPr>
          <a:xfrm>
            <a:off x="0" y="0"/>
            <a:ext cx="12192000" cy="4653136"/>
          </a:xfrm>
          <a:prstGeom prst="rect">
            <a:avLst/>
          </a:prstGeom>
          <a:solidFill>
            <a:schemeClr val="tx1"/>
          </a:solidFill>
        </p:spPr>
      </p:pic>
      <p:sp>
        <p:nvSpPr>
          <p:cNvPr id="4" name="Rectangle 3">
            <a:extLst>
              <a:ext uri="{FF2B5EF4-FFF2-40B4-BE49-F238E27FC236}">
                <a16:creationId xmlns:a16="http://schemas.microsoft.com/office/drawing/2014/main" id="{7D892E13-7D21-48B1-9067-4F51E590AA6B}"/>
              </a:ext>
            </a:extLst>
          </p:cNvPr>
          <p:cNvSpPr/>
          <p:nvPr/>
        </p:nvSpPr>
        <p:spPr>
          <a:xfrm>
            <a:off x="0" y="-1"/>
            <a:ext cx="2464904"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SN"/>
          </a:p>
        </p:txBody>
      </p:sp>
      <p:sp>
        <p:nvSpPr>
          <p:cNvPr id="5" name="Ellipse 4">
            <a:extLst>
              <a:ext uri="{FF2B5EF4-FFF2-40B4-BE49-F238E27FC236}">
                <a16:creationId xmlns:a16="http://schemas.microsoft.com/office/drawing/2014/main" id="{0B78C073-ADEA-40F6-8334-A54C1D12A351}"/>
              </a:ext>
            </a:extLst>
          </p:cNvPr>
          <p:cNvSpPr/>
          <p:nvPr/>
        </p:nvSpPr>
        <p:spPr>
          <a:xfrm>
            <a:off x="10986052" y="5943600"/>
            <a:ext cx="914400" cy="914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SN"/>
          </a:p>
        </p:txBody>
      </p:sp>
      <p:sp>
        <p:nvSpPr>
          <p:cNvPr id="6" name="Plaque 5"/>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10/10</a:t>
            </a:r>
            <a:endParaRPr lang="fr-FR" sz="36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Sous-titre 18"/>
          <p:cNvSpPr txBox="1">
            <a:spLocks/>
          </p:cNvSpPr>
          <p:nvPr/>
        </p:nvSpPr>
        <p:spPr>
          <a:xfrm>
            <a:off x="1703512" y="95079"/>
            <a:ext cx="9001000" cy="57551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3200" dirty="0"/>
              <a:t>PLAN DE </a:t>
            </a:r>
            <a:r>
              <a:rPr lang="fr-FR" sz="3200" dirty="0" smtClean="0"/>
              <a:t>PRESENTATION</a:t>
            </a:r>
            <a:endParaRPr lang="fr-FR" sz="3200" dirty="0"/>
          </a:p>
        </p:txBody>
      </p:sp>
      <p:sp>
        <p:nvSpPr>
          <p:cNvPr id="26" name="Sous-titre 18"/>
          <p:cNvSpPr txBox="1">
            <a:spLocks/>
          </p:cNvSpPr>
          <p:nvPr/>
        </p:nvSpPr>
        <p:spPr>
          <a:xfrm>
            <a:off x="3131482" y="1123290"/>
            <a:ext cx="6210360" cy="1009566"/>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 </a:t>
            </a:r>
            <a:r>
              <a:rPr lang="fr-FR" sz="2800" dirty="0" smtClean="0"/>
              <a:t>Définition de Python</a:t>
            </a:r>
            <a:endParaRPr lang="fr-FR" sz="2800" dirty="0"/>
          </a:p>
        </p:txBody>
      </p:sp>
      <p:sp>
        <p:nvSpPr>
          <p:cNvPr id="29" name="Sous-titre 18"/>
          <p:cNvSpPr txBox="1">
            <a:spLocks/>
          </p:cNvSpPr>
          <p:nvPr/>
        </p:nvSpPr>
        <p:spPr>
          <a:xfrm>
            <a:off x="3149455" y="2351526"/>
            <a:ext cx="6192388" cy="933458"/>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de Java</a:t>
            </a:r>
            <a:endParaRPr lang="fr-FR" sz="2800" dirty="0"/>
          </a:p>
        </p:txBody>
      </p:sp>
      <p:sp>
        <p:nvSpPr>
          <p:cNvPr id="30" name="Sous-titre 18"/>
          <p:cNvSpPr txBox="1">
            <a:spLocks/>
          </p:cNvSpPr>
          <p:nvPr/>
        </p:nvSpPr>
        <p:spPr>
          <a:xfrm>
            <a:off x="3104960" y="4653136"/>
            <a:ext cx="6254853" cy="792088"/>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Références</a:t>
            </a:r>
            <a:endParaRPr lang="fr-FR" sz="2800" dirty="0"/>
          </a:p>
        </p:txBody>
      </p:sp>
      <p:sp>
        <p:nvSpPr>
          <p:cNvPr id="4" name="Plaque 3"/>
          <p:cNvSpPr/>
          <p:nvPr/>
        </p:nvSpPr>
        <p:spPr bwMode="auto">
          <a:xfrm>
            <a:off x="0" y="-11816"/>
            <a:ext cx="1271464" cy="530702"/>
          </a:xfrm>
          <a:prstGeom prst="bevel">
            <a:avLst/>
          </a:prstGeom>
          <a:solidFill>
            <a:schemeClr val="accent6"/>
          </a:solidFill>
          <a:ln w="9525">
            <a:noFill/>
            <a:miter lim="800000"/>
            <a:headEnd/>
            <a:tailEnd/>
          </a:ln>
        </p:spPr>
        <p:txBody>
          <a:bodyPr wrap="none" rtlCol="0" anchor="ctr"/>
          <a:lstStyle/>
          <a:p>
            <a:pPr algn="ctr"/>
            <a:r>
              <a:rPr lang="fr-FR" sz="3600" b="1" dirty="0" smtClean="0"/>
              <a:t>1/10</a:t>
            </a:r>
            <a:endParaRPr lang="fr-FR" sz="3600" b="1" dirty="0"/>
          </a:p>
        </p:txBody>
      </p:sp>
      <p:sp>
        <p:nvSpPr>
          <p:cNvPr id="12" name="Sous-titre 18"/>
          <p:cNvSpPr txBox="1">
            <a:spLocks/>
          </p:cNvSpPr>
          <p:nvPr/>
        </p:nvSpPr>
        <p:spPr>
          <a:xfrm>
            <a:off x="3149454" y="3502331"/>
            <a:ext cx="6210359" cy="934781"/>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Différence entre Python et Java</a:t>
            </a:r>
            <a:endParaRPr lang="fr-FR" sz="2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947696"/>
            <a:ext cx="11496600" cy="5040560"/>
          </a:xfrm>
        </p:spPr>
        <p:txBody>
          <a:bodyPr>
            <a:noAutofit/>
          </a:bodyPr>
          <a:lstStyle/>
          <a:p>
            <a:pPr marL="109728" indent="0" algn="just">
              <a:buNone/>
            </a:pPr>
            <a:r>
              <a:rPr lang="fr-FR" dirty="0" smtClean="0"/>
              <a:t> </a:t>
            </a:r>
            <a:r>
              <a:rPr lang="fr-FR" dirty="0"/>
              <a:t>Python est un langage de programmation généraliste populaire qui peut être utilisé pour une grande variété d’applications. </a:t>
            </a:r>
            <a:endParaRPr lang="fr-FR" dirty="0" smtClean="0"/>
          </a:p>
          <a:p>
            <a:pPr marL="109728" indent="0" algn="just">
              <a:buNone/>
            </a:pPr>
            <a:endParaRPr lang="fr-FR" dirty="0"/>
          </a:p>
          <a:p>
            <a:pPr marL="109728" indent="0" algn="just">
              <a:buNone/>
            </a:pPr>
            <a:r>
              <a:rPr lang="fr-FR" dirty="0" smtClean="0"/>
              <a:t>Il </a:t>
            </a:r>
            <a:r>
              <a:rPr lang="fr-FR" dirty="0"/>
              <a:t>a été créé par Guido van </a:t>
            </a:r>
            <a:r>
              <a:rPr lang="fr-FR" dirty="0" err="1"/>
              <a:t>Rossum</a:t>
            </a:r>
            <a:r>
              <a:rPr lang="fr-FR" dirty="0"/>
              <a:t> et publié en 1991. C’est l’un des langages de programmation les plus populaires et les plus utiles, car il est très attractif pour le développement rapide d’applications en raison de :</a:t>
            </a:r>
          </a:p>
          <a:p>
            <a:pPr marL="109728" lvl="0" indent="0" algn="just">
              <a:buNone/>
            </a:pPr>
            <a:r>
              <a:rPr lang="fr-FR" dirty="0"/>
              <a:t>sa syntaxe simple et </a:t>
            </a:r>
            <a:r>
              <a:rPr lang="fr-FR" dirty="0" smtClean="0"/>
              <a:t>facile.</a:t>
            </a:r>
          </a:p>
          <a:p>
            <a:pPr marL="109728" indent="0" algn="just">
              <a:buNone/>
            </a:pPr>
            <a:r>
              <a:rPr lang="fr-FR" dirty="0" smtClean="0"/>
              <a:t>son </a:t>
            </a:r>
            <a:r>
              <a:rPr lang="fr-FR" dirty="0"/>
              <a:t>support pour les modules et les packages</a:t>
            </a:r>
            <a:r>
              <a:rPr lang="fr-FR" dirty="0" smtClean="0"/>
              <a:t>.</a:t>
            </a:r>
          </a:p>
          <a:p>
            <a:pPr marL="109728" indent="0">
              <a:buNone/>
            </a:pPr>
            <a:r>
              <a:rPr lang="fr-FR" dirty="0"/>
              <a:t/>
            </a:r>
            <a:br>
              <a:rPr lang="fr-FR" dirty="0"/>
            </a:br>
            <a:endParaRPr lang="fr-FR" dirty="0" smtClean="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2/10</a:t>
            </a:r>
            <a:endParaRPr lang="fr-FR" sz="3600" b="1" dirty="0"/>
          </a:p>
        </p:txBody>
      </p:sp>
      <p:sp>
        <p:nvSpPr>
          <p:cNvPr id="6" name="Sous-titre 18"/>
          <p:cNvSpPr txBox="1">
            <a:spLocks/>
          </p:cNvSpPr>
          <p:nvPr/>
        </p:nvSpPr>
        <p:spPr>
          <a:xfrm>
            <a:off x="2207568" y="261121"/>
            <a:ext cx="7786742" cy="51552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de Python</a:t>
            </a:r>
            <a:endParaRPr lang="fr-FR" sz="2800" dirty="0"/>
          </a:p>
        </p:txBody>
      </p:sp>
    </p:spTree>
    <p:extLst>
      <p:ext uri="{BB962C8B-B14F-4D97-AF65-F5344CB8AC3E}">
        <p14:creationId xmlns:p14="http://schemas.microsoft.com/office/powerpoint/2010/main" val="214315623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09600" y="1481329"/>
            <a:ext cx="10972800" cy="5188031"/>
          </a:xfrm>
        </p:spPr>
        <p:txBody>
          <a:bodyPr>
            <a:noAutofit/>
          </a:bodyPr>
          <a:lstStyle/>
          <a:p>
            <a:pPr marL="109728" indent="0">
              <a:buNone/>
            </a:pPr>
            <a:r>
              <a:rPr lang="fr-FR" sz="2400" dirty="0"/>
              <a:t>Python est un langage de programmation de haut niveau, dynamiquement typé et interprété, connu pour sa simplicité et sa facilité d’utilisation. En raison de sa nature polyvalente et de sa flexibilité, il convient à un large éventail d’applications et d’utilisateurs, y compris les débutants, les développeurs d’applications web et mobiles, les ingénieurs en logiciels, les data </a:t>
            </a:r>
            <a:r>
              <a:rPr lang="fr-FR" sz="2400" dirty="0" err="1"/>
              <a:t>scientists</a:t>
            </a:r>
            <a:r>
              <a:rPr lang="fr-FR" sz="2400" dirty="0"/>
              <a:t> et toute personne intéressée par la programmation informatique.</a:t>
            </a:r>
          </a:p>
          <a:p>
            <a:pPr marL="109728" lvl="0" indent="0">
              <a:buNone/>
            </a:pPr>
            <a:endParaRPr lang="fr-FR" sz="2400" dirty="0"/>
          </a:p>
          <a:p>
            <a:pPr marL="109728" indent="0" algn="just">
              <a:spcAft>
                <a:spcPts val="1200"/>
              </a:spcAft>
              <a:buClr>
                <a:srgbClr val="A8CDD7">
                  <a:lumMod val="75000"/>
                </a:srgbClr>
              </a:buClr>
              <a:buSzPct val="75000"/>
              <a:buNone/>
            </a:pPr>
            <a:r>
              <a:rPr lang="fr-FR" dirty="0"/>
              <a:t>Python est un langage de programmation facilement adaptable qui offre de nombreuses fonctionnalités. Sa syntaxe concise et sa nature open-source favorisent la lisibilité et l’implémentation des programmes, ce qui en fait le langage de programmation à la croissance la plus rapide actuellement.</a:t>
            </a:r>
          </a:p>
          <a:p>
            <a:pPr marL="109728" lvl="0" indent="0" algn="just">
              <a:spcAft>
                <a:spcPts val="1200"/>
              </a:spcAft>
              <a:buClr>
                <a:srgbClr val="A8CDD7">
                  <a:lumMod val="75000"/>
                </a:srgbClr>
              </a:buClr>
              <a:buSzPct val="75000"/>
              <a:buNone/>
            </a:pPr>
            <a:endParaRPr lang="fr-FR" dirty="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3/10</a:t>
            </a:r>
            <a:endParaRPr lang="fr-FR" sz="3600" b="1" dirty="0"/>
          </a:p>
        </p:txBody>
      </p:sp>
      <p:sp>
        <p:nvSpPr>
          <p:cNvPr id="13" name="Sous-titre 18"/>
          <p:cNvSpPr txBox="1">
            <a:spLocks/>
          </p:cNvSpPr>
          <p:nvPr/>
        </p:nvSpPr>
        <p:spPr>
          <a:xfrm>
            <a:off x="1199456" y="249175"/>
            <a:ext cx="10081120" cy="51552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a:t>
            </a:r>
            <a:r>
              <a:rPr lang="fr-FR" sz="2800" dirty="0" smtClean="0"/>
              <a:t> de python</a:t>
            </a:r>
            <a:endParaRPr lang="fr-FR" sz="2800" dirty="0"/>
          </a:p>
        </p:txBody>
      </p:sp>
    </p:spTree>
    <p:extLst>
      <p:ext uri="{BB962C8B-B14F-4D97-AF65-F5344CB8AC3E}">
        <p14:creationId xmlns:p14="http://schemas.microsoft.com/office/powerpoint/2010/main" val="190051003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09600" y="1481329"/>
            <a:ext cx="10972800" cy="4251927"/>
          </a:xfrm>
        </p:spPr>
        <p:txBody>
          <a:bodyPr>
            <a:noAutofit/>
          </a:bodyPr>
          <a:lstStyle/>
          <a:p>
            <a:pPr marL="109728" lvl="0" indent="0" algn="just">
              <a:spcAft>
                <a:spcPts val="1200"/>
              </a:spcAft>
              <a:buClr>
                <a:srgbClr val="A8CDD7">
                  <a:lumMod val="75000"/>
                </a:srgbClr>
              </a:buClr>
              <a:buSzPct val="75000"/>
              <a:buNone/>
            </a:pPr>
            <a:endParaRPr lang="fr-FR" b="1" dirty="0" smtClean="0"/>
          </a:p>
          <a:p>
            <a:pPr marL="109728" lvl="0" indent="0" algn="just">
              <a:spcAft>
                <a:spcPts val="1200"/>
              </a:spcAft>
              <a:buClr>
                <a:srgbClr val="A8CDD7">
                  <a:lumMod val="75000"/>
                </a:srgbClr>
              </a:buClr>
              <a:buSzPct val="75000"/>
              <a:buNone/>
            </a:pPr>
            <a:endParaRPr lang="fr-FR" b="1" dirty="0"/>
          </a:p>
          <a:p>
            <a:pPr marL="109728" lvl="0" indent="0" algn="just">
              <a:spcAft>
                <a:spcPts val="1200"/>
              </a:spcAft>
              <a:buClr>
                <a:srgbClr val="A8CDD7">
                  <a:lumMod val="75000"/>
                </a:srgbClr>
              </a:buClr>
              <a:buSzPct val="75000"/>
              <a:buNone/>
            </a:pPr>
            <a:r>
              <a:rPr lang="fr-FR" b="1" dirty="0" smtClean="0"/>
              <a:t>Java</a:t>
            </a:r>
            <a:r>
              <a:rPr lang="fr-FR" dirty="0"/>
              <a:t> est </a:t>
            </a:r>
            <a:r>
              <a:rPr lang="fr-FR" dirty="0" smtClean="0"/>
              <a:t>un  logiciel </a:t>
            </a:r>
            <a:r>
              <a:rPr lang="fr-FR" dirty="0"/>
              <a:t>écrit en langage Java a pour particularité d'être </a:t>
            </a:r>
            <a:r>
              <a:rPr lang="fr-FR" dirty="0" smtClean="0"/>
              <a:t>  compilé </a:t>
            </a:r>
            <a:r>
              <a:rPr lang="fr-FR" dirty="0"/>
              <a:t> vers un code intermédiaire formé de </a:t>
            </a:r>
            <a:r>
              <a:rPr lang="fr-FR" i="1" dirty="0" smtClean="0"/>
              <a:t> </a:t>
            </a:r>
            <a:r>
              <a:rPr lang="fr-FR" i="1" dirty="0" err="1" smtClean="0"/>
              <a:t>bytecodes</a:t>
            </a:r>
            <a:r>
              <a:rPr lang="fr-FR" i="1" dirty="0" smtClean="0"/>
              <a:t> B</a:t>
            </a:r>
            <a:r>
              <a:rPr lang="fr-FR" dirty="0"/>
              <a:t> qui peut être exécuté dans une machine virtuelle </a:t>
            </a:r>
            <a:r>
              <a:rPr lang="fr-FR" dirty="0" smtClean="0"/>
              <a:t>Java </a:t>
            </a:r>
            <a:r>
              <a:rPr lang="fr-FR" dirty="0"/>
              <a:t> (JVM) en faisant abstraction du </a:t>
            </a:r>
            <a:r>
              <a:rPr lang="fr-FR" dirty="0" smtClean="0"/>
              <a:t>système d’exploitation.</a:t>
            </a:r>
            <a:endParaRPr lang="fr-FR" sz="2400" dirty="0" smtClean="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a:t>4</a:t>
            </a:r>
            <a:r>
              <a:rPr lang="fr-FR" sz="3600" b="1" dirty="0" smtClean="0"/>
              <a:t>/10</a:t>
            </a:r>
            <a:endParaRPr lang="fr-FR" sz="3600" b="1" dirty="0"/>
          </a:p>
        </p:txBody>
      </p:sp>
      <p:sp>
        <p:nvSpPr>
          <p:cNvPr id="6" name="Sous-titre 18"/>
          <p:cNvSpPr txBox="1">
            <a:spLocks/>
          </p:cNvSpPr>
          <p:nvPr/>
        </p:nvSpPr>
        <p:spPr>
          <a:xfrm>
            <a:off x="1199456" y="249175"/>
            <a:ext cx="8938870" cy="73155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de JAVA</a:t>
            </a:r>
            <a:endParaRPr lang="fr-FR" sz="2800" dirty="0"/>
          </a:p>
        </p:txBody>
      </p:sp>
    </p:spTree>
    <p:extLst>
      <p:ext uri="{BB962C8B-B14F-4D97-AF65-F5344CB8AC3E}">
        <p14:creationId xmlns:p14="http://schemas.microsoft.com/office/powerpoint/2010/main" val="378919206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09600" y="1844824"/>
            <a:ext cx="10972800" cy="4752528"/>
          </a:xfrm>
        </p:spPr>
        <p:txBody>
          <a:bodyPr>
            <a:noAutofit/>
          </a:bodyPr>
          <a:lstStyle/>
          <a:p>
            <a:pPr marL="109728" lvl="0" indent="0" algn="just">
              <a:spcAft>
                <a:spcPts val="1200"/>
              </a:spcAft>
              <a:buClr>
                <a:srgbClr val="A8CDD7">
                  <a:lumMod val="75000"/>
                </a:srgbClr>
              </a:buClr>
              <a:buSzPct val="75000"/>
              <a:buNone/>
            </a:pPr>
            <a:r>
              <a:rPr lang="fr-FR" dirty="0"/>
              <a:t>Le langage Java reprend en grande partie la </a:t>
            </a:r>
            <a:r>
              <a:rPr lang="fr-FR" dirty="0" smtClean="0"/>
              <a:t> syntaxe</a:t>
            </a:r>
            <a:r>
              <a:rPr lang="fr-FR" dirty="0"/>
              <a:t> du </a:t>
            </a:r>
            <a:r>
              <a:rPr lang="fr-FR" dirty="0" smtClean="0"/>
              <a:t>langage</a:t>
            </a:r>
            <a:r>
              <a:rPr lang="fr-FR" dirty="0"/>
              <a:t> </a:t>
            </a:r>
            <a:r>
              <a:rPr lang="fr-FR" dirty="0" smtClean="0"/>
              <a:t>C++. </a:t>
            </a:r>
            <a:r>
              <a:rPr lang="fr-FR" dirty="0"/>
              <a:t>Néanmoins, Java est épuré des concepts les plus subtils du C++ et à la fois les plus déroutants, tels que </a:t>
            </a:r>
            <a:r>
              <a:rPr lang="fr-FR" dirty="0" smtClean="0"/>
              <a:t>les</a:t>
            </a:r>
            <a:r>
              <a:rPr lang="fr-FR" dirty="0"/>
              <a:t> </a:t>
            </a:r>
            <a:r>
              <a:rPr lang="fr-FR" dirty="0" smtClean="0"/>
              <a:t>pointeurs et </a:t>
            </a:r>
            <a:r>
              <a:rPr lang="fr-FR" dirty="0"/>
              <a:t>références, </a:t>
            </a:r>
            <a:r>
              <a:rPr lang="fr-FR" dirty="0" smtClean="0"/>
              <a:t>ou l’héritage multiple</a:t>
            </a:r>
            <a:r>
              <a:rPr lang="fr-FR" dirty="0"/>
              <a:t> contourné par </a:t>
            </a:r>
            <a:r>
              <a:rPr lang="fr-FR" dirty="0" smtClean="0"/>
              <a:t>l’implémentation </a:t>
            </a:r>
            <a:r>
              <a:rPr lang="fr-FR" dirty="0"/>
              <a:t> des </a:t>
            </a:r>
            <a:r>
              <a:rPr lang="fr-FR" dirty="0" smtClean="0"/>
              <a:t>interfaces</a:t>
            </a:r>
            <a:r>
              <a:rPr lang="fr-FR" dirty="0"/>
              <a:t> </a:t>
            </a:r>
            <a:r>
              <a:rPr lang="fr-FR" dirty="0" smtClean="0"/>
              <a:t>. </a:t>
            </a:r>
            <a:r>
              <a:rPr lang="fr-FR" dirty="0"/>
              <a:t>De même, depuis la version 8, l'arrivée des interfaces fonctionnelles introduit l'héritage </a:t>
            </a:r>
            <a:r>
              <a:rPr lang="fr-FR" dirty="0" smtClean="0"/>
              <a:t>multiple</a:t>
            </a:r>
            <a:r>
              <a:rPr lang="fr-FR" dirty="0"/>
              <a:t> </a:t>
            </a:r>
            <a:r>
              <a:rPr lang="fr-FR" dirty="0" smtClean="0"/>
              <a:t>(sans </a:t>
            </a:r>
            <a:r>
              <a:rPr lang="fr-FR" dirty="0"/>
              <a:t>la gestion des attributs) avec ses avantages et inconvénients tels que l'héritage en </a:t>
            </a:r>
            <a:r>
              <a:rPr lang="fr-FR" dirty="0" smtClean="0"/>
              <a:t>diamant</a:t>
            </a:r>
            <a:r>
              <a:rPr lang="fr-FR" dirty="0"/>
              <a:t> </a:t>
            </a:r>
            <a:r>
              <a:rPr lang="fr-FR" dirty="0" smtClean="0"/>
              <a:t>. </a:t>
            </a:r>
            <a:r>
              <a:rPr lang="fr-FR" dirty="0"/>
              <a:t>Les concepteurs ont privilégié l’approche orientée objet de sorte qu’en Java, tout est objet à l’exception des types primitifs (nombres entiers, nombres à virgule flottante, etc.) qui ont cependant leurs variantes qui héritent de l'objet Object (</a:t>
            </a:r>
            <a:r>
              <a:rPr lang="fr-FR" dirty="0" err="1"/>
              <a:t>Integer</a:t>
            </a:r>
            <a:r>
              <a:rPr lang="fr-FR" dirty="0"/>
              <a:t>, </a:t>
            </a:r>
            <a:r>
              <a:rPr lang="fr-FR" dirty="0" err="1"/>
              <a:t>Float</a:t>
            </a:r>
            <a:r>
              <a:rPr lang="fr-FR" dirty="0"/>
              <a:t>, Double, etc.).</a:t>
            </a:r>
            <a:endParaRPr lang="fr-FR" dirty="0"/>
          </a:p>
          <a:p>
            <a:pPr marL="109728" lvl="0" indent="0" algn="just">
              <a:spcAft>
                <a:spcPts val="1200"/>
              </a:spcAft>
              <a:buClr>
                <a:srgbClr val="A8CDD7">
                  <a:lumMod val="75000"/>
                </a:srgbClr>
              </a:buClr>
              <a:buSzPct val="75000"/>
              <a:buNone/>
            </a:pPr>
            <a:endParaRPr lang="fr-FR" dirty="0" smtClean="0"/>
          </a:p>
          <a:p>
            <a:pPr marL="109728" lvl="0" indent="0" algn="just">
              <a:spcAft>
                <a:spcPts val="1200"/>
              </a:spcAft>
              <a:buClr>
                <a:srgbClr val="A8CDD7">
                  <a:lumMod val="75000"/>
                </a:srgbClr>
              </a:buClr>
              <a:buSzPct val="75000"/>
              <a:buNone/>
            </a:pPr>
            <a:endParaRPr lang="fr-FR" sz="2400" dirty="0" smtClean="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5/10</a:t>
            </a:r>
            <a:endParaRPr lang="fr-FR" sz="3600" b="1" dirty="0"/>
          </a:p>
        </p:txBody>
      </p:sp>
      <p:sp>
        <p:nvSpPr>
          <p:cNvPr id="6" name="Sous-titre 18"/>
          <p:cNvSpPr txBox="1">
            <a:spLocks/>
          </p:cNvSpPr>
          <p:nvPr/>
        </p:nvSpPr>
        <p:spPr>
          <a:xfrm>
            <a:off x="1199456" y="249175"/>
            <a:ext cx="8938870" cy="73155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Définition de JAVA</a:t>
            </a:r>
            <a:endParaRPr lang="fr-FR" sz="2800" dirty="0"/>
          </a:p>
        </p:txBody>
      </p:sp>
    </p:spTree>
    <p:extLst>
      <p:ext uri="{BB962C8B-B14F-4D97-AF65-F5344CB8AC3E}">
        <p14:creationId xmlns:p14="http://schemas.microsoft.com/office/powerpoint/2010/main" val="159414010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617913" y="1019141"/>
            <a:ext cx="10972800" cy="6192688"/>
          </a:xfrm>
        </p:spPr>
        <p:txBody>
          <a:bodyPr>
            <a:noAutofit/>
          </a:bodyPr>
          <a:lstStyle/>
          <a:p>
            <a:pPr marL="109728" lvl="0" indent="0" algn="just">
              <a:spcAft>
                <a:spcPts val="1200"/>
              </a:spcAft>
              <a:buClr>
                <a:srgbClr val="A8CDD7">
                  <a:lumMod val="75000"/>
                </a:srgbClr>
              </a:buClr>
              <a:buSzPct val="75000"/>
              <a:buNone/>
            </a:pPr>
            <a:r>
              <a:rPr lang="fr-FR" sz="2400" dirty="0">
                <a:solidFill>
                  <a:prstClr val="black"/>
                </a:solidFill>
              </a:rPr>
              <a:t>Python est un langage interprété et typé dynamiquement, tandis que Java est un langage compilé </a:t>
            </a:r>
            <a:r>
              <a:rPr lang="fr-FR" sz="2400" dirty="0" smtClean="0">
                <a:solidFill>
                  <a:prstClr val="black"/>
                </a:solidFill>
              </a:rPr>
              <a:t>et langage </a:t>
            </a:r>
            <a:r>
              <a:rPr lang="fr-FR" sz="2400" dirty="0">
                <a:solidFill>
                  <a:prstClr val="black"/>
                </a:solidFill>
              </a:rPr>
              <a:t>typé statiquement.</a:t>
            </a:r>
          </a:p>
          <a:p>
            <a:pPr marL="109728" lvl="0" indent="0" algn="just">
              <a:spcAft>
                <a:spcPts val="1200"/>
              </a:spcAft>
              <a:buClr>
                <a:srgbClr val="A8CDD7">
                  <a:lumMod val="75000"/>
                </a:srgbClr>
              </a:buClr>
              <a:buSzPct val="75000"/>
              <a:buNone/>
            </a:pPr>
            <a:r>
              <a:rPr lang="fr-FR" sz="2400" dirty="0">
                <a:solidFill>
                  <a:prstClr val="black"/>
                </a:solidFill>
              </a:rPr>
              <a:t>Le code Python n’a pas besoin d’être compilé avant d’être exécuté. Le code Java, quant à </a:t>
            </a:r>
            <a:r>
              <a:rPr lang="fr-FR" sz="2400" dirty="0" err="1" smtClean="0">
                <a:solidFill>
                  <a:prstClr val="black"/>
                </a:solidFill>
              </a:rPr>
              <a:t>lui,doit</a:t>
            </a:r>
            <a:r>
              <a:rPr lang="fr-FR" sz="2400" dirty="0" smtClean="0">
                <a:solidFill>
                  <a:prstClr val="black"/>
                </a:solidFill>
              </a:rPr>
              <a:t> </a:t>
            </a:r>
            <a:r>
              <a:rPr lang="fr-FR" sz="2400" dirty="0">
                <a:solidFill>
                  <a:prstClr val="black"/>
                </a:solidFill>
              </a:rPr>
              <a:t>être compilé à partir d’un code lisible par les humains à un code lisible par la machine.</a:t>
            </a:r>
          </a:p>
          <a:p>
            <a:pPr marL="109728" lvl="0" indent="0" algn="just">
              <a:spcAft>
                <a:spcPts val="1200"/>
              </a:spcAft>
              <a:buClr>
                <a:srgbClr val="A8CDD7">
                  <a:lumMod val="75000"/>
                </a:srgbClr>
              </a:buClr>
              <a:buSzPct val="75000"/>
              <a:buNone/>
            </a:pPr>
            <a:r>
              <a:rPr lang="fr-FR" sz="2400" dirty="0">
                <a:solidFill>
                  <a:prstClr val="black"/>
                </a:solidFill>
              </a:rPr>
              <a:t>En termes simples, cela signifie généralement que Python a un temps de lancement plus rapide et un temps d’exécution plus </a:t>
            </a:r>
            <a:r>
              <a:rPr lang="fr-FR" sz="2400" dirty="0" err="1" smtClean="0">
                <a:solidFill>
                  <a:prstClr val="black"/>
                </a:solidFill>
              </a:rPr>
              <a:t>lent,tandis</a:t>
            </a:r>
            <a:r>
              <a:rPr lang="fr-FR" sz="2400" dirty="0" smtClean="0">
                <a:solidFill>
                  <a:prstClr val="black"/>
                </a:solidFill>
              </a:rPr>
              <a:t> </a:t>
            </a:r>
            <a:r>
              <a:rPr lang="fr-FR" sz="2400" dirty="0">
                <a:solidFill>
                  <a:prstClr val="black"/>
                </a:solidFill>
              </a:rPr>
              <a:t>que Java a un temps de lancement plus lent et un temps d’exécution plus </a:t>
            </a:r>
            <a:r>
              <a:rPr lang="fr-FR" sz="2400" dirty="0" smtClean="0">
                <a:solidFill>
                  <a:prstClr val="black"/>
                </a:solidFill>
              </a:rPr>
              <a:t>rapide.</a:t>
            </a:r>
          </a:p>
          <a:p>
            <a:pPr marL="109728" lvl="0" indent="0" algn="just">
              <a:spcAft>
                <a:spcPts val="1200"/>
              </a:spcAft>
              <a:buClr>
                <a:srgbClr val="A8CDD7">
                  <a:lumMod val="75000"/>
                </a:srgbClr>
              </a:buClr>
              <a:buSzPct val="75000"/>
              <a:buNone/>
            </a:pPr>
            <a:r>
              <a:rPr lang="fr-FR" sz="2400" dirty="0">
                <a:solidFill>
                  <a:prstClr val="black"/>
                </a:solidFill>
              </a:rPr>
              <a:t>Pour Python, le point d’entrée est notoirement bas, c’est pourquoi il est parfait pour les débutants et </a:t>
            </a:r>
            <a:r>
              <a:rPr lang="fr-FR" sz="2400" dirty="0" smtClean="0">
                <a:solidFill>
                  <a:prstClr val="black"/>
                </a:solidFill>
              </a:rPr>
              <a:t>les développeurs </a:t>
            </a:r>
            <a:r>
              <a:rPr lang="fr-FR" sz="2400" dirty="0">
                <a:solidFill>
                  <a:prstClr val="black"/>
                </a:solidFill>
              </a:rPr>
              <a:t>juniors. Le langage est extrêmement convivial</a:t>
            </a:r>
            <a:r>
              <a:rPr lang="fr-FR" sz="2400" dirty="0" smtClean="0">
                <a:solidFill>
                  <a:prstClr val="black"/>
                </a:solidFill>
              </a:rPr>
              <a:t>.</a:t>
            </a:r>
            <a:endParaRPr lang="fr-FR" sz="2400" dirty="0">
              <a:solidFill>
                <a:prstClr val="black"/>
              </a:solidFill>
            </a:endParaRPr>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6/10</a:t>
            </a:r>
            <a:endParaRPr lang="fr-FR" sz="3600" b="1" dirty="0"/>
          </a:p>
        </p:txBody>
      </p:sp>
      <p:sp>
        <p:nvSpPr>
          <p:cNvPr id="6" name="Sous-titre 18"/>
          <p:cNvSpPr txBox="1">
            <a:spLocks/>
          </p:cNvSpPr>
          <p:nvPr/>
        </p:nvSpPr>
        <p:spPr>
          <a:xfrm>
            <a:off x="1199456" y="249175"/>
            <a:ext cx="10081120" cy="515529"/>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Différences entre Python et Java</a:t>
            </a:r>
            <a:r>
              <a:rPr lang="fr-FR" sz="2800" dirty="0" smtClean="0"/>
              <a:t> </a:t>
            </a:r>
            <a:endParaRPr lang="fr-FR" sz="2800" dirty="0"/>
          </a:p>
        </p:txBody>
      </p:sp>
    </p:spTree>
    <p:extLst>
      <p:ext uri="{BB962C8B-B14F-4D97-AF65-F5344CB8AC3E}">
        <p14:creationId xmlns:p14="http://schemas.microsoft.com/office/powerpoint/2010/main" val="364792000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ous-titre 18"/>
          <p:cNvSpPr txBox="1">
            <a:spLocks/>
          </p:cNvSpPr>
          <p:nvPr/>
        </p:nvSpPr>
        <p:spPr>
          <a:xfrm>
            <a:off x="2131655" y="84456"/>
            <a:ext cx="7786742" cy="89627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Différences entre Python et Java</a:t>
            </a:r>
            <a:endParaRPr lang="fr-FR" sz="2800" dirty="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7/10</a:t>
            </a:r>
            <a:endParaRPr lang="fr-FR" sz="3600" b="1" dirty="0"/>
          </a:p>
        </p:txBody>
      </p:sp>
      <p:sp>
        <p:nvSpPr>
          <p:cNvPr id="13" name="Rectangle 4"/>
          <p:cNvSpPr>
            <a:spLocks noChangeArrowheads="1"/>
          </p:cNvSpPr>
          <p:nvPr/>
        </p:nvSpPr>
        <p:spPr bwMode="auto">
          <a:xfrm>
            <a:off x="609600" y="1836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4" name="Espace réservé du contenu 3"/>
          <p:cNvSpPr>
            <a:spLocks noGrp="1"/>
          </p:cNvSpPr>
          <p:nvPr>
            <p:ph idx="1"/>
          </p:nvPr>
        </p:nvSpPr>
        <p:spPr>
          <a:xfrm>
            <a:off x="609600" y="1340767"/>
            <a:ext cx="10972800" cy="4666525"/>
          </a:xfrm>
        </p:spPr>
        <p:txBody>
          <a:bodyPr>
            <a:normAutofit fontScale="92500" lnSpcReduction="10000"/>
          </a:bodyPr>
          <a:lstStyle/>
          <a:p>
            <a:pPr marL="109728" lvl="0" indent="0" algn="just">
              <a:spcAft>
                <a:spcPts val="1200"/>
              </a:spcAft>
              <a:buClr>
                <a:srgbClr val="A8CDD7">
                  <a:lumMod val="75000"/>
                </a:srgbClr>
              </a:buClr>
              <a:buSzPct val="75000"/>
              <a:buNone/>
            </a:pPr>
            <a:r>
              <a:rPr lang="fr-FR" sz="2800" dirty="0">
                <a:solidFill>
                  <a:prstClr val="black"/>
                </a:solidFill>
              </a:rPr>
              <a:t>À l’inverse, Java a un point d’entrée élevé avec une courbe d’apprentissage claire. Apprendre à </a:t>
            </a:r>
            <a:r>
              <a:rPr lang="fr-FR" sz="2800" dirty="0" smtClean="0">
                <a:solidFill>
                  <a:prstClr val="black"/>
                </a:solidFill>
              </a:rPr>
              <a:t>écrire à </a:t>
            </a:r>
            <a:r>
              <a:rPr lang="fr-FR" sz="2800" dirty="0">
                <a:solidFill>
                  <a:prstClr val="black"/>
                </a:solidFill>
              </a:rPr>
              <a:t>Java, sans parler de sa maîtrise, est un investissement en temps </a:t>
            </a:r>
            <a:r>
              <a:rPr lang="fr-FR" sz="2800" dirty="0" smtClean="0">
                <a:solidFill>
                  <a:prstClr val="black"/>
                </a:solidFill>
              </a:rPr>
              <a:t>important . En </a:t>
            </a:r>
            <a:r>
              <a:rPr lang="fr-FR" sz="2800" dirty="0">
                <a:solidFill>
                  <a:prstClr val="black"/>
                </a:solidFill>
              </a:rPr>
              <a:t>bref, la prise en main de Python prend des semaines, tandis que la mise en route de Java </a:t>
            </a:r>
            <a:r>
              <a:rPr lang="fr-FR" sz="2800" dirty="0" smtClean="0">
                <a:solidFill>
                  <a:prstClr val="black"/>
                </a:solidFill>
              </a:rPr>
              <a:t>prend plusieurs mois</a:t>
            </a:r>
            <a:r>
              <a:rPr lang="fr-FR" sz="2800" dirty="0">
                <a:solidFill>
                  <a:prstClr val="black"/>
                </a:solidFill>
              </a:rPr>
              <a:t>. </a:t>
            </a:r>
            <a:endParaRPr lang="fr-FR" sz="2800" dirty="0" smtClean="0">
              <a:solidFill>
                <a:prstClr val="black"/>
              </a:solidFill>
            </a:endParaRPr>
          </a:p>
          <a:p>
            <a:pPr marL="109728" lvl="0" indent="0" algn="just">
              <a:spcAft>
                <a:spcPts val="1200"/>
              </a:spcAft>
              <a:buClr>
                <a:srgbClr val="A8CDD7">
                  <a:lumMod val="75000"/>
                </a:srgbClr>
              </a:buClr>
              <a:buSzPct val="75000"/>
              <a:buNone/>
            </a:pPr>
            <a:r>
              <a:rPr lang="fr-FR" sz="2800" dirty="0">
                <a:solidFill>
                  <a:prstClr val="black"/>
                </a:solidFill>
              </a:rPr>
              <a:t>Il existe une idée préconçue selon laquelle Java est la solution d’entreprise pour le développement de logiciels.</a:t>
            </a:r>
          </a:p>
          <a:p>
            <a:pPr marL="109728" lvl="0" indent="0" algn="just">
              <a:spcAft>
                <a:spcPts val="1200"/>
              </a:spcAft>
              <a:buClr>
                <a:srgbClr val="A8CDD7">
                  <a:lumMod val="75000"/>
                </a:srgbClr>
              </a:buClr>
              <a:buSzPct val="75000"/>
              <a:buNone/>
            </a:pPr>
            <a:r>
              <a:rPr lang="fr-FR" sz="2800" dirty="0">
                <a:solidFill>
                  <a:prstClr val="black"/>
                </a:solidFill>
              </a:rPr>
              <a:t>Les entreprises considèrent Java comme un langage fort et robuste en raison de son code volumineux</a:t>
            </a:r>
          </a:p>
          <a:p>
            <a:pPr marL="109728" lvl="0" indent="0" algn="just">
              <a:spcAft>
                <a:spcPts val="1200"/>
              </a:spcAft>
              <a:buClr>
                <a:srgbClr val="A8CDD7">
                  <a:lumMod val="75000"/>
                </a:srgbClr>
              </a:buClr>
              <a:buSzPct val="75000"/>
              <a:buNone/>
            </a:pPr>
            <a:r>
              <a:rPr lang="fr-FR" sz="2800" dirty="0" smtClean="0">
                <a:solidFill>
                  <a:prstClr val="black"/>
                </a:solidFill>
              </a:rPr>
              <a:t>Ils </a:t>
            </a:r>
            <a:r>
              <a:rPr lang="fr-FR" sz="2800" dirty="0">
                <a:solidFill>
                  <a:prstClr val="black"/>
                </a:solidFill>
              </a:rPr>
              <a:t>pensent que cela rend la langue plus stable et plus sûre que, par </a:t>
            </a:r>
            <a:r>
              <a:rPr lang="fr-FR" sz="2800" dirty="0" err="1" smtClean="0">
                <a:solidFill>
                  <a:prstClr val="black"/>
                </a:solidFill>
              </a:rPr>
              <a:t>exemple,Python</a:t>
            </a:r>
            <a:r>
              <a:rPr lang="fr-FR" sz="2800" dirty="0">
                <a:solidFill>
                  <a:prstClr val="black"/>
                </a:solidFill>
              </a:rPr>
              <a:t>.</a:t>
            </a:r>
          </a:p>
          <a:p>
            <a:pPr marL="109728" lvl="0" indent="0" algn="just">
              <a:spcAft>
                <a:spcPts val="1200"/>
              </a:spcAft>
              <a:buClr>
                <a:srgbClr val="A8CDD7">
                  <a:lumMod val="75000"/>
                </a:srgbClr>
              </a:buClr>
              <a:buSzPct val="75000"/>
              <a:buNone/>
            </a:pPr>
            <a:endParaRPr lang="fr-FR" dirty="0" smtClean="0"/>
          </a:p>
          <a:p>
            <a:endParaRPr lang="fr-FR" dirty="0"/>
          </a:p>
          <a:p>
            <a:endParaRPr lang="fr-FR" dirty="0" smtClean="0"/>
          </a:p>
          <a:p>
            <a:endParaRPr lang="fr-FR" dirty="0"/>
          </a:p>
          <a:p>
            <a:endParaRPr lang="fr-FR" dirty="0" smtClean="0"/>
          </a:p>
          <a:p>
            <a:endParaRPr lang="fr-FR" dirty="0" smtClean="0"/>
          </a:p>
        </p:txBody>
      </p:sp>
    </p:spTree>
    <p:extLst>
      <p:ext uri="{BB962C8B-B14F-4D97-AF65-F5344CB8AC3E}">
        <p14:creationId xmlns:p14="http://schemas.microsoft.com/office/powerpoint/2010/main" val="4893432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Sous-titre 18"/>
          <p:cNvSpPr txBox="1">
            <a:spLocks/>
          </p:cNvSpPr>
          <p:nvPr/>
        </p:nvSpPr>
        <p:spPr>
          <a:xfrm>
            <a:off x="2131655" y="84456"/>
            <a:ext cx="7786742" cy="896273"/>
          </a:xfrm>
          <a:prstGeom prst="rect">
            <a:avLst/>
          </a:prstGeom>
          <a:solidFill>
            <a:schemeClr val="accent3">
              <a:lumMod val="60000"/>
              <a:lumOff val="40000"/>
            </a:schemeClr>
          </a:solidFill>
          <a:ln>
            <a:solidFill>
              <a:schemeClr val="accent3">
                <a:lumMod val="60000"/>
                <a:lumOff val="40000"/>
              </a:schemeClr>
            </a:solidFill>
          </a:ln>
        </p:spPr>
        <p:style>
          <a:lnRef idx="1">
            <a:schemeClr val="accent1"/>
          </a:lnRef>
          <a:fillRef idx="2">
            <a:schemeClr val="accent1"/>
          </a:fillRef>
          <a:effectRef idx="1">
            <a:schemeClr val="accent1"/>
          </a:effectRef>
          <a:fontRef idx="minor">
            <a:schemeClr val="dk1"/>
          </a:fontRef>
        </p:style>
        <p:txBody>
          <a:bodyPr vert="horz" lIns="45720" rIns="45720">
            <a:noAutofit/>
          </a:bodyPr>
          <a:lstStyle>
            <a:defPPr>
              <a:defRPr lang="fr-FR"/>
            </a:defPPr>
            <a:lvl1pPr marR="64008" algn="ctr">
              <a:spcBef>
                <a:spcPts val="400"/>
              </a:spcBef>
              <a:buClr>
                <a:schemeClr val="accent1"/>
              </a:buClr>
              <a:buSzPct val="68000"/>
              <a:defRPr sz="2400" b="1">
                <a:solidFill>
                  <a:schemeClr val="tx1"/>
                </a:solidFill>
              </a:defRPr>
            </a:lvl1pPr>
          </a:lstStyle>
          <a:p>
            <a:r>
              <a:rPr lang="fr-FR" sz="2800" dirty="0" smtClean="0"/>
              <a:t>Différences entre Python et Java</a:t>
            </a:r>
            <a:endParaRPr lang="fr-FR" sz="2800" dirty="0"/>
          </a:p>
        </p:txBody>
      </p:sp>
      <p:sp>
        <p:nvSpPr>
          <p:cNvPr id="7" name="Plaque 6"/>
          <p:cNvSpPr/>
          <p:nvPr/>
        </p:nvSpPr>
        <p:spPr bwMode="auto">
          <a:xfrm>
            <a:off x="0" y="-11816"/>
            <a:ext cx="1199456" cy="530702"/>
          </a:xfrm>
          <a:prstGeom prst="bevel">
            <a:avLst/>
          </a:prstGeom>
          <a:solidFill>
            <a:schemeClr val="accent6"/>
          </a:solidFill>
          <a:ln w="9525">
            <a:noFill/>
            <a:miter lim="800000"/>
            <a:headEnd/>
            <a:tailEnd/>
          </a:ln>
        </p:spPr>
        <p:txBody>
          <a:bodyPr wrap="none" rtlCol="0" anchor="ctr"/>
          <a:lstStyle/>
          <a:p>
            <a:pPr algn="ctr"/>
            <a:r>
              <a:rPr lang="fr-FR" sz="3600" b="1" dirty="0" smtClean="0"/>
              <a:t>8/10</a:t>
            </a:r>
            <a:endParaRPr lang="fr-FR" sz="3600" b="1" dirty="0"/>
          </a:p>
        </p:txBody>
      </p:sp>
      <p:sp>
        <p:nvSpPr>
          <p:cNvPr id="13" name="Rectangle 4"/>
          <p:cNvSpPr>
            <a:spLocks noChangeArrowheads="1"/>
          </p:cNvSpPr>
          <p:nvPr/>
        </p:nvSpPr>
        <p:spPr bwMode="auto">
          <a:xfrm>
            <a:off x="609600" y="1836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4" name="Espace réservé du contenu 3"/>
          <p:cNvSpPr>
            <a:spLocks noGrp="1"/>
          </p:cNvSpPr>
          <p:nvPr>
            <p:ph idx="1"/>
          </p:nvPr>
        </p:nvSpPr>
        <p:spPr>
          <a:xfrm>
            <a:off x="609600" y="1340767"/>
            <a:ext cx="10972800" cy="4666525"/>
          </a:xfrm>
        </p:spPr>
        <p:txBody>
          <a:bodyPr>
            <a:normAutofit/>
          </a:bodyPr>
          <a:lstStyle/>
          <a:p>
            <a:pPr marL="109728" lvl="0" indent="0" algn="just">
              <a:spcAft>
                <a:spcPts val="1200"/>
              </a:spcAft>
              <a:buClr>
                <a:srgbClr val="A8CDD7">
                  <a:lumMod val="75000"/>
                </a:srgbClr>
              </a:buClr>
              <a:buSzPct val="75000"/>
              <a:buNone/>
            </a:pPr>
            <a:r>
              <a:rPr lang="fr-FR" sz="2400" dirty="0">
                <a:solidFill>
                  <a:prstClr val="black"/>
                </a:solidFill>
              </a:rPr>
              <a:t>Cependant, l’idée n’est pas tout à fait correcte. Python a également ce qu’il faut pour </a:t>
            </a:r>
            <a:r>
              <a:rPr lang="fr-FR" sz="2400" dirty="0" smtClean="0">
                <a:solidFill>
                  <a:prstClr val="black"/>
                </a:solidFill>
              </a:rPr>
              <a:t>gérer Produits </a:t>
            </a:r>
            <a:r>
              <a:rPr lang="fr-FR" sz="2400" dirty="0">
                <a:solidFill>
                  <a:prstClr val="black"/>
                </a:solidFill>
              </a:rPr>
              <a:t>logiciels pour les grandes entreprises – </a:t>
            </a:r>
            <a:r>
              <a:rPr lang="fr-FR" sz="2400" dirty="0" err="1">
                <a:solidFill>
                  <a:prstClr val="black"/>
                </a:solidFill>
              </a:rPr>
              <a:t>fintech</a:t>
            </a:r>
            <a:r>
              <a:rPr lang="fr-FR" sz="2400" dirty="0">
                <a:solidFill>
                  <a:prstClr val="black"/>
                </a:solidFill>
              </a:rPr>
              <a:t>, en particulier</a:t>
            </a:r>
          </a:p>
          <a:p>
            <a:pPr marL="109728" lvl="0" indent="0" algn="just">
              <a:spcAft>
                <a:spcPts val="1200"/>
              </a:spcAft>
              <a:buClr>
                <a:srgbClr val="A8CDD7">
                  <a:lumMod val="75000"/>
                </a:srgbClr>
              </a:buClr>
              <a:buSzPct val="75000"/>
              <a:buNone/>
            </a:pPr>
            <a:r>
              <a:rPr lang="fr-FR" sz="2400" dirty="0">
                <a:solidFill>
                  <a:prstClr val="black"/>
                </a:solidFill>
              </a:rPr>
              <a:t>Qualifier Python d’instable serait injuste et faux. Alors, pourquoi ce préjugé en faveur de Java ?</a:t>
            </a:r>
          </a:p>
          <a:p>
            <a:pPr marL="109728" lvl="0" indent="0" algn="just">
              <a:spcAft>
                <a:spcPts val="1200"/>
              </a:spcAft>
              <a:buClr>
                <a:srgbClr val="A8CDD7">
                  <a:lumMod val="75000"/>
                </a:srgbClr>
              </a:buClr>
              <a:buSzPct val="75000"/>
              <a:buNone/>
            </a:pPr>
            <a:r>
              <a:rPr lang="fr-FR" sz="2400" dirty="0">
                <a:solidFill>
                  <a:prstClr val="black"/>
                </a:solidFill>
              </a:rPr>
              <a:t>Il ne s’agit pas tant d’un volume de code que d’une prise en charge de bibliothèque adaptée aux entreprises. Ces bibliothèques </a:t>
            </a:r>
            <a:r>
              <a:rPr lang="fr-FR" sz="2400" dirty="0" smtClean="0">
                <a:solidFill>
                  <a:prstClr val="black"/>
                </a:solidFill>
              </a:rPr>
              <a:t>sont la </a:t>
            </a:r>
            <a:r>
              <a:rPr lang="fr-FR" sz="2400" dirty="0">
                <a:solidFill>
                  <a:prstClr val="black"/>
                </a:solidFill>
              </a:rPr>
              <a:t>raison réelle pour laquelle Java est vraiment un peu plus stable que Python pour les </a:t>
            </a:r>
            <a:r>
              <a:rPr lang="fr-FR" sz="2400" dirty="0" smtClean="0">
                <a:solidFill>
                  <a:prstClr val="black"/>
                </a:solidFill>
              </a:rPr>
              <a:t>entreprises Fins</a:t>
            </a:r>
            <a:r>
              <a:rPr lang="fr-FR" sz="2400" dirty="0">
                <a:solidFill>
                  <a:prstClr val="black"/>
                </a:solidFill>
              </a:rPr>
              <a:t>.</a:t>
            </a:r>
          </a:p>
          <a:p>
            <a:endParaRPr lang="fr-FR" dirty="0" smtClean="0"/>
          </a:p>
        </p:txBody>
      </p:sp>
    </p:spTree>
    <p:extLst>
      <p:ext uri="{BB962C8B-B14F-4D97-AF65-F5344CB8AC3E}">
        <p14:creationId xmlns:p14="http://schemas.microsoft.com/office/powerpoint/2010/main" val="196907028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Fonderie">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qu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bwMode="auto">
        <a:solidFill>
          <a:srgbClr val="3333CC"/>
        </a:solidFill>
        <a:ln w="9525">
          <a:noFill/>
          <a:miter lim="800000"/>
          <a:headEnd/>
          <a:tailEnd/>
        </a:ln>
      </a:spPr>
      <a:bodyPr wrap="none" anchor="ctr"/>
      <a:lstStyle>
        <a:defPPr>
          <a:defRPr/>
        </a:defPPr>
      </a:lst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21297</TotalTime>
  <Words>620</Words>
  <Application>Microsoft Office PowerPoint</Application>
  <PresentationFormat>Grand écran</PresentationFormat>
  <Paragraphs>74</Paragraphs>
  <Slides>11</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Malgun Gothic</vt:lpstr>
      <vt:lpstr>Arial</vt:lpstr>
      <vt:lpstr>Calibri</vt:lpstr>
      <vt:lpstr>Times New Roman</vt:lpstr>
      <vt:lpstr>Verdana</vt:lpstr>
      <vt:lpstr>Wingdings 2</vt:lpstr>
      <vt:lpstr>Wingdings 3</vt:lpstr>
      <vt:lpstr>Rotonde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arlyn</dc:creator>
  <cp:lastModifiedBy>user</cp:lastModifiedBy>
  <cp:revision>903</cp:revision>
  <dcterms:created xsi:type="dcterms:W3CDTF">2009-01-19T06:38:33Z</dcterms:created>
  <dcterms:modified xsi:type="dcterms:W3CDTF">2024-11-28T17:56:00Z</dcterms:modified>
</cp:coreProperties>
</file>