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3"/>
  </p:notesMasterIdLst>
  <p:sldIdLst>
    <p:sldId id="319" r:id="rId2"/>
    <p:sldId id="257" r:id="rId3"/>
    <p:sldId id="300" r:id="rId4"/>
    <p:sldId id="328" r:id="rId5"/>
    <p:sldId id="331" r:id="rId6"/>
    <p:sldId id="332" r:id="rId7"/>
    <p:sldId id="333" r:id="rId8"/>
    <p:sldId id="286" r:id="rId9"/>
    <p:sldId id="334" r:id="rId10"/>
    <p:sldId id="306" r:id="rId11"/>
    <p:sldId id="28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Khadim" initials="B" lastIdx="0" clrIdx="0">
    <p:extLst>
      <p:ext uri="{19B8F6BF-5375-455C-9EA6-DF929625EA0E}">
        <p15:presenceInfo xmlns:p15="http://schemas.microsoft.com/office/powerpoint/2012/main" userId="BA-Khad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7DA7C9"/>
    <a:srgbClr val="00FFFF"/>
    <a:srgbClr val="FFCC00"/>
    <a:srgbClr val="FF3399"/>
    <a:srgbClr val="103B7A"/>
    <a:srgbClr val="00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24" autoAdjust="0"/>
  </p:normalViewPr>
  <p:slideViewPr>
    <p:cSldViewPr>
      <p:cViewPr varScale="1">
        <p:scale>
          <a:sx n="85" d="100"/>
          <a:sy n="85" d="100"/>
        </p:scale>
        <p:origin x="240" y="96"/>
      </p:cViewPr>
      <p:guideLst>
        <p:guide orient="horz" pos="2160"/>
        <p:guide pos="3840"/>
      </p:guideLst>
    </p:cSldViewPr>
  </p:slideViewPr>
  <p:outlineViewPr>
    <p:cViewPr>
      <p:scale>
        <a:sx n="33" d="100"/>
        <a:sy n="33" d="100"/>
      </p:scale>
      <p:origin x="0" y="225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0C7E5-21EF-41B8-9112-B352B4D4653D}" type="datetimeFigureOut">
              <a:rPr lang="fr-FR" smtClean="0"/>
              <a:pPr/>
              <a:t>28/10/2024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658AE-6442-4A80-A525-2180B574B881}" type="slidenum">
              <a:rPr lang="fr-FR" smtClean="0"/>
              <a:pPr/>
              <a:t>‹N°›</a:t>
            </a:fld>
            <a:endParaRPr lang="fr-FR"/>
          </a:p>
        </p:txBody>
      </p:sp>
    </p:spTree>
    <p:extLst>
      <p:ext uri="{BB962C8B-B14F-4D97-AF65-F5344CB8AC3E}">
        <p14:creationId xmlns:p14="http://schemas.microsoft.com/office/powerpoint/2010/main" val="378364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2621629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10</a:t>
            </a:fld>
            <a:endParaRPr lang="fr-FR"/>
          </a:p>
        </p:txBody>
      </p:sp>
    </p:spTree>
    <p:extLst>
      <p:ext uri="{BB962C8B-B14F-4D97-AF65-F5344CB8AC3E}">
        <p14:creationId xmlns:p14="http://schemas.microsoft.com/office/powerpoint/2010/main" val="118643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11</a:t>
            </a:fld>
            <a:endParaRPr lang="fr-FR"/>
          </a:p>
        </p:txBody>
      </p:sp>
    </p:spTree>
    <p:extLst>
      <p:ext uri="{BB962C8B-B14F-4D97-AF65-F5344CB8AC3E}">
        <p14:creationId xmlns:p14="http://schemas.microsoft.com/office/powerpoint/2010/main" val="111852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2</a:t>
            </a:fld>
            <a:endParaRPr lang="fr-FR"/>
          </a:p>
        </p:txBody>
      </p:sp>
    </p:spTree>
    <p:extLst>
      <p:ext uri="{BB962C8B-B14F-4D97-AF65-F5344CB8AC3E}">
        <p14:creationId xmlns:p14="http://schemas.microsoft.com/office/powerpoint/2010/main" val="381687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3</a:t>
            </a:fld>
            <a:endParaRPr lang="fr-FR"/>
          </a:p>
        </p:txBody>
      </p:sp>
    </p:spTree>
    <p:extLst>
      <p:ext uri="{BB962C8B-B14F-4D97-AF65-F5344CB8AC3E}">
        <p14:creationId xmlns:p14="http://schemas.microsoft.com/office/powerpoint/2010/main" val="185773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4</a:t>
            </a:fld>
            <a:endParaRPr lang="fr-FR"/>
          </a:p>
        </p:txBody>
      </p:sp>
    </p:spTree>
    <p:extLst>
      <p:ext uri="{BB962C8B-B14F-4D97-AF65-F5344CB8AC3E}">
        <p14:creationId xmlns:p14="http://schemas.microsoft.com/office/powerpoint/2010/main" val="387357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5</a:t>
            </a:fld>
            <a:endParaRPr lang="fr-FR"/>
          </a:p>
        </p:txBody>
      </p:sp>
    </p:spTree>
    <p:extLst>
      <p:ext uri="{BB962C8B-B14F-4D97-AF65-F5344CB8AC3E}">
        <p14:creationId xmlns:p14="http://schemas.microsoft.com/office/powerpoint/2010/main" val="111761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6</a:t>
            </a:fld>
            <a:endParaRPr lang="fr-FR"/>
          </a:p>
        </p:txBody>
      </p:sp>
    </p:spTree>
    <p:extLst>
      <p:ext uri="{BB962C8B-B14F-4D97-AF65-F5344CB8AC3E}">
        <p14:creationId xmlns:p14="http://schemas.microsoft.com/office/powerpoint/2010/main" val="214655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7</a:t>
            </a:fld>
            <a:endParaRPr lang="fr-FR"/>
          </a:p>
        </p:txBody>
      </p:sp>
    </p:spTree>
    <p:extLst>
      <p:ext uri="{BB962C8B-B14F-4D97-AF65-F5344CB8AC3E}">
        <p14:creationId xmlns:p14="http://schemas.microsoft.com/office/powerpoint/2010/main" val="86318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8</a:t>
            </a:fld>
            <a:endParaRPr lang="fr-FR"/>
          </a:p>
        </p:txBody>
      </p:sp>
    </p:spTree>
    <p:extLst>
      <p:ext uri="{BB962C8B-B14F-4D97-AF65-F5344CB8AC3E}">
        <p14:creationId xmlns:p14="http://schemas.microsoft.com/office/powerpoint/2010/main" val="45202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9</a:t>
            </a:fld>
            <a:endParaRPr lang="fr-FR"/>
          </a:p>
        </p:txBody>
      </p:sp>
    </p:spTree>
    <p:extLst>
      <p:ext uri="{BB962C8B-B14F-4D97-AF65-F5344CB8AC3E}">
        <p14:creationId xmlns:p14="http://schemas.microsoft.com/office/powerpoint/2010/main" val="316163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AF917D28-DC80-413D-AA7A-3A7598C41AEF}" type="datetime1">
              <a:rPr lang="fr-FR" smtClean="0"/>
              <a:t>28/10/2024</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9981431-5561-4FF2-B7D3-5115CC1E7688}" type="slidenum">
              <a:rPr lang="fr-FR" smtClean="0"/>
              <a:pPr/>
              <a:t>‹N°›</a:t>
            </a:fld>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4937737-F563-4BF3-8B52-85518165E747}" type="datetime1">
              <a:rPr lang="fr-FR" smtClean="0"/>
              <a:t>28/10/2024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9878A79-338C-4759-82EE-0AB637B9F672}" type="datetime1">
              <a:rPr lang="fr-FR" smtClean="0"/>
              <a:t>28/10/2024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6F03DD-B929-41F4-A10D-493401FF95E6}" type="datetime1">
              <a:rPr lang="fr-FR" smtClean="0"/>
              <a:t>28/10/2024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
        <p:nvSpPr>
          <p:cNvPr id="7" name="Titre 6"/>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9004EEA4-9C37-4250-902C-C085FB2506AE}" type="datetime1">
              <a:rPr lang="fr-FR" smtClean="0"/>
              <a:t>28/10/2024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62E0A12-FDE1-45EC-B913-7C6E7AF8E375}" type="datetime1">
              <a:rPr lang="fr-FR" smtClean="0"/>
              <a:t>28/10/2024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81431-5561-4FF2-B7D3-5115CC1E7688}" type="slidenum">
              <a:rPr lang="fr-FR" smtClean="0"/>
              <a:pPr/>
              <a:t>‹N°›</a:t>
            </a:fld>
            <a:endParaRPr lang="fr-FR"/>
          </a:p>
        </p:txBody>
      </p:sp>
      <p:sp>
        <p:nvSpPr>
          <p:cNvPr id="8" name="Titre 7"/>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497810D-77C3-43AC-902E-68C901B7A437}" type="datetime1">
              <a:rPr lang="fr-FR" smtClean="0"/>
              <a:t>28/10/2024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D779F4E6-01F1-42A3-83AC-1A70D4BA3B1E}" type="datetime1">
              <a:rPr lang="fr-FR" smtClean="0"/>
              <a:t>28/10/2024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981431-5561-4FF2-B7D3-5115CC1E7688}" type="slidenum">
              <a:rPr lang="fr-FR" smtClean="0"/>
              <a:pPr/>
              <a:t>‹N°›</a:t>
            </a:fld>
            <a:endParaRPr lang="fr-FR"/>
          </a:p>
        </p:txBody>
      </p:sp>
      <p:sp>
        <p:nvSpPr>
          <p:cNvPr id="6" name="Titre 5"/>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A7C7B14-F9E7-4A28-B390-740604AE3B4F}" type="datetime1">
              <a:rPr lang="fr-FR" smtClean="0"/>
              <a:t>28/10/2024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p>
            <a:fld id="{16CB08BB-CB3E-42A2-9309-42B2439E757C}" type="datetime1">
              <a:rPr lang="fr-FR" smtClean="0"/>
              <a:t>28/10/2024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A3563EE7-FD32-47D1-A58C-71541B636966}" type="datetime1">
              <a:rPr lang="fr-FR" smtClean="0"/>
              <a:t>28/10/2024</a:t>
            </a:fld>
            <a:endParaRPr lang="fr-FR"/>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9981431-5561-4FF2-B7D3-5115CC1E7688}" type="slidenum">
              <a:rPr lang="fr-FR" smtClean="0"/>
              <a:pPr/>
              <a:t>‹N°›</a:t>
            </a:fld>
            <a:endParaRPr lang="fr-FR"/>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85F876D-3E9E-4EEE-AB22-7E79C99E502B}" type="datetime1">
              <a:rPr lang="fr-FR" smtClean="0"/>
              <a:t>28/10/2024</a:t>
            </a:fld>
            <a:endParaRPr lang="fr-FR"/>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9981431-5561-4FF2-B7D3-5115CC1E768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cademy.com/articles/what-is-rdbms-sq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agiledata.org/essays/dataModeling101.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2" name="Connecteur droit 31"/>
          <p:cNvCxnSpPr/>
          <p:nvPr/>
        </p:nvCxnSpPr>
        <p:spPr>
          <a:xfrm>
            <a:off x="2166910" y="173139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Parchemin horizontal 7"/>
          <p:cNvSpPr>
            <a:spLocks noChangeArrowheads="1"/>
          </p:cNvSpPr>
          <p:nvPr/>
        </p:nvSpPr>
        <p:spPr bwMode="auto">
          <a:xfrm>
            <a:off x="1631504" y="2204864"/>
            <a:ext cx="9721080" cy="2181853"/>
          </a:xfrm>
          <a:prstGeom prst="horizontalScroll">
            <a:avLst>
              <a:gd name="adj" fmla="val 12500"/>
            </a:avLst>
          </a:prstGeom>
          <a:solidFill>
            <a:schemeClr val="accent3">
              <a:lumMod val="60000"/>
              <a:lumOff val="40000"/>
            </a:schemeClr>
          </a:solidFill>
          <a:ln w="12700">
            <a:solidFill>
              <a:schemeClr val="accent3">
                <a:lumMod val="60000"/>
                <a:lumOff val="40000"/>
              </a:schemeClr>
            </a:solidFill>
            <a:round/>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algn="ctr">
              <a:lnSpc>
                <a:spcPct val="115000"/>
              </a:lnSpc>
              <a:spcAft>
                <a:spcPts val="1000"/>
              </a:spcAft>
              <a:defRPr/>
            </a:pPr>
            <a:r>
              <a:rPr lang="fr-FR" sz="3000" b="1" kern="0" dirty="0" smtClea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Différence entre Base de données et Bases de données relationnelles</a:t>
            </a:r>
          </a:p>
        </p:txBody>
      </p:sp>
      <p:sp>
        <p:nvSpPr>
          <p:cNvPr id="2" name="ZoneTexte 1"/>
          <p:cNvSpPr txBox="1"/>
          <p:nvPr/>
        </p:nvSpPr>
        <p:spPr>
          <a:xfrm>
            <a:off x="3791744" y="4209091"/>
            <a:ext cx="4176464" cy="1395254"/>
          </a:xfrm>
          <a:prstGeom prst="rect">
            <a:avLst/>
          </a:prstGeom>
          <a:noFill/>
        </p:spPr>
        <p:txBody>
          <a:bodyPr wrap="square" rtlCol="0">
            <a:spAutoFit/>
          </a:bodyPr>
          <a:lstStyle/>
          <a:p>
            <a:pPr algn="ctr"/>
            <a:r>
              <a:rPr lang="fr-FR" u="sng" dirty="0" smtClean="0">
                <a:solidFill>
                  <a:prstClr val="black"/>
                </a:solidFill>
              </a:rPr>
              <a:t> </a:t>
            </a:r>
            <a:r>
              <a:rPr lang="fr-FR" u="sng" dirty="0">
                <a:solidFill>
                  <a:prstClr val="black"/>
                </a:solidFill>
              </a:rPr>
              <a:t>présenté par</a:t>
            </a:r>
          </a:p>
          <a:p>
            <a:pPr algn="ctr">
              <a:lnSpc>
                <a:spcPct val="150000"/>
              </a:lnSpc>
              <a:spcAft>
                <a:spcPts val="800"/>
              </a:spcAft>
            </a:pPr>
            <a:r>
              <a:rPr lang="fr-FR" sz="2000" b="1" dirty="0" smtClean="0">
                <a:solidFill>
                  <a:prstClr val="black"/>
                </a:solidFill>
              </a:rPr>
              <a:t> Mamadou Diack </a:t>
            </a:r>
          </a:p>
          <a:p>
            <a:pPr algn="ctr">
              <a:lnSpc>
                <a:spcPct val="150000"/>
              </a:lnSpc>
              <a:spcAft>
                <a:spcPts val="800"/>
              </a:spcAft>
            </a:pPr>
            <a:r>
              <a:rPr lang="fr-FR" sz="2000" b="1" dirty="0" smtClean="0">
                <a:solidFill>
                  <a:prstClr val="black"/>
                </a:solidFill>
              </a:rPr>
              <a:t>Statisticien / Economiste </a:t>
            </a:r>
          </a:p>
        </p:txBody>
      </p:sp>
      <p:sp>
        <p:nvSpPr>
          <p:cNvPr id="3" name="ZoneTexte 2"/>
          <p:cNvSpPr txBox="1"/>
          <p:nvPr/>
        </p:nvSpPr>
        <p:spPr>
          <a:xfrm>
            <a:off x="4403812" y="6119609"/>
            <a:ext cx="2952328" cy="677108"/>
          </a:xfrm>
          <a:prstGeom prst="rect">
            <a:avLst/>
          </a:prstGeom>
          <a:noFill/>
          <a:ln w="28575">
            <a:solidFill>
              <a:schemeClr val="accent3">
                <a:lumMod val="60000"/>
                <a:lumOff val="40000"/>
              </a:schemeClr>
            </a:solidFill>
          </a:ln>
        </p:spPr>
        <p:txBody>
          <a:bodyPr wrap="square" rtlCol="0">
            <a:spAutoFit/>
          </a:bodyPr>
          <a:lstStyle/>
          <a:p>
            <a:pPr algn="ctr"/>
            <a:endParaRPr lang="fr-FR" b="1" dirty="0">
              <a:solidFill>
                <a:prstClr val="black"/>
              </a:solidFill>
            </a:endParaRPr>
          </a:p>
          <a:p>
            <a:pPr algn="ctr"/>
            <a:r>
              <a:rPr lang="fr-FR" sz="2000" dirty="0">
                <a:solidFill>
                  <a:prstClr val="black"/>
                </a:solidFill>
              </a:rPr>
              <a:t>  </a:t>
            </a:r>
            <a:r>
              <a:rPr lang="fr-FR" sz="2000" dirty="0" smtClean="0">
                <a:solidFill>
                  <a:prstClr val="black"/>
                </a:solidFill>
              </a:rPr>
              <a:t>24 Octobre 2024</a:t>
            </a:r>
            <a:endParaRPr lang="fr-FR" dirty="0">
              <a:solidFill>
                <a:prstClr val="black"/>
              </a:solidFill>
            </a:endParaRPr>
          </a:p>
        </p:txBody>
      </p:sp>
    </p:spTree>
    <p:extLst>
      <p:ext uri="{BB962C8B-B14F-4D97-AF65-F5344CB8AC3E}">
        <p14:creationId xmlns:p14="http://schemas.microsoft.com/office/powerpoint/2010/main" val="250762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335360" y="968329"/>
            <a:ext cx="11449272" cy="3900832"/>
          </a:xfrm>
        </p:spPr>
        <p:txBody>
          <a:bodyPr>
            <a:noAutofit/>
          </a:bodyPr>
          <a:lstStyle/>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☞https</a:t>
            </a:r>
            <a:r>
              <a:rPr lang="fr-FR" sz="2800" dirty="0">
                <a:latin typeface="Malgun Gothic" panose="020B0503020000020004" pitchFamily="34" charset="-127"/>
                <a:ea typeface="Malgun Gothic" panose="020B0503020000020004" pitchFamily="34" charset="-127"/>
                <a:cs typeface="Times New Roman" panose="02020603050405020304" pitchFamily="18" charset="0"/>
              </a:rPr>
              <a:t>://www.ovhcloud.com/fr/learn/relational-vs-non-relational-databases</a:t>
            </a: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a:t>
            </a:r>
            <a:endParaRPr lang="fr-FR" sz="2800" dirty="0">
              <a:latin typeface="Malgun Gothic" panose="020B0503020000020004" pitchFamily="34" charset="-127"/>
              <a:ea typeface="Malgun Gothic" panose="020B0503020000020004" pitchFamily="34" charset="-127"/>
              <a:cs typeface="Times New Roman" panose="02020603050405020304" pitchFamily="18" charset="0"/>
            </a:endParaRPr>
          </a:p>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   </a:t>
            </a:r>
            <a:r>
              <a:rPr lang="fr-FR" u="sng" dirty="0" smtClean="0">
                <a:hlinkClick r:id="rId3"/>
              </a:rPr>
              <a:t>https</a:t>
            </a:r>
            <a:r>
              <a:rPr lang="fr-FR" u="sng" dirty="0">
                <a:hlinkClick r:id="rId3"/>
              </a:rPr>
              <a:t>://</a:t>
            </a:r>
            <a:r>
              <a:rPr lang="fr-FR" u="sng" dirty="0" smtClean="0">
                <a:hlinkClick r:id="rId3"/>
              </a:rPr>
              <a:t>www.codecademy.com/articles/what-is-rdbms-sql</a:t>
            </a:r>
            <a:endParaRPr lang="fr-FR" dirty="0"/>
          </a:p>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 </a:t>
            </a:r>
            <a:r>
              <a:rPr lang="fr-FR" u="sng" dirty="0" smtClean="0">
                <a:hlinkClick r:id="rId4"/>
              </a:rPr>
              <a:t>http</a:t>
            </a:r>
            <a:r>
              <a:rPr lang="fr-FR" u="sng" dirty="0">
                <a:hlinkClick r:id="rId4"/>
              </a:rPr>
              <a:t>://www.agiledata.org/essays/dataModeling101.html</a:t>
            </a:r>
            <a:endParaRPr lang="fr-FR" dirty="0"/>
          </a:p>
          <a:p>
            <a:pPr marL="109728" indent="0">
              <a:buNone/>
            </a:pPr>
            <a:endParaRPr lang="fr-FR" dirty="0"/>
          </a:p>
          <a:p>
            <a:pPr marL="0" indent="0" algn="just">
              <a:lnSpc>
                <a:spcPct val="150000"/>
              </a:lnSpc>
              <a:buClr>
                <a:schemeClr val="accent3">
                  <a:lumMod val="75000"/>
                </a:schemeClr>
              </a:buClr>
              <a:buSzPct val="90000"/>
              <a:buNone/>
              <a:tabLst>
                <a:tab pos="2343150" algn="l"/>
              </a:tabLst>
            </a:pPr>
            <a:endParaRPr lang="fr-FR" sz="2800" dirty="0">
              <a:latin typeface="Malgun Gothic" panose="020B0503020000020004" pitchFamily="34" charset="-127"/>
              <a:ea typeface="Malgun Gothic" panose="020B0503020000020004" pitchFamily="34" charset="-127"/>
              <a:cs typeface="Times New Roman" panose="02020603050405020304" pitchFamily="18" charset="0"/>
            </a:endParaRPr>
          </a:p>
          <a:p>
            <a:pPr marL="0" indent="0" algn="just">
              <a:lnSpc>
                <a:spcPct val="150000"/>
              </a:lnSpc>
              <a:spcAft>
                <a:spcPts val="1000"/>
              </a:spcAft>
              <a:buClr>
                <a:schemeClr val="accent3">
                  <a:lumMod val="75000"/>
                </a:schemeClr>
              </a:buClr>
              <a:buSzPct val="90000"/>
              <a:buNone/>
              <a:tabLst>
                <a:tab pos="2343150" algn="l"/>
              </a:tabLst>
            </a:pPr>
            <a:endParaRPr lang="fr-FR" sz="2800" dirty="0" smtClean="0">
              <a:solidFill>
                <a:schemeClr val="accent3">
                  <a:lumMod val="50000"/>
                </a:schemeClr>
              </a:solidFill>
              <a:latin typeface="Malgun Gothic" panose="020B0503020000020004" pitchFamily="34" charset="-127"/>
              <a:ea typeface="Malgun Gothic" panose="020B0503020000020004" pitchFamily="34" charset="-127"/>
              <a:cs typeface="Times New Roman" panose="02020603050405020304" pitchFamily="18" charset="0"/>
            </a:endParaRPr>
          </a:p>
          <a:p>
            <a:pPr marL="109728" lvl="0" indent="0" algn="just">
              <a:lnSpc>
                <a:spcPct val="150000"/>
              </a:lnSpc>
              <a:buNone/>
            </a:pPr>
            <a:endParaRPr lang="fr-FR" sz="2000" dirty="0"/>
          </a:p>
        </p:txBody>
      </p:sp>
      <p:sp>
        <p:nvSpPr>
          <p:cNvPr id="9" name="Sous-titre 18"/>
          <p:cNvSpPr txBox="1">
            <a:spLocks/>
          </p:cNvSpPr>
          <p:nvPr/>
        </p:nvSpPr>
        <p:spPr>
          <a:xfrm>
            <a:off x="2351586" y="-4229"/>
            <a:ext cx="7786742" cy="511276"/>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Références</a:t>
            </a:r>
            <a:endParaRPr lang="fr-FR" sz="2800" dirty="0"/>
          </a:p>
        </p:txBody>
      </p:sp>
      <p:sp>
        <p:nvSpPr>
          <p:cNvPr id="6" name="Plaque 5"/>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9</a:t>
            </a:r>
            <a:r>
              <a:rPr lang="fr-FR" sz="3600" b="1" dirty="0" smtClean="0"/>
              <a:t>/10</a:t>
            </a:r>
            <a:endParaRPr lang="fr-FR" sz="3600" b="1" dirty="0"/>
          </a:p>
        </p:txBody>
      </p:sp>
    </p:spTree>
    <p:extLst>
      <p:ext uri="{BB962C8B-B14F-4D97-AF65-F5344CB8AC3E}">
        <p14:creationId xmlns:p14="http://schemas.microsoft.com/office/powerpoint/2010/main" val="838565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B9B4F2-3868-4225-9572-5A11A5EF60AC}"/>
              </a:ext>
            </a:extLst>
          </p:cNvPr>
          <p:cNvPicPr>
            <a:picLocks noChangeAspect="1"/>
          </p:cNvPicPr>
          <p:nvPr/>
        </p:nvPicPr>
        <p:blipFill>
          <a:blip r:embed="rId3"/>
          <a:stretch>
            <a:fillRect/>
          </a:stretch>
        </p:blipFill>
        <p:spPr>
          <a:xfrm>
            <a:off x="0" y="0"/>
            <a:ext cx="12192000" cy="4653136"/>
          </a:xfrm>
          <a:prstGeom prst="rect">
            <a:avLst/>
          </a:prstGeom>
          <a:solidFill>
            <a:schemeClr val="tx1"/>
          </a:solidFill>
        </p:spPr>
      </p:pic>
      <p:sp>
        <p:nvSpPr>
          <p:cNvPr id="4" name="Rectangle 3">
            <a:extLst>
              <a:ext uri="{FF2B5EF4-FFF2-40B4-BE49-F238E27FC236}">
                <a16:creationId xmlns:a16="http://schemas.microsoft.com/office/drawing/2014/main" id="{7D892E13-7D21-48B1-9067-4F51E590AA6B}"/>
              </a:ext>
            </a:extLst>
          </p:cNvPr>
          <p:cNvSpPr/>
          <p:nvPr/>
        </p:nvSpPr>
        <p:spPr>
          <a:xfrm>
            <a:off x="0" y="-1"/>
            <a:ext cx="2464904"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a:p>
        </p:txBody>
      </p:sp>
      <p:sp>
        <p:nvSpPr>
          <p:cNvPr id="5" name="Ellipse 4">
            <a:extLst>
              <a:ext uri="{FF2B5EF4-FFF2-40B4-BE49-F238E27FC236}">
                <a16:creationId xmlns:a16="http://schemas.microsoft.com/office/drawing/2014/main" id="{0B78C073-ADEA-40F6-8334-A54C1D12A351}"/>
              </a:ext>
            </a:extLst>
          </p:cNvPr>
          <p:cNvSpPr/>
          <p:nvPr/>
        </p:nvSpPr>
        <p:spPr>
          <a:xfrm>
            <a:off x="10986052" y="5943600"/>
            <a:ext cx="914400" cy="914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a:p>
        </p:txBody>
      </p:sp>
      <p:sp>
        <p:nvSpPr>
          <p:cNvPr id="6" name="Plaque 5"/>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10/10</a:t>
            </a:r>
            <a:endParaRPr lang="fr-FR" sz="36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Sous-titre 18"/>
          <p:cNvSpPr txBox="1">
            <a:spLocks/>
          </p:cNvSpPr>
          <p:nvPr/>
        </p:nvSpPr>
        <p:spPr>
          <a:xfrm>
            <a:off x="1703512" y="95079"/>
            <a:ext cx="9001000" cy="57551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3200" dirty="0"/>
              <a:t>PLAN DE </a:t>
            </a:r>
            <a:r>
              <a:rPr lang="fr-FR" sz="3200" dirty="0" smtClean="0"/>
              <a:t>PRESENTATION</a:t>
            </a:r>
            <a:endParaRPr lang="fr-FR" sz="3200" dirty="0"/>
          </a:p>
        </p:txBody>
      </p:sp>
      <p:sp>
        <p:nvSpPr>
          <p:cNvPr id="26" name="Sous-titre 18"/>
          <p:cNvSpPr txBox="1">
            <a:spLocks/>
          </p:cNvSpPr>
          <p:nvPr/>
        </p:nvSpPr>
        <p:spPr>
          <a:xfrm>
            <a:off x="3131482" y="1123290"/>
            <a:ext cx="6210360" cy="1009566"/>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 Définition </a:t>
            </a:r>
            <a:r>
              <a:rPr lang="fr-FR" sz="2800" dirty="0" smtClean="0"/>
              <a:t> d’une base de données relationnelle </a:t>
            </a:r>
            <a:endParaRPr lang="fr-FR" sz="2800" dirty="0" smtClean="0"/>
          </a:p>
          <a:p>
            <a:r>
              <a:rPr lang="fr-FR" sz="2800" dirty="0" smtClean="0"/>
              <a:t> </a:t>
            </a:r>
            <a:endParaRPr lang="fr-FR" sz="2800" dirty="0"/>
          </a:p>
        </p:txBody>
      </p:sp>
      <p:sp>
        <p:nvSpPr>
          <p:cNvPr id="29" name="Sous-titre 18"/>
          <p:cNvSpPr txBox="1">
            <a:spLocks/>
          </p:cNvSpPr>
          <p:nvPr/>
        </p:nvSpPr>
        <p:spPr>
          <a:xfrm>
            <a:off x="3149455" y="2351526"/>
            <a:ext cx="6192388" cy="933458"/>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d’une base de données non relationnelle</a:t>
            </a:r>
            <a:endParaRPr lang="fr-FR" sz="2800" dirty="0"/>
          </a:p>
        </p:txBody>
      </p:sp>
      <p:sp>
        <p:nvSpPr>
          <p:cNvPr id="30" name="Sous-titre 18"/>
          <p:cNvSpPr txBox="1">
            <a:spLocks/>
          </p:cNvSpPr>
          <p:nvPr/>
        </p:nvSpPr>
        <p:spPr>
          <a:xfrm>
            <a:off x="3104960" y="4653136"/>
            <a:ext cx="6254853" cy="792088"/>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Références</a:t>
            </a:r>
            <a:endParaRPr lang="fr-FR" sz="2800" dirty="0"/>
          </a:p>
        </p:txBody>
      </p:sp>
      <p:sp>
        <p:nvSpPr>
          <p:cNvPr id="4" name="Plaque 3"/>
          <p:cNvSpPr/>
          <p:nvPr/>
        </p:nvSpPr>
        <p:spPr bwMode="auto">
          <a:xfrm>
            <a:off x="0" y="-11816"/>
            <a:ext cx="1271464" cy="530702"/>
          </a:xfrm>
          <a:prstGeom prst="bevel">
            <a:avLst/>
          </a:prstGeom>
          <a:solidFill>
            <a:schemeClr val="accent6"/>
          </a:solidFill>
          <a:ln w="9525">
            <a:noFill/>
            <a:miter lim="800000"/>
            <a:headEnd/>
            <a:tailEnd/>
          </a:ln>
        </p:spPr>
        <p:txBody>
          <a:bodyPr wrap="none" rtlCol="0" anchor="ctr"/>
          <a:lstStyle/>
          <a:p>
            <a:pPr algn="ctr"/>
            <a:r>
              <a:rPr lang="fr-FR" sz="3600" b="1" dirty="0" smtClean="0"/>
              <a:t>1/10</a:t>
            </a:r>
            <a:endParaRPr lang="fr-FR" sz="3600" b="1" dirty="0"/>
          </a:p>
        </p:txBody>
      </p:sp>
      <p:sp>
        <p:nvSpPr>
          <p:cNvPr id="12" name="Sous-titre 18"/>
          <p:cNvSpPr txBox="1">
            <a:spLocks/>
          </p:cNvSpPr>
          <p:nvPr/>
        </p:nvSpPr>
        <p:spPr>
          <a:xfrm>
            <a:off x="3149454" y="3502331"/>
            <a:ext cx="6210359" cy="934781"/>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Utilisation des bases de données relationnelles ou non relationnelles </a:t>
            </a:r>
            <a:endParaRPr lang="fr-FR" sz="2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947696"/>
            <a:ext cx="12192000" cy="5040560"/>
          </a:xfrm>
        </p:spPr>
        <p:txBody>
          <a:bodyPr>
            <a:noAutofit/>
          </a:bodyPr>
          <a:lstStyle/>
          <a:p>
            <a:pPr marL="109728" indent="0">
              <a:spcAft>
                <a:spcPts val="800"/>
              </a:spcAft>
              <a:buClr>
                <a:srgbClr val="A8CDD7">
                  <a:lumMod val="75000"/>
                </a:srgbClr>
              </a:buClr>
              <a:buSzPct val="75000"/>
              <a:buNone/>
            </a:pPr>
            <a:endParaRPr lang="fr-FR" sz="2400" dirty="0" smtClean="0">
              <a:solidFill>
                <a:prstClr val="black"/>
              </a:solidFill>
            </a:endParaRPr>
          </a:p>
          <a:p>
            <a:pPr algn="just">
              <a:spcAft>
                <a:spcPts val="1200"/>
              </a:spcAft>
              <a:buClr>
                <a:srgbClr val="A8CDD7">
                  <a:lumMod val="75000"/>
                </a:srgbClr>
              </a:buClr>
              <a:buSzPct val="75000"/>
              <a:buFont typeface="Wingdings" panose="05000000000000000000" pitchFamily="2" charset="2"/>
              <a:buChar char="q"/>
            </a:pPr>
            <a:r>
              <a:rPr lang="fr-FR" dirty="0"/>
              <a:t>Une base de données est une collection de données qui est stockée et organisée d’une manière spécifique, permettant une récupération et une manipulation efficaces des informations. Les bases de données sont couramment utilisées pour stocker et gérer de grandes quantités de données, par exemple dans des applications commerciales ou scientifiques. </a:t>
            </a:r>
            <a:endParaRPr lang="fr-FR" dirty="0" smtClean="0"/>
          </a:p>
          <a:p>
            <a:pPr marL="109728" indent="0" algn="just">
              <a:spcAft>
                <a:spcPts val="1200"/>
              </a:spcAft>
              <a:buClr>
                <a:srgbClr val="A8CDD7">
                  <a:lumMod val="75000"/>
                </a:srgbClr>
              </a:buClr>
              <a:buSzPct val="75000"/>
              <a:buNone/>
            </a:pPr>
            <a:endParaRPr lang="fr-FR" dirty="0" smtClean="0"/>
          </a:p>
          <a:p>
            <a:pPr algn="just">
              <a:spcAft>
                <a:spcPts val="1200"/>
              </a:spcAft>
              <a:buClr>
                <a:srgbClr val="A8CDD7">
                  <a:lumMod val="75000"/>
                </a:srgbClr>
              </a:buClr>
              <a:buSzPct val="75000"/>
              <a:buFont typeface="Wingdings" panose="05000000000000000000" pitchFamily="2" charset="2"/>
              <a:buChar char="q"/>
            </a:pPr>
            <a:r>
              <a:rPr lang="fr-FR" dirty="0"/>
              <a:t>Une base de données relationnelle est un type de base de données qui stocke des données sous forme de tables. Chaque table se compose de lignes (également appelées enregistrements ou </a:t>
            </a:r>
            <a:r>
              <a:rPr lang="fr-FR" dirty="0" err="1"/>
              <a:t>tuples</a:t>
            </a:r>
            <a:r>
              <a:rPr lang="fr-FR" dirty="0"/>
              <a:t>) et de colonnes (également appelées champs </a:t>
            </a:r>
            <a:r>
              <a:rPr lang="fr-FR" dirty="0" smtClean="0"/>
              <a:t>).</a:t>
            </a:r>
          </a:p>
          <a:p>
            <a:pPr algn="just">
              <a:spcAft>
                <a:spcPts val="1200"/>
              </a:spcAft>
              <a:buClr>
                <a:srgbClr val="A8CDD7">
                  <a:lumMod val="75000"/>
                </a:srgbClr>
              </a:buClr>
              <a:buSzPct val="75000"/>
              <a:buFont typeface="Wingdings" panose="05000000000000000000" pitchFamily="2" charset="2"/>
              <a:buChar char="q"/>
            </a:pP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2/10</a:t>
            </a:r>
            <a:endParaRPr lang="fr-FR" sz="3600" b="1" dirty="0"/>
          </a:p>
        </p:txBody>
      </p:sp>
      <p:sp>
        <p:nvSpPr>
          <p:cNvPr id="6" name="Sous-titre 18"/>
          <p:cNvSpPr txBox="1">
            <a:spLocks/>
          </p:cNvSpPr>
          <p:nvPr/>
        </p:nvSpPr>
        <p:spPr>
          <a:xfrm>
            <a:off x="2351584" y="249175"/>
            <a:ext cx="7786742"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a:t>
            </a:r>
            <a:endParaRPr lang="fr-FR" sz="2800" dirty="0"/>
          </a:p>
        </p:txBody>
      </p:sp>
    </p:spTree>
    <p:extLst>
      <p:ext uri="{BB962C8B-B14F-4D97-AF65-F5344CB8AC3E}">
        <p14:creationId xmlns:p14="http://schemas.microsoft.com/office/powerpoint/2010/main" val="214315623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481329"/>
            <a:ext cx="10972800" cy="5188031"/>
          </a:xfrm>
        </p:spPr>
        <p:txBody>
          <a:bodyPr>
            <a:noAutofit/>
          </a:bodyPr>
          <a:lstStyle/>
          <a:p>
            <a:pPr marL="109728" indent="0">
              <a:spcAft>
                <a:spcPts val="800"/>
              </a:spcAft>
              <a:buClr>
                <a:srgbClr val="A8CDD7">
                  <a:lumMod val="75000"/>
                </a:srgbClr>
              </a:buClr>
              <a:buSzPct val="75000"/>
              <a:buNone/>
            </a:pPr>
            <a:r>
              <a:rPr lang="fr-FR" dirty="0"/>
              <a:t>Une base de données relationnelle organise les données en tables, composées de lignes et de colonnes. Chaque ligne de la table représente un enregistrement unique et chaque colonne représente un attribut spécifique des données. La principale caractéristique d'une base de données relationnelle est la possibilité de créer des relations entre ces tables, ce qui permet de lier et d'organiser les données de manière structurée</a:t>
            </a:r>
            <a:r>
              <a:rPr lang="fr-FR" dirty="0" smtClean="0"/>
              <a:t>.</a:t>
            </a:r>
          </a:p>
          <a:p>
            <a:pPr marL="109728" indent="0">
              <a:spcAft>
                <a:spcPts val="800"/>
              </a:spcAft>
              <a:buClr>
                <a:srgbClr val="A8CDD7">
                  <a:lumMod val="75000"/>
                </a:srgbClr>
              </a:buClr>
              <a:buSzPct val="75000"/>
              <a:buNone/>
            </a:pPr>
            <a:r>
              <a:rPr lang="fr-FR" dirty="0"/>
              <a:t>Les relations dans une base de données relationnelle sont établies à l'aide de clés. Une clé primaire est un identificateur unique pour un enregistrement d'une table, tandis qu'une clé étrangère est un champ d'une table qui correspond à la clé primaire d'une autre table. Ces clés permettent de créer des relations entre les tables, qui peuvent être un-à-un, un-à-plusieurs, plusieurs-à-un ou plusieurs-à-plusieurs.</a:t>
            </a:r>
            <a:endParaRPr lang="fr-FR" sz="2400" dirty="0" smtClean="0">
              <a:solidFill>
                <a:prstClr val="black"/>
              </a:solidFill>
            </a:endParaRPr>
          </a:p>
          <a:p>
            <a:pPr marL="109728" lvl="0" indent="0" algn="just">
              <a:spcAft>
                <a:spcPts val="1200"/>
              </a:spcAft>
              <a:buClr>
                <a:srgbClr val="A8CDD7">
                  <a:lumMod val="75000"/>
                </a:srgbClr>
              </a:buClr>
              <a:buSzPct val="75000"/>
              <a:buNone/>
            </a:pP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3/10</a:t>
            </a:r>
            <a:endParaRPr lang="fr-FR" sz="3600" b="1" dirty="0"/>
          </a:p>
        </p:txBody>
      </p:sp>
      <p:sp>
        <p:nvSpPr>
          <p:cNvPr id="13" name="Sous-titre 18"/>
          <p:cNvSpPr txBox="1">
            <a:spLocks/>
          </p:cNvSpPr>
          <p:nvPr/>
        </p:nvSpPr>
        <p:spPr>
          <a:xfrm>
            <a:off x="1199456" y="249175"/>
            <a:ext cx="10081120"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a:t>
            </a:r>
            <a:endParaRPr lang="fr-FR" sz="2800" dirty="0"/>
          </a:p>
        </p:txBody>
      </p:sp>
    </p:spTree>
    <p:extLst>
      <p:ext uri="{BB962C8B-B14F-4D97-AF65-F5344CB8AC3E}">
        <p14:creationId xmlns:p14="http://schemas.microsoft.com/office/powerpoint/2010/main" val="190051003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481329"/>
            <a:ext cx="10972800" cy="3243815"/>
          </a:xfrm>
        </p:spPr>
        <p:txBody>
          <a:bodyPr>
            <a:noAutofit/>
          </a:bodyPr>
          <a:lstStyle/>
          <a:p>
            <a:pPr marL="109728" lvl="0" indent="0" algn="just">
              <a:spcAft>
                <a:spcPts val="1200"/>
              </a:spcAft>
              <a:buClr>
                <a:srgbClr val="A8CDD7">
                  <a:lumMod val="75000"/>
                </a:srgbClr>
              </a:buClr>
              <a:buSzPct val="75000"/>
              <a:buNone/>
            </a:pPr>
            <a:r>
              <a:rPr lang="fr-FR" dirty="0"/>
              <a:t>Le langage SQL (</a:t>
            </a:r>
            <a:r>
              <a:rPr lang="fr-FR" dirty="0" err="1"/>
              <a:t>Structured</a:t>
            </a:r>
            <a:r>
              <a:rPr lang="fr-FR" dirty="0"/>
              <a:t> </a:t>
            </a:r>
            <a:r>
              <a:rPr lang="fr-FR" dirty="0" err="1"/>
              <a:t>Query</a:t>
            </a:r>
            <a:r>
              <a:rPr lang="fr-FR" dirty="0"/>
              <a:t> </a:t>
            </a:r>
            <a:r>
              <a:rPr lang="fr-FR" dirty="0" err="1"/>
              <a:t>Language</a:t>
            </a:r>
            <a:r>
              <a:rPr lang="fr-FR" dirty="0"/>
              <a:t>) est le langage utilisé pour interagir avec une base de données relationnelle. Il permet aux utilisateurs de créer, lire, mettre à jour et supprimer des données dans la base de données</a:t>
            </a:r>
            <a:r>
              <a:rPr lang="fr-FR" dirty="0" smtClean="0"/>
              <a:t>.</a:t>
            </a:r>
          </a:p>
          <a:p>
            <a:pPr marL="109728" lvl="0" indent="0" algn="just">
              <a:spcAft>
                <a:spcPts val="1200"/>
              </a:spcAft>
              <a:buClr>
                <a:srgbClr val="A8CDD7">
                  <a:lumMod val="75000"/>
                </a:srgbClr>
              </a:buClr>
              <a:buSzPct val="75000"/>
              <a:buNone/>
            </a:pPr>
            <a:r>
              <a:rPr lang="fr-FR" dirty="0" smtClean="0"/>
              <a:t> </a:t>
            </a:r>
            <a:r>
              <a:rPr lang="fr-FR" dirty="0"/>
              <a:t>Le langage SQL est utilisé pour écrire des requêtes afin d'extraire des données spécifiques, joindre des tables et effectuer des calculs complexes. Il est également utilisé pour appliquer les règles d'intégrité et de sécurité des données dans la base de données.</a:t>
            </a: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a:t>4</a:t>
            </a:r>
            <a:r>
              <a:rPr lang="fr-FR" sz="3600" b="1" dirty="0" smtClean="0"/>
              <a:t>/10</a:t>
            </a:r>
            <a:endParaRPr lang="fr-FR" sz="3600" b="1" dirty="0"/>
          </a:p>
        </p:txBody>
      </p:sp>
      <p:sp>
        <p:nvSpPr>
          <p:cNvPr id="6" name="Sous-titre 18"/>
          <p:cNvSpPr txBox="1">
            <a:spLocks/>
          </p:cNvSpPr>
          <p:nvPr/>
        </p:nvSpPr>
        <p:spPr>
          <a:xfrm>
            <a:off x="1199456" y="249175"/>
            <a:ext cx="8938870" cy="73155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a:t>
            </a:r>
            <a:endParaRPr lang="fr-FR" sz="2800" dirty="0"/>
          </a:p>
        </p:txBody>
      </p:sp>
    </p:spTree>
    <p:extLst>
      <p:ext uri="{BB962C8B-B14F-4D97-AF65-F5344CB8AC3E}">
        <p14:creationId xmlns:p14="http://schemas.microsoft.com/office/powerpoint/2010/main" val="378919206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844824"/>
            <a:ext cx="10972800" cy="4752528"/>
          </a:xfrm>
        </p:spPr>
        <p:txBody>
          <a:bodyPr>
            <a:noAutofit/>
          </a:bodyPr>
          <a:lstStyle/>
          <a:p>
            <a:pPr marL="109728" lvl="0" indent="0" algn="just">
              <a:spcAft>
                <a:spcPts val="1200"/>
              </a:spcAft>
              <a:buClr>
                <a:srgbClr val="A8CDD7">
                  <a:lumMod val="75000"/>
                </a:srgbClr>
              </a:buClr>
              <a:buSzPct val="75000"/>
              <a:buNone/>
            </a:pPr>
            <a:r>
              <a:rPr lang="fr-FR" dirty="0"/>
              <a:t>Une base de données non relationnelle, également appelée base de données </a:t>
            </a:r>
            <a:r>
              <a:rPr lang="fr-FR" dirty="0" err="1"/>
              <a:t>NoSQL</a:t>
            </a:r>
            <a:r>
              <a:rPr lang="fr-FR" dirty="0"/>
              <a:t> (pas seulement SQL), est un type de base de données qui n'utilise pas la structure relationnelle traditionnelle basée sur des tables. </a:t>
            </a:r>
            <a:endParaRPr lang="fr-FR" dirty="0" smtClean="0"/>
          </a:p>
          <a:p>
            <a:pPr marL="109728" lvl="0" indent="0" algn="just">
              <a:spcAft>
                <a:spcPts val="1200"/>
              </a:spcAft>
              <a:buClr>
                <a:srgbClr val="A8CDD7">
                  <a:lumMod val="75000"/>
                </a:srgbClr>
              </a:buClr>
              <a:buSzPct val="75000"/>
              <a:buNone/>
            </a:pPr>
            <a:endParaRPr lang="fr-FR" dirty="0"/>
          </a:p>
          <a:p>
            <a:pPr marL="109728" lvl="0" indent="0" algn="just">
              <a:spcAft>
                <a:spcPts val="1200"/>
              </a:spcAft>
              <a:buClr>
                <a:srgbClr val="A8CDD7">
                  <a:lumMod val="75000"/>
                </a:srgbClr>
              </a:buClr>
              <a:buSzPct val="75000"/>
              <a:buNone/>
            </a:pPr>
            <a:r>
              <a:rPr lang="fr-FR" dirty="0" smtClean="0"/>
              <a:t>Il </a:t>
            </a:r>
            <a:r>
              <a:rPr lang="fr-FR" dirty="0"/>
              <a:t>utilise plutôt divers modèles de données, tels que clé-valeur, document, famille-colonne et graphique. Cela permet une plus grande flexibilité dans le stockage et la gestion des données, en particulier pour les données à grande échelle, complexes et non structurées</a:t>
            </a:r>
            <a:r>
              <a:rPr lang="fr-FR" dirty="0" smtClean="0"/>
              <a:t>.</a:t>
            </a:r>
          </a:p>
          <a:p>
            <a:pPr marL="109728" lvl="0" indent="0" algn="just">
              <a:spcAft>
                <a:spcPts val="1200"/>
              </a:spcAft>
              <a:buClr>
                <a:srgbClr val="A8CDD7">
                  <a:lumMod val="75000"/>
                </a:srgbClr>
              </a:buClr>
              <a:buSzPct val="75000"/>
              <a:buNone/>
            </a:pPr>
            <a:endParaRPr lang="fr-FR" dirty="0" smtClean="0"/>
          </a:p>
          <a:p>
            <a:pPr marL="109728" lvl="0" indent="0" algn="just">
              <a:spcAft>
                <a:spcPts val="1200"/>
              </a:spcAft>
              <a:buClr>
                <a:srgbClr val="A8CDD7">
                  <a:lumMod val="75000"/>
                </a:srgbClr>
              </a:buClr>
              <a:buSzPct val="75000"/>
              <a:buNone/>
            </a:pP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5</a:t>
            </a:r>
            <a:r>
              <a:rPr lang="fr-FR" sz="3600" b="1" dirty="0" smtClean="0"/>
              <a:t>/10</a:t>
            </a:r>
            <a:endParaRPr lang="fr-FR" sz="3600" b="1" dirty="0"/>
          </a:p>
        </p:txBody>
      </p:sp>
      <p:sp>
        <p:nvSpPr>
          <p:cNvPr id="6" name="Sous-titre 18"/>
          <p:cNvSpPr txBox="1">
            <a:spLocks/>
          </p:cNvSpPr>
          <p:nvPr/>
        </p:nvSpPr>
        <p:spPr>
          <a:xfrm>
            <a:off x="1199456" y="249175"/>
            <a:ext cx="8938870" cy="73155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a:t>
            </a:r>
            <a:endParaRPr lang="fr-FR" sz="2800" dirty="0"/>
          </a:p>
        </p:txBody>
      </p:sp>
    </p:spTree>
    <p:extLst>
      <p:ext uri="{BB962C8B-B14F-4D97-AF65-F5344CB8AC3E}">
        <p14:creationId xmlns:p14="http://schemas.microsoft.com/office/powerpoint/2010/main" val="159414010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17913" y="1019141"/>
            <a:ext cx="10972800" cy="6192688"/>
          </a:xfrm>
        </p:spPr>
        <p:txBody>
          <a:bodyPr>
            <a:noAutofit/>
          </a:bodyPr>
          <a:lstStyle/>
          <a:p>
            <a:pPr marL="109728" lvl="0" indent="0" algn="just">
              <a:spcAft>
                <a:spcPts val="1200"/>
              </a:spcAft>
              <a:buClr>
                <a:srgbClr val="A8CDD7">
                  <a:lumMod val="75000"/>
                </a:srgbClr>
              </a:buClr>
              <a:buSzPct val="75000"/>
              <a:buNone/>
            </a:pPr>
            <a:r>
              <a:rPr lang="fr-FR" dirty="0"/>
              <a:t>Le terme </a:t>
            </a:r>
            <a:r>
              <a:rPr lang="fr-FR" dirty="0" err="1"/>
              <a:t>NoSQL</a:t>
            </a:r>
            <a:r>
              <a:rPr lang="fr-FR" dirty="0"/>
              <a:t> signifie « Pas seulement SQL », ce qui signifie que ces bases de données ne s’appuient pas uniquement sur le SQL (</a:t>
            </a:r>
            <a:r>
              <a:rPr lang="fr-FR" dirty="0" err="1"/>
              <a:t>Structured</a:t>
            </a:r>
            <a:r>
              <a:rPr lang="fr-FR" dirty="0"/>
              <a:t> </a:t>
            </a:r>
            <a:r>
              <a:rPr lang="fr-FR" dirty="0" err="1"/>
              <a:t>Query</a:t>
            </a:r>
            <a:r>
              <a:rPr lang="fr-FR" dirty="0"/>
              <a:t> </a:t>
            </a:r>
            <a:r>
              <a:rPr lang="fr-FR" dirty="0" err="1"/>
              <a:t>Language</a:t>
            </a:r>
            <a:r>
              <a:rPr lang="fr-FR" dirty="0"/>
              <a:t>) pour interroger et manipuler des données. Bien que certaines bases de données </a:t>
            </a:r>
            <a:r>
              <a:rPr lang="fr-FR" dirty="0" err="1"/>
              <a:t>NoSQL</a:t>
            </a:r>
            <a:r>
              <a:rPr lang="fr-FR" dirty="0"/>
              <a:t> prennent en charge des langages de requête de type SQL, elles utilisent généralement leurs propres langages de requête ou API, qui peuvent varier d'un système à l'autre</a:t>
            </a:r>
            <a:r>
              <a:rPr lang="fr-FR" dirty="0" smtClean="0"/>
              <a:t>.</a:t>
            </a:r>
          </a:p>
          <a:p>
            <a:pPr marL="109728" lvl="0" indent="0" algn="just">
              <a:spcAft>
                <a:spcPts val="1200"/>
              </a:spcAft>
              <a:buClr>
                <a:srgbClr val="A8CDD7">
                  <a:lumMod val="75000"/>
                </a:srgbClr>
              </a:buClr>
              <a:buSzPct val="75000"/>
              <a:buNone/>
            </a:pPr>
            <a:r>
              <a:rPr lang="fr-FR" dirty="0"/>
              <a:t>Les bases de données non relationnelles constituent une bonne option lorsque de grands volumes de données complexes et diverses doivent être organisés. Ils sont particulièrement utiles pour gérer des données qui ne tiennent pas parfaitement dans une table, comme les données des flux des médias sociaux, des appareils </a:t>
            </a:r>
            <a:r>
              <a:rPr lang="fr-FR" dirty="0" err="1"/>
              <a:t>IoT</a:t>
            </a:r>
            <a:r>
              <a:rPr lang="fr-FR" dirty="0"/>
              <a:t> et des données de jeux en temps réel. Ils sont également conçus pour être facilement évolutifs et peuvent gérer des charges d'utilisateurs élevées, ce qui en fait un bon choix pour les applications à grande échelle.</a:t>
            </a:r>
            <a:endParaRPr lang="fr-FR" dirty="0" smtClean="0"/>
          </a:p>
          <a:p>
            <a:pPr marL="109728" lvl="0" indent="0" algn="just">
              <a:spcAft>
                <a:spcPts val="1200"/>
              </a:spcAft>
              <a:buClr>
                <a:srgbClr val="A8CDD7">
                  <a:lumMod val="75000"/>
                </a:srgbClr>
              </a:buClr>
              <a:buSzPct val="75000"/>
              <a:buNone/>
            </a:pP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6</a:t>
            </a:r>
            <a:r>
              <a:rPr lang="fr-FR" sz="3600" b="1" dirty="0" smtClean="0"/>
              <a:t>/10</a:t>
            </a:r>
            <a:endParaRPr lang="fr-FR" sz="3600" b="1" dirty="0"/>
          </a:p>
        </p:txBody>
      </p:sp>
      <p:sp>
        <p:nvSpPr>
          <p:cNvPr id="6" name="Sous-titre 18"/>
          <p:cNvSpPr txBox="1">
            <a:spLocks/>
          </p:cNvSpPr>
          <p:nvPr/>
        </p:nvSpPr>
        <p:spPr>
          <a:xfrm>
            <a:off x="1199456" y="249175"/>
            <a:ext cx="10081120"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a:t>
            </a:r>
            <a:endParaRPr lang="fr-FR" sz="2800" dirty="0"/>
          </a:p>
        </p:txBody>
      </p:sp>
    </p:spTree>
    <p:extLst>
      <p:ext uri="{BB962C8B-B14F-4D97-AF65-F5344CB8AC3E}">
        <p14:creationId xmlns:p14="http://schemas.microsoft.com/office/powerpoint/2010/main" val="36479200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ous-titre 18"/>
          <p:cNvSpPr txBox="1">
            <a:spLocks/>
          </p:cNvSpPr>
          <p:nvPr/>
        </p:nvSpPr>
        <p:spPr>
          <a:xfrm>
            <a:off x="2131655" y="84456"/>
            <a:ext cx="7786742" cy="89627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dirty="0"/>
              <a:t>Quand utiliser des bases de données relationnelles ou non relationnelles</a:t>
            </a:r>
          </a:p>
          <a:p>
            <a:endParaRPr lang="fr-FR" sz="2800" dirty="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7</a:t>
            </a:r>
            <a:r>
              <a:rPr lang="fr-FR" sz="3600" b="1" dirty="0" smtClean="0"/>
              <a:t>/10</a:t>
            </a:r>
            <a:endParaRPr lang="fr-FR" sz="3600" b="1" dirty="0"/>
          </a:p>
        </p:txBody>
      </p:sp>
      <p:sp>
        <p:nvSpPr>
          <p:cNvPr id="13" name="Rectangle 4"/>
          <p:cNvSpPr>
            <a:spLocks noChangeArrowheads="1"/>
          </p:cNvSpPr>
          <p:nvPr/>
        </p:nvSpPr>
        <p:spPr bwMode="auto">
          <a:xfrm>
            <a:off x="609600" y="1836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4" name="Espace réservé du contenu 3"/>
          <p:cNvSpPr>
            <a:spLocks noGrp="1"/>
          </p:cNvSpPr>
          <p:nvPr>
            <p:ph idx="1"/>
          </p:nvPr>
        </p:nvSpPr>
        <p:spPr>
          <a:xfrm>
            <a:off x="609600" y="1340767"/>
            <a:ext cx="10972800" cy="4666525"/>
          </a:xfrm>
        </p:spPr>
        <p:txBody>
          <a:bodyPr>
            <a:normAutofit fontScale="85000" lnSpcReduction="10000"/>
          </a:bodyPr>
          <a:lstStyle/>
          <a:p>
            <a:endParaRPr lang="fr-FR" dirty="0" smtClean="0"/>
          </a:p>
          <a:p>
            <a:pPr algn="just"/>
            <a:r>
              <a:rPr lang="fr-FR" dirty="0"/>
              <a:t>Les bases de données SQL sont relationnelles, c’est-à-dire qu’elles organisent les données en tables. Chaque table a un schéma prédéfini, ce qui signifie que la structure (colonnes et leurs types) doit être définie avant que vous puissiez stocker des données.</a:t>
            </a:r>
            <a:endParaRPr lang="fr-FR" dirty="0" smtClean="0"/>
          </a:p>
          <a:p>
            <a:pPr algn="just"/>
            <a:r>
              <a:rPr lang="fr-FR" dirty="0" smtClean="0"/>
              <a:t>Si </a:t>
            </a:r>
            <a:r>
              <a:rPr lang="fr-FR" dirty="0"/>
              <a:t>vos données s'intègrent bien dans une structure de table et ne changent pas fréquemment, une base de données SQL peut être un bon choix. Les bases de données SQL prennent en charge les propriétés ACID (atomicité, cohérence, isolation, durabilité), ce qui en fait une solution adaptée aux systèmes où les transactions sont complexes et l'intégrité des données critique, comme les systèmes bancaires</a:t>
            </a:r>
            <a:r>
              <a:rPr lang="fr-FR" dirty="0" smtClean="0"/>
              <a:t>.</a:t>
            </a:r>
          </a:p>
          <a:p>
            <a:pPr algn="just"/>
            <a:r>
              <a:rPr lang="fr-FR" dirty="0"/>
              <a:t>Les bases de données relationnelles sont également un bon choix lorsque l’intégrité des données est une priorité : Les bases de données SQL prennent en charge des contraintes telles que les clés uniques, primaires et étrangères qui permettent de maintenir l'intégrité des données.</a:t>
            </a:r>
            <a:endParaRPr lang="fr-FR" dirty="0"/>
          </a:p>
        </p:txBody>
      </p:sp>
    </p:spTree>
    <p:extLst>
      <p:ext uri="{BB962C8B-B14F-4D97-AF65-F5344CB8AC3E}">
        <p14:creationId xmlns:p14="http://schemas.microsoft.com/office/powerpoint/2010/main" val="4893432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ous-titre 18"/>
          <p:cNvSpPr txBox="1">
            <a:spLocks/>
          </p:cNvSpPr>
          <p:nvPr/>
        </p:nvSpPr>
        <p:spPr>
          <a:xfrm>
            <a:off x="2131655" y="84456"/>
            <a:ext cx="7786742" cy="89627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dirty="0"/>
              <a:t>Quand utiliser des bases de données relationnelles ou non relationnelles</a:t>
            </a:r>
          </a:p>
          <a:p>
            <a:endParaRPr lang="fr-FR" sz="2800" dirty="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8</a:t>
            </a:r>
            <a:r>
              <a:rPr lang="fr-FR" sz="3600" b="1" dirty="0" smtClean="0"/>
              <a:t>/10</a:t>
            </a:r>
            <a:endParaRPr lang="fr-FR" sz="3600" b="1" dirty="0"/>
          </a:p>
        </p:txBody>
      </p:sp>
      <p:sp>
        <p:nvSpPr>
          <p:cNvPr id="13" name="Rectangle 4"/>
          <p:cNvSpPr>
            <a:spLocks noChangeArrowheads="1"/>
          </p:cNvSpPr>
          <p:nvPr/>
        </p:nvSpPr>
        <p:spPr bwMode="auto">
          <a:xfrm>
            <a:off x="609600" y="1836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4" name="Espace réservé du contenu 3"/>
          <p:cNvSpPr>
            <a:spLocks noGrp="1"/>
          </p:cNvSpPr>
          <p:nvPr>
            <p:ph idx="1"/>
          </p:nvPr>
        </p:nvSpPr>
        <p:spPr>
          <a:xfrm>
            <a:off x="609600" y="1340767"/>
            <a:ext cx="10972800" cy="4666525"/>
          </a:xfrm>
        </p:spPr>
        <p:txBody>
          <a:bodyPr>
            <a:normAutofit fontScale="85000" lnSpcReduction="20000"/>
          </a:bodyPr>
          <a:lstStyle/>
          <a:p>
            <a:endParaRPr lang="fr-FR" dirty="0" smtClean="0"/>
          </a:p>
          <a:p>
            <a:pPr algn="just"/>
            <a:r>
              <a:rPr lang="fr-FR" dirty="0" smtClean="0"/>
              <a:t>Les </a:t>
            </a:r>
            <a:r>
              <a:rPr lang="fr-FR" dirty="0"/>
              <a:t>bases de données </a:t>
            </a:r>
            <a:r>
              <a:rPr lang="fr-FR" dirty="0" err="1"/>
              <a:t>NoSQL</a:t>
            </a:r>
            <a:r>
              <a:rPr lang="fr-FR" dirty="0"/>
              <a:t> sont non relationnelles, c’est-à-dire qu’elles ne reposent pas sur une structure de table traditionnelle et disposent de schémas dynamiques pour les données non structurées. Ils peuvent stocker des données de différentes manières : orientées document, orientées colonne, basées sur des graphiques ou des paires clé-valeur.</a:t>
            </a:r>
            <a:endParaRPr lang="fr-FR" dirty="0" smtClean="0"/>
          </a:p>
          <a:p>
            <a:pPr algn="just"/>
            <a:r>
              <a:rPr lang="fr-FR" dirty="0"/>
              <a:t>Les bases de données </a:t>
            </a:r>
            <a:r>
              <a:rPr lang="fr-FR" dirty="0" err="1"/>
              <a:t>NoSQL</a:t>
            </a:r>
            <a:r>
              <a:rPr lang="fr-FR" dirty="0"/>
              <a:t> sont idéales pour les situations où les données sont non structurées ou semi-structurées. Si vos données ne tiennent pas bien dans les structures de tables ou si la structure de données change fréquemment, une base de données </a:t>
            </a:r>
            <a:r>
              <a:rPr lang="fr-FR" dirty="0" err="1"/>
              <a:t>NoSQL</a:t>
            </a:r>
            <a:r>
              <a:rPr lang="fr-FR" dirty="0"/>
              <a:t> peut être un bon choix. Les bases de données </a:t>
            </a:r>
            <a:r>
              <a:rPr lang="fr-FR" dirty="0" err="1"/>
              <a:t>NoSQL</a:t>
            </a:r>
            <a:r>
              <a:rPr lang="fr-FR" dirty="0"/>
              <a:t> sont conçues pour évoluer en ajoutant davantage de serveurs au réseau. Cela en fait une solution adaptée aux besoins de stockage de données à grande échelle</a:t>
            </a:r>
            <a:r>
              <a:rPr lang="fr-FR" dirty="0" smtClean="0"/>
              <a:t>.</a:t>
            </a:r>
          </a:p>
          <a:p>
            <a:pPr algn="just"/>
            <a:r>
              <a:rPr lang="fr-FR" dirty="0" smtClean="0"/>
              <a:t> Les </a:t>
            </a:r>
            <a:r>
              <a:rPr lang="fr-FR" dirty="0"/>
              <a:t>bases de données non relationnelles peuvent fournir des performances plus rapides pour des cas d'utilisation spécifiques, comme le </a:t>
            </a:r>
            <a:r>
              <a:rPr lang="fr-FR" dirty="0" err="1"/>
              <a:t>big</a:t>
            </a:r>
            <a:r>
              <a:rPr lang="fr-FR" dirty="0"/>
              <a:t> data et les applications en temps réel.</a:t>
            </a:r>
            <a:endParaRPr lang="fr-FR" dirty="0"/>
          </a:p>
        </p:txBody>
      </p:sp>
    </p:spTree>
    <p:extLst>
      <p:ext uri="{BB962C8B-B14F-4D97-AF65-F5344CB8AC3E}">
        <p14:creationId xmlns:p14="http://schemas.microsoft.com/office/powerpoint/2010/main" val="196907028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bwMode="auto">
        <a:solidFill>
          <a:srgbClr val="3333CC"/>
        </a:solidFill>
        <a:ln w="9525">
          <a:noFill/>
          <a:miter lim="800000"/>
          <a:headEnd/>
          <a:tailEnd/>
        </a:ln>
      </a:spPr>
      <a:bodyPr wrap="none" anchor="ctr"/>
      <a:lstStyle>
        <a:defPPr>
          <a:defRPr/>
        </a:defPPr>
      </a:lst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21269</TotalTime>
  <Words>1013</Words>
  <Application>Microsoft Office PowerPoint</Application>
  <PresentationFormat>Grand écran</PresentationFormat>
  <Paragraphs>69</Paragraphs>
  <Slides>11</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Malgun Gothic</vt:lpstr>
      <vt:lpstr>Arial</vt:lpstr>
      <vt:lpstr>Calibri</vt:lpstr>
      <vt:lpstr>Times New Roman</vt:lpstr>
      <vt:lpstr>Verdana</vt:lpstr>
      <vt:lpstr>Wingdings</vt:lpstr>
      <vt:lpstr>Wingdings 2</vt:lpstr>
      <vt:lpstr>Wingdings 3</vt:lpstr>
      <vt:lpstr>Rotonde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arlyn</dc:creator>
  <cp:lastModifiedBy>user</cp:lastModifiedBy>
  <cp:revision>899</cp:revision>
  <dcterms:created xsi:type="dcterms:W3CDTF">2009-01-19T06:38:33Z</dcterms:created>
  <dcterms:modified xsi:type="dcterms:W3CDTF">2024-10-28T10:02:29Z</dcterms:modified>
</cp:coreProperties>
</file>