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266" r:id="rId2"/>
    <p:sldId id="293" r:id="rId3"/>
    <p:sldId id="382" r:id="rId4"/>
    <p:sldId id="298" r:id="rId5"/>
    <p:sldId id="359" r:id="rId6"/>
    <p:sldId id="384" r:id="rId7"/>
    <p:sldId id="395" r:id="rId8"/>
    <p:sldId id="387" r:id="rId9"/>
    <p:sldId id="389" r:id="rId10"/>
    <p:sldId id="398" r:id="rId11"/>
    <p:sldId id="399" r:id="rId12"/>
    <p:sldId id="388" r:id="rId13"/>
    <p:sldId id="401" r:id="rId14"/>
    <p:sldId id="402" r:id="rId15"/>
    <p:sldId id="400" r:id="rId16"/>
    <p:sldId id="392" r:id="rId17"/>
    <p:sldId id="403" r:id="rId18"/>
    <p:sldId id="404" r:id="rId19"/>
    <p:sldId id="405" r:id="rId20"/>
    <p:sldId id="407" r:id="rId21"/>
    <p:sldId id="394" r:id="rId22"/>
    <p:sldId id="411" r:id="rId23"/>
    <p:sldId id="419" r:id="rId24"/>
    <p:sldId id="412" r:id="rId25"/>
    <p:sldId id="418" r:id="rId26"/>
    <p:sldId id="414" r:id="rId27"/>
    <p:sldId id="415" r:id="rId28"/>
    <p:sldId id="417" r:id="rId29"/>
    <p:sldId id="416" r:id="rId30"/>
    <p:sldId id="410" r:id="rId31"/>
    <p:sldId id="290" r:id="rId3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298"/>
            <p14:sldId id="359"/>
            <p14:sldId id="384"/>
            <p14:sldId id="395"/>
            <p14:sldId id="387"/>
            <p14:sldId id="389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84813" autoAdjust="0"/>
  </p:normalViewPr>
  <p:slideViewPr>
    <p:cSldViewPr snapToGrid="0" snapToObjects="1">
      <p:cViewPr varScale="1">
        <p:scale>
          <a:sx n="106" d="100"/>
          <a:sy n="106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1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1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3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71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6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7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16,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the, um,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 (it’s been jolted in its perpendicular direction) this gives us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en-US" sz="2000" dirty="0" err="1">
                <a:latin typeface="Tahoma" panose="020B0604030504040204" pitchFamily="34" charset="0"/>
              </a:rPr>
              <a:t>very</a:t>
            </a:r>
            <a:r>
              <a:rPr lang="en-US" altLang="en-US" sz="2000" dirty="0">
                <a:latin typeface="Tahoma" panose="020B0604030504040204" pitchFamily="34" charset="0"/>
              </a:rPr>
              <a:t>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206" y="4634687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5383"/>
            <a:ext cx="53864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  </a:t>
            </a:r>
            <a:r>
              <a:rPr lang="sv-SE" altLang="en-US" sz="2000" u="sng" dirty="0"/>
              <a:t>f(x)=sign(</a:t>
            </a:r>
            <a:r>
              <a:rPr lang="sv-SE" altLang="en-US" sz="2000" b="1" u="sng" dirty="0"/>
              <a:t>w</a:t>
            </a:r>
            <a:r>
              <a:rPr lang="sv-SE" altLang="en-US" sz="2000" b="1" u="sng" dirty="0">
                <a:cs typeface="Tahoma" panose="020B0604030504040204" pitchFamily="34" charset="0"/>
              </a:rPr>
              <a:t>*x</a:t>
            </a:r>
            <a:r>
              <a:rPr lang="sv-SE" altLang="en-US" sz="2000" u="sng" dirty="0">
                <a:cs typeface="Tahoma" panose="020B0604030504040204" pitchFamily="34" charset="0"/>
              </a:rPr>
              <a:t>+b),</a:t>
            </a:r>
            <a:r>
              <a:rPr lang="sv-SE" altLang="en-US" sz="2000" dirty="0">
                <a:cs typeface="Tahoma" panose="020B0604030504040204" pitchFamily="34" charset="0"/>
              </a:rPr>
              <a:t> that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correctly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1" y="1831867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hyper-plane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hyper-plane `far'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</a:t>
            </a:r>
            <a:r>
              <a:rPr lang="en-US" sz="4000" b="1" dirty="0" err="1">
                <a:solidFill>
                  <a:srgbClr val="E46102"/>
                </a:solidFill>
              </a:rPr>
              <a:t>Lagrangian</a:t>
            </a:r>
            <a:r>
              <a:rPr lang="en-US" sz="4000" b="1" dirty="0">
                <a:solidFill>
                  <a:srgbClr val="E46102"/>
                </a:solidFill>
              </a:rPr>
              <a:t>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</a:t>
            </a:r>
            <a:r>
              <a:rPr lang="en-US" dirty="0" err="1"/>
              <a:t>Lagrangian</a:t>
            </a:r>
            <a:r>
              <a:rPr lang="en-US" dirty="0"/>
              <a:t>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replaced by constraints on </a:t>
            </a:r>
            <a:r>
              <a:rPr lang="en-US" dirty="0" err="1"/>
              <a:t>Lagrangian</a:t>
            </a:r>
            <a:r>
              <a:rPr lang="en-US" dirty="0"/>
              <a:t>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3 due next Tuesday at 7:59 am</a:t>
            </a:r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</a:t>
            </a:r>
            <a:r>
              <a:rPr lang="en-US" dirty="0" err="1"/>
              <a:t>youtube</a:t>
            </a:r>
            <a:r>
              <a:rPr lang="en-US" dirty="0"/>
              <a:t>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Support Vector Machines (SVM)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Theory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Online code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 err="1">
                <a:solidFill>
                  <a:srgbClr val="E46102"/>
                </a:solidFill>
              </a:rPr>
              <a:t>Classfication</a:t>
            </a:r>
            <a:r>
              <a:rPr lang="en-US" sz="4000" b="1" dirty="0">
                <a:solidFill>
                  <a:srgbClr val="E46102"/>
                </a:solidFill>
              </a:rPr>
              <a:t>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7121527" cy="3200400"/>
            <a:chOff x="720" y="1584"/>
            <a:chExt cx="4486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Don’t eat Pizza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7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Eat Pizza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51" y="400845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30" y="43592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858" y="2003594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883" y="5815182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" name="Rectangle 34">
            <a:extLst>
              <a:ext uri="{FF2B5EF4-FFF2-40B4-BE49-F238E27FC236}">
                <a16:creationId xmlns:a16="http://schemas.microsoft.com/office/drawing/2014/main" id="{EDE67931-05A2-4924-AF5A-25E82FA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8" y="4304535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7926</TotalTime>
  <Words>1349</Words>
  <Application>Microsoft Office PowerPoint</Application>
  <PresentationFormat>Widescreen</PresentationFormat>
  <Paragraphs>288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Gothic</vt:lpstr>
      <vt:lpstr>PMingLiU</vt:lpstr>
      <vt:lpstr>Arial</vt:lpstr>
      <vt:lpstr>Calibri</vt:lpstr>
      <vt:lpstr>Georgia</vt:lpstr>
      <vt:lpstr>Symbol</vt:lpstr>
      <vt:lpstr>System Font Regular</vt:lpstr>
      <vt:lpstr>Tahoma</vt:lpstr>
      <vt:lpstr>Wingdings</vt:lpstr>
      <vt:lpstr>RIT</vt:lpstr>
      <vt:lpstr>PowerPoint Presentation</vt:lpstr>
      <vt:lpstr>PowerPoint Presentation</vt:lpstr>
      <vt:lpstr>This Lecture</vt:lpstr>
      <vt:lpstr>Lecture Agenda</vt:lpstr>
      <vt:lpstr>Classification Models</vt:lpstr>
      <vt:lpstr>Classfication Problem</vt:lpstr>
      <vt:lpstr>What is a good Decision Boundary?</vt:lpstr>
      <vt:lpstr>Classifier Margin</vt:lpstr>
      <vt:lpstr>Maximum Margin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905</cp:revision>
  <cp:lastPrinted>2018-04-25T02:50:23Z</cp:lastPrinted>
  <dcterms:created xsi:type="dcterms:W3CDTF">2021-08-24T04:52:52Z</dcterms:created>
  <dcterms:modified xsi:type="dcterms:W3CDTF">2021-09-16T11:59:25Z</dcterms:modified>
</cp:coreProperties>
</file>