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6"/>
  </p:notesMasterIdLst>
  <p:handoutMasterIdLst>
    <p:handoutMasterId r:id="rId57"/>
  </p:handoutMasterIdLst>
  <p:sldIdLst>
    <p:sldId id="266" r:id="rId2"/>
    <p:sldId id="293" r:id="rId3"/>
    <p:sldId id="298" r:id="rId4"/>
    <p:sldId id="1257" r:id="rId5"/>
    <p:sldId id="1258" r:id="rId6"/>
    <p:sldId id="1302" r:id="rId7"/>
    <p:sldId id="1303" r:id="rId8"/>
    <p:sldId id="1259" r:id="rId9"/>
    <p:sldId id="1261" r:id="rId10"/>
    <p:sldId id="1304" r:id="rId11"/>
    <p:sldId id="1262" r:id="rId12"/>
    <p:sldId id="1305" r:id="rId13"/>
    <p:sldId id="1306" r:id="rId14"/>
    <p:sldId id="1263" r:id="rId15"/>
    <p:sldId id="1307" r:id="rId16"/>
    <p:sldId id="1327" r:id="rId17"/>
    <p:sldId id="1308" r:id="rId18"/>
    <p:sldId id="1264" r:id="rId19"/>
    <p:sldId id="1265" r:id="rId20"/>
    <p:sldId id="1309" r:id="rId21"/>
    <p:sldId id="1266" r:id="rId22"/>
    <p:sldId id="1267" r:id="rId23"/>
    <p:sldId id="1310" r:id="rId24"/>
    <p:sldId id="1268" r:id="rId25"/>
    <p:sldId id="1311" r:id="rId26"/>
    <p:sldId id="1313" r:id="rId27"/>
    <p:sldId id="1314" r:id="rId28"/>
    <p:sldId id="1270" r:id="rId29"/>
    <p:sldId id="1269" r:id="rId30"/>
    <p:sldId id="1315" r:id="rId31"/>
    <p:sldId id="1271" r:id="rId32"/>
    <p:sldId id="1316" r:id="rId33"/>
    <p:sldId id="1272" r:id="rId34"/>
    <p:sldId id="1317" r:id="rId35"/>
    <p:sldId id="1274" r:id="rId36"/>
    <p:sldId id="1275" r:id="rId37"/>
    <p:sldId id="1318" r:id="rId38"/>
    <p:sldId id="1319" r:id="rId39"/>
    <p:sldId id="1276" r:id="rId40"/>
    <p:sldId id="1320" r:id="rId41"/>
    <p:sldId id="1277" r:id="rId42"/>
    <p:sldId id="1278" r:id="rId43"/>
    <p:sldId id="1279" r:id="rId44"/>
    <p:sldId id="1321" r:id="rId45"/>
    <p:sldId id="1280" r:id="rId46"/>
    <p:sldId id="1281" r:id="rId47"/>
    <p:sldId id="1322" r:id="rId48"/>
    <p:sldId id="1323" r:id="rId49"/>
    <p:sldId id="1325" r:id="rId50"/>
    <p:sldId id="1324" r:id="rId51"/>
    <p:sldId id="1326" r:id="rId52"/>
    <p:sldId id="1256" r:id="rId53"/>
    <p:sldId id="410" r:id="rId54"/>
    <p:sldId id="290" r:id="rId55"/>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1257"/>
            <p14:sldId id="1258"/>
            <p14:sldId id="1302"/>
            <p14:sldId id="1303"/>
            <p14:sldId id="1259"/>
            <p14:sldId id="1261"/>
            <p14:sldId id="1304"/>
            <p14:sldId id="1262"/>
            <p14:sldId id="1305"/>
            <p14:sldId id="1306"/>
            <p14:sldId id="1263"/>
            <p14:sldId id="1307"/>
            <p14:sldId id="1327"/>
            <p14:sldId id="1308"/>
            <p14:sldId id="1264"/>
            <p14:sldId id="1265"/>
            <p14:sldId id="1309"/>
            <p14:sldId id="1266"/>
            <p14:sldId id="1267"/>
            <p14:sldId id="1310"/>
            <p14:sldId id="1268"/>
            <p14:sldId id="1311"/>
            <p14:sldId id="1313"/>
            <p14:sldId id="1314"/>
            <p14:sldId id="1270"/>
            <p14:sldId id="1269"/>
            <p14:sldId id="1315"/>
            <p14:sldId id="1271"/>
            <p14:sldId id="1316"/>
            <p14:sldId id="1272"/>
            <p14:sldId id="1317"/>
            <p14:sldId id="1274"/>
            <p14:sldId id="1275"/>
            <p14:sldId id="1318"/>
            <p14:sldId id="1319"/>
            <p14:sldId id="1276"/>
            <p14:sldId id="1320"/>
            <p14:sldId id="1277"/>
            <p14:sldId id="1278"/>
            <p14:sldId id="1279"/>
            <p14:sldId id="1321"/>
            <p14:sldId id="1280"/>
            <p14:sldId id="1281"/>
            <p14:sldId id="1322"/>
            <p14:sldId id="1323"/>
            <p14:sldId id="1325"/>
            <p14:sldId id="1324"/>
            <p14:sldId id="1326"/>
            <p14:sldId id="1256"/>
            <p14:sldId id="410"/>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0" autoAdjust="0"/>
    <p:restoredTop sz="91416" autoAdjust="0"/>
  </p:normalViewPr>
  <p:slideViewPr>
    <p:cSldViewPr snapToGrid="0" snapToObjects="1">
      <p:cViewPr varScale="1">
        <p:scale>
          <a:sx n="78" d="100"/>
          <a:sy n="78" d="100"/>
        </p:scale>
        <p:origin x="998" y="29"/>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10/7/2021</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79871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630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03100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694606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2196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5984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5984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0097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9913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89145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1249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18203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4180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03459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432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17470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62328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00030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72788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28558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974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66781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06418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363996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1783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62777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89703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5861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3491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57066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74914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335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Space of possible hypotheses for mapping inputs to outputs that can be searched, often constrained by how problem is framed, choice of mode, model parameters.</a:t>
            </a:r>
          </a:p>
        </p:txBody>
      </p:sp>
    </p:spTree>
    <p:extLst>
      <p:ext uri="{BB962C8B-B14F-4D97-AF65-F5344CB8AC3E}">
        <p14:creationId xmlns:p14="http://schemas.microsoft.com/office/powerpoint/2010/main" val="2509467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37534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572414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68367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911685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403434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3910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58748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839719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3644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2353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76627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9826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0094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3626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617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11280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iforsec/RIT-DSCI-633-FD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2021</a:t>
            </a:r>
          </a:p>
          <a:p>
            <a:r>
              <a:rPr lang="en-US" sz="2800" b="1" u="sng" dirty="0">
                <a:solidFill>
                  <a:schemeClr val="tx1">
                    <a:lumMod val="75000"/>
                    <a:lumOff val="25000"/>
                  </a:schemeClr>
                </a:solidFill>
              </a:rPr>
              <a:t>Lecture 14</a:t>
            </a:r>
          </a:p>
          <a:p>
            <a:r>
              <a:rPr lang="en-US" sz="1800" i="1" dirty="0">
                <a:solidFill>
                  <a:schemeClr val="bg1">
                    <a:lumMod val="75000"/>
                  </a:schemeClr>
                </a:solidFill>
              </a:rPr>
              <a:t>(material sources cited in last slide)</a:t>
            </a:r>
            <a:endParaRPr lang="en-US" i="1" dirty="0">
              <a:solidFill>
                <a:schemeClr val="bg1">
                  <a:lumMod val="75000"/>
                </a:schemeClr>
              </a:solidFill>
            </a:endParaRP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a:p>
            <a:pPr marL="0" indent="0" algn="ctr">
              <a:buNone/>
            </a:pPr>
            <a:r>
              <a:rPr lang="en-US" sz="1800" dirty="0">
                <a:solidFill>
                  <a:schemeClr val="tx1">
                    <a:lumMod val="50000"/>
                    <a:lumOff val="50000"/>
                  </a:schemeClr>
                </a:solidFill>
              </a:rPr>
              <a:t>October 07, 2021</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b="1"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315212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Manual or Automatic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Fit transform on training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Apply to train and test. Invert transform on prediction</a:t>
            </a:r>
          </a:p>
          <a:p>
            <a:endParaRPr lang="en-US" dirty="0"/>
          </a:p>
          <a:p>
            <a:pPr marL="342900" indent="-342900">
              <a:buFont typeface="Arial" panose="020B0604020202020204" pitchFamily="34" charset="0"/>
              <a:buChar char="•"/>
            </a:pPr>
            <a:r>
              <a:rPr lang="en-US" dirty="0"/>
              <a:t>Use it when variable shows a skewed distribution make residuals more close to “normal distribution” (bell curve)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Can improve model fit</a:t>
            </a:r>
          </a:p>
          <a:p>
            <a:pPr marL="952485" lvl="1" indent="-342900">
              <a:buFont typeface="Arial" panose="020B0604020202020204" pitchFamily="34" charset="0"/>
              <a:buChar char="•"/>
            </a:pPr>
            <a:r>
              <a:rPr lang="en-US" dirty="0"/>
              <a:t>e.g., log(x), log(x+1), sqrt(x), sqrt(x+1), etc.</a:t>
            </a:r>
          </a:p>
        </p:txBody>
      </p:sp>
    </p:spTree>
    <p:extLst>
      <p:ext uri="{BB962C8B-B14F-4D97-AF65-F5344CB8AC3E}">
        <p14:creationId xmlns:p14="http://schemas.microsoft.com/office/powerpoint/2010/main" val="97076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Target Transformation</a:t>
            </a:r>
            <a:endParaRPr sz="4000" b="1" dirty="0">
              <a:solidFill>
                <a:srgbClr val="E46102"/>
              </a:solidFill>
            </a:endParaRPr>
          </a:p>
        </p:txBody>
      </p:sp>
      <p:pic>
        <p:nvPicPr>
          <p:cNvPr id="3" name="Picture 2">
            <a:extLst>
              <a:ext uri="{FF2B5EF4-FFF2-40B4-BE49-F238E27FC236}">
                <a16:creationId xmlns:a16="http://schemas.microsoft.com/office/drawing/2014/main" id="{A2767058-AABF-4FE1-BBAE-259762CC1AF1}"/>
              </a:ext>
            </a:extLst>
          </p:cNvPr>
          <p:cNvPicPr>
            <a:picLocks noChangeAspect="1"/>
          </p:cNvPicPr>
          <p:nvPr/>
        </p:nvPicPr>
        <p:blipFill>
          <a:blip r:embed="rId3"/>
          <a:stretch>
            <a:fillRect/>
          </a:stretch>
        </p:blipFill>
        <p:spPr>
          <a:xfrm>
            <a:off x="2234154" y="1478711"/>
            <a:ext cx="8185716" cy="3900577"/>
          </a:xfrm>
          <a:prstGeom prst="rect">
            <a:avLst/>
          </a:prstGeom>
        </p:spPr>
      </p:pic>
      <p:sp>
        <p:nvSpPr>
          <p:cNvPr id="4" name="TextBox 3">
            <a:extLst>
              <a:ext uri="{FF2B5EF4-FFF2-40B4-BE49-F238E27FC236}">
                <a16:creationId xmlns:a16="http://schemas.microsoft.com/office/drawing/2014/main" id="{B078F510-E044-4525-B442-7E7EE774857E}"/>
              </a:ext>
            </a:extLst>
          </p:cNvPr>
          <p:cNvSpPr txBox="1"/>
          <p:nvPr/>
        </p:nvSpPr>
        <p:spPr>
          <a:xfrm>
            <a:off x="1465868" y="5938887"/>
            <a:ext cx="8988458" cy="461665"/>
          </a:xfrm>
          <a:prstGeom prst="rect">
            <a:avLst/>
          </a:prstGeom>
          <a:noFill/>
        </p:spPr>
        <p:txBody>
          <a:bodyPr wrap="square" rtlCol="0">
            <a:spAutoFit/>
          </a:bodyPr>
          <a:lstStyle/>
          <a:p>
            <a:pPr algn="ctr"/>
            <a:r>
              <a:rPr lang="en-US" dirty="0"/>
              <a:t>Different transformations might lead to different results</a:t>
            </a:r>
          </a:p>
        </p:txBody>
      </p:sp>
    </p:spTree>
    <p:extLst>
      <p:ext uri="{BB962C8B-B14F-4D97-AF65-F5344CB8AC3E}">
        <p14:creationId xmlns:p14="http://schemas.microsoft.com/office/powerpoint/2010/main" val="62860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b="1"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75392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Common problem in preparing data: Missing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we have missing values?</a:t>
            </a:r>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Human errors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Interruptions in data flow</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Privacy concerns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What to do?</a:t>
            </a:r>
          </a:p>
        </p:txBody>
      </p:sp>
    </p:spTree>
    <p:extLst>
      <p:ext uri="{BB962C8B-B14F-4D97-AF65-F5344CB8AC3E}">
        <p14:creationId xmlns:p14="http://schemas.microsoft.com/office/powerpoint/2010/main" val="27322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endParaRPr lang="en-US" dirty="0"/>
          </a:p>
          <a:p>
            <a:pPr marL="342900" indent="-342900">
              <a:buFont typeface="Arial" panose="020B0604020202020204" pitchFamily="34" charset="0"/>
              <a:buChar char="•"/>
            </a:pPr>
            <a:r>
              <a:rPr lang="en-US" dirty="0"/>
              <a:t>What to do?</a:t>
            </a:r>
          </a:p>
          <a:p>
            <a:endParaRPr lang="en-US" dirty="0"/>
          </a:p>
          <a:p>
            <a:pPr lvl="1"/>
            <a:r>
              <a:rPr lang="en-US" dirty="0"/>
              <a:t>• Simple solution: drop row/column</a:t>
            </a:r>
          </a:p>
          <a:p>
            <a:pPr lvl="1"/>
            <a:endParaRPr lang="en-US" dirty="0"/>
          </a:p>
          <a:p>
            <a:pPr lvl="1"/>
            <a:r>
              <a:rPr lang="en-US" dirty="0"/>
              <a:t>• Preferable option: </a:t>
            </a:r>
            <a:r>
              <a:rPr lang="en-US" b="1" dirty="0"/>
              <a:t>Imputation</a:t>
            </a:r>
            <a:endParaRPr lang="en-US" dirty="0"/>
          </a:p>
        </p:txBody>
      </p:sp>
    </p:spTree>
    <p:extLst>
      <p:ext uri="{BB962C8B-B14F-4D97-AF65-F5344CB8AC3E}">
        <p14:creationId xmlns:p14="http://schemas.microsoft.com/office/powerpoint/2010/main" val="257390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873083" y="1712171"/>
            <a:ext cx="6132836"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Numerical Imputation – better than dropping since it preserves data size</a:t>
            </a:r>
          </a:p>
          <a:p>
            <a:pPr marL="952485" lvl="1" indent="-342900">
              <a:buFont typeface="Arial" panose="020B0604020202020204" pitchFamily="34" charset="0"/>
              <a:buChar char="•"/>
            </a:pPr>
            <a:r>
              <a:rPr lang="en-US" dirty="0"/>
              <a:t>zero</a:t>
            </a:r>
          </a:p>
          <a:p>
            <a:pPr marL="952485" lvl="1" indent="-342900">
              <a:buFont typeface="Arial" panose="020B0604020202020204" pitchFamily="34" charset="0"/>
              <a:buChar char="•"/>
            </a:pPr>
            <a:r>
              <a:rPr lang="en-US" dirty="0"/>
              <a:t>NA</a:t>
            </a:r>
          </a:p>
          <a:p>
            <a:pPr lvl="1"/>
            <a:endParaRPr lang="en-US" dirty="0"/>
          </a:p>
          <a:p>
            <a:pPr marL="342900" indent="-342900">
              <a:buFont typeface="Arial" panose="020B0604020202020204" pitchFamily="34" charset="0"/>
              <a:buChar char="•"/>
            </a:pPr>
            <a:r>
              <a:rPr lang="en-US" dirty="0"/>
              <a:t>Which one to pick?	</a:t>
            </a:r>
          </a:p>
          <a:p>
            <a:pPr marL="342900" indent="-342900">
              <a:buFont typeface="Arial" panose="020B0604020202020204" pitchFamily="34" charset="0"/>
              <a:buChar char="•"/>
            </a:pPr>
            <a:r>
              <a:rPr lang="en-US" dirty="0"/>
              <a:t>Default value or medians of columns (Note that averages are sensitive to outlier values)</a:t>
            </a:r>
          </a:p>
          <a:p>
            <a:pPr marL="952485" lvl="1" indent="-342900">
              <a:buFont typeface="Arial" panose="020B0604020202020204" pitchFamily="34" charset="0"/>
              <a:buChar char="•"/>
            </a:pPr>
            <a:endParaRPr lang="en-US" dirty="0"/>
          </a:p>
        </p:txBody>
      </p:sp>
      <p:pic>
        <p:nvPicPr>
          <p:cNvPr id="2050" name="Picture 2" descr="Feature Engineering Part-1 Mean/ Median Imputation. | by Arun Amballa |  Analytics Vidhya | Medium">
            <a:extLst>
              <a:ext uri="{FF2B5EF4-FFF2-40B4-BE49-F238E27FC236}">
                <a16:creationId xmlns:a16="http://schemas.microsoft.com/office/drawing/2014/main" id="{B025D76D-7503-434C-83B5-D38418DBDD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40" t="17853" r="23731" b="1621"/>
          <a:stretch/>
        </p:blipFill>
        <p:spPr bwMode="auto">
          <a:xfrm>
            <a:off x="6513583" y="1712171"/>
            <a:ext cx="5071057" cy="410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3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72380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Imputation</a:t>
            </a:r>
            <a:endParaRPr sz="4000" b="1" dirty="0">
              <a:solidFill>
                <a:srgbClr val="E46102"/>
              </a:solidFill>
            </a:endParaRPr>
          </a:p>
        </p:txBody>
      </p:sp>
      <p:sp>
        <p:nvSpPr>
          <p:cNvPr id="96" name="Google Shape;96;p14"/>
          <p:cNvSpPr txBox="1"/>
          <p:nvPr/>
        </p:nvSpPr>
        <p:spPr>
          <a:xfrm>
            <a:off x="657929" y="1341000"/>
            <a:ext cx="10660981" cy="4176000"/>
          </a:xfrm>
          <a:prstGeom prst="rect">
            <a:avLst/>
          </a:prstGeom>
          <a:noFill/>
          <a:ln>
            <a:noFill/>
          </a:ln>
        </p:spPr>
        <p:txBody>
          <a:bodyPr spcFirstLastPara="1" wrap="square" lIns="121900" tIns="121900" rIns="121900" bIns="121900" anchor="t" anchorCtr="0">
            <a:noAutofit/>
          </a:bodyPr>
          <a:lstStyle/>
          <a:p>
            <a:r>
              <a:rPr lang="en-US" dirty="0"/>
              <a:t>Categorical Imputation</a:t>
            </a:r>
          </a:p>
          <a:p>
            <a:pPr marL="952485" lvl="1" indent="-342900">
              <a:buFont typeface="Arial" panose="020B0604020202020204" pitchFamily="34" charset="0"/>
              <a:buChar char="•"/>
            </a:pPr>
            <a:r>
              <a:rPr lang="en-US" dirty="0"/>
              <a:t>Maximum occurred value</a:t>
            </a:r>
          </a:p>
          <a:p>
            <a:pPr marL="952485" lvl="1" indent="-342900">
              <a:buFont typeface="Arial" panose="020B0604020202020204" pitchFamily="34" charset="0"/>
              <a:buChar char="•"/>
            </a:pPr>
            <a:r>
              <a:rPr lang="en-US" dirty="0"/>
              <a:t>There is not a dominant value, imputing a category like “Other”</a:t>
            </a:r>
          </a:p>
          <a:p>
            <a:pPr marL="952485" lvl="1" indent="-342900">
              <a:buFont typeface="Arial" panose="020B0604020202020204" pitchFamily="34" charset="0"/>
              <a:buChar char="•"/>
            </a:pPr>
            <a:r>
              <a:rPr lang="en-US" dirty="0"/>
              <a:t>Text -&gt; numeric format</a:t>
            </a:r>
          </a:p>
        </p:txBody>
      </p:sp>
      <p:pic>
        <p:nvPicPr>
          <p:cNvPr id="3074" name="Picture 2" descr="Dealing with Categorical Data. Categorical data can screw up you ML… | by  Victor Popov | machine_learning_eli5 | Medium">
            <a:extLst>
              <a:ext uri="{FF2B5EF4-FFF2-40B4-BE49-F238E27FC236}">
                <a16:creationId xmlns:a16="http://schemas.microsoft.com/office/drawing/2014/main" id="{565AA7B1-F6B9-45C4-BFFD-CC7F395F5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47" y="3081442"/>
            <a:ext cx="5446058" cy="334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14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Outliers</a:t>
            </a:r>
            <a:endParaRPr sz="4000" b="1" dirty="0">
              <a:solidFill>
                <a:srgbClr val="E46102"/>
              </a:solidFill>
            </a:endParaRPr>
          </a:p>
        </p:txBody>
      </p:sp>
      <p:sp>
        <p:nvSpPr>
          <p:cNvPr id="96" name="Google Shape;96;p14"/>
          <p:cNvSpPr txBox="1"/>
          <p:nvPr/>
        </p:nvSpPr>
        <p:spPr>
          <a:xfrm>
            <a:off x="5797484" y="2386187"/>
            <a:ext cx="3384223" cy="2699573"/>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Mistake?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Variance?</a:t>
            </a:r>
          </a:p>
        </p:txBody>
      </p:sp>
      <p:pic>
        <p:nvPicPr>
          <p:cNvPr id="3" name="Picture 2">
            <a:extLst>
              <a:ext uri="{FF2B5EF4-FFF2-40B4-BE49-F238E27FC236}">
                <a16:creationId xmlns:a16="http://schemas.microsoft.com/office/drawing/2014/main" id="{43279DDB-C392-40DD-9919-27437E764D04}"/>
              </a:ext>
            </a:extLst>
          </p:cNvPr>
          <p:cNvPicPr>
            <a:picLocks noChangeAspect="1"/>
          </p:cNvPicPr>
          <p:nvPr/>
        </p:nvPicPr>
        <p:blipFill rotWithShape="1">
          <a:blip r:embed="rId3"/>
          <a:srcRect l="10964" t="16603"/>
          <a:stretch/>
        </p:blipFill>
        <p:spPr>
          <a:xfrm>
            <a:off x="2036190" y="2033694"/>
            <a:ext cx="3424321" cy="3246686"/>
          </a:xfrm>
          <a:prstGeom prst="rect">
            <a:avLst/>
          </a:prstGeom>
        </p:spPr>
      </p:pic>
    </p:spTree>
    <p:extLst>
      <p:ext uri="{BB962C8B-B14F-4D97-AF65-F5344CB8AC3E}">
        <p14:creationId xmlns:p14="http://schemas.microsoft.com/office/powerpoint/2010/main" val="3175513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502463" y="1341000"/>
            <a:ext cx="1093074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b="1" dirty="0"/>
              <a:t>Outlier</a:t>
            </a:r>
            <a:r>
              <a:rPr lang="en-US" dirty="0"/>
              <a:t>: A data object that deviates significantly from normal objects as if it were generated by a different mechanism</a:t>
            </a:r>
          </a:p>
          <a:p>
            <a:endParaRPr lang="en-US" b="1" dirty="0"/>
          </a:p>
          <a:p>
            <a:pPr marL="342900" indent="-342900">
              <a:buFont typeface="Arial" panose="020B0604020202020204" pitchFamily="34" charset="0"/>
              <a:buChar char="•"/>
            </a:pPr>
            <a:r>
              <a:rPr lang="en-US" b="1" dirty="0"/>
              <a:t>Outliers are different from noise data</a:t>
            </a:r>
          </a:p>
          <a:p>
            <a:r>
              <a:rPr lang="en-US" dirty="0"/>
              <a:t>	Noise is random error or variance in a measured variable</a:t>
            </a:r>
          </a:p>
          <a:p>
            <a:r>
              <a:rPr lang="en-US" dirty="0"/>
              <a:t>	Noise should be removed before outlier detection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Outliers are interesting: It violates mechanism that generates normal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Outlier detection vs. novelty detection: early stage, outlier; but later merged into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Applications?</a:t>
            </a:r>
          </a:p>
        </p:txBody>
      </p:sp>
    </p:spTree>
    <p:extLst>
      <p:ext uri="{BB962C8B-B14F-4D97-AF65-F5344CB8AC3E}">
        <p14:creationId xmlns:p14="http://schemas.microsoft.com/office/powerpoint/2010/main" val="123391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solidFill>
                  <a:srgbClr val="E46102"/>
                </a:solidFill>
              </a:rPr>
              <a:t>Course Information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GitHub link - </a:t>
            </a:r>
            <a:r>
              <a:rPr lang="en-US" dirty="0">
                <a:hlinkClick r:id="rId2"/>
              </a:rPr>
              <a:t>https://github.com/aiforsec/RIT-DSCI-633-FDS</a:t>
            </a:r>
            <a:endParaRPr lang="en-US" dirty="0"/>
          </a:p>
          <a:p>
            <a:pPr marL="444498" indent="-342900">
              <a:buSzPts val="2400"/>
              <a:buFont typeface="Arial" panose="020B0604020202020204" pitchFamily="34" charset="0"/>
              <a:buChar char="•"/>
            </a:pPr>
            <a:r>
              <a:rPr lang="en-US" dirty="0"/>
              <a:t>Assignment 4 due at 11:59 pm on 09/30. No extensions.</a:t>
            </a:r>
          </a:p>
          <a:p>
            <a:pPr marL="444498" indent="-342900">
              <a:buSzPts val="2400"/>
              <a:buFont typeface="Arial" panose="020B0604020202020204" pitchFamily="34" charset="0"/>
              <a:buChar char="•"/>
            </a:pPr>
            <a:r>
              <a:rPr lang="en-US" dirty="0"/>
              <a:t>Reach out to TA/ Instructor during office hours, via Slack, or email for any questions, suggestions, concerns, or general chat about data science.</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Outlier/Anomaly detection</a:t>
            </a:r>
            <a:endParaRPr sz="4000" b="1" dirty="0">
              <a:solidFill>
                <a:srgbClr val="E46102"/>
              </a:solidFill>
            </a:endParaRPr>
          </a:p>
        </p:txBody>
      </p:sp>
      <p:sp>
        <p:nvSpPr>
          <p:cNvPr id="96" name="Google Shape;96;p14"/>
          <p:cNvSpPr txBox="1"/>
          <p:nvPr/>
        </p:nvSpPr>
        <p:spPr>
          <a:xfrm>
            <a:off x="1309287" y="1985087"/>
            <a:ext cx="10930748" cy="4176000"/>
          </a:xfrm>
          <a:prstGeom prst="rect">
            <a:avLst/>
          </a:prstGeom>
          <a:noFill/>
          <a:ln>
            <a:noFill/>
          </a:ln>
        </p:spPr>
        <p:txBody>
          <a:bodyPr spcFirstLastPara="1" wrap="square" lIns="121900" tIns="121900" rIns="121900" bIns="121900" anchor="t" anchorCtr="0">
            <a:noAutofit/>
          </a:bodyPr>
          <a:lstStyle/>
          <a:p>
            <a:r>
              <a:rPr lang="en-US" sz="3200" b="1" dirty="0"/>
              <a:t>Applications:</a:t>
            </a:r>
          </a:p>
          <a:p>
            <a:pPr marL="342900" indent="-342900">
              <a:buFont typeface="Arial" panose="020B0604020202020204" pitchFamily="34" charset="0"/>
              <a:buChar char="•"/>
            </a:pPr>
            <a:r>
              <a:rPr lang="en-US" sz="3200" dirty="0"/>
              <a:t>Credit card fraud detection</a:t>
            </a:r>
          </a:p>
          <a:p>
            <a:pPr marL="342900" indent="-342900">
              <a:buFont typeface="Arial" panose="020B0604020202020204" pitchFamily="34" charset="0"/>
              <a:buChar char="•"/>
            </a:pPr>
            <a:r>
              <a:rPr lang="en-US" sz="3200" dirty="0"/>
              <a:t>Telecom fraud detection</a:t>
            </a:r>
          </a:p>
          <a:p>
            <a:pPr marL="342900" indent="-342900">
              <a:buFont typeface="Arial" panose="020B0604020202020204" pitchFamily="34" charset="0"/>
              <a:buChar char="•"/>
            </a:pPr>
            <a:r>
              <a:rPr lang="en-US" sz="3200" dirty="0"/>
              <a:t>Customer segmentation</a:t>
            </a:r>
          </a:p>
          <a:p>
            <a:pPr marL="342900" indent="-342900">
              <a:buFont typeface="Arial" panose="020B0604020202020204" pitchFamily="34" charset="0"/>
              <a:buChar char="•"/>
            </a:pPr>
            <a:r>
              <a:rPr lang="en-US" sz="3200" dirty="0"/>
              <a:t>Medical analysis</a:t>
            </a:r>
          </a:p>
          <a:p>
            <a:endParaRPr lang="en-US" sz="3200" dirty="0"/>
          </a:p>
          <a:p>
            <a:endParaRPr lang="en-US" sz="3200" dirty="0"/>
          </a:p>
        </p:txBody>
      </p:sp>
    </p:spTree>
    <p:extLst>
      <p:ext uri="{BB962C8B-B14F-4D97-AF65-F5344CB8AC3E}">
        <p14:creationId xmlns:p14="http://schemas.microsoft.com/office/powerpoint/2010/main" val="393406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88950" y="1308100"/>
            <a:ext cx="11201023" cy="4580071"/>
          </a:xfrm>
          <a:prstGeom prst="rect">
            <a:avLst/>
          </a:prstGeom>
          <a:noFill/>
          <a:ln>
            <a:noFill/>
          </a:ln>
        </p:spPr>
        <p:txBody>
          <a:bodyPr spcFirstLastPara="1" wrap="square" lIns="121900" tIns="121900" rIns="121900" bIns="121900" anchor="t" anchorCtr="0">
            <a:noAutofit/>
          </a:bodyPr>
          <a:lstStyle/>
          <a:p>
            <a:r>
              <a:rPr lang="en-US" i="1" dirty="0"/>
              <a:t>Global, contextual </a:t>
            </a:r>
            <a:r>
              <a:rPr lang="en-US" dirty="0"/>
              <a:t>and </a:t>
            </a:r>
            <a:r>
              <a:rPr lang="en-US" i="1" dirty="0"/>
              <a:t>collective </a:t>
            </a:r>
            <a:r>
              <a:rPr lang="en-US" dirty="0"/>
              <a:t>outliers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sz="2800" b="1" dirty="0"/>
              <a:t>Global outlier </a:t>
            </a:r>
            <a:r>
              <a:rPr lang="en-US" sz="2800" dirty="0"/>
              <a:t>(or point anomaly)</a:t>
            </a:r>
          </a:p>
          <a:p>
            <a:pPr marL="342900" indent="-342900">
              <a:buFont typeface="Arial" panose="020B0604020202020204" pitchFamily="34" charset="0"/>
              <a:buChar char="•"/>
            </a:pPr>
            <a:endParaRPr lang="en-US" sz="2800" dirty="0"/>
          </a:p>
          <a:p>
            <a:pPr marL="952485" lvl="1" indent="-342900">
              <a:buFont typeface="Arial" panose="020B0604020202020204" pitchFamily="34" charset="0"/>
              <a:buChar char="•"/>
            </a:pPr>
            <a:r>
              <a:rPr lang="en-US" sz="2800" dirty="0"/>
              <a:t>O</a:t>
            </a:r>
            <a:r>
              <a:rPr lang="en-US" dirty="0"/>
              <a:t>bject significantly deviates from rest of data set</a:t>
            </a:r>
          </a:p>
          <a:p>
            <a:pPr lvl="1"/>
            <a:r>
              <a:rPr lang="en-US" dirty="0"/>
              <a:t>	Ex. Intrusion detection in computer networks</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a:t>
            </a:r>
            <a:r>
              <a:rPr lang="en-US" sz="2800" dirty="0"/>
              <a:t>ssue: Find an appropriate measurement of deviation</a:t>
            </a:r>
          </a:p>
        </p:txBody>
      </p:sp>
    </p:spTree>
    <p:extLst>
      <p:ext uri="{BB962C8B-B14F-4D97-AF65-F5344CB8AC3E}">
        <p14:creationId xmlns:p14="http://schemas.microsoft.com/office/powerpoint/2010/main" val="4101028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387721" y="1485901"/>
            <a:ext cx="11714632" cy="5076264"/>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800" b="1" dirty="0"/>
              <a:t>Contextual outlier </a:t>
            </a:r>
            <a:r>
              <a:rPr lang="en-US" sz="2800" dirty="0"/>
              <a:t>(or </a:t>
            </a:r>
            <a:r>
              <a:rPr lang="en-US" sz="2800" i="1" dirty="0"/>
              <a:t>conditional outlier</a:t>
            </a:r>
            <a:r>
              <a:rPr lang="en-US" sz="2800" dirty="0"/>
              <a:t>)</a:t>
            </a:r>
          </a:p>
          <a:p>
            <a:pPr marL="952485" lvl="1" indent="-342900">
              <a:buFont typeface="Arial" panose="020B0604020202020204" pitchFamily="34" charset="0"/>
              <a:buChar char="•"/>
            </a:pPr>
            <a:r>
              <a:rPr lang="en-US" dirty="0"/>
              <a:t>Object deviates significantly based on a selected context</a:t>
            </a:r>
          </a:p>
          <a:p>
            <a:pPr lvl="1"/>
            <a:r>
              <a:rPr lang="en-US" dirty="0"/>
              <a:t>	Ex. 80degree F in Rochester: outlier? (depending on summer or winter?)</a:t>
            </a:r>
          </a:p>
          <a:p>
            <a:pPr lvl="1"/>
            <a:endParaRPr lang="en-US" dirty="0"/>
          </a:p>
          <a:p>
            <a:pPr marL="342900" indent="-342900">
              <a:buFont typeface="Arial" panose="020B0604020202020204" pitchFamily="34" charset="0"/>
              <a:buChar char="•"/>
            </a:pPr>
            <a:r>
              <a:rPr lang="en-US" sz="2800" dirty="0"/>
              <a:t>Attributes of data objects should be divided into two groups</a:t>
            </a:r>
            <a:endParaRPr lang="en-US" dirty="0"/>
          </a:p>
          <a:p>
            <a:pPr marL="952485" lvl="1" indent="-342900">
              <a:buFont typeface="Arial" panose="020B0604020202020204" pitchFamily="34" charset="0"/>
              <a:buChar char="•"/>
            </a:pPr>
            <a:r>
              <a:rPr lang="en-US" dirty="0"/>
              <a:t>Contextual attributes: defines context, e.g., time &amp; location</a:t>
            </a:r>
          </a:p>
          <a:p>
            <a:pPr marL="952485" lvl="1" indent="-342900">
              <a:buFont typeface="Arial" panose="020B0604020202020204" pitchFamily="34" charset="0"/>
              <a:buChar char="•"/>
            </a:pPr>
            <a:r>
              <a:rPr lang="en-US" dirty="0"/>
              <a:t>Behavioral attributes: characteristics of object, used in outlier evaluation, e.g., temperature</a:t>
            </a:r>
          </a:p>
          <a:p>
            <a:pPr marL="952485" lvl="1" indent="-342900">
              <a:buFont typeface="Arial" panose="020B0604020202020204" pitchFamily="34" charset="0"/>
              <a:buChar char="•"/>
            </a:pPr>
            <a:r>
              <a:rPr lang="en-US" dirty="0"/>
              <a:t>Can be viewed as a generalization of </a:t>
            </a:r>
            <a:r>
              <a:rPr lang="en-US" i="1" dirty="0"/>
              <a:t>local outliers</a:t>
            </a:r>
            <a:r>
              <a:rPr lang="en-US" dirty="0"/>
              <a:t>—whose density significantly deviates from its local area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800" dirty="0"/>
              <a:t>Issue: How to define or formulate meaningful context?</a:t>
            </a:r>
          </a:p>
        </p:txBody>
      </p:sp>
    </p:spTree>
    <p:extLst>
      <p:ext uri="{BB962C8B-B14F-4D97-AF65-F5344CB8AC3E}">
        <p14:creationId xmlns:p14="http://schemas.microsoft.com/office/powerpoint/2010/main" val="4044543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Outliers</a:t>
            </a:r>
            <a:endParaRPr sz="4000" b="1" dirty="0">
              <a:solidFill>
                <a:srgbClr val="E46102"/>
              </a:solidFill>
            </a:endParaRPr>
          </a:p>
        </p:txBody>
      </p:sp>
      <p:sp>
        <p:nvSpPr>
          <p:cNvPr id="96" name="Google Shape;96;p14"/>
          <p:cNvSpPr txBox="1"/>
          <p:nvPr/>
        </p:nvSpPr>
        <p:spPr>
          <a:xfrm>
            <a:off x="434502" y="1237140"/>
            <a:ext cx="11452698" cy="4176000"/>
          </a:xfrm>
          <a:prstGeom prst="rect">
            <a:avLst/>
          </a:prstGeom>
          <a:noFill/>
          <a:ln>
            <a:noFill/>
          </a:ln>
        </p:spPr>
        <p:txBody>
          <a:bodyPr spcFirstLastPara="1" wrap="square" lIns="121900" tIns="121900" rIns="121900" bIns="121900" anchor="t" anchorCtr="0">
            <a:noAutofit/>
          </a:bodyPr>
          <a:lstStyle/>
          <a:p>
            <a:r>
              <a:rPr lang="en-US" sz="2800" b="1" dirty="0"/>
              <a:t>Collective Outliers</a:t>
            </a:r>
          </a:p>
          <a:p>
            <a:pPr marL="342900" indent="-342900">
              <a:buFont typeface="Arial" panose="020B0604020202020204" pitchFamily="34" charset="0"/>
              <a:buChar char="•"/>
            </a:pPr>
            <a:r>
              <a:rPr lang="en-US" dirty="0"/>
              <a:t>A subset of data objects collectively deviate significantly from whole data set, even if individual data objects may not be outliers</a:t>
            </a:r>
          </a:p>
          <a:p>
            <a:pPr marL="342900" indent="-342900">
              <a:buFont typeface="Arial" panose="020B0604020202020204" pitchFamily="34" charset="0"/>
              <a:buChar char="•"/>
            </a:pPr>
            <a:r>
              <a:rPr lang="en-US" dirty="0"/>
              <a:t>Applications: E.g., intrusion detection:</a:t>
            </a:r>
          </a:p>
          <a:p>
            <a:pPr marL="952485" lvl="1" indent="-342900">
              <a:buFont typeface="Arial" panose="020B0604020202020204" pitchFamily="34" charset="0"/>
              <a:buChar char="•"/>
            </a:pPr>
            <a:r>
              <a:rPr lang="en-US" dirty="0"/>
              <a:t>When a number of computers keep sending denial-of-service packages to each other</a:t>
            </a:r>
          </a:p>
          <a:p>
            <a:pPr marL="342900" indent="-342900">
              <a:buFont typeface="Arial" panose="020B0604020202020204" pitchFamily="34" charset="0"/>
              <a:buChar char="•"/>
            </a:pPr>
            <a:r>
              <a:rPr lang="en-US" dirty="0"/>
              <a:t>Detection of collective outliers</a:t>
            </a:r>
          </a:p>
          <a:p>
            <a:pPr marL="952485" lvl="1" indent="-342900">
              <a:buFont typeface="Arial" panose="020B0604020202020204" pitchFamily="34" charset="0"/>
              <a:buChar char="•"/>
            </a:pPr>
            <a:r>
              <a:rPr lang="en-US" dirty="0"/>
              <a:t>Consider not only behavior of individual objects, but also that of groups of objects</a:t>
            </a:r>
          </a:p>
          <a:p>
            <a:pPr marL="952485" lvl="1" indent="-342900">
              <a:buFont typeface="Arial" panose="020B0604020202020204" pitchFamily="34" charset="0"/>
              <a:buChar char="•"/>
            </a:pPr>
            <a:r>
              <a:rPr lang="en-US" dirty="0"/>
              <a:t>Need to have background knowledge on relationship among data objects, such as a distance or similarity measure on objects.</a:t>
            </a:r>
          </a:p>
          <a:p>
            <a:pPr marL="342900" indent="-342900">
              <a:buFont typeface="Arial" panose="020B0604020202020204" pitchFamily="34" charset="0"/>
              <a:buChar char="•"/>
            </a:pPr>
            <a:r>
              <a:rPr lang="en-US" dirty="0"/>
              <a:t>A data set may have multiple types of outlier</a:t>
            </a:r>
          </a:p>
          <a:p>
            <a:pPr marL="342900" indent="-342900">
              <a:buFont typeface="Arial" panose="020B0604020202020204" pitchFamily="34" charset="0"/>
              <a:buChar char="•"/>
            </a:pPr>
            <a:r>
              <a:rPr lang="en-US" dirty="0"/>
              <a:t>One object may belong to more than one type of outlier</a:t>
            </a:r>
            <a:endParaRPr lang="en-US" sz="2800" dirty="0"/>
          </a:p>
        </p:txBody>
      </p:sp>
    </p:spTree>
    <p:extLst>
      <p:ext uri="{BB962C8B-B14F-4D97-AF65-F5344CB8AC3E}">
        <p14:creationId xmlns:p14="http://schemas.microsoft.com/office/powerpoint/2010/main" val="2580890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Finding Outliers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dirty="0"/>
              <a:t>To ease discovery of outliers, we have plenty of methods in statistics:</a:t>
            </a:r>
          </a:p>
          <a:p>
            <a:pPr marL="457200" indent="-457200">
              <a:buFont typeface="+mj-lt"/>
              <a:buAutoNum type="arabicPeriod"/>
            </a:pPr>
            <a:endParaRPr lang="en-US" dirty="0"/>
          </a:p>
          <a:p>
            <a:pPr marL="457200" indent="-457200">
              <a:buFont typeface="+mj-lt"/>
              <a:buAutoNum type="arabicPeriod"/>
            </a:pPr>
            <a:r>
              <a:rPr lang="en-US" dirty="0"/>
              <a:t>Discover outliers with visualization tools or </a:t>
            </a:r>
            <a:r>
              <a:rPr lang="en-US" b="1" dirty="0"/>
              <a:t>statistical methodologies</a:t>
            </a:r>
          </a:p>
          <a:p>
            <a:pPr marL="1066785" lvl="1" indent="-457200">
              <a:buFont typeface="Arial" panose="020B0604020202020204" pitchFamily="34" charset="0"/>
              <a:buChar char="•"/>
            </a:pPr>
            <a:r>
              <a:rPr lang="en-US" dirty="0"/>
              <a:t>Box plot</a:t>
            </a:r>
          </a:p>
          <a:p>
            <a:pPr marL="1066785" lvl="1" indent="-457200">
              <a:buFont typeface="Arial" panose="020B0604020202020204" pitchFamily="34" charset="0"/>
              <a:buChar char="•"/>
            </a:pPr>
            <a:r>
              <a:rPr lang="en-US" dirty="0"/>
              <a:t>Scatter plot</a:t>
            </a:r>
          </a:p>
          <a:p>
            <a:pPr marL="1066785" lvl="1" indent="-457200">
              <a:buFont typeface="Arial" panose="020B0604020202020204" pitchFamily="34" charset="0"/>
              <a:buChar char="•"/>
            </a:pPr>
            <a:r>
              <a:rPr lang="en-US" dirty="0"/>
              <a:t>Z-score</a:t>
            </a:r>
          </a:p>
          <a:p>
            <a:pPr marL="1066785" lvl="1" indent="-457200">
              <a:buFont typeface="Arial" panose="020B0604020202020204" pitchFamily="34" charset="0"/>
              <a:buChar char="•"/>
            </a:pPr>
            <a:r>
              <a:rPr lang="en-US" dirty="0"/>
              <a:t>IQR score</a:t>
            </a:r>
          </a:p>
        </p:txBody>
      </p:sp>
    </p:spTree>
    <p:extLst>
      <p:ext uri="{BB962C8B-B14F-4D97-AF65-F5344CB8AC3E}">
        <p14:creationId xmlns:p14="http://schemas.microsoft.com/office/powerpoint/2010/main" val="1535262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b="1" dirty="0"/>
              <a:t>Wikipedia</a:t>
            </a:r>
            <a:r>
              <a:rPr lang="en-US" dirty="0"/>
              <a:t>: In descriptive statistics, a box plot is a method for graphically depicting groups of numerical data through their quartiles. Box plots may also have lines extending vertically from boxes (whiskers) indicating variability outside upper and lower quartiles, hence terms box-and-whisker plot and box-and-whisker diagram. Outliers may be plotted as individual points.</a:t>
            </a:r>
          </a:p>
        </p:txBody>
      </p:sp>
    </p:spTree>
    <p:extLst>
      <p:ext uri="{BB962C8B-B14F-4D97-AF65-F5344CB8AC3E}">
        <p14:creationId xmlns:p14="http://schemas.microsoft.com/office/powerpoint/2010/main" val="371714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r>
              <a:rPr lang="en-US" dirty="0"/>
              <a:t>Definition suggests, that </a:t>
            </a:r>
            <a:r>
              <a:rPr lang="en-US"/>
              <a:t>if there </a:t>
            </a:r>
            <a:r>
              <a:rPr lang="en-US" dirty="0"/>
              <a:t>is an outlier it will plotted as point in</a:t>
            </a:r>
          </a:p>
          <a:p>
            <a:r>
              <a:rPr lang="en-US" dirty="0"/>
              <a:t>boxplot </a:t>
            </a:r>
            <a:r>
              <a:rPr lang="en-US"/>
              <a:t>but other </a:t>
            </a:r>
            <a:r>
              <a:rPr lang="en-US" dirty="0"/>
              <a:t>population will be </a:t>
            </a:r>
            <a:r>
              <a:rPr lang="en-US"/>
              <a:t>grouped together </a:t>
            </a:r>
            <a:r>
              <a:rPr lang="en-US" dirty="0"/>
              <a:t>and display as boxes.</a:t>
            </a:r>
          </a:p>
          <a:p>
            <a:endParaRPr lang="en-US" dirty="0"/>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4162652" y="3318174"/>
            <a:ext cx="3739966" cy="2688926"/>
          </a:xfrm>
          <a:prstGeom prst="rect">
            <a:avLst/>
          </a:prstGeom>
        </p:spPr>
      </p:pic>
    </p:spTree>
    <p:extLst>
      <p:ext uri="{BB962C8B-B14F-4D97-AF65-F5344CB8AC3E}">
        <p14:creationId xmlns:p14="http://schemas.microsoft.com/office/powerpoint/2010/main" val="621924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Box Plot</a:t>
            </a:r>
            <a:endParaRPr sz="4000" b="1" dirty="0">
              <a:solidFill>
                <a:srgbClr val="E46102"/>
              </a:solidFill>
            </a:endParaRPr>
          </a:p>
        </p:txBody>
      </p:sp>
      <p:sp>
        <p:nvSpPr>
          <p:cNvPr id="96" name="Google Shape;96;p14"/>
          <p:cNvSpPr txBox="1"/>
          <p:nvPr/>
        </p:nvSpPr>
        <p:spPr>
          <a:xfrm>
            <a:off x="636912" y="1385167"/>
            <a:ext cx="10972800" cy="1987508"/>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Three points between 10 to 12, these are outliers as there are</a:t>
            </a:r>
          </a:p>
          <a:p>
            <a:r>
              <a:rPr lang="en-US" dirty="0"/>
              <a:t>not included in box of other observation </a:t>
            </a:r>
            <a:r>
              <a:rPr lang="en-US" dirty="0" err="1"/>
              <a:t>i.e</a:t>
            </a:r>
            <a:r>
              <a:rPr lang="en-US" dirty="0"/>
              <a:t> no where near quartiles.</a:t>
            </a:r>
          </a:p>
          <a:p>
            <a:endParaRPr lang="en-US" dirty="0"/>
          </a:p>
          <a:p>
            <a:r>
              <a:rPr lang="en-US" dirty="0"/>
              <a:t>• Here we analyzed </a:t>
            </a:r>
            <a:r>
              <a:rPr lang="en-US" dirty="0" err="1"/>
              <a:t>uni</a:t>
            </a:r>
            <a:r>
              <a:rPr lang="en-US" dirty="0"/>
              <a:t>-variate outlier i.e. we used DIS column only to check outlier.</a:t>
            </a:r>
          </a:p>
        </p:txBody>
      </p:sp>
      <p:pic>
        <p:nvPicPr>
          <p:cNvPr id="2" name="Picture 1">
            <a:extLst>
              <a:ext uri="{FF2B5EF4-FFF2-40B4-BE49-F238E27FC236}">
                <a16:creationId xmlns:a16="http://schemas.microsoft.com/office/drawing/2014/main" id="{5FBF72A9-BA67-4DDB-8B4D-A1547DA1B673}"/>
              </a:ext>
            </a:extLst>
          </p:cNvPr>
          <p:cNvPicPr>
            <a:picLocks noChangeAspect="1"/>
          </p:cNvPicPr>
          <p:nvPr/>
        </p:nvPicPr>
        <p:blipFill>
          <a:blip r:embed="rId3"/>
          <a:stretch>
            <a:fillRect/>
          </a:stretch>
        </p:blipFill>
        <p:spPr>
          <a:xfrm>
            <a:off x="8203660" y="3372675"/>
            <a:ext cx="3486313" cy="2506557"/>
          </a:xfrm>
          <a:prstGeom prst="rect">
            <a:avLst/>
          </a:prstGeom>
        </p:spPr>
      </p:pic>
    </p:spTree>
    <p:extLst>
      <p:ext uri="{BB962C8B-B14F-4D97-AF65-F5344CB8AC3E}">
        <p14:creationId xmlns:p14="http://schemas.microsoft.com/office/powerpoint/2010/main" val="2298372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 </a:t>
            </a:r>
            <a:r>
              <a:rPr lang="en-US" b="1" dirty="0"/>
              <a:t>scatter plot </a:t>
            </a:r>
            <a:r>
              <a:rPr lang="en-US" dirty="0"/>
              <a:t>, is a type of plot or mathematical diagram using Cartesian coordinates to display values for typically two variables for a set of data. data are displayed as a </a:t>
            </a:r>
            <a:r>
              <a:rPr lang="en-US" b="1" dirty="0"/>
              <a:t>collection of points</a:t>
            </a:r>
            <a:r>
              <a:rPr lang="en-US" dirty="0"/>
              <a:t>, each having value of </a:t>
            </a:r>
            <a:r>
              <a:rPr lang="en-US" b="1" dirty="0"/>
              <a:t>one variable </a:t>
            </a:r>
            <a:r>
              <a:rPr lang="en-US" dirty="0"/>
              <a:t>determining position on </a:t>
            </a:r>
            <a:r>
              <a:rPr lang="en-US" b="1" dirty="0"/>
              <a:t>horizontal </a:t>
            </a:r>
            <a:r>
              <a:rPr lang="en-US" dirty="0"/>
              <a:t>axis and value of </a:t>
            </a:r>
            <a:r>
              <a:rPr lang="en-US" b="1" dirty="0"/>
              <a:t>other variable </a:t>
            </a:r>
            <a:r>
              <a:rPr lang="en-US" dirty="0"/>
              <a:t>determining position on </a:t>
            </a:r>
            <a:r>
              <a:rPr lang="en-US" b="1" dirty="0"/>
              <a:t>vertical </a:t>
            </a:r>
            <a:r>
              <a:rPr lang="en-US" dirty="0"/>
              <a:t>axis.</a:t>
            </a:r>
          </a:p>
        </p:txBody>
      </p:sp>
    </p:spTree>
    <p:extLst>
      <p:ext uri="{BB962C8B-B14F-4D97-AF65-F5344CB8AC3E}">
        <p14:creationId xmlns:p14="http://schemas.microsoft.com/office/powerpoint/2010/main" val="217398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Scatter Plot</a:t>
            </a:r>
            <a:endParaRPr sz="4000" b="1" dirty="0">
              <a:solidFill>
                <a:srgbClr val="E46102"/>
              </a:solidFill>
            </a:endParaRPr>
          </a:p>
        </p:txBody>
      </p:sp>
      <p:sp>
        <p:nvSpPr>
          <p:cNvPr id="96" name="Google Shape;96;p14"/>
          <p:cNvSpPr txBox="1"/>
          <p:nvPr/>
        </p:nvSpPr>
        <p:spPr>
          <a:xfrm>
            <a:off x="873082" y="1712171"/>
            <a:ext cx="1081689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Definition suggests, scatter plot is collection of points that shows values for two variables.</a:t>
            </a:r>
          </a:p>
          <a:p>
            <a:pPr marL="342900" indent="-342900">
              <a:buFont typeface="Arial" panose="020B0604020202020204" pitchFamily="34" charset="0"/>
              <a:buChar char="•"/>
            </a:pPr>
            <a:r>
              <a:rPr lang="en-US" dirty="0"/>
              <a:t>Most of data points are lying bottom left side but there are points which are far from population like top right corner.</a:t>
            </a:r>
          </a:p>
        </p:txBody>
      </p:sp>
      <p:pic>
        <p:nvPicPr>
          <p:cNvPr id="3" name="Picture 2">
            <a:extLst>
              <a:ext uri="{FF2B5EF4-FFF2-40B4-BE49-F238E27FC236}">
                <a16:creationId xmlns:a16="http://schemas.microsoft.com/office/drawing/2014/main" id="{1EDC2588-6671-4E43-A428-DD3845D76AC5}"/>
              </a:ext>
            </a:extLst>
          </p:cNvPr>
          <p:cNvPicPr>
            <a:picLocks noChangeAspect="1"/>
          </p:cNvPicPr>
          <p:nvPr/>
        </p:nvPicPr>
        <p:blipFill>
          <a:blip r:embed="rId3"/>
          <a:stretch>
            <a:fillRect/>
          </a:stretch>
        </p:blipFill>
        <p:spPr>
          <a:xfrm>
            <a:off x="3844949" y="3726244"/>
            <a:ext cx="4502101" cy="2579767"/>
          </a:xfrm>
          <a:prstGeom prst="rect">
            <a:avLst/>
          </a:prstGeom>
        </p:spPr>
      </p:pic>
    </p:spTree>
    <p:extLst>
      <p:ext uri="{BB962C8B-B14F-4D97-AF65-F5344CB8AC3E}">
        <p14:creationId xmlns:p14="http://schemas.microsoft.com/office/powerpoint/2010/main" val="410136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Feature Engineering</a:t>
            </a:r>
          </a:p>
          <a:p>
            <a:pPr marL="1066785" lvl="1" indent="-457200">
              <a:buFont typeface="Arial" panose="020B0604020202020204" pitchFamily="34" charset="0"/>
              <a:buChar char="•"/>
            </a:pPr>
            <a:r>
              <a:rPr lang="en-US"/>
              <a:t>Theory</a:t>
            </a:r>
            <a:r>
              <a:rPr lang="en-US" dirty="0"/>
              <a:t>: 40-45 mins</a:t>
            </a:r>
          </a:p>
          <a:p>
            <a:pPr marL="1066785" lvl="1" indent="-457200">
              <a:buFont typeface="Arial" panose="020B0604020202020204" pitchFamily="34" charset="0"/>
              <a:buChar char="•"/>
            </a:pPr>
            <a:r>
              <a:rPr lang="en-US" dirty="0"/>
              <a:t>Online code practice + Questions – 10-15 mins</a:t>
            </a:r>
          </a:p>
          <a:p>
            <a:pPr marL="1066785" lvl="1" indent="-457200">
              <a:buFont typeface="Arial" panose="020B0604020202020204" pitchFamily="34" charset="0"/>
              <a:buChar char="•"/>
            </a:pPr>
            <a:r>
              <a:rPr lang="en-US" dirty="0"/>
              <a:t>Pop-quiz - 10 mins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 Deviation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In statistics, </a:t>
            </a:r>
            <a:r>
              <a:rPr lang="en-US" b="1" dirty="0"/>
              <a:t>standard deviation </a:t>
            </a:r>
            <a:r>
              <a:rPr lang="en-US" dirty="0"/>
              <a:t>(</a:t>
            </a:r>
            <a:r>
              <a:rPr lang="en-US" b="1" dirty="0"/>
              <a:t>SD</a:t>
            </a:r>
            <a:r>
              <a:rPr lang="en-US" dirty="0"/>
              <a:t>, also represented by lower case Greek letter sigma </a:t>
            </a:r>
            <a:r>
              <a:rPr lang="en-US" b="1" dirty="0"/>
              <a:t>σ </a:t>
            </a:r>
            <a:r>
              <a:rPr lang="en-US" dirty="0"/>
              <a:t>for population standard deviation or Latin letter s for sample standard deviation) is a measure of amount of variation or dispersion of a set of values.</a:t>
            </a:r>
          </a:p>
          <a:p>
            <a:endParaRPr lang="en-US" dirty="0"/>
          </a:p>
          <a:p>
            <a:r>
              <a:rPr lang="en-US" dirty="0"/>
              <a:t>If a value has a distance to average higher than </a:t>
            </a:r>
            <a:r>
              <a:rPr lang="en-US" b="1" i="1" dirty="0"/>
              <a:t>x * standard deviation</a:t>
            </a:r>
            <a:r>
              <a:rPr lang="en-US" b="1" dirty="0"/>
              <a:t>, </a:t>
            </a:r>
            <a:r>
              <a:rPr lang="en-US" dirty="0"/>
              <a:t>it can be assumed as an outlier. Then what </a:t>
            </a:r>
            <a:r>
              <a:rPr lang="en-US" b="1" dirty="0"/>
              <a:t>x </a:t>
            </a:r>
            <a:r>
              <a:rPr lang="en-US" dirty="0"/>
              <a:t>should be?</a:t>
            </a:r>
          </a:p>
          <a:p>
            <a:endParaRPr lang="en-US" dirty="0"/>
          </a:p>
          <a:p>
            <a:r>
              <a:rPr lang="en-US" dirty="0"/>
              <a:t>Usually, a value between 2-4</a:t>
            </a:r>
          </a:p>
        </p:txBody>
      </p:sp>
    </p:spTree>
    <p:extLst>
      <p:ext uri="{BB962C8B-B14F-4D97-AF65-F5344CB8AC3E}">
        <p14:creationId xmlns:p14="http://schemas.microsoft.com/office/powerpoint/2010/main" val="4101614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Wikipedia: </a:t>
            </a:r>
            <a:r>
              <a:rPr lang="en-US" b="1" dirty="0"/>
              <a:t>Z-score </a:t>
            </a:r>
            <a:r>
              <a:rPr lang="en-US" dirty="0"/>
              <a:t>is signed number of standard deviations by which value of an observation or data point is above mean value of what is being observed or measured.</a:t>
            </a:r>
          </a:p>
          <a:p>
            <a:endParaRPr lang="en-US" dirty="0"/>
          </a:p>
          <a:p>
            <a:r>
              <a:rPr lang="en-US" dirty="0"/>
              <a:t>Intuition: describe any data point by finding their relationship with Standard Deviation and Mean of group of data points. </a:t>
            </a:r>
          </a:p>
          <a:p>
            <a:r>
              <a:rPr lang="en-US" dirty="0"/>
              <a:t>	Z-score is finding distribution of data where mean is 0 and standard deviation is 1 i.e. normal distribution.</a:t>
            </a:r>
          </a:p>
        </p:txBody>
      </p:sp>
    </p:spTree>
    <p:extLst>
      <p:ext uri="{BB962C8B-B14F-4D97-AF65-F5344CB8AC3E}">
        <p14:creationId xmlns:p14="http://schemas.microsoft.com/office/powerpoint/2010/main" val="198849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t>While calculating Z-score we re-scale and center data and look for data points which are too far from zero. These data points which are way too far from zero will be treated as outliers. In most of cases a threshold of 3 or -3 is used </a:t>
            </a:r>
            <a:r>
              <a:rPr lang="en-US" dirty="0" err="1"/>
              <a:t>i.e</a:t>
            </a:r>
            <a:r>
              <a:rPr lang="en-US" dirty="0"/>
              <a:t> if </a:t>
            </a:r>
            <a:r>
              <a:rPr lang="en-US" dirty="0" err="1"/>
              <a:t>Zscore</a:t>
            </a:r>
            <a:r>
              <a:rPr lang="en-US" dirty="0"/>
              <a:t> value is greater than or less than 3 or -3 respectively, that data point will be identified as outliers.</a:t>
            </a:r>
          </a:p>
        </p:txBody>
      </p:sp>
      <p:pic>
        <p:nvPicPr>
          <p:cNvPr id="4" name="Picture 3">
            <a:extLst>
              <a:ext uri="{FF2B5EF4-FFF2-40B4-BE49-F238E27FC236}">
                <a16:creationId xmlns:a16="http://schemas.microsoft.com/office/drawing/2014/main" id="{6F4178FA-C796-4577-A626-7323C898A84C}"/>
              </a:ext>
            </a:extLst>
          </p:cNvPr>
          <p:cNvPicPr>
            <a:picLocks noChangeAspect="1"/>
          </p:cNvPicPr>
          <p:nvPr/>
        </p:nvPicPr>
        <p:blipFill>
          <a:blip r:embed="rId3"/>
          <a:stretch>
            <a:fillRect/>
          </a:stretch>
        </p:blipFill>
        <p:spPr>
          <a:xfrm>
            <a:off x="8023708" y="3947513"/>
            <a:ext cx="2586321" cy="2112388"/>
          </a:xfrm>
          <a:prstGeom prst="rect">
            <a:avLst/>
          </a:prstGeom>
        </p:spPr>
      </p:pic>
    </p:spTree>
    <p:extLst>
      <p:ext uri="{BB962C8B-B14F-4D97-AF65-F5344CB8AC3E}">
        <p14:creationId xmlns:p14="http://schemas.microsoft.com/office/powerpoint/2010/main" val="335671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Z-Score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endParaRPr lang="en-US" dirty="0"/>
          </a:p>
        </p:txBody>
      </p:sp>
      <p:pic>
        <p:nvPicPr>
          <p:cNvPr id="4" name="Picture 6" descr="Normal Distribution and z Scores Explained - Introductory Statistics -  YouTube">
            <a:extLst>
              <a:ext uri="{FF2B5EF4-FFF2-40B4-BE49-F238E27FC236}">
                <a16:creationId xmlns:a16="http://schemas.microsoft.com/office/drawing/2014/main" id="{B94547E5-8750-4860-84C3-B9014CF31E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17" t="7925" r="9207" b="4148"/>
          <a:stretch/>
        </p:blipFill>
        <p:spPr bwMode="auto">
          <a:xfrm>
            <a:off x="2021840" y="1491820"/>
            <a:ext cx="8422640" cy="508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624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IQR Score</a:t>
            </a:r>
            <a:endParaRPr sz="4000" b="1" dirty="0">
              <a:solidFill>
                <a:srgbClr val="E46102"/>
              </a:solidFill>
            </a:endParaRPr>
          </a:p>
        </p:txBody>
      </p:sp>
      <p:sp>
        <p:nvSpPr>
          <p:cNvPr id="96" name="Google Shape;96;p14"/>
          <p:cNvSpPr txBox="1"/>
          <p:nvPr/>
        </p:nvSpPr>
        <p:spPr>
          <a:xfrm>
            <a:off x="563203" y="1691400"/>
            <a:ext cx="53448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sz="2000" dirty="0"/>
              <a:t>Wikipedia: </a:t>
            </a:r>
            <a:r>
              <a:rPr lang="en-US" sz="2000" b="1" dirty="0"/>
              <a:t>interquartile range </a:t>
            </a:r>
            <a:r>
              <a:rPr lang="en-US" sz="2000" dirty="0"/>
              <a:t>(</a:t>
            </a:r>
            <a:r>
              <a:rPr lang="en-US" sz="2000" b="1" dirty="0"/>
              <a:t>IQR</a:t>
            </a:r>
            <a:r>
              <a:rPr lang="en-US" sz="2000" dirty="0"/>
              <a:t>), also called </a:t>
            </a:r>
            <a:r>
              <a:rPr lang="en-US" sz="2000" b="1" dirty="0" err="1"/>
              <a:t>midspread</a:t>
            </a:r>
            <a:r>
              <a:rPr lang="en-US" sz="2000" b="1" dirty="0"/>
              <a:t> </a:t>
            </a:r>
            <a:r>
              <a:rPr lang="en-US" sz="2000" dirty="0"/>
              <a:t>or </a:t>
            </a:r>
            <a:r>
              <a:rPr lang="en-US" sz="2000" b="1" dirty="0"/>
              <a:t>middle 50%</a:t>
            </a:r>
            <a:r>
              <a:rPr lang="en-US" sz="2000" dirty="0"/>
              <a:t>, or technically </a:t>
            </a:r>
            <a:r>
              <a:rPr lang="en-US" sz="2000" b="1" dirty="0"/>
              <a:t>H-spread</a:t>
            </a:r>
            <a:r>
              <a:rPr lang="en-US" sz="2000" dirty="0"/>
              <a:t>, is a measure of statistical dispersion, being equal to difference between 75th and 25th percentiles, or between upper and lower quartiles, </a:t>
            </a:r>
          </a:p>
          <a:p>
            <a:pPr lvl="1"/>
            <a:r>
              <a:rPr lang="en-US" sz="2000" b="1" dirty="0"/>
              <a:t>IQR = Q3 − Q1.</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Measure of dispersion similar to standard deviation or variance, but is much more robust against outliers.</a:t>
            </a:r>
          </a:p>
        </p:txBody>
      </p:sp>
      <p:pic>
        <p:nvPicPr>
          <p:cNvPr id="12290" name="Picture 2" descr="Interquartile range - Wikipedia">
            <a:extLst>
              <a:ext uri="{FF2B5EF4-FFF2-40B4-BE49-F238E27FC236}">
                <a16:creationId xmlns:a16="http://schemas.microsoft.com/office/drawing/2014/main" id="{FA640CD9-F8A5-4B40-9044-0EA9BE74D967}"/>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699647" y="1057593"/>
            <a:ext cx="4878350" cy="5317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37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Percentiles</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assume a certain percent of value from top or the</a:t>
            </a:r>
          </a:p>
          <a:p>
            <a:r>
              <a:rPr lang="en-US" dirty="0"/>
              <a:t>bottom as an outlier.</a:t>
            </a:r>
          </a:p>
          <a:p>
            <a:endParaRPr lang="en-US" dirty="0"/>
          </a:p>
          <a:p>
            <a:pPr marL="342900" indent="-342900">
              <a:buFont typeface="Arial" panose="020B0604020202020204" pitchFamily="34" charset="0"/>
              <a:buChar char="•"/>
            </a:pPr>
            <a:r>
              <a:rPr lang="en-US" dirty="0"/>
              <a:t>A common mistake is using percentiles according to range</a:t>
            </a:r>
          </a:p>
          <a:p>
            <a:r>
              <a:rPr lang="en-US" dirty="0"/>
              <a:t>of data</a:t>
            </a:r>
          </a:p>
          <a:p>
            <a:pPr marL="342900" indent="-342900">
              <a:buFont typeface="Arial" panose="020B0604020202020204" pitchFamily="34" charset="0"/>
              <a:buChar char="•"/>
            </a:pPr>
            <a:r>
              <a:rPr lang="en-US" dirty="0"/>
              <a:t>e.g., if data ranges from </a:t>
            </a:r>
            <a:r>
              <a:rPr lang="en-US" b="1" dirty="0"/>
              <a:t>0 </a:t>
            </a:r>
            <a:r>
              <a:rPr lang="en-US" dirty="0"/>
              <a:t>to </a:t>
            </a:r>
            <a:r>
              <a:rPr lang="en-US" b="1" dirty="0"/>
              <a:t>100; </a:t>
            </a:r>
            <a:r>
              <a:rPr lang="en-US" dirty="0"/>
              <a:t>top </a:t>
            </a:r>
            <a:r>
              <a:rPr lang="en-US" b="1" dirty="0"/>
              <a:t>5% </a:t>
            </a:r>
            <a:r>
              <a:rPr lang="en-US" dirty="0"/>
              <a:t>is not values between </a:t>
            </a:r>
            <a:r>
              <a:rPr lang="en-US" b="1" dirty="0"/>
              <a:t>96 </a:t>
            </a:r>
            <a:r>
              <a:rPr lang="en-US" dirty="0"/>
              <a:t>and </a:t>
            </a:r>
            <a:r>
              <a:rPr lang="en-US" b="1" dirty="0"/>
              <a:t>100</a:t>
            </a:r>
            <a:r>
              <a:rPr lang="en-US" dirty="0"/>
              <a:t>. </a:t>
            </a:r>
          </a:p>
          <a:p>
            <a:pPr marL="342900" indent="-342900">
              <a:buFont typeface="Arial" panose="020B0604020202020204" pitchFamily="34" charset="0"/>
              <a:buChar char="•"/>
            </a:pPr>
            <a:r>
              <a:rPr lang="en-US" dirty="0"/>
              <a:t>Top </a:t>
            </a:r>
            <a:r>
              <a:rPr lang="en-US" b="1" dirty="0"/>
              <a:t>5% </a:t>
            </a:r>
            <a:r>
              <a:rPr lang="en-US" dirty="0"/>
              <a:t>means values that are out of </a:t>
            </a:r>
            <a:r>
              <a:rPr lang="en-US" b="1" dirty="0"/>
              <a:t>95th </a:t>
            </a:r>
            <a:r>
              <a:rPr lang="en-US" dirty="0"/>
              <a:t>percentile of data.</a:t>
            </a:r>
          </a:p>
        </p:txBody>
      </p:sp>
    </p:spTree>
    <p:extLst>
      <p:ext uri="{BB962C8B-B14F-4D97-AF65-F5344CB8AC3E}">
        <p14:creationId xmlns:p14="http://schemas.microsoft.com/office/powerpoint/2010/main" val="182678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Handling Outliers</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b="1" dirty="0"/>
              <a:t>An Outlier Dilemma: Drop or Cap</a:t>
            </a:r>
          </a:p>
          <a:p>
            <a:endParaRPr lang="en-US" b="1" dirty="0"/>
          </a:p>
          <a:p>
            <a:pPr marL="342900" indent="-342900">
              <a:buFont typeface="Arial" panose="020B0604020202020204" pitchFamily="34" charset="0"/>
              <a:buChar char="•"/>
            </a:pPr>
            <a:r>
              <a:rPr lang="en-US" b="1" dirty="0"/>
              <a:t>Correcting</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b="1" dirty="0"/>
              <a:t>Removing</a:t>
            </a:r>
          </a:p>
          <a:p>
            <a:endParaRPr lang="en-US" b="1" dirty="0"/>
          </a:p>
          <a:p>
            <a:pPr marL="952485" lvl="1" indent="-342900">
              <a:buFont typeface="Arial" panose="020B0604020202020204" pitchFamily="34" charset="0"/>
              <a:buChar char="•"/>
            </a:pPr>
            <a:r>
              <a:rPr lang="en-US" dirty="0"/>
              <a:t>Z-score</a:t>
            </a:r>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r>
              <a:rPr lang="en-US" dirty="0"/>
              <a:t>IQR Score</a:t>
            </a:r>
            <a:endParaRPr lang="en-US" b="1" dirty="0"/>
          </a:p>
          <a:p>
            <a:pPr marL="3390824" lvl="5"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26A024EE-EA8C-4426-B0A6-F3A6485FA8AB}"/>
              </a:ext>
            </a:extLst>
          </p:cNvPr>
          <p:cNvPicPr>
            <a:picLocks noChangeAspect="1"/>
          </p:cNvPicPr>
          <p:nvPr/>
        </p:nvPicPr>
        <p:blipFill>
          <a:blip r:embed="rId3"/>
          <a:stretch>
            <a:fillRect/>
          </a:stretch>
        </p:blipFill>
        <p:spPr>
          <a:xfrm>
            <a:off x="3119373" y="2394371"/>
            <a:ext cx="5839705" cy="1488512"/>
          </a:xfrm>
          <a:prstGeom prst="rect">
            <a:avLst/>
          </a:prstGeom>
        </p:spPr>
      </p:pic>
      <p:pic>
        <p:nvPicPr>
          <p:cNvPr id="3" name="Picture 2">
            <a:extLst>
              <a:ext uri="{FF2B5EF4-FFF2-40B4-BE49-F238E27FC236}">
                <a16:creationId xmlns:a16="http://schemas.microsoft.com/office/drawing/2014/main" id="{A0489F46-EECA-45EA-BAB3-C0C25BDD59ED}"/>
              </a:ext>
            </a:extLst>
          </p:cNvPr>
          <p:cNvPicPr>
            <a:picLocks noChangeAspect="1"/>
          </p:cNvPicPr>
          <p:nvPr/>
        </p:nvPicPr>
        <p:blipFill>
          <a:blip r:embed="rId4"/>
          <a:stretch>
            <a:fillRect/>
          </a:stretch>
        </p:blipFill>
        <p:spPr>
          <a:xfrm>
            <a:off x="3340494" y="4644256"/>
            <a:ext cx="5726157" cy="647180"/>
          </a:xfrm>
          <a:prstGeom prst="rect">
            <a:avLst/>
          </a:prstGeom>
        </p:spPr>
      </p:pic>
      <p:pic>
        <p:nvPicPr>
          <p:cNvPr id="4" name="Picture 3">
            <a:extLst>
              <a:ext uri="{FF2B5EF4-FFF2-40B4-BE49-F238E27FC236}">
                <a16:creationId xmlns:a16="http://schemas.microsoft.com/office/drawing/2014/main" id="{4EC0835E-F79C-4374-ABE7-95674779AE6F}"/>
              </a:ext>
            </a:extLst>
          </p:cNvPr>
          <p:cNvPicPr>
            <a:picLocks noChangeAspect="1"/>
          </p:cNvPicPr>
          <p:nvPr/>
        </p:nvPicPr>
        <p:blipFill>
          <a:blip r:embed="rId5"/>
          <a:stretch>
            <a:fillRect/>
          </a:stretch>
        </p:blipFill>
        <p:spPr>
          <a:xfrm>
            <a:off x="3460021" y="5464156"/>
            <a:ext cx="5499057" cy="1027397"/>
          </a:xfrm>
          <a:prstGeom prst="rect">
            <a:avLst/>
          </a:prstGeom>
        </p:spPr>
      </p:pic>
    </p:spTree>
    <p:extLst>
      <p:ext uri="{BB962C8B-B14F-4D97-AF65-F5344CB8AC3E}">
        <p14:creationId xmlns:p14="http://schemas.microsoft.com/office/powerpoint/2010/main" val="842322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Binning – can be applied on both categorical and numerical data</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Example</a:t>
            </a:r>
          </a:p>
        </p:txBody>
      </p:sp>
      <p:pic>
        <p:nvPicPr>
          <p:cNvPr id="5" name="Picture 4">
            <a:extLst>
              <a:ext uri="{FF2B5EF4-FFF2-40B4-BE49-F238E27FC236}">
                <a16:creationId xmlns:a16="http://schemas.microsoft.com/office/drawing/2014/main" id="{251AD3C0-8FD8-4971-8195-D9DF4DD2DF18}"/>
              </a:ext>
            </a:extLst>
          </p:cNvPr>
          <p:cNvPicPr>
            <a:picLocks noChangeAspect="1"/>
          </p:cNvPicPr>
          <p:nvPr/>
        </p:nvPicPr>
        <p:blipFill>
          <a:blip r:embed="rId3"/>
          <a:stretch>
            <a:fillRect/>
          </a:stretch>
        </p:blipFill>
        <p:spPr>
          <a:xfrm>
            <a:off x="4047119" y="2112950"/>
            <a:ext cx="4798801" cy="1717700"/>
          </a:xfrm>
          <a:prstGeom prst="rect">
            <a:avLst/>
          </a:prstGeom>
        </p:spPr>
      </p:pic>
      <p:pic>
        <p:nvPicPr>
          <p:cNvPr id="6" name="Picture 5">
            <a:extLst>
              <a:ext uri="{FF2B5EF4-FFF2-40B4-BE49-F238E27FC236}">
                <a16:creationId xmlns:a16="http://schemas.microsoft.com/office/drawing/2014/main" id="{8EEF180D-F717-440A-88F8-A0BEC34E4F1B}"/>
              </a:ext>
            </a:extLst>
          </p:cNvPr>
          <p:cNvPicPr>
            <a:picLocks noChangeAspect="1"/>
          </p:cNvPicPr>
          <p:nvPr/>
        </p:nvPicPr>
        <p:blipFill>
          <a:blip r:embed="rId4"/>
          <a:stretch>
            <a:fillRect/>
          </a:stretch>
        </p:blipFill>
        <p:spPr>
          <a:xfrm>
            <a:off x="1903189" y="4153306"/>
            <a:ext cx="4656901" cy="2290267"/>
          </a:xfrm>
          <a:prstGeom prst="rect">
            <a:avLst/>
          </a:prstGeom>
        </p:spPr>
      </p:pic>
    </p:spTree>
    <p:extLst>
      <p:ext uri="{BB962C8B-B14F-4D97-AF65-F5344CB8AC3E}">
        <p14:creationId xmlns:p14="http://schemas.microsoft.com/office/powerpoint/2010/main" val="3323792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Binning</a:t>
            </a:r>
            <a:endParaRPr sz="4000" b="1" dirty="0">
              <a:solidFill>
                <a:srgbClr val="E46102"/>
              </a:solidFill>
            </a:endParaRPr>
          </a:p>
        </p:txBody>
      </p:sp>
      <p:sp>
        <p:nvSpPr>
          <p:cNvPr id="96" name="Google Shape;96;p14"/>
          <p:cNvSpPr txBox="1"/>
          <p:nvPr/>
        </p:nvSpPr>
        <p:spPr>
          <a:xfrm>
            <a:off x="789265" y="1486692"/>
            <a:ext cx="10972800" cy="5075371"/>
          </a:xfrm>
          <a:prstGeom prst="rect">
            <a:avLst/>
          </a:prstGeom>
          <a:noFill/>
          <a:ln>
            <a:noFill/>
          </a:ln>
        </p:spPr>
        <p:txBody>
          <a:bodyPr spcFirstLastPara="1" wrap="square" lIns="121900" tIns="121900" rIns="121900" bIns="121900" anchor="t" anchorCtr="0">
            <a:noAutofit/>
          </a:bodyPr>
          <a:lstStyle/>
          <a:p>
            <a:r>
              <a:rPr lang="en-US" dirty="0"/>
              <a:t>Motivation: make model more </a:t>
            </a:r>
            <a:r>
              <a:rPr lang="en-US" b="1" dirty="0"/>
              <a:t>robust </a:t>
            </a:r>
            <a:r>
              <a:rPr lang="en-US" dirty="0"/>
              <a:t>and prevent </a:t>
            </a:r>
            <a:r>
              <a:rPr lang="en-US" b="1" dirty="0"/>
              <a:t>overfitting</a:t>
            </a:r>
          </a:p>
          <a:p>
            <a:endParaRPr lang="en-US" b="1" dirty="0"/>
          </a:p>
          <a:p>
            <a:pPr marL="342900" indent="-342900">
              <a:buFont typeface="Arial" panose="020B0604020202020204" pitchFamily="34" charset="0"/>
              <a:buChar char="•"/>
            </a:pPr>
            <a:r>
              <a:rPr lang="en-US" dirty="0"/>
              <a:t>Has a cost to performance.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 Trade-off between </a:t>
            </a:r>
            <a:r>
              <a:rPr lang="en-US" b="1" dirty="0"/>
              <a:t>performance </a:t>
            </a:r>
            <a:r>
              <a:rPr lang="en-US" dirty="0"/>
              <a:t>and </a:t>
            </a:r>
            <a:r>
              <a:rPr lang="en-US" b="1" dirty="0"/>
              <a:t>overfitting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u="sng" dirty="0"/>
              <a:t>Numerical binning</a:t>
            </a:r>
            <a:r>
              <a:rPr lang="en-US" dirty="0"/>
              <a:t>: binning might be redundant due to its effect on model</a:t>
            </a:r>
          </a:p>
          <a:p>
            <a:r>
              <a:rPr lang="en-US" dirty="0"/>
              <a:t>performance.</a:t>
            </a:r>
          </a:p>
          <a:p>
            <a:endParaRPr lang="en-US" dirty="0"/>
          </a:p>
          <a:p>
            <a:r>
              <a:rPr lang="en-US" dirty="0"/>
              <a:t>• </a:t>
            </a:r>
            <a:r>
              <a:rPr lang="en-US" u="sng" dirty="0"/>
              <a:t>Categorical binning</a:t>
            </a:r>
            <a:r>
              <a:rPr lang="en-US" dirty="0"/>
              <a:t>: labels with low frequencies </a:t>
            </a:r>
            <a:r>
              <a:rPr lang="en-US" i="1" dirty="0"/>
              <a:t>may</a:t>
            </a:r>
            <a:r>
              <a:rPr lang="en-US" dirty="0"/>
              <a:t> affect robustness negatively. </a:t>
            </a:r>
          </a:p>
          <a:p>
            <a:r>
              <a:rPr lang="en-US" dirty="0"/>
              <a:t>	Assigning a general category to these less frequent values helps to keep robustness of model.</a:t>
            </a:r>
          </a:p>
        </p:txBody>
      </p:sp>
    </p:spTree>
    <p:extLst>
      <p:ext uri="{BB962C8B-B14F-4D97-AF65-F5344CB8AC3E}">
        <p14:creationId xmlns:p14="http://schemas.microsoft.com/office/powerpoint/2010/main" val="2676758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96672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Introduction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Reality of a Data Scientist Job – a lot of time spent in feature engineering</a:t>
            </a:r>
          </a:p>
        </p:txBody>
      </p:sp>
      <p:sp>
        <p:nvSpPr>
          <p:cNvPr id="2" name="Rectangle 1">
            <a:extLst>
              <a:ext uri="{FF2B5EF4-FFF2-40B4-BE49-F238E27FC236}">
                <a16:creationId xmlns:a16="http://schemas.microsoft.com/office/drawing/2014/main" id="{F8DAA81E-E296-4D71-827D-B1A23E3CE8D9}"/>
              </a:ext>
            </a:extLst>
          </p:cNvPr>
          <p:cNvSpPr/>
          <p:nvPr/>
        </p:nvSpPr>
        <p:spPr>
          <a:xfrm>
            <a:off x="570687" y="6455827"/>
            <a:ext cx="10660981" cy="276999"/>
          </a:xfrm>
          <a:prstGeom prst="rect">
            <a:avLst/>
          </a:prstGeom>
        </p:spPr>
        <p:txBody>
          <a:bodyPr wrap="square">
            <a:spAutoFit/>
          </a:bodyPr>
          <a:lstStyle/>
          <a:p>
            <a:r>
              <a:rPr lang="en-US" sz="1200" i="1" dirty="0">
                <a:solidFill>
                  <a:schemeClr val="bg1">
                    <a:lumMod val="65000"/>
                  </a:schemeClr>
                </a:solidFill>
              </a:rPr>
              <a:t>https://www.forbes.com/sites/gilpress/2016/03/23/data-preparation-most-time-consuming-least-enjoyable-data-science-task-survey-says/#1594bda36f63</a:t>
            </a:r>
          </a:p>
        </p:txBody>
      </p:sp>
      <p:pic>
        <p:nvPicPr>
          <p:cNvPr id="1026" name="Picture 2" descr="https://miro.medium.com/max/700/0*-dn9U8gMVWjDahQV.jpg">
            <a:extLst>
              <a:ext uri="{FF2B5EF4-FFF2-40B4-BE49-F238E27FC236}">
                <a16:creationId xmlns:a16="http://schemas.microsoft.com/office/drawing/2014/main" id="{437BB90E-9142-479F-BE03-B96D7BBC7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423" y="2407339"/>
            <a:ext cx="7617914" cy="324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0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Helps handle skewed data and after transformation, distribution becomes more approximate to normal</a:t>
            </a:r>
          </a:p>
          <a:p>
            <a:r>
              <a:rPr lang="en-US" dirty="0"/>
              <a:t>.</a:t>
            </a:r>
          </a:p>
          <a:p>
            <a:pPr marL="342900" indent="-342900">
              <a:buFont typeface="Arial" panose="020B0604020202020204" pitchFamily="34" charset="0"/>
              <a:buChar char="•"/>
            </a:pPr>
            <a:r>
              <a:rPr lang="en-US" dirty="0"/>
              <a:t>Usually, magnitude order of data changes within range of data.</a:t>
            </a:r>
          </a:p>
          <a:p>
            <a:endParaRPr lang="en-US" dirty="0"/>
          </a:p>
          <a:p>
            <a:pPr marL="342900" indent="-342900">
              <a:buFont typeface="Arial" panose="020B0604020202020204" pitchFamily="34" charset="0"/>
              <a:buChar char="•"/>
            </a:pPr>
            <a:r>
              <a:rPr lang="en-US" dirty="0"/>
              <a:t>Also decreases effect of outliers, due to normalization of magnitude differences and model become more robust.</a:t>
            </a:r>
          </a:p>
        </p:txBody>
      </p:sp>
    </p:spTree>
    <p:extLst>
      <p:ext uri="{BB962C8B-B14F-4D97-AF65-F5344CB8AC3E}">
        <p14:creationId xmlns:p14="http://schemas.microsoft.com/office/powerpoint/2010/main" val="3675055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Log Transformation</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Pre-req to apply log transformation - Data should be only positive, lest error</a:t>
            </a:r>
          </a:p>
          <a:p>
            <a:pPr marL="952485" lvl="1" indent="-342900">
              <a:buFont typeface="Arial" panose="020B0604020202020204" pitchFamily="34" charset="0"/>
              <a:buChar char="•"/>
            </a:pPr>
            <a:r>
              <a:rPr lang="en-US" dirty="0"/>
              <a:t>You can add 1 to make data positive across the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a:p>
            <a:pPr marL="952485" lvl="1"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C7DF0952-41FC-4D0E-A7CA-29E23C81E7AB}"/>
              </a:ext>
            </a:extLst>
          </p:cNvPr>
          <p:cNvPicPr>
            <a:picLocks noChangeAspect="1"/>
          </p:cNvPicPr>
          <p:nvPr/>
        </p:nvPicPr>
        <p:blipFill>
          <a:blip r:embed="rId3"/>
          <a:stretch>
            <a:fillRect/>
          </a:stretch>
        </p:blipFill>
        <p:spPr>
          <a:xfrm>
            <a:off x="2626361" y="3102536"/>
            <a:ext cx="5580220" cy="3403943"/>
          </a:xfrm>
          <a:prstGeom prst="rect">
            <a:avLst/>
          </a:prstGeom>
        </p:spPr>
      </p:pic>
    </p:spTree>
    <p:extLst>
      <p:ext uri="{BB962C8B-B14F-4D97-AF65-F5344CB8AC3E}">
        <p14:creationId xmlns:p14="http://schemas.microsoft.com/office/powerpoint/2010/main" val="149286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3484879"/>
            <a:ext cx="10660981" cy="2403291"/>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Tidy data: dataset where each row is an instance, each column is a feature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Datasets that are not tidy can use groupings. Like transactions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Key Point: Decide aggregation function </a:t>
            </a:r>
          </a:p>
        </p:txBody>
      </p:sp>
      <p:pic>
        <p:nvPicPr>
          <p:cNvPr id="2" name="Picture 1">
            <a:extLst>
              <a:ext uri="{FF2B5EF4-FFF2-40B4-BE49-F238E27FC236}">
                <a16:creationId xmlns:a16="http://schemas.microsoft.com/office/drawing/2014/main" id="{EEA351E6-280D-4676-9A72-56442E489D37}"/>
              </a:ext>
            </a:extLst>
          </p:cNvPr>
          <p:cNvPicPr>
            <a:picLocks noChangeAspect="1"/>
          </p:cNvPicPr>
          <p:nvPr/>
        </p:nvPicPr>
        <p:blipFill>
          <a:blip r:embed="rId3"/>
          <a:stretch>
            <a:fillRect/>
          </a:stretch>
        </p:blipFill>
        <p:spPr>
          <a:xfrm>
            <a:off x="3099536" y="1549401"/>
            <a:ext cx="5992928" cy="1744724"/>
          </a:xfrm>
          <a:prstGeom prst="rect">
            <a:avLst/>
          </a:prstGeom>
        </p:spPr>
      </p:pic>
    </p:spTree>
    <p:extLst>
      <p:ext uri="{BB962C8B-B14F-4D97-AF65-F5344CB8AC3E}">
        <p14:creationId xmlns:p14="http://schemas.microsoft.com/office/powerpoint/2010/main" val="4162832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Aggregating </a:t>
            </a:r>
            <a:r>
              <a:rPr lang="en-US" b="1" dirty="0">
                <a:latin typeface="HelveticaNeue-Bold"/>
              </a:rPr>
              <a:t>categorical columns</a:t>
            </a:r>
            <a:r>
              <a:rPr lang="en-US" dirty="0">
                <a:latin typeface="HelveticaNeue"/>
              </a:rPr>
              <a:t>:</a:t>
            </a:r>
          </a:p>
          <a:p>
            <a:pPr marL="342900" indent="-342900">
              <a:buFont typeface="Arial" panose="020B0604020202020204" pitchFamily="34" charset="0"/>
              <a:buChar char="•"/>
            </a:pPr>
            <a:r>
              <a:rPr lang="en-US" dirty="0">
                <a:latin typeface="HelveticaNeue"/>
              </a:rPr>
              <a:t>Highest frequency: the </a:t>
            </a:r>
            <a:r>
              <a:rPr lang="en-US" b="1" dirty="0">
                <a:latin typeface="HelveticaNeue-Bold"/>
              </a:rPr>
              <a:t>max </a:t>
            </a:r>
            <a:r>
              <a:rPr lang="en-US" dirty="0">
                <a:latin typeface="HelveticaNeue"/>
              </a:rPr>
              <a:t>operation for categorical columns</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Make a Pivot table: This would be a good option if you aim to go beyond binary flag columns and merge multiple features into aggregated features, which are more informative.</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Apply one-hot encoding</a:t>
            </a:r>
            <a:endParaRPr lang="en-US" dirty="0"/>
          </a:p>
        </p:txBody>
      </p:sp>
      <p:pic>
        <p:nvPicPr>
          <p:cNvPr id="2" name="Picture 1">
            <a:extLst>
              <a:ext uri="{FF2B5EF4-FFF2-40B4-BE49-F238E27FC236}">
                <a16:creationId xmlns:a16="http://schemas.microsoft.com/office/drawing/2014/main" id="{D45093BB-9DE2-4E42-8DD3-FF315D306149}"/>
              </a:ext>
            </a:extLst>
          </p:cNvPr>
          <p:cNvPicPr>
            <a:picLocks noChangeAspect="1"/>
          </p:cNvPicPr>
          <p:nvPr/>
        </p:nvPicPr>
        <p:blipFill rotWithShape="1">
          <a:blip r:embed="rId3"/>
          <a:srcRect l="1734" t="22881" r="10949" b="13310"/>
          <a:stretch/>
        </p:blipFill>
        <p:spPr>
          <a:xfrm>
            <a:off x="2532888" y="2692400"/>
            <a:ext cx="5661152" cy="568960"/>
          </a:xfrm>
          <a:prstGeom prst="rect">
            <a:avLst/>
          </a:prstGeom>
        </p:spPr>
      </p:pic>
      <p:pic>
        <p:nvPicPr>
          <p:cNvPr id="3" name="Picture 2">
            <a:extLst>
              <a:ext uri="{FF2B5EF4-FFF2-40B4-BE49-F238E27FC236}">
                <a16:creationId xmlns:a16="http://schemas.microsoft.com/office/drawing/2014/main" id="{8A2A418C-6048-4FEE-9809-5DB17D413B5E}"/>
              </a:ext>
            </a:extLst>
          </p:cNvPr>
          <p:cNvPicPr>
            <a:picLocks noChangeAspect="1"/>
          </p:cNvPicPr>
          <p:nvPr/>
        </p:nvPicPr>
        <p:blipFill>
          <a:blip r:embed="rId4"/>
          <a:stretch>
            <a:fillRect/>
          </a:stretch>
        </p:blipFill>
        <p:spPr>
          <a:xfrm>
            <a:off x="6610417" y="4393360"/>
            <a:ext cx="4708501" cy="1698400"/>
          </a:xfrm>
          <a:prstGeom prst="rect">
            <a:avLst/>
          </a:prstGeom>
        </p:spPr>
      </p:pic>
    </p:spTree>
    <p:extLst>
      <p:ext uri="{BB962C8B-B14F-4D97-AF65-F5344CB8AC3E}">
        <p14:creationId xmlns:p14="http://schemas.microsoft.com/office/powerpoint/2010/main" val="3804649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Grouping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r>
              <a:rPr lang="en-US" dirty="0">
                <a:latin typeface="HelveticaNeue"/>
              </a:rPr>
              <a:t>Numerical columns are mostly grouped using:</a:t>
            </a:r>
          </a:p>
          <a:p>
            <a:r>
              <a:rPr lang="en-US" sz="3500" dirty="0">
                <a:latin typeface="HelveticaNeue"/>
              </a:rPr>
              <a:t>• </a:t>
            </a:r>
            <a:r>
              <a:rPr lang="en-US" dirty="0">
                <a:latin typeface="HelveticaNeue"/>
              </a:rPr>
              <a:t>Sum</a:t>
            </a:r>
          </a:p>
          <a:p>
            <a:r>
              <a:rPr lang="en-US" sz="3500" dirty="0">
                <a:latin typeface="HelveticaNeue"/>
              </a:rPr>
              <a:t>• </a:t>
            </a:r>
            <a:r>
              <a:rPr lang="en-US" dirty="0">
                <a:latin typeface="HelveticaNeue"/>
              </a:rPr>
              <a:t>Mean</a:t>
            </a:r>
            <a:endParaRPr lang="en-US" dirty="0"/>
          </a:p>
        </p:txBody>
      </p:sp>
      <p:pic>
        <p:nvPicPr>
          <p:cNvPr id="3" name="Picture 2">
            <a:extLst>
              <a:ext uri="{FF2B5EF4-FFF2-40B4-BE49-F238E27FC236}">
                <a16:creationId xmlns:a16="http://schemas.microsoft.com/office/drawing/2014/main" id="{3F632CE1-4DA9-4020-A926-C6E381DD1CA8}"/>
              </a:ext>
            </a:extLst>
          </p:cNvPr>
          <p:cNvPicPr>
            <a:picLocks noChangeAspect="1"/>
          </p:cNvPicPr>
          <p:nvPr/>
        </p:nvPicPr>
        <p:blipFill>
          <a:blip r:embed="rId3"/>
          <a:stretch>
            <a:fillRect/>
          </a:stretch>
        </p:blipFill>
        <p:spPr>
          <a:xfrm>
            <a:off x="2620843" y="3264403"/>
            <a:ext cx="7032967" cy="2399797"/>
          </a:xfrm>
          <a:prstGeom prst="rect">
            <a:avLst/>
          </a:prstGeom>
        </p:spPr>
      </p:pic>
    </p:spTree>
    <p:extLst>
      <p:ext uri="{BB962C8B-B14F-4D97-AF65-F5344CB8AC3E}">
        <p14:creationId xmlns:p14="http://schemas.microsoft.com/office/powerpoint/2010/main" val="281415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Splitting</a:t>
            </a:r>
            <a:endParaRPr sz="4000" b="1" dirty="0">
              <a:solidFill>
                <a:srgbClr val="E46102"/>
              </a:solidFill>
            </a:endParaRPr>
          </a:p>
        </p:txBody>
      </p:sp>
      <p:sp>
        <p:nvSpPr>
          <p:cNvPr id="96" name="Google Shape;96;p14"/>
          <p:cNvSpPr txBox="1"/>
          <p:nvPr/>
        </p:nvSpPr>
        <p:spPr>
          <a:xfrm>
            <a:off x="873083" y="1712171"/>
            <a:ext cx="529403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Usually, dataset violates tidy data principles</a:t>
            </a:r>
          </a:p>
          <a:p>
            <a:pPr marL="342900" indent="-342900">
              <a:buFont typeface="Arial" panose="020B0604020202020204" pitchFamily="34" charset="0"/>
              <a:buChar char="•"/>
            </a:pPr>
            <a:r>
              <a:rPr lang="en-US" b="1" dirty="0"/>
              <a:t>Split </a:t>
            </a:r>
            <a:r>
              <a:rPr lang="en-US" dirty="0"/>
              <a:t>function is a good option, </a:t>
            </a:r>
          </a:p>
          <a:p>
            <a:pPr marL="952485" lvl="1" indent="-342900">
              <a:buFont typeface="Arial" panose="020B0604020202020204" pitchFamily="34" charset="0"/>
              <a:buChar char="•"/>
            </a:pPr>
            <a:r>
              <a:rPr lang="en-US" dirty="0"/>
              <a:t>however, there is no one way of splitting features</a:t>
            </a:r>
          </a:p>
        </p:txBody>
      </p:sp>
      <p:pic>
        <p:nvPicPr>
          <p:cNvPr id="2" name="Picture 1">
            <a:extLst>
              <a:ext uri="{FF2B5EF4-FFF2-40B4-BE49-F238E27FC236}">
                <a16:creationId xmlns:a16="http://schemas.microsoft.com/office/drawing/2014/main" id="{E5271760-8414-45F8-BCA4-9CB171F41D68}"/>
              </a:ext>
            </a:extLst>
          </p:cNvPr>
          <p:cNvPicPr>
            <a:picLocks noChangeAspect="1"/>
          </p:cNvPicPr>
          <p:nvPr/>
        </p:nvPicPr>
        <p:blipFill rotWithShape="1">
          <a:blip r:embed="rId3"/>
          <a:srcRect r="31910" b="3581"/>
          <a:stretch/>
        </p:blipFill>
        <p:spPr>
          <a:xfrm>
            <a:off x="6568537" y="1584500"/>
            <a:ext cx="4643024" cy="4491180"/>
          </a:xfrm>
          <a:prstGeom prst="rect">
            <a:avLst/>
          </a:prstGeom>
        </p:spPr>
      </p:pic>
    </p:spTree>
    <p:extLst>
      <p:ext uri="{BB962C8B-B14F-4D97-AF65-F5344CB8AC3E}">
        <p14:creationId xmlns:p14="http://schemas.microsoft.com/office/powerpoint/2010/main" val="2772568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Scaling</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In most cases, the numerical features of the dataset do not have a</a:t>
            </a:r>
          </a:p>
          <a:p>
            <a:r>
              <a:rPr lang="en-US" dirty="0">
                <a:latin typeface="HelveticaNeue"/>
              </a:rPr>
              <a:t>certain </a:t>
            </a:r>
            <a:r>
              <a:rPr lang="en-US" b="1" dirty="0">
                <a:latin typeface="HelveticaNeue-Bold"/>
              </a:rPr>
              <a:t>range </a:t>
            </a:r>
            <a:r>
              <a:rPr lang="en-US" dirty="0">
                <a:latin typeface="HelveticaNeue"/>
              </a:rPr>
              <a:t>and they differ from each other.</a:t>
            </a:r>
          </a:p>
          <a:p>
            <a:pPr marL="952485" lvl="1" indent="-342900">
              <a:buFont typeface="Arial" panose="020B0604020202020204" pitchFamily="34" charset="0"/>
              <a:buChar char="•"/>
            </a:pPr>
            <a:r>
              <a:rPr lang="en-US" b="1" dirty="0">
                <a:latin typeface="HelveticaNeue-Bold"/>
              </a:rPr>
              <a:t>age </a:t>
            </a:r>
            <a:r>
              <a:rPr lang="en-US" dirty="0">
                <a:latin typeface="HelveticaNeue"/>
              </a:rPr>
              <a:t>and </a:t>
            </a:r>
            <a:r>
              <a:rPr lang="en-US" b="1" dirty="0">
                <a:latin typeface="HelveticaNeue-Bold"/>
              </a:rPr>
              <a:t>income </a:t>
            </a:r>
            <a:r>
              <a:rPr lang="en-US" dirty="0">
                <a:latin typeface="HelveticaNeue"/>
              </a:rPr>
              <a:t>columns cannot have same range</a:t>
            </a:r>
          </a:p>
          <a:p>
            <a:pPr marL="952485" lvl="1" indent="-342900">
              <a:buFont typeface="Arial" panose="020B0604020202020204" pitchFamily="34" charset="0"/>
              <a:buChar char="•"/>
            </a:pPr>
            <a:r>
              <a:rPr lang="en-US" dirty="0">
                <a:latin typeface="HelveticaNeue"/>
              </a:rPr>
              <a:t>from ML pov, how to compare the 2 columns?</a:t>
            </a:r>
          </a:p>
          <a:p>
            <a:pPr lvl="1"/>
            <a:endParaRPr lang="en-US" dirty="0">
              <a:latin typeface="HelveticaNeue"/>
            </a:endParaRPr>
          </a:p>
          <a:p>
            <a:pPr marL="342900" indent="-342900">
              <a:buFont typeface="Arial" panose="020B0604020202020204" pitchFamily="34" charset="0"/>
              <a:buChar char="•"/>
            </a:pPr>
            <a:r>
              <a:rPr lang="en-US" dirty="0">
                <a:latin typeface="HelveticaNeue"/>
              </a:rPr>
              <a:t>It is important for algorithms that work based on distance: such as </a:t>
            </a:r>
            <a:r>
              <a:rPr lang="en-US" b="1" dirty="0">
                <a:latin typeface="HelveticaNeue-Bold"/>
              </a:rPr>
              <a:t>k-NN </a:t>
            </a:r>
            <a:r>
              <a:rPr lang="en-US" dirty="0">
                <a:latin typeface="HelveticaNeue"/>
              </a:rPr>
              <a:t>or </a:t>
            </a:r>
            <a:r>
              <a:rPr lang="en-US" b="1" dirty="0">
                <a:latin typeface="HelveticaNeue-Bold"/>
              </a:rPr>
              <a:t>k-Means</a:t>
            </a:r>
          </a:p>
          <a:p>
            <a:endParaRPr lang="en-US" b="1" dirty="0">
              <a:latin typeface="HelveticaNeue-Bold"/>
            </a:endParaRPr>
          </a:p>
          <a:p>
            <a:pPr marL="342900" indent="-342900">
              <a:buFont typeface="Arial" panose="020B0604020202020204" pitchFamily="34" charset="0"/>
              <a:buChar char="•"/>
            </a:pPr>
            <a:r>
              <a:rPr lang="en-US" dirty="0">
                <a:latin typeface="HelveticaNeue-Bold"/>
              </a:rPr>
              <a:t>t</a:t>
            </a:r>
            <a:r>
              <a:rPr lang="en-US" dirty="0">
                <a:latin typeface="HelveticaNeue"/>
              </a:rPr>
              <a:t>here are two common ways of scaling: </a:t>
            </a:r>
            <a:r>
              <a:rPr lang="en-US" b="1" dirty="0">
                <a:latin typeface="HelveticaNeue-Bold"/>
              </a:rPr>
              <a:t>Normalization</a:t>
            </a:r>
            <a:r>
              <a:rPr lang="en-US" dirty="0">
                <a:latin typeface="HelveticaNeue"/>
              </a:rPr>
              <a:t>, and </a:t>
            </a:r>
            <a:r>
              <a:rPr lang="en-US" b="1" dirty="0">
                <a:latin typeface="HelveticaNeue-Bold"/>
              </a:rPr>
              <a:t>Standardization</a:t>
            </a:r>
            <a:endParaRPr lang="en-US" dirty="0"/>
          </a:p>
        </p:txBody>
      </p:sp>
    </p:spTree>
    <p:extLst>
      <p:ext uri="{BB962C8B-B14F-4D97-AF65-F5344CB8AC3E}">
        <p14:creationId xmlns:p14="http://schemas.microsoft.com/office/powerpoint/2010/main" val="1062216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Or </a:t>
            </a:r>
            <a:r>
              <a:rPr lang="en-US" b="1" dirty="0"/>
              <a:t>min-max normalization, </a:t>
            </a:r>
            <a:r>
              <a:rPr lang="en-US" dirty="0"/>
              <a:t> scale all values in a fixed range between </a:t>
            </a:r>
            <a:r>
              <a:rPr lang="en-US" b="1" dirty="0"/>
              <a:t>0 </a:t>
            </a:r>
            <a:r>
              <a:rPr lang="en-US" dirty="0"/>
              <a:t>and </a:t>
            </a:r>
            <a:r>
              <a:rPr lang="en-US" b="1" dirty="0"/>
              <a:t>1</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Transformation does not change distribution of features</a:t>
            </a:r>
          </a:p>
          <a:p>
            <a:pPr marL="342900" indent="-342900">
              <a:buFont typeface="Arial" panose="020B0604020202020204" pitchFamily="34" charset="0"/>
              <a:buChar char="•"/>
            </a:pPr>
            <a:endParaRPr lang="en-US" dirty="0"/>
          </a:p>
          <a:p>
            <a:r>
              <a:rPr lang="en-US" dirty="0"/>
              <a:t>NOTE: Due to decreased standard deviations, effects of </a:t>
            </a:r>
            <a:r>
              <a:rPr lang="en-US" b="1" dirty="0"/>
              <a:t>outliers </a:t>
            </a:r>
            <a:r>
              <a:rPr lang="en-US" dirty="0"/>
              <a:t>increases. So before normalization, it is recommended to handle outliers.</a:t>
            </a:r>
          </a:p>
        </p:txBody>
      </p:sp>
      <p:pic>
        <p:nvPicPr>
          <p:cNvPr id="2" name="Picture 1">
            <a:extLst>
              <a:ext uri="{FF2B5EF4-FFF2-40B4-BE49-F238E27FC236}">
                <a16:creationId xmlns:a16="http://schemas.microsoft.com/office/drawing/2014/main" id="{EC3BCBBD-7564-41E5-B921-10CDB9020F5B}"/>
              </a:ext>
            </a:extLst>
          </p:cNvPr>
          <p:cNvPicPr>
            <a:picLocks noChangeAspect="1"/>
          </p:cNvPicPr>
          <p:nvPr/>
        </p:nvPicPr>
        <p:blipFill>
          <a:blip r:embed="rId3"/>
          <a:stretch>
            <a:fillRect/>
          </a:stretch>
        </p:blipFill>
        <p:spPr>
          <a:xfrm>
            <a:off x="3858390" y="2306320"/>
            <a:ext cx="3285258" cy="1246913"/>
          </a:xfrm>
          <a:prstGeom prst="rect">
            <a:avLst/>
          </a:prstGeom>
        </p:spPr>
      </p:pic>
    </p:spTree>
    <p:extLst>
      <p:ext uri="{BB962C8B-B14F-4D97-AF65-F5344CB8AC3E}">
        <p14:creationId xmlns:p14="http://schemas.microsoft.com/office/powerpoint/2010/main" val="4259473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Normalization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3" name="Picture 2">
            <a:extLst>
              <a:ext uri="{FF2B5EF4-FFF2-40B4-BE49-F238E27FC236}">
                <a16:creationId xmlns:a16="http://schemas.microsoft.com/office/drawing/2014/main" id="{FC5519E2-A33D-4A07-A403-5AED67F5C204}"/>
              </a:ext>
            </a:extLst>
          </p:cNvPr>
          <p:cNvPicPr>
            <a:picLocks noChangeAspect="1"/>
          </p:cNvPicPr>
          <p:nvPr/>
        </p:nvPicPr>
        <p:blipFill>
          <a:blip r:embed="rId3"/>
          <a:stretch>
            <a:fillRect/>
          </a:stretch>
        </p:blipFill>
        <p:spPr>
          <a:xfrm>
            <a:off x="2312767" y="2219003"/>
            <a:ext cx="7860428" cy="3724597"/>
          </a:xfrm>
          <a:prstGeom prst="rect">
            <a:avLst/>
          </a:prstGeom>
        </p:spPr>
      </p:pic>
    </p:spTree>
    <p:extLst>
      <p:ext uri="{BB962C8B-B14F-4D97-AF65-F5344CB8AC3E}">
        <p14:creationId xmlns:p14="http://schemas.microsoft.com/office/powerpoint/2010/main" val="711776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latin typeface="HelveticaNeue"/>
              </a:rPr>
              <a:t>Standardization (or </a:t>
            </a:r>
            <a:r>
              <a:rPr lang="en-US" b="1" dirty="0">
                <a:latin typeface="HelveticaNeue-Bold"/>
              </a:rPr>
              <a:t>z-score normalization</a:t>
            </a:r>
            <a:r>
              <a:rPr lang="en-US" dirty="0">
                <a:latin typeface="HelveticaNeue"/>
              </a:rPr>
              <a:t>) scales the values while taking</a:t>
            </a:r>
          </a:p>
          <a:p>
            <a:r>
              <a:rPr lang="en-US" dirty="0">
                <a:latin typeface="HelveticaNeue"/>
              </a:rPr>
              <a:t>into account standard deviation.</a:t>
            </a:r>
          </a:p>
          <a:p>
            <a:endParaRPr lang="en-US" dirty="0">
              <a:latin typeface="HelveticaNeue"/>
            </a:endParaRPr>
          </a:p>
          <a:p>
            <a:pPr marL="342900" indent="-342900">
              <a:buFont typeface="Arial" panose="020B0604020202020204" pitchFamily="34" charset="0"/>
              <a:buChar char="•"/>
            </a:pPr>
            <a:r>
              <a:rPr lang="en-US" b="1" dirty="0">
                <a:latin typeface="HelveticaNeue-Bold"/>
              </a:rPr>
              <a:t>mean </a:t>
            </a:r>
            <a:r>
              <a:rPr lang="en-US" dirty="0">
                <a:latin typeface="HelveticaNeue"/>
              </a:rPr>
              <a:t>is shown as </a:t>
            </a:r>
            <a:r>
              <a:rPr lang="en-US" b="1" i="1" dirty="0">
                <a:latin typeface="HelveticaNeue-BoldItalic"/>
              </a:rPr>
              <a:t>μ </a:t>
            </a:r>
            <a:r>
              <a:rPr lang="en-US" dirty="0">
                <a:latin typeface="HelveticaNeue"/>
              </a:rPr>
              <a:t>and </a:t>
            </a:r>
            <a:r>
              <a:rPr lang="en-US" b="1" dirty="0">
                <a:latin typeface="HelveticaNeue-Bold"/>
              </a:rPr>
              <a:t>standard deviation </a:t>
            </a:r>
            <a:r>
              <a:rPr lang="en-US" dirty="0">
                <a:latin typeface="HelveticaNeue"/>
              </a:rPr>
              <a:t>is shown as </a:t>
            </a:r>
            <a:r>
              <a:rPr lang="en-US" b="1" i="1" dirty="0">
                <a:latin typeface="HelveticaNeue-BoldItalic"/>
              </a:rPr>
              <a:t>σ</a:t>
            </a:r>
            <a:r>
              <a:rPr lang="en-US" dirty="0">
                <a:latin typeface="HelveticaNeue"/>
              </a:rPr>
              <a:t>.</a:t>
            </a: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endParaRPr lang="en-US" dirty="0">
              <a:latin typeface="HelveticaNeue"/>
            </a:endParaRPr>
          </a:p>
          <a:p>
            <a:pPr marL="342900" indent="-342900">
              <a:buFont typeface="Arial" panose="020B0604020202020204" pitchFamily="34" charset="0"/>
              <a:buChar char="•"/>
            </a:pPr>
            <a:r>
              <a:rPr lang="en-US" dirty="0">
                <a:latin typeface="HelveticaNeue"/>
              </a:rPr>
              <a:t>If standard deviation of features is different, range would also differ from each other.</a:t>
            </a:r>
          </a:p>
          <a:p>
            <a:pPr marL="952485" lvl="1" indent="-342900">
              <a:buFont typeface="Arial" panose="020B0604020202020204" pitchFamily="34" charset="0"/>
              <a:buChar char="•"/>
            </a:pPr>
            <a:r>
              <a:rPr lang="en-US" dirty="0">
                <a:latin typeface="HelveticaNeue"/>
              </a:rPr>
              <a:t>Reduces effect of outliers in features</a:t>
            </a:r>
            <a:endParaRPr lang="en-US" dirty="0"/>
          </a:p>
        </p:txBody>
      </p:sp>
      <p:pic>
        <p:nvPicPr>
          <p:cNvPr id="3" name="Picture 2">
            <a:extLst>
              <a:ext uri="{FF2B5EF4-FFF2-40B4-BE49-F238E27FC236}">
                <a16:creationId xmlns:a16="http://schemas.microsoft.com/office/drawing/2014/main" id="{58CD8C6B-60AA-419C-8869-457C0C8BE582}"/>
              </a:ext>
            </a:extLst>
          </p:cNvPr>
          <p:cNvPicPr>
            <a:picLocks noChangeAspect="1"/>
          </p:cNvPicPr>
          <p:nvPr/>
        </p:nvPicPr>
        <p:blipFill>
          <a:blip r:embed="rId3"/>
          <a:stretch>
            <a:fillRect/>
          </a:stretch>
        </p:blipFill>
        <p:spPr>
          <a:xfrm>
            <a:off x="8714352" y="3267343"/>
            <a:ext cx="2336768" cy="1375777"/>
          </a:xfrm>
          <a:prstGeom prst="rect">
            <a:avLst/>
          </a:prstGeom>
        </p:spPr>
      </p:pic>
    </p:spTree>
    <p:extLst>
      <p:ext uri="{BB962C8B-B14F-4D97-AF65-F5344CB8AC3E}">
        <p14:creationId xmlns:p14="http://schemas.microsoft.com/office/powerpoint/2010/main" val="46766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924746" y="1712171"/>
            <a:ext cx="5609317" cy="4176000"/>
          </a:xfrm>
          <a:prstGeom prst="rect">
            <a:avLst/>
          </a:prstGeom>
          <a:noFill/>
          <a:ln>
            <a:noFill/>
          </a:ln>
        </p:spPr>
        <p:txBody>
          <a:bodyPr spcFirstLastPara="1" wrap="square" lIns="121900" tIns="121900" rIns="121900" bIns="121900" anchor="t" anchorCtr="0">
            <a:noAutofit/>
          </a:bodyPr>
          <a:lstStyle/>
          <a:p>
            <a:r>
              <a:rPr lang="en-US" dirty="0"/>
              <a:t>	</a:t>
            </a:r>
            <a:r>
              <a:rPr lang="en-US" b="1" dirty="0"/>
              <a:t>Not Feature Engineering</a:t>
            </a:r>
          </a:p>
          <a:p>
            <a:pPr marL="952485" lvl="1" indent="-342900">
              <a:buFont typeface="Arial" panose="020B0604020202020204" pitchFamily="34" charset="0"/>
              <a:buChar char="•"/>
            </a:pPr>
            <a:r>
              <a:rPr lang="en-US" dirty="0"/>
              <a:t>data collection</a:t>
            </a:r>
          </a:p>
          <a:p>
            <a:pPr marL="952485" lvl="1" indent="-342900">
              <a:buFont typeface="Arial" panose="020B0604020202020204" pitchFamily="34" charset="0"/>
              <a:buChar char="•"/>
            </a:pPr>
            <a:r>
              <a:rPr lang="en-US" dirty="0"/>
              <a:t>creating target variable</a:t>
            </a:r>
          </a:p>
          <a:p>
            <a:pPr marL="952485" lvl="1" indent="-342900">
              <a:buFont typeface="Arial" panose="020B0604020202020204" pitchFamily="34" charset="0"/>
              <a:buChar char="•"/>
            </a:pPr>
            <a:r>
              <a:rPr lang="en-US" dirty="0"/>
              <a:t>removing duplicates</a:t>
            </a:r>
          </a:p>
          <a:p>
            <a:pPr marL="952485" lvl="1" indent="-342900">
              <a:buFont typeface="Arial" panose="020B0604020202020204" pitchFamily="34" charset="0"/>
              <a:buChar char="•"/>
            </a:pPr>
            <a:r>
              <a:rPr lang="en-US" dirty="0"/>
              <a:t>fixing mislabeled classes.</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Tree>
    <p:extLst>
      <p:ext uri="{BB962C8B-B14F-4D97-AF65-F5344CB8AC3E}">
        <p14:creationId xmlns:p14="http://schemas.microsoft.com/office/powerpoint/2010/main" val="598977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Standardization</a:t>
            </a:r>
            <a:endParaRPr sz="4000" b="1" dirty="0">
              <a:solidFill>
                <a:srgbClr val="E46102"/>
              </a:solidFill>
            </a:endParaRPr>
          </a:p>
        </p:txBody>
      </p:sp>
      <p:sp>
        <p:nvSpPr>
          <p:cNvPr id="96" name="Google Shape;96;p14"/>
          <p:cNvSpPr txBox="1"/>
          <p:nvPr/>
        </p:nvSpPr>
        <p:spPr>
          <a:xfrm>
            <a:off x="873082" y="1712171"/>
            <a:ext cx="10739798"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Example: </a:t>
            </a:r>
          </a:p>
        </p:txBody>
      </p:sp>
      <p:pic>
        <p:nvPicPr>
          <p:cNvPr id="2" name="Picture 1">
            <a:extLst>
              <a:ext uri="{FF2B5EF4-FFF2-40B4-BE49-F238E27FC236}">
                <a16:creationId xmlns:a16="http://schemas.microsoft.com/office/drawing/2014/main" id="{2C88F61C-4A1A-4100-B366-54CBAC8BB773}"/>
              </a:ext>
            </a:extLst>
          </p:cNvPr>
          <p:cNvPicPr>
            <a:picLocks noChangeAspect="1"/>
          </p:cNvPicPr>
          <p:nvPr/>
        </p:nvPicPr>
        <p:blipFill>
          <a:blip r:embed="rId3"/>
          <a:stretch>
            <a:fillRect/>
          </a:stretch>
        </p:blipFill>
        <p:spPr>
          <a:xfrm>
            <a:off x="2659967" y="2278520"/>
            <a:ext cx="7680044" cy="3882567"/>
          </a:xfrm>
          <a:prstGeom prst="rect">
            <a:avLst/>
          </a:prstGeom>
        </p:spPr>
      </p:pic>
    </p:spTree>
    <p:extLst>
      <p:ext uri="{BB962C8B-B14F-4D97-AF65-F5344CB8AC3E}">
        <p14:creationId xmlns:p14="http://schemas.microsoft.com/office/powerpoint/2010/main" val="545289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b="1" dirty="0"/>
              <a:t>Feature Encoding</a:t>
            </a:r>
          </a:p>
          <a:p>
            <a:pPr algn="ctr"/>
            <a:r>
              <a:rPr lang="en-US" sz="2800" b="1" dirty="0"/>
              <a:t>(next lecture)</a:t>
            </a:r>
          </a:p>
        </p:txBody>
      </p:sp>
    </p:spTree>
    <p:extLst>
      <p:ext uri="{BB962C8B-B14F-4D97-AF65-F5344CB8AC3E}">
        <p14:creationId xmlns:p14="http://schemas.microsoft.com/office/powerpoint/2010/main" val="1893392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818773" y="26908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Coding Exercise</a:t>
            </a:r>
            <a:endParaRPr sz="4000" b="1" dirty="0">
              <a:solidFill>
                <a:srgbClr val="E46102"/>
              </a:solidFill>
            </a:endParaRPr>
          </a:p>
        </p:txBody>
      </p:sp>
    </p:spTree>
    <p:extLst>
      <p:ext uri="{BB962C8B-B14F-4D97-AF65-F5344CB8AC3E}">
        <p14:creationId xmlns:p14="http://schemas.microsoft.com/office/powerpoint/2010/main" val="4210442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on from a DS class taught in MILA, Montreal which was adapted from </a:t>
            </a:r>
            <a:r>
              <a:rPr lang="en-US" dirty="0" err="1"/>
              <a:t>towardsdatascience</a:t>
            </a:r>
            <a:r>
              <a:rPr lang="en-US" dirty="0"/>
              <a:t>. Some material is from Hands-On machine learning ed. 2.</a:t>
            </a:r>
          </a:p>
          <a:p>
            <a:pPr lvl="1"/>
            <a:endParaRPr lang="en-US" dirty="0"/>
          </a:p>
          <a:p>
            <a:pPr lvl="1"/>
            <a:r>
              <a:rPr lang="en-US" dirty="0"/>
              <a:t>Coding exercise is from Kaggle.com (it’s best place to practice!)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Open Floor</a:t>
            </a:r>
          </a:p>
        </p:txBody>
      </p:sp>
    </p:spTree>
    <p:extLst>
      <p:ext uri="{BB962C8B-B14F-4D97-AF65-F5344CB8AC3E}">
        <p14:creationId xmlns:p14="http://schemas.microsoft.com/office/powerpoint/2010/main" val="188479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cycle</a:t>
            </a:r>
            <a:endParaRPr sz="4000" b="1" dirty="0">
              <a:solidFill>
                <a:srgbClr val="E46102"/>
              </a:solidFill>
            </a:endParaRPr>
          </a:p>
        </p:txBody>
      </p:sp>
      <p:sp>
        <p:nvSpPr>
          <p:cNvPr id="96" name="Google Shape;96;p14"/>
          <p:cNvSpPr txBox="1"/>
          <p:nvPr/>
        </p:nvSpPr>
        <p:spPr>
          <a:xfrm>
            <a:off x="5499847" y="1712171"/>
            <a:ext cx="6190125" cy="4176000"/>
          </a:xfrm>
          <a:prstGeom prst="rect">
            <a:avLst/>
          </a:prstGeom>
          <a:noFill/>
          <a:ln>
            <a:noFill/>
          </a:ln>
        </p:spPr>
        <p:txBody>
          <a:bodyPr spcFirstLastPara="1" wrap="square" lIns="121900" tIns="121900" rIns="121900" bIns="121900" anchor="t" anchorCtr="0">
            <a:noAutofit/>
          </a:bodyPr>
          <a:lstStyle/>
          <a:p>
            <a:r>
              <a:rPr lang="en-US" dirty="0"/>
              <a:t>How?</a:t>
            </a:r>
            <a:endParaRPr lang="en-US" b="1" dirty="0"/>
          </a:p>
          <a:p>
            <a:pPr marL="952485" lvl="1" indent="-342900">
              <a:buFont typeface="Arial" panose="020B0604020202020204" pitchFamily="34" charset="0"/>
              <a:buChar char="•"/>
            </a:pPr>
            <a:r>
              <a:rPr lang="en-US" dirty="0"/>
              <a:t>Domain knowledge</a:t>
            </a:r>
          </a:p>
          <a:p>
            <a:pPr marL="952485" lvl="1" indent="-342900">
              <a:buFont typeface="Arial" panose="020B0604020202020204" pitchFamily="34" charset="0"/>
              <a:buChar char="•"/>
            </a:pPr>
            <a:r>
              <a:rPr lang="en-US" dirty="0"/>
              <a:t>Prior experience in defining problem</a:t>
            </a:r>
          </a:p>
          <a:p>
            <a:pPr marL="952485" lvl="1" indent="-342900">
              <a:buFont typeface="Arial" panose="020B0604020202020204" pitchFamily="34" charset="0"/>
              <a:buChar char="•"/>
            </a:pPr>
            <a:r>
              <a:rPr lang="en-US" dirty="0"/>
              <a:t>Exploratory Data Analysis (EDA)</a:t>
            </a:r>
          </a:p>
          <a:p>
            <a:pPr marL="952485" lvl="1" indent="-342900">
              <a:buFont typeface="Arial" panose="020B0604020202020204" pitchFamily="34" charset="0"/>
              <a:buChar char="•"/>
            </a:pPr>
            <a:r>
              <a:rPr lang="en-US" dirty="0"/>
              <a:t>ML model feedback</a:t>
            </a: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4539006" y="3176832"/>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86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Feature Engineering (FE) cycle</a:t>
            </a:r>
            <a:endParaRPr sz="4000" b="1" dirty="0">
              <a:solidFill>
                <a:srgbClr val="E46102"/>
              </a:solidFill>
            </a:endParaRPr>
          </a:p>
        </p:txBody>
      </p:sp>
      <p:pic>
        <p:nvPicPr>
          <p:cNvPr id="6" name="Picture 5">
            <a:extLst>
              <a:ext uri="{FF2B5EF4-FFF2-40B4-BE49-F238E27FC236}">
                <a16:creationId xmlns:a16="http://schemas.microsoft.com/office/drawing/2014/main" id="{527DFAD7-908F-4B6B-85FC-71EE928701B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3464" t="5748"/>
          <a:stretch/>
        </p:blipFill>
        <p:spPr>
          <a:xfrm>
            <a:off x="1140643" y="1824087"/>
            <a:ext cx="4850091" cy="4094352"/>
          </a:xfrm>
          <a:prstGeom prst="rect">
            <a:avLst/>
          </a:prstGeom>
        </p:spPr>
      </p:pic>
      <p:sp>
        <p:nvSpPr>
          <p:cNvPr id="2" name="Rectangle 1">
            <a:extLst>
              <a:ext uri="{FF2B5EF4-FFF2-40B4-BE49-F238E27FC236}">
                <a16:creationId xmlns:a16="http://schemas.microsoft.com/office/drawing/2014/main" id="{89524FE7-B18A-469B-B084-90A4A87E8AB6}"/>
              </a:ext>
            </a:extLst>
          </p:cNvPr>
          <p:cNvSpPr/>
          <p:nvPr/>
        </p:nvSpPr>
        <p:spPr>
          <a:xfrm>
            <a:off x="2839825" y="4458877"/>
            <a:ext cx="1385739" cy="1366887"/>
          </a:xfrm>
          <a:prstGeom prst="rect">
            <a:avLst/>
          </a:prstGeom>
          <a:noFill/>
          <a:ln w="38100">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Google Shape;96;p14"/>
          <p:cNvSpPr txBox="1"/>
          <p:nvPr/>
        </p:nvSpPr>
        <p:spPr>
          <a:xfrm>
            <a:off x="5165885" y="4505046"/>
            <a:ext cx="5609317" cy="2034984"/>
          </a:xfrm>
          <a:prstGeom prst="rect">
            <a:avLst/>
          </a:prstGeom>
          <a:noFill/>
          <a:ln>
            <a:noFill/>
          </a:ln>
        </p:spPr>
        <p:txBody>
          <a:bodyPr spcFirstLastPara="1" wrap="square" lIns="121900" tIns="121900" rIns="121900" bIns="121900" anchor="t" anchorCtr="0">
            <a:noAutofit/>
          </a:bodyPr>
          <a:lstStyle/>
          <a:p>
            <a:r>
              <a:rPr lang="en-US" dirty="0"/>
              <a:t>How?</a:t>
            </a:r>
            <a:endParaRPr lang="en-US" b="1" dirty="0"/>
          </a:p>
          <a:p>
            <a:pPr marL="952485" lvl="1" indent="-342900">
              <a:buFont typeface="Arial" panose="020B0604020202020204" pitchFamily="34" charset="0"/>
              <a:buChar char="•"/>
            </a:pPr>
            <a:r>
              <a:rPr lang="en-US" dirty="0"/>
              <a:t>Cross-validation</a:t>
            </a:r>
          </a:p>
          <a:p>
            <a:pPr marL="952485" lvl="1" indent="-342900">
              <a:buFont typeface="Arial" panose="020B0604020202020204" pitchFamily="34" charset="0"/>
              <a:buChar char="•"/>
            </a:pPr>
            <a:r>
              <a:rPr lang="en-US" dirty="0"/>
              <a:t>Performance Measurement</a:t>
            </a:r>
          </a:p>
          <a:p>
            <a:pPr marL="952485" lvl="1" indent="-342900">
              <a:buFont typeface="Arial" panose="020B0604020202020204" pitchFamily="34" charset="0"/>
              <a:buChar char="•"/>
            </a:pPr>
            <a:r>
              <a:rPr lang="en-US" dirty="0"/>
              <a:t>Avoid leakage</a:t>
            </a:r>
          </a:p>
        </p:txBody>
      </p:sp>
    </p:spTree>
    <p:extLst>
      <p:ext uri="{BB962C8B-B14F-4D97-AF65-F5344CB8AC3E}">
        <p14:creationId xmlns:p14="http://schemas.microsoft.com/office/powerpoint/2010/main" val="399488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FE is challenging</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Powerful feature transformations (like target encoding) can introduce leakage when applied wrong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Usually requires domain knowledge about how features interact with each other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Time-consuming, may need to run thousands of experiments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Why Feature Engineering matters</a:t>
            </a:r>
          </a:p>
          <a:p>
            <a:pPr marL="952485" lvl="1" indent="-342900">
              <a:buFont typeface="Arial" panose="020B0604020202020204" pitchFamily="34" charset="0"/>
              <a:buChar char="•"/>
            </a:pPr>
            <a:r>
              <a:rPr lang="en-US" dirty="0"/>
              <a:t>Extract more new gold features, remove irrelevant or noisy features</a:t>
            </a:r>
          </a:p>
          <a:p>
            <a:pPr marL="952485" lvl="1" indent="-342900">
              <a:buFont typeface="Arial" panose="020B0604020202020204" pitchFamily="34" charset="0"/>
              <a:buChar char="•"/>
            </a:pPr>
            <a:r>
              <a:rPr lang="en-US" dirty="0"/>
              <a:t>Simpler models with better results</a:t>
            </a:r>
          </a:p>
        </p:txBody>
      </p:sp>
    </p:spTree>
    <p:extLst>
      <p:ext uri="{BB962C8B-B14F-4D97-AF65-F5344CB8AC3E}">
        <p14:creationId xmlns:p14="http://schemas.microsoft.com/office/powerpoint/2010/main" val="199022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Key Elements of FE</a:t>
            </a:r>
            <a:endParaRPr sz="4000" b="1" dirty="0">
              <a:solidFill>
                <a:srgbClr val="E46102"/>
              </a:solidFill>
            </a:endParaRPr>
          </a:p>
        </p:txBody>
      </p:sp>
      <p:sp>
        <p:nvSpPr>
          <p:cNvPr id="96" name="Google Shape;96;p14"/>
          <p:cNvSpPr txBox="1"/>
          <p:nvPr/>
        </p:nvSpPr>
        <p:spPr>
          <a:xfrm>
            <a:off x="873082" y="1712171"/>
            <a:ext cx="10660981" cy="4176000"/>
          </a:xfrm>
          <a:prstGeom prst="rect">
            <a:avLst/>
          </a:prstGeom>
          <a:noFill/>
          <a:ln>
            <a:noFill/>
          </a:ln>
        </p:spPr>
        <p:txBody>
          <a:bodyPr spcFirstLastPara="1" wrap="square" lIns="121900" tIns="121900" rIns="121900" bIns="121900" anchor="t" anchorCtr="0">
            <a:noAutofit/>
          </a:bodyPr>
          <a:lstStyle/>
          <a:p>
            <a:pPr algn="ctr"/>
            <a:r>
              <a:rPr lang="en-US" sz="2800" dirty="0"/>
              <a:t>Target Transformation</a:t>
            </a:r>
          </a:p>
          <a:p>
            <a:pPr algn="ctr"/>
            <a:endParaRPr lang="en-US" sz="2800" b="1" dirty="0"/>
          </a:p>
          <a:p>
            <a:pPr algn="ctr"/>
            <a:r>
              <a:rPr lang="en-US" sz="2800" dirty="0"/>
              <a:t>Feature Extraction</a:t>
            </a:r>
          </a:p>
          <a:p>
            <a:pPr algn="ctr"/>
            <a:endParaRPr lang="en-US" sz="2800" dirty="0"/>
          </a:p>
          <a:p>
            <a:pPr algn="ctr"/>
            <a:r>
              <a:rPr lang="en-US" sz="2800" dirty="0"/>
              <a:t>Feature Encoding</a:t>
            </a:r>
          </a:p>
        </p:txBody>
      </p:sp>
    </p:spTree>
    <p:extLst>
      <p:ext uri="{BB962C8B-B14F-4D97-AF65-F5344CB8AC3E}">
        <p14:creationId xmlns:p14="http://schemas.microsoft.com/office/powerpoint/2010/main" val="1387208731"/>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13547</TotalTime>
  <Words>1834</Words>
  <Application>Microsoft Office PowerPoint</Application>
  <PresentationFormat>Widescreen</PresentationFormat>
  <Paragraphs>327</Paragraphs>
  <Slides>54</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MS Gothic</vt:lpstr>
      <vt:lpstr>Arial</vt:lpstr>
      <vt:lpstr>Calibri</vt:lpstr>
      <vt:lpstr>Georgia</vt:lpstr>
      <vt:lpstr>HelveticaNeue</vt:lpstr>
      <vt:lpstr>HelveticaNeue-Bold</vt:lpstr>
      <vt:lpstr>HelveticaNeue-BoldItalic</vt:lpstr>
      <vt:lpstr>System Font Regular</vt:lpstr>
      <vt:lpstr>Wingdings</vt:lpstr>
      <vt:lpstr>RIT</vt:lpstr>
      <vt:lpstr>PowerPoint Presentation</vt:lpstr>
      <vt:lpstr>PowerPoint Presentation</vt:lpstr>
      <vt:lpstr>Lecture Agenda</vt:lpstr>
      <vt:lpstr>Introduction</vt:lpstr>
      <vt:lpstr>Feature Engineering cycle</vt:lpstr>
      <vt:lpstr>Feature Engineering cycle</vt:lpstr>
      <vt:lpstr>Feature Engineering (FE) cycle</vt:lpstr>
      <vt:lpstr>FE is challenging</vt:lpstr>
      <vt:lpstr>Key Elements of FE</vt:lpstr>
      <vt:lpstr>Key Elements of FE</vt:lpstr>
      <vt:lpstr>Target Transformation</vt:lpstr>
      <vt:lpstr>Target Transformation</vt:lpstr>
      <vt:lpstr>Key Elements of FE</vt:lpstr>
      <vt:lpstr>Imputation</vt:lpstr>
      <vt:lpstr>Imputation</vt:lpstr>
      <vt:lpstr>Imputation</vt:lpstr>
      <vt:lpstr>Imputation</vt:lpstr>
      <vt:lpstr>Outliers</vt:lpstr>
      <vt:lpstr>Outlier/Anomaly detection</vt:lpstr>
      <vt:lpstr>Outlier/Anomaly detection</vt:lpstr>
      <vt:lpstr>Types of Outliers</vt:lpstr>
      <vt:lpstr>Types of Outliers</vt:lpstr>
      <vt:lpstr>Types of Outliers</vt:lpstr>
      <vt:lpstr>Finding Outliers</vt:lpstr>
      <vt:lpstr>Box Plot</vt:lpstr>
      <vt:lpstr>Box Plot</vt:lpstr>
      <vt:lpstr>Box Plot</vt:lpstr>
      <vt:lpstr>Scatter Plot</vt:lpstr>
      <vt:lpstr>Scatter Plot</vt:lpstr>
      <vt:lpstr>Standard Deviation</vt:lpstr>
      <vt:lpstr>Z-score</vt:lpstr>
      <vt:lpstr>Z-score</vt:lpstr>
      <vt:lpstr>Z-Score</vt:lpstr>
      <vt:lpstr>IQR Score</vt:lpstr>
      <vt:lpstr>Percentiles</vt:lpstr>
      <vt:lpstr>Handling Outliers</vt:lpstr>
      <vt:lpstr>Binning</vt:lpstr>
      <vt:lpstr>Binning</vt:lpstr>
      <vt:lpstr>Log Transformation</vt:lpstr>
      <vt:lpstr>Log Transformation</vt:lpstr>
      <vt:lpstr>Log Transformation</vt:lpstr>
      <vt:lpstr>Grouping</vt:lpstr>
      <vt:lpstr>Grouping</vt:lpstr>
      <vt:lpstr>Grouping</vt:lpstr>
      <vt:lpstr>Splitting</vt:lpstr>
      <vt:lpstr>Scaling</vt:lpstr>
      <vt:lpstr>Normalization</vt:lpstr>
      <vt:lpstr>Normalization</vt:lpstr>
      <vt:lpstr>Standardization</vt:lpstr>
      <vt:lpstr>Standardization</vt:lpstr>
      <vt:lpstr>Key Elements of FE</vt:lpstr>
      <vt:lpstr>Coding Exercise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ChangeThisNameLater</cp:lastModifiedBy>
  <cp:revision>1640</cp:revision>
  <cp:lastPrinted>2018-04-25T02:50:23Z</cp:lastPrinted>
  <dcterms:created xsi:type="dcterms:W3CDTF">2021-08-24T04:52:52Z</dcterms:created>
  <dcterms:modified xsi:type="dcterms:W3CDTF">2021-10-07T12:15:56Z</dcterms:modified>
</cp:coreProperties>
</file>